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88" r:id="rId9"/>
    <p:sldId id="265" r:id="rId10"/>
    <p:sldId id="263" r:id="rId11"/>
    <p:sldId id="266" r:id="rId12"/>
    <p:sldId id="282" r:id="rId13"/>
    <p:sldId id="283" r:id="rId14"/>
    <p:sldId id="284" r:id="rId15"/>
    <p:sldId id="285" r:id="rId16"/>
    <p:sldId id="28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7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7877"/>
    <a:srgbClr val="006FA6"/>
    <a:srgbClr val="547BFE"/>
    <a:srgbClr val="587384"/>
    <a:srgbClr val="112E4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68" autoAdjust="0"/>
    <p:restoredTop sz="94660" autoAdjust="0"/>
  </p:normalViewPr>
  <p:slideViewPr>
    <p:cSldViewPr snapToGrid="0">
      <p:cViewPr varScale="1">
        <p:scale>
          <a:sx n="101" d="100"/>
          <a:sy n="101" d="100"/>
        </p:scale>
        <p:origin x="-84" y="-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108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2F00A2-CA51-4FFE-B6E5-37E50D8E8CB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48083B1-B759-4F56-8303-6F6B7B8A9E77}">
      <dgm:prSet phldrT="[Текст]" custT="1"/>
      <dgm:spPr/>
      <dgm:t>
        <a:bodyPr/>
        <a:lstStyle/>
        <a:p>
          <a:r>
            <a:rPr lang="ru-RU" sz="2000" b="1" dirty="0" smtClean="0"/>
            <a:t>Государственные выплаты</a:t>
          </a:r>
          <a:endParaRPr lang="ru-RU" sz="2000" b="1" dirty="0"/>
        </a:p>
      </dgm:t>
    </dgm:pt>
    <dgm:pt modelId="{2A698415-FC4F-4F4B-9F0D-8AB9D5BF714A}" type="parTrans" cxnId="{1949171D-9B10-40F2-A971-BFFCD88A3013}">
      <dgm:prSet/>
      <dgm:spPr/>
      <dgm:t>
        <a:bodyPr/>
        <a:lstStyle/>
        <a:p>
          <a:endParaRPr lang="ru-RU"/>
        </a:p>
      </dgm:t>
    </dgm:pt>
    <dgm:pt modelId="{A1945FD9-6277-4356-82BD-F4B09D920660}" type="sibTrans" cxnId="{1949171D-9B10-40F2-A971-BFFCD88A3013}">
      <dgm:prSet/>
      <dgm:spPr/>
      <dgm:t>
        <a:bodyPr/>
        <a:lstStyle/>
        <a:p>
          <a:endParaRPr lang="ru-RU"/>
        </a:p>
      </dgm:t>
    </dgm:pt>
    <dgm:pt modelId="{E164BEA2-BAC5-4BD7-A1DC-B244B796A200}">
      <dgm:prSet phldrT="[Текст]" custT="1"/>
      <dgm:spPr/>
      <dgm:t>
        <a:bodyPr/>
        <a:lstStyle/>
        <a:p>
          <a:r>
            <a:rPr lang="ru-RU" sz="2000" b="1" dirty="0" smtClean="0"/>
            <a:t>Заработная плата</a:t>
          </a:r>
          <a:endParaRPr lang="ru-RU" sz="2000" b="1" dirty="0"/>
        </a:p>
      </dgm:t>
    </dgm:pt>
    <dgm:pt modelId="{81D5B157-87E6-43CA-818F-B5D91E8E20F8}" type="parTrans" cxnId="{2BBC8686-86D9-4E05-AC09-4B96CA63A616}">
      <dgm:prSet/>
      <dgm:spPr/>
      <dgm:t>
        <a:bodyPr/>
        <a:lstStyle/>
        <a:p>
          <a:endParaRPr lang="ru-RU"/>
        </a:p>
      </dgm:t>
    </dgm:pt>
    <dgm:pt modelId="{4A4792AD-8D14-4331-A36B-27657BBFB117}" type="sibTrans" cxnId="{2BBC8686-86D9-4E05-AC09-4B96CA63A616}">
      <dgm:prSet/>
      <dgm:spPr/>
      <dgm:t>
        <a:bodyPr/>
        <a:lstStyle/>
        <a:p>
          <a:endParaRPr lang="ru-RU"/>
        </a:p>
      </dgm:t>
    </dgm:pt>
    <dgm:pt modelId="{7D315E83-2C12-4B72-977B-02C0A3F1F423}">
      <dgm:prSet phldrT="[Текст]"/>
      <dgm:spPr/>
      <dgm:t>
        <a:bodyPr/>
        <a:lstStyle/>
        <a:p>
          <a:r>
            <a:rPr lang="ru-RU" b="1" dirty="0" smtClean="0"/>
            <a:t>Прибыль</a:t>
          </a:r>
          <a:endParaRPr lang="ru-RU" b="1" dirty="0"/>
        </a:p>
      </dgm:t>
    </dgm:pt>
    <dgm:pt modelId="{903ED4F2-AD31-449F-BE5A-6D2357E22451}" type="parTrans" cxnId="{8D66BCF6-FCE2-4952-AC53-9F93A3FD9D6E}">
      <dgm:prSet/>
      <dgm:spPr/>
      <dgm:t>
        <a:bodyPr/>
        <a:lstStyle/>
        <a:p>
          <a:endParaRPr lang="ru-RU"/>
        </a:p>
      </dgm:t>
    </dgm:pt>
    <dgm:pt modelId="{BBF10518-B168-40B1-97B9-C2755C85E5A4}" type="sibTrans" cxnId="{8D66BCF6-FCE2-4952-AC53-9F93A3FD9D6E}">
      <dgm:prSet/>
      <dgm:spPr/>
      <dgm:t>
        <a:bodyPr/>
        <a:lstStyle/>
        <a:p>
          <a:endParaRPr lang="ru-RU"/>
        </a:p>
      </dgm:t>
    </dgm:pt>
    <dgm:pt modelId="{5DE59B8C-C3B6-4231-B5E9-DEDD75053C0A}">
      <dgm:prSet phldrT="[Текст]"/>
      <dgm:spPr/>
      <dgm:t>
        <a:bodyPr/>
        <a:lstStyle/>
        <a:p>
          <a:r>
            <a:rPr lang="ru-RU" b="1" dirty="0" smtClean="0"/>
            <a:t>Наследство</a:t>
          </a:r>
          <a:endParaRPr lang="ru-RU" b="1" dirty="0"/>
        </a:p>
      </dgm:t>
    </dgm:pt>
    <dgm:pt modelId="{E776273D-6BF1-4340-A88F-11D15008C5D1}" type="parTrans" cxnId="{1BAE3EC9-7DEF-47CF-A8BA-03B2AEA5DDAF}">
      <dgm:prSet/>
      <dgm:spPr/>
      <dgm:t>
        <a:bodyPr/>
        <a:lstStyle/>
        <a:p>
          <a:endParaRPr lang="ru-RU"/>
        </a:p>
      </dgm:t>
    </dgm:pt>
    <dgm:pt modelId="{67269863-1B45-4521-932D-EA5751612A77}" type="sibTrans" cxnId="{1BAE3EC9-7DEF-47CF-A8BA-03B2AEA5DDAF}">
      <dgm:prSet/>
      <dgm:spPr/>
      <dgm:t>
        <a:bodyPr/>
        <a:lstStyle/>
        <a:p>
          <a:endParaRPr lang="ru-RU"/>
        </a:p>
      </dgm:t>
    </dgm:pt>
    <dgm:pt modelId="{46BAEAF5-F668-4CFB-BEC7-2EB6E05D9775}">
      <dgm:prSet phldrT="[Текст]" custT="1"/>
      <dgm:spPr/>
      <dgm:t>
        <a:bodyPr/>
        <a:lstStyle/>
        <a:p>
          <a:r>
            <a:rPr lang="ru-RU" sz="2000" b="1" dirty="0" smtClean="0"/>
            <a:t>Доход от собственности</a:t>
          </a:r>
          <a:endParaRPr lang="ru-RU" sz="2000" b="1" dirty="0"/>
        </a:p>
      </dgm:t>
    </dgm:pt>
    <dgm:pt modelId="{9CB2110B-A270-4EFB-943A-DE3A5E4A040A}" type="parTrans" cxnId="{83555E02-D805-4342-A870-CBA000108E6A}">
      <dgm:prSet/>
      <dgm:spPr/>
      <dgm:t>
        <a:bodyPr/>
        <a:lstStyle/>
        <a:p>
          <a:endParaRPr lang="ru-RU"/>
        </a:p>
      </dgm:t>
    </dgm:pt>
    <dgm:pt modelId="{41D58A06-3503-40CB-9BE3-AF9B1F162CE0}" type="sibTrans" cxnId="{83555E02-D805-4342-A870-CBA000108E6A}">
      <dgm:prSet/>
      <dgm:spPr/>
      <dgm:t>
        <a:bodyPr/>
        <a:lstStyle/>
        <a:p>
          <a:endParaRPr lang="ru-RU"/>
        </a:p>
      </dgm:t>
    </dgm:pt>
    <dgm:pt modelId="{DDE4F4DF-9756-4217-8892-4477E5314BF3}" type="pres">
      <dgm:prSet presAssocID="{492F00A2-CA51-4FFE-B6E5-37E50D8E8CB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A072AA5-97DB-4947-8178-F2BB3E371B97}" type="pres">
      <dgm:prSet presAssocID="{448083B1-B759-4F56-8303-6F6B7B8A9E77}" presName="hierRoot1" presStyleCnt="0"/>
      <dgm:spPr/>
    </dgm:pt>
    <dgm:pt modelId="{D709D5C0-0D65-418F-A9F2-A59EFF1132BC}" type="pres">
      <dgm:prSet presAssocID="{448083B1-B759-4F56-8303-6F6B7B8A9E77}" presName="composite" presStyleCnt="0"/>
      <dgm:spPr/>
    </dgm:pt>
    <dgm:pt modelId="{54098495-B2E3-4FA0-AEA9-18724D1B04F0}" type="pres">
      <dgm:prSet presAssocID="{448083B1-B759-4F56-8303-6F6B7B8A9E77}" presName="background" presStyleLbl="node0" presStyleIdx="0" presStyleCnt="1"/>
      <dgm:spPr/>
    </dgm:pt>
    <dgm:pt modelId="{A5815EC1-D091-4584-8F55-10711D948F5A}" type="pres">
      <dgm:prSet presAssocID="{448083B1-B759-4F56-8303-6F6B7B8A9E77}" presName="text" presStyleLbl="fgAcc0" presStyleIdx="0" presStyleCnt="1" custScaleX="152464" custScaleY="117596" custLinFactNeighborX="-49231" custLinFactNeighborY="3339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8F28B16-7A0B-40B1-A1CF-3D38B7FC7B7F}" type="pres">
      <dgm:prSet presAssocID="{448083B1-B759-4F56-8303-6F6B7B8A9E77}" presName="hierChild2" presStyleCnt="0"/>
      <dgm:spPr/>
    </dgm:pt>
    <dgm:pt modelId="{85356BC0-2252-4D31-A991-087DAB1A182B}" type="pres">
      <dgm:prSet presAssocID="{81D5B157-87E6-43CA-818F-B5D91E8E20F8}" presName="Name10" presStyleLbl="parChTrans1D2" presStyleIdx="0" presStyleCnt="2"/>
      <dgm:spPr/>
      <dgm:t>
        <a:bodyPr/>
        <a:lstStyle/>
        <a:p>
          <a:endParaRPr lang="ru-RU"/>
        </a:p>
      </dgm:t>
    </dgm:pt>
    <dgm:pt modelId="{CA0917F2-CD33-4AA5-8FB0-96056EFC1CE6}" type="pres">
      <dgm:prSet presAssocID="{E164BEA2-BAC5-4BD7-A1DC-B244B796A200}" presName="hierRoot2" presStyleCnt="0"/>
      <dgm:spPr/>
    </dgm:pt>
    <dgm:pt modelId="{340AF9AC-90A0-4B56-9BC2-11C1F097B2B7}" type="pres">
      <dgm:prSet presAssocID="{E164BEA2-BAC5-4BD7-A1DC-B244B796A200}" presName="composite2" presStyleCnt="0"/>
      <dgm:spPr/>
    </dgm:pt>
    <dgm:pt modelId="{C750EAA2-4A9A-4435-8AC8-723F1227CABF}" type="pres">
      <dgm:prSet presAssocID="{E164BEA2-BAC5-4BD7-A1DC-B244B796A200}" presName="background2" presStyleLbl="node2" presStyleIdx="0" presStyleCnt="2"/>
      <dgm:spPr/>
    </dgm:pt>
    <dgm:pt modelId="{3C56ECE7-354F-4BE6-890D-2A4F456508C0}" type="pres">
      <dgm:prSet presAssocID="{E164BEA2-BAC5-4BD7-A1DC-B244B796A200}" presName="text2" presStyleLbl="fgAcc2" presStyleIdx="0" presStyleCnt="2" custScaleX="116994" custLinFactX="-31093" custLinFactY="-29143" custLinFactNeighborX="-100000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51F573E-F38B-45C7-89A4-34D6CA4E1718}" type="pres">
      <dgm:prSet presAssocID="{E164BEA2-BAC5-4BD7-A1DC-B244B796A200}" presName="hierChild3" presStyleCnt="0"/>
      <dgm:spPr/>
    </dgm:pt>
    <dgm:pt modelId="{D3EAE1C6-42AB-4693-B49F-8393AE81C6CD}" type="pres">
      <dgm:prSet presAssocID="{903ED4F2-AD31-449F-BE5A-6D2357E22451}" presName="Name17" presStyleLbl="parChTrans1D3" presStyleIdx="0" presStyleCnt="2"/>
      <dgm:spPr/>
      <dgm:t>
        <a:bodyPr/>
        <a:lstStyle/>
        <a:p>
          <a:endParaRPr lang="ru-RU"/>
        </a:p>
      </dgm:t>
    </dgm:pt>
    <dgm:pt modelId="{1AC9F42B-05C5-4064-8FDB-8564B41F5D21}" type="pres">
      <dgm:prSet presAssocID="{7D315E83-2C12-4B72-977B-02C0A3F1F423}" presName="hierRoot3" presStyleCnt="0"/>
      <dgm:spPr/>
    </dgm:pt>
    <dgm:pt modelId="{1C7BC8CB-F348-4108-84E4-FA780EE504E5}" type="pres">
      <dgm:prSet presAssocID="{7D315E83-2C12-4B72-977B-02C0A3F1F423}" presName="composite3" presStyleCnt="0"/>
      <dgm:spPr/>
    </dgm:pt>
    <dgm:pt modelId="{07EDE7D1-5FF7-4AE7-A5FB-A33B90316C4B}" type="pres">
      <dgm:prSet presAssocID="{7D315E83-2C12-4B72-977B-02C0A3F1F423}" presName="background3" presStyleLbl="node3" presStyleIdx="0" presStyleCnt="2"/>
      <dgm:spPr/>
    </dgm:pt>
    <dgm:pt modelId="{0CBF8070-A729-431A-9013-12D444E366B0}" type="pres">
      <dgm:prSet presAssocID="{7D315E83-2C12-4B72-977B-02C0A3F1F423}" presName="text3" presStyleLbl="fgAcc3" presStyleIdx="0" presStyleCnt="2" custLinFactNeighborX="-12237" custLinFactNeighborY="-7971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85F0A5F-41FB-429E-A93C-87B6EF808798}" type="pres">
      <dgm:prSet presAssocID="{7D315E83-2C12-4B72-977B-02C0A3F1F423}" presName="hierChild4" presStyleCnt="0"/>
      <dgm:spPr/>
    </dgm:pt>
    <dgm:pt modelId="{97055A28-F607-42BF-96D7-7FC141378E11}" type="pres">
      <dgm:prSet presAssocID="{E776273D-6BF1-4340-A88F-11D15008C5D1}" presName="Name17" presStyleLbl="parChTrans1D3" presStyleIdx="1" presStyleCnt="2"/>
      <dgm:spPr/>
      <dgm:t>
        <a:bodyPr/>
        <a:lstStyle/>
        <a:p>
          <a:endParaRPr lang="ru-RU"/>
        </a:p>
      </dgm:t>
    </dgm:pt>
    <dgm:pt modelId="{B0DA7942-9AB4-4DD8-80E0-3220C814DFE7}" type="pres">
      <dgm:prSet presAssocID="{5DE59B8C-C3B6-4231-B5E9-DEDD75053C0A}" presName="hierRoot3" presStyleCnt="0"/>
      <dgm:spPr/>
    </dgm:pt>
    <dgm:pt modelId="{A6C90176-31BA-4AB6-BB89-846FDAA48B49}" type="pres">
      <dgm:prSet presAssocID="{5DE59B8C-C3B6-4231-B5E9-DEDD75053C0A}" presName="composite3" presStyleCnt="0"/>
      <dgm:spPr/>
    </dgm:pt>
    <dgm:pt modelId="{D3F5603A-4826-44BC-90E9-C1627937EC9F}" type="pres">
      <dgm:prSet presAssocID="{5DE59B8C-C3B6-4231-B5E9-DEDD75053C0A}" presName="background3" presStyleLbl="node3" presStyleIdx="1" presStyleCnt="2"/>
      <dgm:spPr/>
    </dgm:pt>
    <dgm:pt modelId="{4D5A9AB8-F989-42A3-B7B5-9916F40E3527}" type="pres">
      <dgm:prSet presAssocID="{5DE59B8C-C3B6-4231-B5E9-DEDD75053C0A}" presName="text3" presStyleLbl="fgAcc3" presStyleIdx="1" presStyleCnt="2" custLinFactNeighborX="86772" custLinFactNeighborY="-7182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A28A9A-B8BF-4BA7-81E4-717697E1336A}" type="pres">
      <dgm:prSet presAssocID="{5DE59B8C-C3B6-4231-B5E9-DEDD75053C0A}" presName="hierChild4" presStyleCnt="0"/>
      <dgm:spPr/>
    </dgm:pt>
    <dgm:pt modelId="{4749E994-D130-495B-B0D9-C93852DB496C}" type="pres">
      <dgm:prSet presAssocID="{9CB2110B-A270-4EFB-943A-DE3A5E4A040A}" presName="Name10" presStyleLbl="parChTrans1D2" presStyleIdx="1" presStyleCnt="2"/>
      <dgm:spPr/>
      <dgm:t>
        <a:bodyPr/>
        <a:lstStyle/>
        <a:p>
          <a:endParaRPr lang="ru-RU"/>
        </a:p>
      </dgm:t>
    </dgm:pt>
    <dgm:pt modelId="{4E95524A-00EC-4321-8409-9FF4E69FFBA5}" type="pres">
      <dgm:prSet presAssocID="{46BAEAF5-F668-4CFB-BEC7-2EB6E05D9775}" presName="hierRoot2" presStyleCnt="0"/>
      <dgm:spPr/>
    </dgm:pt>
    <dgm:pt modelId="{B531F79A-4C08-4C86-8161-C254157C6704}" type="pres">
      <dgm:prSet presAssocID="{46BAEAF5-F668-4CFB-BEC7-2EB6E05D9775}" presName="composite2" presStyleCnt="0"/>
      <dgm:spPr/>
    </dgm:pt>
    <dgm:pt modelId="{029754C8-135D-4C80-ABED-5B16358FD146}" type="pres">
      <dgm:prSet presAssocID="{46BAEAF5-F668-4CFB-BEC7-2EB6E05D9775}" presName="background2" presStyleLbl="node2" presStyleIdx="1" presStyleCnt="2"/>
      <dgm:spPr/>
    </dgm:pt>
    <dgm:pt modelId="{E6461DE6-9855-4A26-B2E6-3993A6336DF0}" type="pres">
      <dgm:prSet presAssocID="{46BAEAF5-F668-4CFB-BEC7-2EB6E05D9775}" presName="text2" presStyleLbl="fgAcc2" presStyleIdx="1" presStyleCnt="2" custScaleX="131506" custLinFactY="-23275" custLinFactNeighborX="70422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DB992D-95E7-48C0-9213-2740CEDD84CA}" type="pres">
      <dgm:prSet presAssocID="{46BAEAF5-F668-4CFB-BEC7-2EB6E05D9775}" presName="hierChild3" presStyleCnt="0"/>
      <dgm:spPr/>
    </dgm:pt>
  </dgm:ptLst>
  <dgm:cxnLst>
    <dgm:cxn modelId="{8A701A01-A79D-4ADE-9137-84181A9623D9}" type="presOf" srcId="{E776273D-6BF1-4340-A88F-11D15008C5D1}" destId="{97055A28-F607-42BF-96D7-7FC141378E11}" srcOrd="0" destOrd="0" presId="urn:microsoft.com/office/officeart/2005/8/layout/hierarchy1"/>
    <dgm:cxn modelId="{1949171D-9B10-40F2-A971-BFFCD88A3013}" srcId="{492F00A2-CA51-4FFE-B6E5-37E50D8E8CBD}" destId="{448083B1-B759-4F56-8303-6F6B7B8A9E77}" srcOrd="0" destOrd="0" parTransId="{2A698415-FC4F-4F4B-9F0D-8AB9D5BF714A}" sibTransId="{A1945FD9-6277-4356-82BD-F4B09D920660}"/>
    <dgm:cxn modelId="{8D66BCF6-FCE2-4952-AC53-9F93A3FD9D6E}" srcId="{E164BEA2-BAC5-4BD7-A1DC-B244B796A200}" destId="{7D315E83-2C12-4B72-977B-02C0A3F1F423}" srcOrd="0" destOrd="0" parTransId="{903ED4F2-AD31-449F-BE5A-6D2357E22451}" sibTransId="{BBF10518-B168-40B1-97B9-C2755C85E5A4}"/>
    <dgm:cxn modelId="{1BAE3EC9-7DEF-47CF-A8BA-03B2AEA5DDAF}" srcId="{E164BEA2-BAC5-4BD7-A1DC-B244B796A200}" destId="{5DE59B8C-C3B6-4231-B5E9-DEDD75053C0A}" srcOrd="1" destOrd="0" parTransId="{E776273D-6BF1-4340-A88F-11D15008C5D1}" sibTransId="{67269863-1B45-4521-932D-EA5751612A77}"/>
    <dgm:cxn modelId="{5476C989-A709-4E09-B463-8D5E3298BF12}" type="presOf" srcId="{7D315E83-2C12-4B72-977B-02C0A3F1F423}" destId="{0CBF8070-A729-431A-9013-12D444E366B0}" srcOrd="0" destOrd="0" presId="urn:microsoft.com/office/officeart/2005/8/layout/hierarchy1"/>
    <dgm:cxn modelId="{FBFF51BB-D982-425B-8083-D089F4BA49D8}" type="presOf" srcId="{903ED4F2-AD31-449F-BE5A-6D2357E22451}" destId="{D3EAE1C6-42AB-4693-B49F-8393AE81C6CD}" srcOrd="0" destOrd="0" presId="urn:microsoft.com/office/officeart/2005/8/layout/hierarchy1"/>
    <dgm:cxn modelId="{18BD437D-5915-451D-B1CB-62870BC19CCB}" type="presOf" srcId="{81D5B157-87E6-43CA-818F-B5D91E8E20F8}" destId="{85356BC0-2252-4D31-A991-087DAB1A182B}" srcOrd="0" destOrd="0" presId="urn:microsoft.com/office/officeart/2005/8/layout/hierarchy1"/>
    <dgm:cxn modelId="{AC17EF58-5922-4340-81F1-4380DB97C06C}" type="presOf" srcId="{492F00A2-CA51-4FFE-B6E5-37E50D8E8CBD}" destId="{DDE4F4DF-9756-4217-8892-4477E5314BF3}" srcOrd="0" destOrd="0" presId="urn:microsoft.com/office/officeart/2005/8/layout/hierarchy1"/>
    <dgm:cxn modelId="{12EC82A2-8AA5-4222-ACC2-099FCAFC17FC}" type="presOf" srcId="{448083B1-B759-4F56-8303-6F6B7B8A9E77}" destId="{A5815EC1-D091-4584-8F55-10711D948F5A}" srcOrd="0" destOrd="0" presId="urn:microsoft.com/office/officeart/2005/8/layout/hierarchy1"/>
    <dgm:cxn modelId="{E4FBF315-85E0-4D1F-AE5E-9F5609CFA9D4}" type="presOf" srcId="{46BAEAF5-F668-4CFB-BEC7-2EB6E05D9775}" destId="{E6461DE6-9855-4A26-B2E6-3993A6336DF0}" srcOrd="0" destOrd="0" presId="urn:microsoft.com/office/officeart/2005/8/layout/hierarchy1"/>
    <dgm:cxn modelId="{3DCC31E7-CB6C-48C0-A967-36C6055DA177}" type="presOf" srcId="{5DE59B8C-C3B6-4231-B5E9-DEDD75053C0A}" destId="{4D5A9AB8-F989-42A3-B7B5-9916F40E3527}" srcOrd="0" destOrd="0" presId="urn:microsoft.com/office/officeart/2005/8/layout/hierarchy1"/>
    <dgm:cxn modelId="{2BBC8686-86D9-4E05-AC09-4B96CA63A616}" srcId="{448083B1-B759-4F56-8303-6F6B7B8A9E77}" destId="{E164BEA2-BAC5-4BD7-A1DC-B244B796A200}" srcOrd="0" destOrd="0" parTransId="{81D5B157-87E6-43CA-818F-B5D91E8E20F8}" sibTransId="{4A4792AD-8D14-4331-A36B-27657BBFB117}"/>
    <dgm:cxn modelId="{83555E02-D805-4342-A870-CBA000108E6A}" srcId="{448083B1-B759-4F56-8303-6F6B7B8A9E77}" destId="{46BAEAF5-F668-4CFB-BEC7-2EB6E05D9775}" srcOrd="1" destOrd="0" parTransId="{9CB2110B-A270-4EFB-943A-DE3A5E4A040A}" sibTransId="{41D58A06-3503-40CB-9BE3-AF9B1F162CE0}"/>
    <dgm:cxn modelId="{618AF8DC-C0BA-4A44-9983-59AF7509AE87}" type="presOf" srcId="{E164BEA2-BAC5-4BD7-A1DC-B244B796A200}" destId="{3C56ECE7-354F-4BE6-890D-2A4F456508C0}" srcOrd="0" destOrd="0" presId="urn:microsoft.com/office/officeart/2005/8/layout/hierarchy1"/>
    <dgm:cxn modelId="{7560A1F5-1614-4379-B00E-45757B7D2F35}" type="presOf" srcId="{9CB2110B-A270-4EFB-943A-DE3A5E4A040A}" destId="{4749E994-D130-495B-B0D9-C93852DB496C}" srcOrd="0" destOrd="0" presId="urn:microsoft.com/office/officeart/2005/8/layout/hierarchy1"/>
    <dgm:cxn modelId="{F936FAD1-629C-4FAA-A262-9D4BEFD0995F}" type="presParOf" srcId="{DDE4F4DF-9756-4217-8892-4477E5314BF3}" destId="{1A072AA5-97DB-4947-8178-F2BB3E371B97}" srcOrd="0" destOrd="0" presId="urn:microsoft.com/office/officeart/2005/8/layout/hierarchy1"/>
    <dgm:cxn modelId="{47B16C4C-B0CF-4232-9419-014A382D0A17}" type="presParOf" srcId="{1A072AA5-97DB-4947-8178-F2BB3E371B97}" destId="{D709D5C0-0D65-418F-A9F2-A59EFF1132BC}" srcOrd="0" destOrd="0" presId="urn:microsoft.com/office/officeart/2005/8/layout/hierarchy1"/>
    <dgm:cxn modelId="{F38AABCF-4CFF-48DB-A8C8-D018F96D3B12}" type="presParOf" srcId="{D709D5C0-0D65-418F-A9F2-A59EFF1132BC}" destId="{54098495-B2E3-4FA0-AEA9-18724D1B04F0}" srcOrd="0" destOrd="0" presId="urn:microsoft.com/office/officeart/2005/8/layout/hierarchy1"/>
    <dgm:cxn modelId="{B8080EEF-0807-44E9-9BCA-849F7EC4010C}" type="presParOf" srcId="{D709D5C0-0D65-418F-A9F2-A59EFF1132BC}" destId="{A5815EC1-D091-4584-8F55-10711D948F5A}" srcOrd="1" destOrd="0" presId="urn:microsoft.com/office/officeart/2005/8/layout/hierarchy1"/>
    <dgm:cxn modelId="{541C2131-76C6-43C0-A998-6E9BE4C37A05}" type="presParOf" srcId="{1A072AA5-97DB-4947-8178-F2BB3E371B97}" destId="{18F28B16-7A0B-40B1-A1CF-3D38B7FC7B7F}" srcOrd="1" destOrd="0" presId="urn:microsoft.com/office/officeart/2005/8/layout/hierarchy1"/>
    <dgm:cxn modelId="{1A92B3A3-ED9D-44EA-8EB0-4D7B24C884B4}" type="presParOf" srcId="{18F28B16-7A0B-40B1-A1CF-3D38B7FC7B7F}" destId="{85356BC0-2252-4D31-A991-087DAB1A182B}" srcOrd="0" destOrd="0" presId="urn:microsoft.com/office/officeart/2005/8/layout/hierarchy1"/>
    <dgm:cxn modelId="{0132E0A1-0D54-46A1-98F9-E71D8FA0E4F0}" type="presParOf" srcId="{18F28B16-7A0B-40B1-A1CF-3D38B7FC7B7F}" destId="{CA0917F2-CD33-4AA5-8FB0-96056EFC1CE6}" srcOrd="1" destOrd="0" presId="urn:microsoft.com/office/officeart/2005/8/layout/hierarchy1"/>
    <dgm:cxn modelId="{85B1B24B-EEB3-4A36-9C7A-2369DE677AC5}" type="presParOf" srcId="{CA0917F2-CD33-4AA5-8FB0-96056EFC1CE6}" destId="{340AF9AC-90A0-4B56-9BC2-11C1F097B2B7}" srcOrd="0" destOrd="0" presId="urn:microsoft.com/office/officeart/2005/8/layout/hierarchy1"/>
    <dgm:cxn modelId="{77715E58-8AE4-45E2-8ADC-F66F88415BB3}" type="presParOf" srcId="{340AF9AC-90A0-4B56-9BC2-11C1F097B2B7}" destId="{C750EAA2-4A9A-4435-8AC8-723F1227CABF}" srcOrd="0" destOrd="0" presId="urn:microsoft.com/office/officeart/2005/8/layout/hierarchy1"/>
    <dgm:cxn modelId="{53E3C89B-1841-46B2-A2AD-27B35EBC3D5E}" type="presParOf" srcId="{340AF9AC-90A0-4B56-9BC2-11C1F097B2B7}" destId="{3C56ECE7-354F-4BE6-890D-2A4F456508C0}" srcOrd="1" destOrd="0" presId="urn:microsoft.com/office/officeart/2005/8/layout/hierarchy1"/>
    <dgm:cxn modelId="{AD0A9D08-1183-42E6-8044-E1A3C7FFF379}" type="presParOf" srcId="{CA0917F2-CD33-4AA5-8FB0-96056EFC1CE6}" destId="{551F573E-F38B-45C7-89A4-34D6CA4E1718}" srcOrd="1" destOrd="0" presId="urn:microsoft.com/office/officeart/2005/8/layout/hierarchy1"/>
    <dgm:cxn modelId="{611C25BB-CCCD-4DF3-8C97-9FC9BE965F6F}" type="presParOf" srcId="{551F573E-F38B-45C7-89A4-34D6CA4E1718}" destId="{D3EAE1C6-42AB-4693-B49F-8393AE81C6CD}" srcOrd="0" destOrd="0" presId="urn:microsoft.com/office/officeart/2005/8/layout/hierarchy1"/>
    <dgm:cxn modelId="{6EFC8078-AF65-48B1-B324-7B6AF0CE4E6F}" type="presParOf" srcId="{551F573E-F38B-45C7-89A4-34D6CA4E1718}" destId="{1AC9F42B-05C5-4064-8FDB-8564B41F5D21}" srcOrd="1" destOrd="0" presId="urn:microsoft.com/office/officeart/2005/8/layout/hierarchy1"/>
    <dgm:cxn modelId="{70202E1A-AA0B-48B6-8F83-266B39D2AF91}" type="presParOf" srcId="{1AC9F42B-05C5-4064-8FDB-8564B41F5D21}" destId="{1C7BC8CB-F348-4108-84E4-FA780EE504E5}" srcOrd="0" destOrd="0" presId="urn:microsoft.com/office/officeart/2005/8/layout/hierarchy1"/>
    <dgm:cxn modelId="{ABE81235-C1B6-44A5-8835-AC8CAA473625}" type="presParOf" srcId="{1C7BC8CB-F348-4108-84E4-FA780EE504E5}" destId="{07EDE7D1-5FF7-4AE7-A5FB-A33B90316C4B}" srcOrd="0" destOrd="0" presId="urn:microsoft.com/office/officeart/2005/8/layout/hierarchy1"/>
    <dgm:cxn modelId="{4927C5FF-45DD-4847-8D02-F23DB18AAD0A}" type="presParOf" srcId="{1C7BC8CB-F348-4108-84E4-FA780EE504E5}" destId="{0CBF8070-A729-431A-9013-12D444E366B0}" srcOrd="1" destOrd="0" presId="urn:microsoft.com/office/officeart/2005/8/layout/hierarchy1"/>
    <dgm:cxn modelId="{696A11D1-1A44-4739-A5B4-974B797F260D}" type="presParOf" srcId="{1AC9F42B-05C5-4064-8FDB-8564B41F5D21}" destId="{285F0A5F-41FB-429E-A93C-87B6EF808798}" srcOrd="1" destOrd="0" presId="urn:microsoft.com/office/officeart/2005/8/layout/hierarchy1"/>
    <dgm:cxn modelId="{952658B1-6E39-4980-BF11-47BD5AF96AF8}" type="presParOf" srcId="{551F573E-F38B-45C7-89A4-34D6CA4E1718}" destId="{97055A28-F607-42BF-96D7-7FC141378E11}" srcOrd="2" destOrd="0" presId="urn:microsoft.com/office/officeart/2005/8/layout/hierarchy1"/>
    <dgm:cxn modelId="{1DAE07E9-BFBC-4052-8F78-84FCC7E00132}" type="presParOf" srcId="{551F573E-F38B-45C7-89A4-34D6CA4E1718}" destId="{B0DA7942-9AB4-4DD8-80E0-3220C814DFE7}" srcOrd="3" destOrd="0" presId="urn:microsoft.com/office/officeart/2005/8/layout/hierarchy1"/>
    <dgm:cxn modelId="{F045B859-6914-4480-87C7-96D52AB66058}" type="presParOf" srcId="{B0DA7942-9AB4-4DD8-80E0-3220C814DFE7}" destId="{A6C90176-31BA-4AB6-BB89-846FDAA48B49}" srcOrd="0" destOrd="0" presId="urn:microsoft.com/office/officeart/2005/8/layout/hierarchy1"/>
    <dgm:cxn modelId="{8AB877A7-B9C3-4F28-AF06-D319EDE16E7B}" type="presParOf" srcId="{A6C90176-31BA-4AB6-BB89-846FDAA48B49}" destId="{D3F5603A-4826-44BC-90E9-C1627937EC9F}" srcOrd="0" destOrd="0" presId="urn:microsoft.com/office/officeart/2005/8/layout/hierarchy1"/>
    <dgm:cxn modelId="{0581B508-70DC-4CCF-9E4A-E23D3EBAE91E}" type="presParOf" srcId="{A6C90176-31BA-4AB6-BB89-846FDAA48B49}" destId="{4D5A9AB8-F989-42A3-B7B5-9916F40E3527}" srcOrd="1" destOrd="0" presId="urn:microsoft.com/office/officeart/2005/8/layout/hierarchy1"/>
    <dgm:cxn modelId="{05F9CC29-16DB-48D4-B501-1E1850E9B462}" type="presParOf" srcId="{B0DA7942-9AB4-4DD8-80E0-3220C814DFE7}" destId="{BBA28A9A-B8BF-4BA7-81E4-717697E1336A}" srcOrd="1" destOrd="0" presId="urn:microsoft.com/office/officeart/2005/8/layout/hierarchy1"/>
    <dgm:cxn modelId="{4EE576E4-26F3-46FE-BE5C-879AE9AC3E22}" type="presParOf" srcId="{18F28B16-7A0B-40B1-A1CF-3D38B7FC7B7F}" destId="{4749E994-D130-495B-B0D9-C93852DB496C}" srcOrd="2" destOrd="0" presId="urn:microsoft.com/office/officeart/2005/8/layout/hierarchy1"/>
    <dgm:cxn modelId="{0BF2EFD6-B6AE-4354-A72C-BC0DF2251159}" type="presParOf" srcId="{18F28B16-7A0B-40B1-A1CF-3D38B7FC7B7F}" destId="{4E95524A-00EC-4321-8409-9FF4E69FFBA5}" srcOrd="3" destOrd="0" presId="urn:microsoft.com/office/officeart/2005/8/layout/hierarchy1"/>
    <dgm:cxn modelId="{E89C9342-6787-4E14-87CB-8ADAA9CF048C}" type="presParOf" srcId="{4E95524A-00EC-4321-8409-9FF4E69FFBA5}" destId="{B531F79A-4C08-4C86-8161-C254157C6704}" srcOrd="0" destOrd="0" presId="urn:microsoft.com/office/officeart/2005/8/layout/hierarchy1"/>
    <dgm:cxn modelId="{999D6F8E-2341-4C2D-8DA7-EF60E4D0ADF1}" type="presParOf" srcId="{B531F79A-4C08-4C86-8161-C254157C6704}" destId="{029754C8-135D-4C80-ABED-5B16358FD146}" srcOrd="0" destOrd="0" presId="urn:microsoft.com/office/officeart/2005/8/layout/hierarchy1"/>
    <dgm:cxn modelId="{E2FF4CDC-6D0D-4579-B4F1-A9776EF4CE9C}" type="presParOf" srcId="{B531F79A-4C08-4C86-8161-C254157C6704}" destId="{E6461DE6-9855-4A26-B2E6-3993A6336DF0}" srcOrd="1" destOrd="0" presId="urn:microsoft.com/office/officeart/2005/8/layout/hierarchy1"/>
    <dgm:cxn modelId="{C7B3B363-7602-40CC-9D82-6D2556CC7389}" type="presParOf" srcId="{4E95524A-00EC-4321-8409-9FF4E69FFBA5}" destId="{77DB992D-95E7-48C0-9213-2740CEDD84C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F163F5-1F18-4873-94A5-7CFE3E26DFE9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F5E0344-FC8E-4B33-A2EB-19F211F35D88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b="1" dirty="0" smtClean="0"/>
            <a:t>Один человек является крупным собственником. Другой человек — безработный, </a:t>
          </a:r>
          <a:endParaRPr lang="ru-RU" sz="2000" b="1" dirty="0"/>
        </a:p>
      </dgm:t>
    </dgm:pt>
    <dgm:pt modelId="{0D3BC732-8A53-40BF-A21C-3CBC4C52B970}" type="sibTrans" cxnId="{D1F10B7F-B016-400C-B2B2-357DC163FAE4}">
      <dgm:prSet/>
      <dgm:spPr/>
      <dgm:t>
        <a:bodyPr/>
        <a:lstStyle/>
        <a:p>
          <a:endParaRPr lang="ru-RU"/>
        </a:p>
      </dgm:t>
    </dgm:pt>
    <dgm:pt modelId="{E93C2215-ED68-4CF2-A31C-8475C7A8D789}" type="parTrans" cxnId="{D1F10B7F-B016-400C-B2B2-357DC163FAE4}">
      <dgm:prSet/>
      <dgm:spPr/>
      <dgm:t>
        <a:bodyPr/>
        <a:lstStyle/>
        <a:p>
          <a:endParaRPr lang="ru-RU"/>
        </a:p>
      </dgm:t>
    </dgm:pt>
    <dgm:pt modelId="{04B39F39-4F08-4793-8CF6-46C902984B98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dirty="0" smtClean="0"/>
            <a:t>Неодинаковая ценность и неодинаковый объём находящихся в их собственности факторов производства.</a:t>
          </a:r>
          <a:endParaRPr lang="ru-RU" sz="1800" b="1" dirty="0"/>
        </a:p>
      </dgm:t>
    </dgm:pt>
    <dgm:pt modelId="{81186EBF-DB7D-4D66-ABB5-E349B2663721}" type="sibTrans" cxnId="{0EC06B9B-DE83-4052-9B62-5019AF0DAD85}">
      <dgm:prSet/>
      <dgm:spPr/>
      <dgm:t>
        <a:bodyPr/>
        <a:lstStyle/>
        <a:p>
          <a:endParaRPr lang="ru-RU"/>
        </a:p>
      </dgm:t>
    </dgm:pt>
    <dgm:pt modelId="{B6017861-C3F1-40F9-ADA7-E551A5CC2B7A}" type="parTrans" cxnId="{0EC06B9B-DE83-4052-9B62-5019AF0DAD85}">
      <dgm:prSet/>
      <dgm:spPr/>
      <dgm:t>
        <a:bodyPr/>
        <a:lstStyle/>
        <a:p>
          <a:endParaRPr lang="ru-RU"/>
        </a:p>
      </dgm:t>
    </dgm:pt>
    <dgm:pt modelId="{9BE092E5-EA1B-4B2A-AD51-E6B8CA21BE22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b="1" dirty="0" smtClean="0"/>
            <a:t>Разница в заработной плате работников различных отраслей и предприятий </a:t>
          </a:r>
          <a:endParaRPr lang="ru-RU" sz="2000" b="1" dirty="0"/>
        </a:p>
      </dgm:t>
    </dgm:pt>
    <dgm:pt modelId="{8EB48ECB-1A9C-45B3-90F5-02839E2C78B5}" type="sibTrans" cxnId="{5D51DD9F-BEC2-4A2E-8B23-88B79710390E}">
      <dgm:prSet/>
      <dgm:spPr/>
      <dgm:t>
        <a:bodyPr/>
        <a:lstStyle/>
        <a:p>
          <a:endParaRPr lang="ru-RU"/>
        </a:p>
      </dgm:t>
    </dgm:pt>
    <dgm:pt modelId="{C4F11079-CAAC-4EE9-B03C-793AC4F2E2DA}" type="parTrans" cxnId="{5D51DD9F-BEC2-4A2E-8B23-88B79710390E}">
      <dgm:prSet/>
      <dgm:spPr/>
      <dgm:t>
        <a:bodyPr/>
        <a:lstStyle/>
        <a:p>
          <a:endParaRPr lang="ru-RU"/>
        </a:p>
      </dgm:t>
    </dgm:pt>
    <dgm:pt modelId="{0DE0B000-1252-4398-90BA-DFFD787A8CDF}">
      <dgm:prSet custT="1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dirty="0" smtClean="0"/>
            <a:t>Невелики доходы пенсионеров, многодетных семей, инвалидов. </a:t>
          </a:r>
          <a:endParaRPr lang="ru-RU" sz="2000" b="1" dirty="0"/>
        </a:p>
      </dgm:t>
    </dgm:pt>
    <dgm:pt modelId="{85E994EF-F3D6-4562-90A4-830B06069E84}" type="parTrans" cxnId="{44691EF5-BD77-407D-B871-86EE1A4DF2EF}">
      <dgm:prSet/>
      <dgm:spPr/>
      <dgm:t>
        <a:bodyPr/>
        <a:lstStyle/>
        <a:p>
          <a:endParaRPr lang="ru-RU"/>
        </a:p>
      </dgm:t>
    </dgm:pt>
    <dgm:pt modelId="{B452FFBB-A590-4B27-A794-9E1BDEA6ACB9}" type="sibTrans" cxnId="{44691EF5-BD77-407D-B871-86EE1A4DF2EF}">
      <dgm:prSet/>
      <dgm:spPr/>
      <dgm:t>
        <a:bodyPr/>
        <a:lstStyle/>
        <a:p>
          <a:endParaRPr lang="ru-RU"/>
        </a:p>
      </dgm:t>
    </dgm:pt>
    <dgm:pt modelId="{127D2904-1338-4D97-881D-B2A89C2358FD}">
      <dgm:prSet phldrT="[Текст]" custT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dirty="0" smtClean="0"/>
            <a:t>Не равны доходы людей с различными способностями (физическими и интеллектуальными), </a:t>
          </a:r>
          <a:endParaRPr lang="ru-RU" sz="2000" b="1" dirty="0"/>
        </a:p>
      </dgm:t>
    </dgm:pt>
    <dgm:pt modelId="{8315A7CE-BD21-421E-86FE-3B369B6823B4}" type="sibTrans" cxnId="{EB00FABA-FF4A-4219-94BA-38617A4ED00A}">
      <dgm:prSet/>
      <dgm:spPr/>
      <dgm:t>
        <a:bodyPr/>
        <a:lstStyle/>
        <a:p>
          <a:endParaRPr lang="ru-RU"/>
        </a:p>
      </dgm:t>
    </dgm:pt>
    <dgm:pt modelId="{DD2EAC07-4E7F-402B-AB9E-FE41E428F629}" type="parTrans" cxnId="{EB00FABA-FF4A-4219-94BA-38617A4ED00A}">
      <dgm:prSet/>
      <dgm:spPr/>
      <dgm:t>
        <a:bodyPr/>
        <a:lstStyle/>
        <a:p>
          <a:endParaRPr lang="ru-RU"/>
        </a:p>
      </dgm:t>
    </dgm:pt>
    <dgm:pt modelId="{13A6D89C-49D3-45BE-80EF-9E3FD3662A47}" type="pres">
      <dgm:prSet presAssocID="{96F163F5-1F18-4873-94A5-7CFE3E26DFE9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6F7D6FCB-CC62-4B8A-AC74-C0F87009197D}" type="pres">
      <dgm:prSet presAssocID="{127D2904-1338-4D97-881D-B2A89C2358FD}" presName="circle1" presStyleLbl="node1" presStyleIdx="0" presStyleCnt="5"/>
      <dgm:spPr/>
    </dgm:pt>
    <dgm:pt modelId="{D523D801-9BAA-4B65-8C15-5DD4D44AF365}" type="pres">
      <dgm:prSet presAssocID="{127D2904-1338-4D97-881D-B2A89C2358FD}" presName="space" presStyleCnt="0"/>
      <dgm:spPr/>
    </dgm:pt>
    <dgm:pt modelId="{BEC3C95B-EA6E-45EA-8C3E-7F6D2E8E00C5}" type="pres">
      <dgm:prSet presAssocID="{127D2904-1338-4D97-881D-B2A89C2358FD}" presName="rect1" presStyleLbl="alignAcc1" presStyleIdx="0" presStyleCnt="5"/>
      <dgm:spPr/>
      <dgm:t>
        <a:bodyPr/>
        <a:lstStyle/>
        <a:p>
          <a:endParaRPr lang="ru-RU"/>
        </a:p>
      </dgm:t>
    </dgm:pt>
    <dgm:pt modelId="{347BFF94-4B24-413B-B246-551DAC822D4A}" type="pres">
      <dgm:prSet presAssocID="{04B39F39-4F08-4793-8CF6-46C902984B98}" presName="vertSpace2" presStyleLbl="node1" presStyleIdx="0" presStyleCnt="5"/>
      <dgm:spPr/>
    </dgm:pt>
    <dgm:pt modelId="{1EECC5C5-0AB8-4D24-803B-DA5D5F5A4F9A}" type="pres">
      <dgm:prSet presAssocID="{04B39F39-4F08-4793-8CF6-46C902984B98}" presName="circle2" presStyleLbl="node1" presStyleIdx="1" presStyleCnt="5"/>
      <dgm:spPr/>
    </dgm:pt>
    <dgm:pt modelId="{29F44D31-6D06-42E0-B5A4-5F6DAA75578D}" type="pres">
      <dgm:prSet presAssocID="{04B39F39-4F08-4793-8CF6-46C902984B98}" presName="rect2" presStyleLbl="alignAcc1" presStyleIdx="1" presStyleCnt="5"/>
      <dgm:spPr/>
      <dgm:t>
        <a:bodyPr/>
        <a:lstStyle/>
        <a:p>
          <a:endParaRPr lang="ru-RU"/>
        </a:p>
      </dgm:t>
    </dgm:pt>
    <dgm:pt modelId="{7FD0454A-0208-43D4-930C-67E22DBD91AC}" type="pres">
      <dgm:prSet presAssocID="{9BE092E5-EA1B-4B2A-AD51-E6B8CA21BE22}" presName="vertSpace3" presStyleLbl="node1" presStyleIdx="1" presStyleCnt="5"/>
      <dgm:spPr/>
    </dgm:pt>
    <dgm:pt modelId="{A85AAB83-9FB1-48DE-B454-C121FDA6E35B}" type="pres">
      <dgm:prSet presAssocID="{9BE092E5-EA1B-4B2A-AD51-E6B8CA21BE22}" presName="circle3" presStyleLbl="node1" presStyleIdx="2" presStyleCnt="5"/>
      <dgm:spPr/>
    </dgm:pt>
    <dgm:pt modelId="{A2D13066-EC92-442D-A6A1-E32356530E79}" type="pres">
      <dgm:prSet presAssocID="{9BE092E5-EA1B-4B2A-AD51-E6B8CA21BE22}" presName="rect3" presStyleLbl="alignAcc1" presStyleIdx="2" presStyleCnt="5" custLinFactNeighborX="627" custLinFactNeighborY="4096"/>
      <dgm:spPr/>
      <dgm:t>
        <a:bodyPr/>
        <a:lstStyle/>
        <a:p>
          <a:endParaRPr lang="ru-RU"/>
        </a:p>
      </dgm:t>
    </dgm:pt>
    <dgm:pt modelId="{C1754E3F-245A-438E-91A5-F6919E5B7570}" type="pres">
      <dgm:prSet presAssocID="{0DE0B000-1252-4398-90BA-DFFD787A8CDF}" presName="vertSpace4" presStyleLbl="node1" presStyleIdx="2" presStyleCnt="5"/>
      <dgm:spPr/>
    </dgm:pt>
    <dgm:pt modelId="{BC3119B0-A5C1-429C-B3AA-79E2ECDB6BFA}" type="pres">
      <dgm:prSet presAssocID="{0DE0B000-1252-4398-90BA-DFFD787A8CDF}" presName="circle4" presStyleLbl="node1" presStyleIdx="3" presStyleCnt="5"/>
      <dgm:spPr/>
    </dgm:pt>
    <dgm:pt modelId="{AA4EDAD6-86E9-4D6A-B91D-0BF7B35DF1E5}" type="pres">
      <dgm:prSet presAssocID="{0DE0B000-1252-4398-90BA-DFFD787A8CDF}" presName="rect4" presStyleLbl="alignAcc1" presStyleIdx="3" presStyleCnt="5" custScaleY="84327"/>
      <dgm:spPr/>
    </dgm:pt>
    <dgm:pt modelId="{D46F6414-CB53-4624-A718-BC3213B2BC2A}" type="pres">
      <dgm:prSet presAssocID="{BF5E0344-FC8E-4B33-A2EB-19F211F35D88}" presName="vertSpace5" presStyleLbl="node1" presStyleIdx="3" presStyleCnt="5"/>
      <dgm:spPr/>
    </dgm:pt>
    <dgm:pt modelId="{AD555D72-050D-4495-A5AE-364C52CADE0F}" type="pres">
      <dgm:prSet presAssocID="{BF5E0344-FC8E-4B33-A2EB-19F211F35D88}" presName="circle5" presStyleLbl="node1" presStyleIdx="4" presStyleCnt="5"/>
      <dgm:spPr/>
    </dgm:pt>
    <dgm:pt modelId="{E5D9E5D8-12F9-415A-9BCE-0D986E9FFF87}" type="pres">
      <dgm:prSet presAssocID="{BF5E0344-FC8E-4B33-A2EB-19F211F35D88}" presName="rect5" presStyleLbl="alignAcc1" presStyleIdx="4" presStyleCnt="5" custScaleY="117660" custLinFactNeighborX="-157" custLinFactNeighborY="45687"/>
      <dgm:spPr/>
      <dgm:t>
        <a:bodyPr/>
        <a:lstStyle/>
        <a:p>
          <a:endParaRPr lang="ru-RU"/>
        </a:p>
      </dgm:t>
    </dgm:pt>
    <dgm:pt modelId="{E0FDABC4-096C-4B95-8BEA-F638ACF1E274}" type="pres">
      <dgm:prSet presAssocID="{127D2904-1338-4D97-881D-B2A89C2358FD}" presName="rect1ParTxNoCh" presStyleLbl="alignAcc1" presStyleIdx="4" presStyleCnt="5">
        <dgm:presLayoutVars>
          <dgm:chMax val="1"/>
          <dgm:bulletEnabled val="1"/>
        </dgm:presLayoutVars>
      </dgm:prSet>
      <dgm:spPr/>
    </dgm:pt>
    <dgm:pt modelId="{A8D96321-AB39-412F-839A-985AB36C2928}" type="pres">
      <dgm:prSet presAssocID="{04B39F39-4F08-4793-8CF6-46C902984B98}" presName="rect2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43F0E0-011B-4484-B851-427FDA0B93C5}" type="pres">
      <dgm:prSet presAssocID="{9BE092E5-EA1B-4B2A-AD51-E6B8CA21BE22}" presName="rect3ParTxNoCh" presStyleLbl="alignAcc1" presStyleIdx="4" presStyleCnt="5">
        <dgm:presLayoutVars>
          <dgm:chMax val="1"/>
          <dgm:bulletEnabled val="1"/>
        </dgm:presLayoutVars>
      </dgm:prSet>
      <dgm:spPr/>
    </dgm:pt>
    <dgm:pt modelId="{9D12E0E7-1715-45B3-A132-666B4CD9FFD4}" type="pres">
      <dgm:prSet presAssocID="{0DE0B000-1252-4398-90BA-DFFD787A8CDF}" presName="rect4ParTxNoCh" presStyleLbl="alignAcc1" presStyleIdx="4" presStyleCnt="5">
        <dgm:presLayoutVars>
          <dgm:chMax val="1"/>
          <dgm:bulletEnabled val="1"/>
        </dgm:presLayoutVars>
      </dgm:prSet>
      <dgm:spPr/>
    </dgm:pt>
    <dgm:pt modelId="{73C8D5D6-6D99-4054-90A2-D8AE873C6B8E}" type="pres">
      <dgm:prSet presAssocID="{BF5E0344-FC8E-4B33-A2EB-19F211F35D88}" presName="rect5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B1A2604-DCAF-4EB2-A7E1-0BE0F36AF708}" type="presOf" srcId="{04B39F39-4F08-4793-8CF6-46C902984B98}" destId="{A8D96321-AB39-412F-839A-985AB36C2928}" srcOrd="1" destOrd="0" presId="urn:microsoft.com/office/officeart/2005/8/layout/target3"/>
    <dgm:cxn modelId="{D1F10B7F-B016-400C-B2B2-357DC163FAE4}" srcId="{96F163F5-1F18-4873-94A5-7CFE3E26DFE9}" destId="{BF5E0344-FC8E-4B33-A2EB-19F211F35D88}" srcOrd="4" destOrd="0" parTransId="{E93C2215-ED68-4CF2-A31C-8475C7A8D789}" sibTransId="{0D3BC732-8A53-40BF-A21C-3CBC4C52B970}"/>
    <dgm:cxn modelId="{94486F6F-0851-4FB7-8D26-48C893127412}" type="presOf" srcId="{9BE092E5-EA1B-4B2A-AD51-E6B8CA21BE22}" destId="{9343F0E0-011B-4484-B851-427FDA0B93C5}" srcOrd="1" destOrd="0" presId="urn:microsoft.com/office/officeart/2005/8/layout/target3"/>
    <dgm:cxn modelId="{EB00FABA-FF4A-4219-94BA-38617A4ED00A}" srcId="{96F163F5-1F18-4873-94A5-7CFE3E26DFE9}" destId="{127D2904-1338-4D97-881D-B2A89C2358FD}" srcOrd="0" destOrd="0" parTransId="{DD2EAC07-4E7F-402B-AB9E-FE41E428F629}" sibTransId="{8315A7CE-BD21-421E-86FE-3B369B6823B4}"/>
    <dgm:cxn modelId="{43E7032C-C77B-46A7-A469-AD76318A9712}" type="presOf" srcId="{BF5E0344-FC8E-4B33-A2EB-19F211F35D88}" destId="{E5D9E5D8-12F9-415A-9BCE-0D986E9FFF87}" srcOrd="0" destOrd="0" presId="urn:microsoft.com/office/officeart/2005/8/layout/target3"/>
    <dgm:cxn modelId="{3AFC784E-5D5C-4ECA-95A0-4A7E04400EB1}" type="presOf" srcId="{04B39F39-4F08-4793-8CF6-46C902984B98}" destId="{29F44D31-6D06-42E0-B5A4-5F6DAA75578D}" srcOrd="0" destOrd="0" presId="urn:microsoft.com/office/officeart/2005/8/layout/target3"/>
    <dgm:cxn modelId="{5D51DD9F-BEC2-4A2E-8B23-88B79710390E}" srcId="{96F163F5-1F18-4873-94A5-7CFE3E26DFE9}" destId="{9BE092E5-EA1B-4B2A-AD51-E6B8CA21BE22}" srcOrd="2" destOrd="0" parTransId="{C4F11079-CAAC-4EE9-B03C-793AC4F2E2DA}" sibTransId="{8EB48ECB-1A9C-45B3-90F5-02839E2C78B5}"/>
    <dgm:cxn modelId="{0EC06B9B-DE83-4052-9B62-5019AF0DAD85}" srcId="{96F163F5-1F18-4873-94A5-7CFE3E26DFE9}" destId="{04B39F39-4F08-4793-8CF6-46C902984B98}" srcOrd="1" destOrd="0" parTransId="{B6017861-C3F1-40F9-ADA7-E551A5CC2B7A}" sibTransId="{81186EBF-DB7D-4D66-ABB5-E349B2663721}"/>
    <dgm:cxn modelId="{E4BAAABE-26D7-4E44-B09F-5F8C8A1BFE82}" type="presOf" srcId="{96F163F5-1F18-4873-94A5-7CFE3E26DFE9}" destId="{13A6D89C-49D3-45BE-80EF-9E3FD3662A47}" srcOrd="0" destOrd="0" presId="urn:microsoft.com/office/officeart/2005/8/layout/target3"/>
    <dgm:cxn modelId="{DF90D660-8949-49FE-AD64-2AF73226EDDE}" type="presOf" srcId="{127D2904-1338-4D97-881D-B2A89C2358FD}" destId="{E0FDABC4-096C-4B95-8BEA-F638ACF1E274}" srcOrd="1" destOrd="0" presId="urn:microsoft.com/office/officeart/2005/8/layout/target3"/>
    <dgm:cxn modelId="{F7AE087E-DAFB-4FAF-9BA6-30D07CCB076F}" type="presOf" srcId="{9BE092E5-EA1B-4B2A-AD51-E6B8CA21BE22}" destId="{A2D13066-EC92-442D-A6A1-E32356530E79}" srcOrd="0" destOrd="0" presId="urn:microsoft.com/office/officeart/2005/8/layout/target3"/>
    <dgm:cxn modelId="{00A54592-73C3-4184-A13C-0A0712A30D73}" type="presOf" srcId="{BF5E0344-FC8E-4B33-A2EB-19F211F35D88}" destId="{73C8D5D6-6D99-4054-90A2-D8AE873C6B8E}" srcOrd="1" destOrd="0" presId="urn:microsoft.com/office/officeart/2005/8/layout/target3"/>
    <dgm:cxn modelId="{FD22E74B-E2D2-4807-82F9-B95F465A6B87}" type="presOf" srcId="{0DE0B000-1252-4398-90BA-DFFD787A8CDF}" destId="{9D12E0E7-1715-45B3-A132-666B4CD9FFD4}" srcOrd="1" destOrd="0" presId="urn:microsoft.com/office/officeart/2005/8/layout/target3"/>
    <dgm:cxn modelId="{44691EF5-BD77-407D-B871-86EE1A4DF2EF}" srcId="{96F163F5-1F18-4873-94A5-7CFE3E26DFE9}" destId="{0DE0B000-1252-4398-90BA-DFFD787A8CDF}" srcOrd="3" destOrd="0" parTransId="{85E994EF-F3D6-4562-90A4-830B06069E84}" sibTransId="{B452FFBB-A590-4B27-A794-9E1BDEA6ACB9}"/>
    <dgm:cxn modelId="{027C645F-69AB-47CD-AAF5-341561FF72DD}" type="presOf" srcId="{127D2904-1338-4D97-881D-B2A89C2358FD}" destId="{BEC3C95B-EA6E-45EA-8C3E-7F6D2E8E00C5}" srcOrd="0" destOrd="0" presId="urn:microsoft.com/office/officeart/2005/8/layout/target3"/>
    <dgm:cxn modelId="{2E524EA2-869B-44A3-8285-51F0A7EECA86}" type="presOf" srcId="{0DE0B000-1252-4398-90BA-DFFD787A8CDF}" destId="{AA4EDAD6-86E9-4D6A-B91D-0BF7B35DF1E5}" srcOrd="0" destOrd="0" presId="urn:microsoft.com/office/officeart/2005/8/layout/target3"/>
    <dgm:cxn modelId="{07088E0D-7A92-4BAB-8E57-88220ABC9A18}" type="presParOf" srcId="{13A6D89C-49D3-45BE-80EF-9E3FD3662A47}" destId="{6F7D6FCB-CC62-4B8A-AC74-C0F87009197D}" srcOrd="0" destOrd="0" presId="urn:microsoft.com/office/officeart/2005/8/layout/target3"/>
    <dgm:cxn modelId="{C9E0A8ED-95AE-4DB8-A633-99965521E887}" type="presParOf" srcId="{13A6D89C-49D3-45BE-80EF-9E3FD3662A47}" destId="{D523D801-9BAA-4B65-8C15-5DD4D44AF365}" srcOrd="1" destOrd="0" presId="urn:microsoft.com/office/officeart/2005/8/layout/target3"/>
    <dgm:cxn modelId="{49C5B3AA-BB74-4A88-A52E-FDEF5BDBFC59}" type="presParOf" srcId="{13A6D89C-49D3-45BE-80EF-9E3FD3662A47}" destId="{BEC3C95B-EA6E-45EA-8C3E-7F6D2E8E00C5}" srcOrd="2" destOrd="0" presId="urn:microsoft.com/office/officeart/2005/8/layout/target3"/>
    <dgm:cxn modelId="{12113290-10ED-471B-8AAB-1E9C8FDC8EAC}" type="presParOf" srcId="{13A6D89C-49D3-45BE-80EF-9E3FD3662A47}" destId="{347BFF94-4B24-413B-B246-551DAC822D4A}" srcOrd="3" destOrd="0" presId="urn:microsoft.com/office/officeart/2005/8/layout/target3"/>
    <dgm:cxn modelId="{B211B09E-8CE5-4BEE-90B2-4A4964039C5E}" type="presParOf" srcId="{13A6D89C-49D3-45BE-80EF-9E3FD3662A47}" destId="{1EECC5C5-0AB8-4D24-803B-DA5D5F5A4F9A}" srcOrd="4" destOrd="0" presId="urn:microsoft.com/office/officeart/2005/8/layout/target3"/>
    <dgm:cxn modelId="{F22CCC96-F581-4449-B4FE-96A39D2DD930}" type="presParOf" srcId="{13A6D89C-49D3-45BE-80EF-9E3FD3662A47}" destId="{29F44D31-6D06-42E0-B5A4-5F6DAA75578D}" srcOrd="5" destOrd="0" presId="urn:microsoft.com/office/officeart/2005/8/layout/target3"/>
    <dgm:cxn modelId="{C47BFBFC-07B0-486B-B0E4-DED2B43B8012}" type="presParOf" srcId="{13A6D89C-49D3-45BE-80EF-9E3FD3662A47}" destId="{7FD0454A-0208-43D4-930C-67E22DBD91AC}" srcOrd="6" destOrd="0" presId="urn:microsoft.com/office/officeart/2005/8/layout/target3"/>
    <dgm:cxn modelId="{984937B1-CE5C-4474-899E-921E14BDD5CE}" type="presParOf" srcId="{13A6D89C-49D3-45BE-80EF-9E3FD3662A47}" destId="{A85AAB83-9FB1-48DE-B454-C121FDA6E35B}" srcOrd="7" destOrd="0" presId="urn:microsoft.com/office/officeart/2005/8/layout/target3"/>
    <dgm:cxn modelId="{EC3AEFD8-FDDE-487B-BA2F-5BACA02AECC0}" type="presParOf" srcId="{13A6D89C-49D3-45BE-80EF-9E3FD3662A47}" destId="{A2D13066-EC92-442D-A6A1-E32356530E79}" srcOrd="8" destOrd="0" presId="urn:microsoft.com/office/officeart/2005/8/layout/target3"/>
    <dgm:cxn modelId="{A693E2FA-9C0F-4475-9F92-04989A7936BF}" type="presParOf" srcId="{13A6D89C-49D3-45BE-80EF-9E3FD3662A47}" destId="{C1754E3F-245A-438E-91A5-F6919E5B7570}" srcOrd="9" destOrd="0" presId="urn:microsoft.com/office/officeart/2005/8/layout/target3"/>
    <dgm:cxn modelId="{7DCF8B40-9AF3-4CD6-8377-50E26E412B29}" type="presParOf" srcId="{13A6D89C-49D3-45BE-80EF-9E3FD3662A47}" destId="{BC3119B0-A5C1-429C-B3AA-79E2ECDB6BFA}" srcOrd="10" destOrd="0" presId="urn:microsoft.com/office/officeart/2005/8/layout/target3"/>
    <dgm:cxn modelId="{EAE32E2D-22CE-439B-B23F-1A72C6AF43F2}" type="presParOf" srcId="{13A6D89C-49D3-45BE-80EF-9E3FD3662A47}" destId="{AA4EDAD6-86E9-4D6A-B91D-0BF7B35DF1E5}" srcOrd="11" destOrd="0" presId="urn:microsoft.com/office/officeart/2005/8/layout/target3"/>
    <dgm:cxn modelId="{46FA2F33-4A59-4A88-9446-26EB19278418}" type="presParOf" srcId="{13A6D89C-49D3-45BE-80EF-9E3FD3662A47}" destId="{D46F6414-CB53-4624-A718-BC3213B2BC2A}" srcOrd="12" destOrd="0" presId="urn:microsoft.com/office/officeart/2005/8/layout/target3"/>
    <dgm:cxn modelId="{1491D666-B187-4449-8364-ECEF8A4D6A41}" type="presParOf" srcId="{13A6D89C-49D3-45BE-80EF-9E3FD3662A47}" destId="{AD555D72-050D-4495-A5AE-364C52CADE0F}" srcOrd="13" destOrd="0" presId="urn:microsoft.com/office/officeart/2005/8/layout/target3"/>
    <dgm:cxn modelId="{932CF885-647E-4DCB-9087-207E99A7AFE6}" type="presParOf" srcId="{13A6D89C-49D3-45BE-80EF-9E3FD3662A47}" destId="{E5D9E5D8-12F9-415A-9BCE-0D986E9FFF87}" srcOrd="14" destOrd="0" presId="urn:microsoft.com/office/officeart/2005/8/layout/target3"/>
    <dgm:cxn modelId="{BC2B5905-1C81-4082-9CEF-41C16E7C4405}" type="presParOf" srcId="{13A6D89C-49D3-45BE-80EF-9E3FD3662A47}" destId="{E0FDABC4-096C-4B95-8BEA-F638ACF1E274}" srcOrd="15" destOrd="0" presId="urn:microsoft.com/office/officeart/2005/8/layout/target3"/>
    <dgm:cxn modelId="{778AA173-EB71-4059-AD18-81F5B3497719}" type="presParOf" srcId="{13A6D89C-49D3-45BE-80EF-9E3FD3662A47}" destId="{A8D96321-AB39-412F-839A-985AB36C2928}" srcOrd="16" destOrd="0" presId="urn:microsoft.com/office/officeart/2005/8/layout/target3"/>
    <dgm:cxn modelId="{49668965-E187-4850-879A-96C0912838E0}" type="presParOf" srcId="{13A6D89C-49D3-45BE-80EF-9E3FD3662A47}" destId="{9343F0E0-011B-4484-B851-427FDA0B93C5}" srcOrd="17" destOrd="0" presId="urn:microsoft.com/office/officeart/2005/8/layout/target3"/>
    <dgm:cxn modelId="{4D4DF681-64BD-49B9-A4E0-29A0FBB7C292}" type="presParOf" srcId="{13A6D89C-49D3-45BE-80EF-9E3FD3662A47}" destId="{9D12E0E7-1715-45B3-A132-666B4CD9FFD4}" srcOrd="18" destOrd="0" presId="urn:microsoft.com/office/officeart/2005/8/layout/target3"/>
    <dgm:cxn modelId="{25EC0033-B806-4CCA-A122-0A3F743A59A0}" type="presParOf" srcId="{13A6D89C-49D3-45BE-80EF-9E3FD3662A47}" destId="{73C8D5D6-6D99-4054-90A2-D8AE873C6B8E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1283D0-994A-4A33-9171-947B194BDA70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BDA9C608-E9A7-44E7-9F31-D3C2B276439D}">
      <dgm:prSet custT="1"/>
      <dgm:spPr/>
      <dgm:t>
        <a:bodyPr/>
        <a:lstStyle/>
        <a:p>
          <a:r>
            <a:rPr lang="ru-RU" sz="2400" dirty="0" smtClean="0"/>
            <a:t>перераспределение доходов граждан и хозяйственных организаций; </a:t>
          </a:r>
          <a:endParaRPr lang="ru-RU" sz="2400" dirty="0"/>
        </a:p>
      </dgm:t>
    </dgm:pt>
    <dgm:pt modelId="{ABF9972E-EF65-484A-8E04-DC3B7BAD92A1}" type="parTrans" cxnId="{83ED28CA-70EE-4784-9A83-7686DBCCE910}">
      <dgm:prSet/>
      <dgm:spPr/>
      <dgm:t>
        <a:bodyPr/>
        <a:lstStyle/>
        <a:p>
          <a:endParaRPr lang="ru-RU"/>
        </a:p>
      </dgm:t>
    </dgm:pt>
    <dgm:pt modelId="{BBD8FC28-95C6-4640-A1EB-BBE210D66083}" type="sibTrans" cxnId="{83ED28CA-70EE-4784-9A83-7686DBCCE910}">
      <dgm:prSet/>
      <dgm:spPr/>
      <dgm:t>
        <a:bodyPr/>
        <a:lstStyle/>
        <a:p>
          <a:endParaRPr lang="ru-RU"/>
        </a:p>
      </dgm:t>
    </dgm:pt>
    <dgm:pt modelId="{A7289A1B-A180-4736-A5B3-D308C1897F33}">
      <dgm:prSet custT="1"/>
      <dgm:spPr/>
      <dgm:t>
        <a:bodyPr/>
        <a:lstStyle/>
        <a:p>
          <a:r>
            <a:rPr lang="ru-RU" sz="2400" dirty="0" smtClean="0"/>
            <a:t>защита прав собственности; </a:t>
          </a:r>
          <a:endParaRPr lang="ru-RU" sz="2400" dirty="0"/>
        </a:p>
      </dgm:t>
    </dgm:pt>
    <dgm:pt modelId="{5CA28BF8-300B-466B-B60F-6030C2C2B939}" type="parTrans" cxnId="{69A0520F-40CE-4A5C-8751-2195F146DD78}">
      <dgm:prSet/>
      <dgm:spPr/>
      <dgm:t>
        <a:bodyPr/>
        <a:lstStyle/>
        <a:p>
          <a:endParaRPr lang="ru-RU"/>
        </a:p>
      </dgm:t>
    </dgm:pt>
    <dgm:pt modelId="{5D5AB447-0005-48F7-A07A-4EFFBB8C0E41}" type="sibTrans" cxnId="{69A0520F-40CE-4A5C-8751-2195F146DD78}">
      <dgm:prSet/>
      <dgm:spPr/>
      <dgm:t>
        <a:bodyPr/>
        <a:lstStyle/>
        <a:p>
          <a:endParaRPr lang="ru-RU"/>
        </a:p>
      </dgm:t>
    </dgm:pt>
    <dgm:pt modelId="{B33B3CD7-58F4-4437-AB0A-B397AB3B9290}">
      <dgm:prSet custT="1"/>
      <dgm:spPr/>
      <dgm:t>
        <a:bodyPr/>
        <a:lstStyle/>
        <a:p>
          <a:r>
            <a:rPr lang="ru-RU" sz="2000" dirty="0" smtClean="0"/>
            <a:t>перераспределение ресурсов страны в интересах общества в целом; </a:t>
          </a:r>
          <a:endParaRPr lang="ru-RU" sz="2000" dirty="0"/>
        </a:p>
      </dgm:t>
    </dgm:pt>
    <dgm:pt modelId="{C9CE1A42-8ED2-41A6-B827-36AA0BDA5CF3}" type="parTrans" cxnId="{FF30118B-2187-40FF-AAD1-1D7AA1ACB866}">
      <dgm:prSet/>
      <dgm:spPr/>
      <dgm:t>
        <a:bodyPr/>
        <a:lstStyle/>
        <a:p>
          <a:endParaRPr lang="ru-RU"/>
        </a:p>
      </dgm:t>
    </dgm:pt>
    <dgm:pt modelId="{D3A04DC9-C9AC-4907-9B2E-33BCC05EB6C7}" type="sibTrans" cxnId="{FF30118B-2187-40FF-AAD1-1D7AA1ACB866}">
      <dgm:prSet/>
      <dgm:spPr/>
      <dgm:t>
        <a:bodyPr/>
        <a:lstStyle/>
        <a:p>
          <a:endParaRPr lang="ru-RU"/>
        </a:p>
      </dgm:t>
    </dgm:pt>
    <dgm:pt modelId="{D6F82BBB-A30D-4DC1-ABFC-798B608E436D}">
      <dgm:prSet custT="1"/>
      <dgm:spPr/>
      <dgm:t>
        <a:bodyPr/>
        <a:lstStyle/>
        <a:p>
          <a:r>
            <a:rPr lang="ru-RU" sz="2000" dirty="0" smtClean="0"/>
            <a:t>забота о том, чтобы каждый, кто может и хочет работать, имел работу; </a:t>
          </a:r>
          <a:endParaRPr lang="ru-RU" sz="2000" dirty="0"/>
        </a:p>
      </dgm:t>
    </dgm:pt>
    <dgm:pt modelId="{81457D17-877E-4729-B4B2-B451170980AB}" type="parTrans" cxnId="{CC3AC134-E774-4EA3-85D4-ECCF6FF7082E}">
      <dgm:prSet/>
      <dgm:spPr/>
      <dgm:t>
        <a:bodyPr/>
        <a:lstStyle/>
        <a:p>
          <a:endParaRPr lang="ru-RU"/>
        </a:p>
      </dgm:t>
    </dgm:pt>
    <dgm:pt modelId="{9B234E19-5503-44ED-9464-AEA605C285CB}" type="sibTrans" cxnId="{CC3AC134-E774-4EA3-85D4-ECCF6FF7082E}">
      <dgm:prSet/>
      <dgm:spPr/>
      <dgm:t>
        <a:bodyPr/>
        <a:lstStyle/>
        <a:p>
          <a:endParaRPr lang="ru-RU"/>
        </a:p>
      </dgm:t>
    </dgm:pt>
    <dgm:pt modelId="{F0185DF7-EA39-451E-A752-193849DDBDDA}">
      <dgm:prSet/>
      <dgm:spPr/>
      <dgm:t>
        <a:bodyPr/>
        <a:lstStyle/>
        <a:p>
          <a:r>
            <a:rPr lang="ru-RU" smtClean="0"/>
            <a:t>регулирование трудовых отношений</a:t>
          </a:r>
          <a:endParaRPr lang="ru-RU"/>
        </a:p>
      </dgm:t>
    </dgm:pt>
    <dgm:pt modelId="{E2AB3555-5C69-4ABE-AB24-1E6A4E802F10}" type="parTrans" cxnId="{970F30F2-0931-4E31-A451-9DBCC2C4CC9C}">
      <dgm:prSet/>
      <dgm:spPr/>
      <dgm:t>
        <a:bodyPr/>
        <a:lstStyle/>
        <a:p>
          <a:endParaRPr lang="ru-RU"/>
        </a:p>
      </dgm:t>
    </dgm:pt>
    <dgm:pt modelId="{EC7592DE-1ABA-4B5C-9900-A9AC087DA649}" type="sibTrans" cxnId="{970F30F2-0931-4E31-A451-9DBCC2C4CC9C}">
      <dgm:prSet/>
      <dgm:spPr/>
      <dgm:t>
        <a:bodyPr/>
        <a:lstStyle/>
        <a:p>
          <a:endParaRPr lang="ru-RU"/>
        </a:p>
      </dgm:t>
    </dgm:pt>
    <dgm:pt modelId="{718E0AAB-9C2C-4D75-AE50-C344D55FB165}">
      <dgm:prSet custT="1"/>
      <dgm:spPr/>
      <dgm:t>
        <a:bodyPr/>
        <a:lstStyle/>
        <a:p>
          <a:r>
            <a:rPr lang="ru-RU" sz="2000" dirty="0" smtClean="0"/>
            <a:t>организация производства общественных благ, предоставляемых государством всем гражданам на равных началах (например, оборона, общественный транспорт, мосты и дороги, охрана здоровья и окружающей среды, освещение улиц, бесплатное образование и т. д.).</a:t>
          </a:r>
          <a:endParaRPr lang="ru-RU" sz="2000" dirty="0"/>
        </a:p>
      </dgm:t>
    </dgm:pt>
    <dgm:pt modelId="{57615FB6-573A-492B-880B-5E001D67B1BB}" type="parTrans" cxnId="{999FAACB-6CDB-4318-A65F-37CC5C6E6611}">
      <dgm:prSet/>
      <dgm:spPr/>
      <dgm:t>
        <a:bodyPr/>
        <a:lstStyle/>
        <a:p>
          <a:endParaRPr lang="ru-RU"/>
        </a:p>
      </dgm:t>
    </dgm:pt>
    <dgm:pt modelId="{2CD37A7B-0541-4126-A23A-A0BB32D0B73A}" type="sibTrans" cxnId="{999FAACB-6CDB-4318-A65F-37CC5C6E6611}">
      <dgm:prSet/>
      <dgm:spPr/>
      <dgm:t>
        <a:bodyPr/>
        <a:lstStyle/>
        <a:p>
          <a:endParaRPr lang="ru-RU"/>
        </a:p>
      </dgm:t>
    </dgm:pt>
    <dgm:pt modelId="{74294DCF-5988-4ACD-834B-7776ED2BB486}" type="pres">
      <dgm:prSet presAssocID="{1B1283D0-994A-4A33-9171-947B194BDA70}" presName="linearFlow" presStyleCnt="0">
        <dgm:presLayoutVars>
          <dgm:dir/>
          <dgm:resizeHandles val="exact"/>
        </dgm:presLayoutVars>
      </dgm:prSet>
      <dgm:spPr/>
    </dgm:pt>
    <dgm:pt modelId="{0DBBFA1F-9E44-4C84-866B-465000C1786C}" type="pres">
      <dgm:prSet presAssocID="{D6F82BBB-A30D-4DC1-ABFC-798B608E436D}" presName="composite" presStyleCnt="0"/>
      <dgm:spPr/>
    </dgm:pt>
    <dgm:pt modelId="{F6633147-CA7D-4E56-9138-D1E0453EA5CE}" type="pres">
      <dgm:prSet presAssocID="{D6F82BBB-A30D-4DC1-ABFC-798B608E436D}" presName="imgShp" presStyleLbl="fgImgPlace1" presStyleIdx="0" presStyleCnt="6" custLinFactX="-100000" custLinFactNeighborX="-163654" custLinFactNeighborY="31367"/>
      <dgm:spPr/>
    </dgm:pt>
    <dgm:pt modelId="{4C12B26F-B153-46BF-8841-89FB54DB114B}" type="pres">
      <dgm:prSet presAssocID="{D6F82BBB-A30D-4DC1-ABFC-798B608E436D}" presName="txShp" presStyleLbl="node1" presStyleIdx="0" presStyleCnt="6" custScaleX="129084" custScaleY="152008" custLinFactNeighborX="1315" custLinFactNeighborY="33605">
        <dgm:presLayoutVars>
          <dgm:bulletEnabled val="1"/>
        </dgm:presLayoutVars>
      </dgm:prSet>
      <dgm:spPr/>
    </dgm:pt>
    <dgm:pt modelId="{0980D1AA-5A41-4233-947B-E4BE476EBC0C}" type="pres">
      <dgm:prSet presAssocID="{9B234E19-5503-44ED-9464-AEA605C285CB}" presName="spacing" presStyleCnt="0"/>
      <dgm:spPr/>
    </dgm:pt>
    <dgm:pt modelId="{EB12AE43-65D3-4182-985B-93CE4778861E}" type="pres">
      <dgm:prSet presAssocID="{B33B3CD7-58F4-4437-AB0A-B397AB3B9290}" presName="composite" presStyleCnt="0"/>
      <dgm:spPr/>
    </dgm:pt>
    <dgm:pt modelId="{2A9707E6-A2A9-425F-8B24-F0640014BFD5}" type="pres">
      <dgm:prSet presAssocID="{B33B3CD7-58F4-4437-AB0A-B397AB3B9290}" presName="imgShp" presStyleLbl="fgImgPlace1" presStyleIdx="1" presStyleCnt="6" custLinFactX="-100000" custLinFactNeighborX="-152496" custLinFactNeighborY="28311"/>
      <dgm:spPr/>
    </dgm:pt>
    <dgm:pt modelId="{999C420E-2D6C-4FD1-BAF1-F6FEFF73B2C2}" type="pres">
      <dgm:prSet presAssocID="{B33B3CD7-58F4-4437-AB0A-B397AB3B9290}" presName="txShp" presStyleLbl="node1" presStyleIdx="1" presStyleCnt="6" custScaleX="127296" custScaleY="106484" custLinFactNeighborX="1843" custLinFactNeighborY="22869">
        <dgm:presLayoutVars>
          <dgm:bulletEnabled val="1"/>
        </dgm:presLayoutVars>
      </dgm:prSet>
      <dgm:spPr/>
    </dgm:pt>
    <dgm:pt modelId="{C6DD0DDD-4A61-4ABF-9AFF-2196F804833E}" type="pres">
      <dgm:prSet presAssocID="{D3A04DC9-C9AC-4907-9B2E-33BCC05EB6C7}" presName="spacing" presStyleCnt="0"/>
      <dgm:spPr/>
    </dgm:pt>
    <dgm:pt modelId="{CFF77677-9A95-4A22-AEE4-23BB0A25F892}" type="pres">
      <dgm:prSet presAssocID="{A7289A1B-A180-4736-A5B3-D308C1897F33}" presName="composite" presStyleCnt="0"/>
      <dgm:spPr/>
    </dgm:pt>
    <dgm:pt modelId="{19EFDF39-1D82-493E-9A57-A85D3A51BC52}" type="pres">
      <dgm:prSet presAssocID="{A7289A1B-A180-4736-A5B3-D308C1897F33}" presName="imgShp" presStyleLbl="fgImgPlace1" presStyleIdx="2" presStyleCnt="6" custLinFactX="-100000" custLinFactNeighborX="-148320" custLinFactNeighborY="16185"/>
      <dgm:spPr/>
    </dgm:pt>
    <dgm:pt modelId="{149737E9-5F23-495F-B783-C1DE08EE2950}" type="pres">
      <dgm:prSet presAssocID="{A7289A1B-A180-4736-A5B3-D308C1897F33}" presName="txShp" presStyleLbl="node1" presStyleIdx="2" presStyleCnt="6" custScaleX="127039" custLinFactNeighborX="2301" custLinFactNeighborY="10277">
        <dgm:presLayoutVars>
          <dgm:bulletEnabled val="1"/>
        </dgm:presLayoutVars>
      </dgm:prSet>
      <dgm:spPr/>
    </dgm:pt>
    <dgm:pt modelId="{56A1AFA5-BF08-4AF1-9EF4-D9C2D2EF4D91}" type="pres">
      <dgm:prSet presAssocID="{5D5AB447-0005-48F7-A07A-4EFFBB8C0E41}" presName="spacing" presStyleCnt="0"/>
      <dgm:spPr/>
    </dgm:pt>
    <dgm:pt modelId="{4D3DDE2D-4957-470B-BE41-0DE37CAFB695}" type="pres">
      <dgm:prSet presAssocID="{BDA9C608-E9A7-44E7-9F31-D3C2B276439D}" presName="composite" presStyleCnt="0"/>
      <dgm:spPr/>
    </dgm:pt>
    <dgm:pt modelId="{9C3E7BC1-45F9-4127-AF39-C15D9A511245}" type="pres">
      <dgm:prSet presAssocID="{BDA9C608-E9A7-44E7-9F31-D3C2B276439D}" presName="imgShp" presStyleLbl="fgImgPlace1" presStyleIdx="3" presStyleCnt="6" custLinFactX="-100000" custLinFactNeighborX="-146373" custLinFactNeighborY="-1359"/>
      <dgm:spPr/>
    </dgm:pt>
    <dgm:pt modelId="{4176A670-3455-40A6-A667-FEAF801FC795}" type="pres">
      <dgm:prSet presAssocID="{BDA9C608-E9A7-44E7-9F31-D3C2B276439D}" presName="txShp" presStyleLbl="node1" presStyleIdx="3" presStyleCnt="6" custScaleX="128682" custScaleY="182289" custLinFactNeighborX="1972" custLinFactNeighborY="1219">
        <dgm:presLayoutVars>
          <dgm:bulletEnabled val="1"/>
        </dgm:presLayoutVars>
      </dgm:prSet>
      <dgm:spPr/>
    </dgm:pt>
    <dgm:pt modelId="{45D15A13-1BA3-417E-A5F9-1464CDAB67AE}" type="pres">
      <dgm:prSet presAssocID="{BBD8FC28-95C6-4640-A1EB-BBE210D66083}" presName="spacing" presStyleCnt="0"/>
      <dgm:spPr/>
    </dgm:pt>
    <dgm:pt modelId="{649D1597-3D4C-433D-8700-C13DD8AE14D4}" type="pres">
      <dgm:prSet presAssocID="{718E0AAB-9C2C-4D75-AE50-C344D55FB165}" presName="composite" presStyleCnt="0"/>
      <dgm:spPr/>
    </dgm:pt>
    <dgm:pt modelId="{F6FFAD28-9B89-47DA-9BFE-B0D4618E2513}" type="pres">
      <dgm:prSet presAssocID="{718E0AAB-9C2C-4D75-AE50-C344D55FB165}" presName="imgShp" presStyleLbl="fgImgPlace1" presStyleIdx="4" presStyleCnt="6" custLinFactX="-100000" custLinFactNeighborX="-167007" custLinFactNeighborY="-17814"/>
      <dgm:spPr/>
    </dgm:pt>
    <dgm:pt modelId="{EB02CFBB-1860-414D-9BCD-E004EF943C2A}" type="pres">
      <dgm:prSet presAssocID="{718E0AAB-9C2C-4D75-AE50-C344D55FB165}" presName="txShp" presStyleLbl="node1" presStyleIdx="4" presStyleCnt="6" custScaleX="131311" custScaleY="348318" custLinFactNeighborX="822" custLinFactNeighborY="-15574">
        <dgm:presLayoutVars>
          <dgm:bulletEnabled val="1"/>
        </dgm:presLayoutVars>
      </dgm:prSet>
      <dgm:spPr/>
    </dgm:pt>
    <dgm:pt modelId="{0496DD82-3297-488B-89C4-9FB7F9835CB6}" type="pres">
      <dgm:prSet presAssocID="{2CD37A7B-0541-4126-A23A-A0BB32D0B73A}" presName="spacing" presStyleCnt="0"/>
      <dgm:spPr/>
    </dgm:pt>
    <dgm:pt modelId="{91ADA767-A81F-4D1F-A06E-71D3492FF52A}" type="pres">
      <dgm:prSet presAssocID="{F0185DF7-EA39-451E-A752-193849DDBDDA}" presName="composite" presStyleCnt="0"/>
      <dgm:spPr/>
    </dgm:pt>
    <dgm:pt modelId="{15601E21-C48A-487F-859A-9800039ED0E2}" type="pres">
      <dgm:prSet presAssocID="{F0185DF7-EA39-451E-A752-193849DDBDDA}" presName="imgShp" presStyleLbl="fgImgPlace1" presStyleIdx="5" presStyleCnt="6" custLinFactX="-100000" custLinFactNeighborX="-152006" custLinFactNeighborY="-10310"/>
      <dgm:spPr/>
    </dgm:pt>
    <dgm:pt modelId="{00AA6286-4830-42F3-BC12-A377FD26626A}" type="pres">
      <dgm:prSet presAssocID="{F0185DF7-EA39-451E-A752-193849DDBDDA}" presName="txShp" presStyleLbl="node1" presStyleIdx="5" presStyleCnt="6" custScaleX="128024" custLinFactNeighborX="2630" custLinFactNeighborY="-15954">
        <dgm:presLayoutVars>
          <dgm:bulletEnabled val="1"/>
        </dgm:presLayoutVars>
      </dgm:prSet>
      <dgm:spPr/>
    </dgm:pt>
  </dgm:ptLst>
  <dgm:cxnLst>
    <dgm:cxn modelId="{CC3AC134-E774-4EA3-85D4-ECCF6FF7082E}" srcId="{1B1283D0-994A-4A33-9171-947B194BDA70}" destId="{D6F82BBB-A30D-4DC1-ABFC-798B608E436D}" srcOrd="0" destOrd="0" parTransId="{81457D17-877E-4729-B4B2-B451170980AB}" sibTransId="{9B234E19-5503-44ED-9464-AEA605C285CB}"/>
    <dgm:cxn modelId="{69A0520F-40CE-4A5C-8751-2195F146DD78}" srcId="{1B1283D0-994A-4A33-9171-947B194BDA70}" destId="{A7289A1B-A180-4736-A5B3-D308C1897F33}" srcOrd="2" destOrd="0" parTransId="{5CA28BF8-300B-466B-B60F-6030C2C2B939}" sibTransId="{5D5AB447-0005-48F7-A07A-4EFFBB8C0E41}"/>
    <dgm:cxn modelId="{970F30F2-0931-4E31-A451-9DBCC2C4CC9C}" srcId="{1B1283D0-994A-4A33-9171-947B194BDA70}" destId="{F0185DF7-EA39-451E-A752-193849DDBDDA}" srcOrd="5" destOrd="0" parTransId="{E2AB3555-5C69-4ABE-AB24-1E6A4E802F10}" sibTransId="{EC7592DE-1ABA-4B5C-9900-A9AC087DA649}"/>
    <dgm:cxn modelId="{CB91BB77-91A6-4226-8A45-84650FAF1BD9}" type="presOf" srcId="{1B1283D0-994A-4A33-9171-947B194BDA70}" destId="{74294DCF-5988-4ACD-834B-7776ED2BB486}" srcOrd="0" destOrd="0" presId="urn:microsoft.com/office/officeart/2005/8/layout/vList3"/>
    <dgm:cxn modelId="{83ED28CA-70EE-4784-9A83-7686DBCCE910}" srcId="{1B1283D0-994A-4A33-9171-947B194BDA70}" destId="{BDA9C608-E9A7-44E7-9F31-D3C2B276439D}" srcOrd="3" destOrd="0" parTransId="{ABF9972E-EF65-484A-8E04-DC3B7BAD92A1}" sibTransId="{BBD8FC28-95C6-4640-A1EB-BBE210D66083}"/>
    <dgm:cxn modelId="{5BF6073E-6A98-49C6-88E5-992EE62ED610}" type="presOf" srcId="{718E0AAB-9C2C-4D75-AE50-C344D55FB165}" destId="{EB02CFBB-1860-414D-9BCD-E004EF943C2A}" srcOrd="0" destOrd="0" presId="urn:microsoft.com/office/officeart/2005/8/layout/vList3"/>
    <dgm:cxn modelId="{EB52F1D0-5FB9-4BF4-8A51-367B4522A2EF}" type="presOf" srcId="{F0185DF7-EA39-451E-A752-193849DDBDDA}" destId="{00AA6286-4830-42F3-BC12-A377FD26626A}" srcOrd="0" destOrd="0" presId="urn:microsoft.com/office/officeart/2005/8/layout/vList3"/>
    <dgm:cxn modelId="{4526BE04-227F-4A36-B651-1C3FCBBF9A0B}" type="presOf" srcId="{B33B3CD7-58F4-4437-AB0A-B397AB3B9290}" destId="{999C420E-2D6C-4FD1-BAF1-F6FEFF73B2C2}" srcOrd="0" destOrd="0" presId="urn:microsoft.com/office/officeart/2005/8/layout/vList3"/>
    <dgm:cxn modelId="{0706C837-2A18-4E12-8F3A-C867C50CCF90}" type="presOf" srcId="{BDA9C608-E9A7-44E7-9F31-D3C2B276439D}" destId="{4176A670-3455-40A6-A667-FEAF801FC795}" srcOrd="0" destOrd="0" presId="urn:microsoft.com/office/officeart/2005/8/layout/vList3"/>
    <dgm:cxn modelId="{5AF62D52-3A0D-4E72-8237-B64FCD9FD4A8}" type="presOf" srcId="{A7289A1B-A180-4736-A5B3-D308C1897F33}" destId="{149737E9-5F23-495F-B783-C1DE08EE2950}" srcOrd="0" destOrd="0" presId="urn:microsoft.com/office/officeart/2005/8/layout/vList3"/>
    <dgm:cxn modelId="{999FAACB-6CDB-4318-A65F-37CC5C6E6611}" srcId="{1B1283D0-994A-4A33-9171-947B194BDA70}" destId="{718E0AAB-9C2C-4D75-AE50-C344D55FB165}" srcOrd="4" destOrd="0" parTransId="{57615FB6-573A-492B-880B-5E001D67B1BB}" sibTransId="{2CD37A7B-0541-4126-A23A-A0BB32D0B73A}"/>
    <dgm:cxn modelId="{B6AAC325-A63A-4426-BF96-AE381987D459}" type="presOf" srcId="{D6F82BBB-A30D-4DC1-ABFC-798B608E436D}" destId="{4C12B26F-B153-46BF-8841-89FB54DB114B}" srcOrd="0" destOrd="0" presId="urn:microsoft.com/office/officeart/2005/8/layout/vList3"/>
    <dgm:cxn modelId="{FF30118B-2187-40FF-AAD1-1D7AA1ACB866}" srcId="{1B1283D0-994A-4A33-9171-947B194BDA70}" destId="{B33B3CD7-58F4-4437-AB0A-B397AB3B9290}" srcOrd="1" destOrd="0" parTransId="{C9CE1A42-8ED2-41A6-B827-36AA0BDA5CF3}" sibTransId="{D3A04DC9-C9AC-4907-9B2E-33BCC05EB6C7}"/>
    <dgm:cxn modelId="{08456E0F-D67B-49D7-A74B-3DC865C6E6C2}" type="presParOf" srcId="{74294DCF-5988-4ACD-834B-7776ED2BB486}" destId="{0DBBFA1F-9E44-4C84-866B-465000C1786C}" srcOrd="0" destOrd="0" presId="urn:microsoft.com/office/officeart/2005/8/layout/vList3"/>
    <dgm:cxn modelId="{2CC71137-7D91-4B59-97AB-2284B7460CF2}" type="presParOf" srcId="{0DBBFA1F-9E44-4C84-866B-465000C1786C}" destId="{F6633147-CA7D-4E56-9138-D1E0453EA5CE}" srcOrd="0" destOrd="0" presId="urn:microsoft.com/office/officeart/2005/8/layout/vList3"/>
    <dgm:cxn modelId="{870A47CC-89D1-4C6F-B458-C7845B03FF63}" type="presParOf" srcId="{0DBBFA1F-9E44-4C84-866B-465000C1786C}" destId="{4C12B26F-B153-46BF-8841-89FB54DB114B}" srcOrd="1" destOrd="0" presId="urn:microsoft.com/office/officeart/2005/8/layout/vList3"/>
    <dgm:cxn modelId="{99BF2B7D-9944-446A-82A2-9041CBF28510}" type="presParOf" srcId="{74294DCF-5988-4ACD-834B-7776ED2BB486}" destId="{0980D1AA-5A41-4233-947B-E4BE476EBC0C}" srcOrd="1" destOrd="0" presId="urn:microsoft.com/office/officeart/2005/8/layout/vList3"/>
    <dgm:cxn modelId="{8283A3AD-A465-41A1-9F51-CFBB7AFE3758}" type="presParOf" srcId="{74294DCF-5988-4ACD-834B-7776ED2BB486}" destId="{EB12AE43-65D3-4182-985B-93CE4778861E}" srcOrd="2" destOrd="0" presId="urn:microsoft.com/office/officeart/2005/8/layout/vList3"/>
    <dgm:cxn modelId="{2AE81ECE-307C-4071-ADF6-532DD3392875}" type="presParOf" srcId="{EB12AE43-65D3-4182-985B-93CE4778861E}" destId="{2A9707E6-A2A9-425F-8B24-F0640014BFD5}" srcOrd="0" destOrd="0" presId="urn:microsoft.com/office/officeart/2005/8/layout/vList3"/>
    <dgm:cxn modelId="{C843DF1E-2178-47B1-A1F0-9E39386EA359}" type="presParOf" srcId="{EB12AE43-65D3-4182-985B-93CE4778861E}" destId="{999C420E-2D6C-4FD1-BAF1-F6FEFF73B2C2}" srcOrd="1" destOrd="0" presId="urn:microsoft.com/office/officeart/2005/8/layout/vList3"/>
    <dgm:cxn modelId="{0BC0B235-1AC5-4F52-BAF6-69F37970697A}" type="presParOf" srcId="{74294DCF-5988-4ACD-834B-7776ED2BB486}" destId="{C6DD0DDD-4A61-4ABF-9AFF-2196F804833E}" srcOrd="3" destOrd="0" presId="urn:microsoft.com/office/officeart/2005/8/layout/vList3"/>
    <dgm:cxn modelId="{7F378A06-EF1D-47E5-BC24-F0B231D03A96}" type="presParOf" srcId="{74294DCF-5988-4ACD-834B-7776ED2BB486}" destId="{CFF77677-9A95-4A22-AEE4-23BB0A25F892}" srcOrd="4" destOrd="0" presId="urn:microsoft.com/office/officeart/2005/8/layout/vList3"/>
    <dgm:cxn modelId="{5AD609E1-0646-4A60-962C-F9022AE62DAD}" type="presParOf" srcId="{CFF77677-9A95-4A22-AEE4-23BB0A25F892}" destId="{19EFDF39-1D82-493E-9A57-A85D3A51BC52}" srcOrd="0" destOrd="0" presId="urn:microsoft.com/office/officeart/2005/8/layout/vList3"/>
    <dgm:cxn modelId="{2BD720C1-228E-4902-8065-18BD4052B88D}" type="presParOf" srcId="{CFF77677-9A95-4A22-AEE4-23BB0A25F892}" destId="{149737E9-5F23-495F-B783-C1DE08EE2950}" srcOrd="1" destOrd="0" presId="urn:microsoft.com/office/officeart/2005/8/layout/vList3"/>
    <dgm:cxn modelId="{A9A529AE-CF94-4577-8757-6B13CD25E5F5}" type="presParOf" srcId="{74294DCF-5988-4ACD-834B-7776ED2BB486}" destId="{56A1AFA5-BF08-4AF1-9EF4-D9C2D2EF4D91}" srcOrd="5" destOrd="0" presId="urn:microsoft.com/office/officeart/2005/8/layout/vList3"/>
    <dgm:cxn modelId="{ADABDAE1-467D-4CAA-A99B-F7624FC06024}" type="presParOf" srcId="{74294DCF-5988-4ACD-834B-7776ED2BB486}" destId="{4D3DDE2D-4957-470B-BE41-0DE37CAFB695}" srcOrd="6" destOrd="0" presId="urn:microsoft.com/office/officeart/2005/8/layout/vList3"/>
    <dgm:cxn modelId="{A221FBC6-4B4A-477E-95C7-61FE786CD159}" type="presParOf" srcId="{4D3DDE2D-4957-470B-BE41-0DE37CAFB695}" destId="{9C3E7BC1-45F9-4127-AF39-C15D9A511245}" srcOrd="0" destOrd="0" presId="urn:microsoft.com/office/officeart/2005/8/layout/vList3"/>
    <dgm:cxn modelId="{C56A047C-8203-4FF3-BE68-EA07936DF6F2}" type="presParOf" srcId="{4D3DDE2D-4957-470B-BE41-0DE37CAFB695}" destId="{4176A670-3455-40A6-A667-FEAF801FC795}" srcOrd="1" destOrd="0" presId="urn:microsoft.com/office/officeart/2005/8/layout/vList3"/>
    <dgm:cxn modelId="{ED325004-571C-4786-AB30-F1182C6E882F}" type="presParOf" srcId="{74294DCF-5988-4ACD-834B-7776ED2BB486}" destId="{45D15A13-1BA3-417E-A5F9-1464CDAB67AE}" srcOrd="7" destOrd="0" presId="urn:microsoft.com/office/officeart/2005/8/layout/vList3"/>
    <dgm:cxn modelId="{6918ABBA-AEDB-40DA-B22C-242D0D558663}" type="presParOf" srcId="{74294DCF-5988-4ACD-834B-7776ED2BB486}" destId="{649D1597-3D4C-433D-8700-C13DD8AE14D4}" srcOrd="8" destOrd="0" presId="urn:microsoft.com/office/officeart/2005/8/layout/vList3"/>
    <dgm:cxn modelId="{5A166864-1824-4391-9580-F907305F5B2A}" type="presParOf" srcId="{649D1597-3D4C-433D-8700-C13DD8AE14D4}" destId="{F6FFAD28-9B89-47DA-9BFE-B0D4618E2513}" srcOrd="0" destOrd="0" presId="urn:microsoft.com/office/officeart/2005/8/layout/vList3"/>
    <dgm:cxn modelId="{6A54C7D8-6496-4888-816E-F3189B575796}" type="presParOf" srcId="{649D1597-3D4C-433D-8700-C13DD8AE14D4}" destId="{EB02CFBB-1860-414D-9BCD-E004EF943C2A}" srcOrd="1" destOrd="0" presId="urn:microsoft.com/office/officeart/2005/8/layout/vList3"/>
    <dgm:cxn modelId="{6EA0A5D4-44E9-4C88-A30A-7B77FBDE0B61}" type="presParOf" srcId="{74294DCF-5988-4ACD-834B-7776ED2BB486}" destId="{0496DD82-3297-488B-89C4-9FB7F9835CB6}" srcOrd="9" destOrd="0" presId="urn:microsoft.com/office/officeart/2005/8/layout/vList3"/>
    <dgm:cxn modelId="{AEA1E6DA-6A21-412E-8ACC-4DC6A535A4C3}" type="presParOf" srcId="{74294DCF-5988-4ACD-834B-7776ED2BB486}" destId="{91ADA767-A81F-4D1F-A06E-71D3492FF52A}" srcOrd="10" destOrd="0" presId="urn:microsoft.com/office/officeart/2005/8/layout/vList3"/>
    <dgm:cxn modelId="{A6B7EE68-C97B-4152-AB56-A46F4082D583}" type="presParOf" srcId="{91ADA767-A81F-4D1F-A06E-71D3492FF52A}" destId="{15601E21-C48A-487F-859A-9800039ED0E2}" srcOrd="0" destOrd="0" presId="urn:microsoft.com/office/officeart/2005/8/layout/vList3"/>
    <dgm:cxn modelId="{4EE72E17-A2A6-4B08-B9E9-CFA6114CA2A5}" type="presParOf" srcId="{91ADA767-A81F-4D1F-A06E-71D3492FF52A}" destId="{00AA6286-4830-42F3-BC12-A377FD26626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6F731A9-9992-41A9-9485-D6769EEBF89F}" type="doc">
      <dgm:prSet loTypeId="urn:microsoft.com/office/officeart/2005/8/layout/radial4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BC954E60-B4CC-4625-8F33-185238FC384D}">
      <dgm:prSet phldrT="[Текст]"/>
      <dgm:spPr/>
      <dgm:t>
        <a:bodyPr/>
        <a:lstStyle/>
        <a:p>
          <a:r>
            <a:rPr lang="ru-RU" b="0" dirty="0" smtClean="0"/>
            <a:t>Прямые налоги </a:t>
          </a:r>
          <a:endParaRPr lang="ru-RU" b="0" dirty="0"/>
        </a:p>
      </dgm:t>
    </dgm:pt>
    <dgm:pt modelId="{B0FCF702-1FAB-4934-AA72-46C8DA991915}" type="parTrans" cxnId="{DF702A71-9D5A-4D4A-8077-F17663FEB664}">
      <dgm:prSet/>
      <dgm:spPr/>
      <dgm:t>
        <a:bodyPr/>
        <a:lstStyle/>
        <a:p>
          <a:endParaRPr lang="ru-RU"/>
        </a:p>
      </dgm:t>
    </dgm:pt>
    <dgm:pt modelId="{76867CAB-1657-4A0C-843A-D536CB659823}" type="sibTrans" cxnId="{DF702A71-9D5A-4D4A-8077-F17663FEB664}">
      <dgm:prSet/>
      <dgm:spPr/>
      <dgm:t>
        <a:bodyPr/>
        <a:lstStyle/>
        <a:p>
          <a:endParaRPr lang="ru-RU"/>
        </a:p>
      </dgm:t>
    </dgm:pt>
    <dgm:pt modelId="{1FE19B99-2C5D-4E8B-BCE8-308132AA07A3}">
      <dgm:prSet phldrT="[Текст]" custT="1"/>
      <dgm:spPr/>
      <dgm:t>
        <a:bodyPr/>
        <a:lstStyle/>
        <a:p>
          <a:r>
            <a:rPr lang="ru-RU" sz="2000" b="1" dirty="0" smtClean="0"/>
            <a:t>доходы от </a:t>
          </a:r>
          <a:r>
            <a:rPr lang="ru-RU" sz="2000" b="1" dirty="0" err="1" smtClean="0"/>
            <a:t>собственности,предпринимательской</a:t>
          </a:r>
          <a:r>
            <a:rPr lang="ru-RU" sz="2000" b="1" dirty="0" smtClean="0"/>
            <a:t> деятельности </a:t>
          </a:r>
          <a:endParaRPr lang="ru-RU" sz="2000" b="1" dirty="0"/>
        </a:p>
      </dgm:t>
    </dgm:pt>
    <dgm:pt modelId="{1D705CB6-4CEB-4C0D-AD8D-047CC9BC01DC}" type="parTrans" cxnId="{2E490830-1592-47B3-A868-05C2E878B795}">
      <dgm:prSet/>
      <dgm:spPr/>
      <dgm:t>
        <a:bodyPr/>
        <a:lstStyle/>
        <a:p>
          <a:endParaRPr lang="ru-RU"/>
        </a:p>
      </dgm:t>
    </dgm:pt>
    <dgm:pt modelId="{3462D184-8C3E-4F2B-9B0A-F2114ECD7077}" type="sibTrans" cxnId="{2E490830-1592-47B3-A868-05C2E878B795}">
      <dgm:prSet/>
      <dgm:spPr/>
      <dgm:t>
        <a:bodyPr/>
        <a:lstStyle/>
        <a:p>
          <a:endParaRPr lang="ru-RU"/>
        </a:p>
      </dgm:t>
    </dgm:pt>
    <dgm:pt modelId="{8F98739B-56B8-4F2A-ACAC-00B31041BF6B}">
      <dgm:prSet phldrT="[Текст]"/>
      <dgm:spPr/>
      <dgm:t>
        <a:bodyPr/>
        <a:lstStyle/>
        <a:p>
          <a:r>
            <a:rPr lang="ru-RU" b="1" dirty="0" smtClean="0"/>
            <a:t>зарплата, премии, </a:t>
          </a:r>
          <a:endParaRPr lang="ru-RU" b="1" dirty="0"/>
        </a:p>
      </dgm:t>
    </dgm:pt>
    <dgm:pt modelId="{5DED602C-0AFD-48CB-B0F5-D2D39D04F603}" type="parTrans" cxnId="{3BA20689-7085-462F-90D1-F8A2026EB0ED}">
      <dgm:prSet/>
      <dgm:spPr/>
      <dgm:t>
        <a:bodyPr/>
        <a:lstStyle/>
        <a:p>
          <a:endParaRPr lang="ru-RU"/>
        </a:p>
      </dgm:t>
    </dgm:pt>
    <dgm:pt modelId="{4A9B06DB-AED6-4BA4-9D30-89694E2CE64A}" type="sibTrans" cxnId="{3BA20689-7085-462F-90D1-F8A2026EB0ED}">
      <dgm:prSet/>
      <dgm:spPr/>
      <dgm:t>
        <a:bodyPr/>
        <a:lstStyle/>
        <a:p>
          <a:endParaRPr lang="ru-RU"/>
        </a:p>
      </dgm:t>
    </dgm:pt>
    <dgm:pt modelId="{851A47F4-42F1-445E-926A-0133A15BFA1B}">
      <dgm:prSet phldrT="[Текст]" custT="1"/>
      <dgm:spPr/>
      <dgm:t>
        <a:bodyPr/>
        <a:lstStyle/>
        <a:p>
          <a:r>
            <a:rPr lang="ru-RU" sz="2000" b="1" dirty="0" smtClean="0"/>
            <a:t>налог на имущество, на землю и т. п. </a:t>
          </a:r>
          <a:endParaRPr lang="ru-RU" sz="2000" b="1" dirty="0"/>
        </a:p>
      </dgm:t>
    </dgm:pt>
    <dgm:pt modelId="{A3AF0F15-2380-4C4C-B823-6C7406CE11A2}" type="parTrans" cxnId="{76D8CF4F-418C-4D6D-8DD3-468BD352983B}">
      <dgm:prSet/>
      <dgm:spPr/>
      <dgm:t>
        <a:bodyPr/>
        <a:lstStyle/>
        <a:p>
          <a:endParaRPr lang="ru-RU"/>
        </a:p>
      </dgm:t>
    </dgm:pt>
    <dgm:pt modelId="{6EA05FC4-4DBC-440E-99D2-B67FDB77CE69}" type="sibTrans" cxnId="{76D8CF4F-418C-4D6D-8DD3-468BD352983B}">
      <dgm:prSet/>
      <dgm:spPr/>
      <dgm:t>
        <a:bodyPr/>
        <a:lstStyle/>
        <a:p>
          <a:endParaRPr lang="ru-RU"/>
        </a:p>
      </dgm:t>
    </dgm:pt>
    <dgm:pt modelId="{C0085783-72C3-4196-90EF-7C4B9B70BE92}" type="pres">
      <dgm:prSet presAssocID="{B6F731A9-9992-41A9-9485-D6769EEBF89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9C89752-531C-406D-9D5E-78F6DE90D950}" type="pres">
      <dgm:prSet presAssocID="{BC954E60-B4CC-4625-8F33-185238FC384D}" presName="centerShape" presStyleLbl="node0" presStyleIdx="0" presStyleCnt="1" custLinFactNeighborX="586" custLinFactNeighborY="-14555"/>
      <dgm:spPr/>
      <dgm:t>
        <a:bodyPr/>
        <a:lstStyle/>
        <a:p>
          <a:endParaRPr lang="ru-RU"/>
        </a:p>
      </dgm:t>
    </dgm:pt>
    <dgm:pt modelId="{43E0B118-1AD3-4929-8C4E-313BE9F29A1F}" type="pres">
      <dgm:prSet presAssocID="{1D705CB6-4CEB-4C0D-AD8D-047CC9BC01DC}" presName="parTrans" presStyleLbl="bgSibTrans2D1" presStyleIdx="0" presStyleCnt="3"/>
      <dgm:spPr/>
    </dgm:pt>
    <dgm:pt modelId="{0ACF7097-8D8F-44AF-AF17-241A13F24F7C}" type="pres">
      <dgm:prSet presAssocID="{1FE19B99-2C5D-4E8B-BCE8-308132AA07A3}" presName="node" presStyleLbl="node1" presStyleIdx="0" presStyleCnt="3" custRadScaleRad="132232" custRadScaleInc="157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F9902B-F72A-40F8-8AC9-708F9849E272}" type="pres">
      <dgm:prSet presAssocID="{5DED602C-0AFD-48CB-B0F5-D2D39D04F603}" presName="parTrans" presStyleLbl="bgSibTrans2D1" presStyleIdx="1" presStyleCnt="3"/>
      <dgm:spPr/>
    </dgm:pt>
    <dgm:pt modelId="{A95FD962-7C29-441E-9FFD-D76E484EB9B3}" type="pres">
      <dgm:prSet presAssocID="{8F98739B-56B8-4F2A-ACAC-00B31041BF6B}" presName="node" presStyleLbl="node1" presStyleIdx="1" presStyleCnt="3" custScaleX="133751" custScaleY="66047" custRadScaleRad="108948" custRadScaleInc="-2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33B358-7F6E-4C37-985A-401B4F27FFDD}" type="pres">
      <dgm:prSet presAssocID="{A3AF0F15-2380-4C4C-B823-6C7406CE11A2}" presName="parTrans" presStyleLbl="bgSibTrans2D1" presStyleIdx="2" presStyleCnt="3"/>
      <dgm:spPr/>
    </dgm:pt>
    <dgm:pt modelId="{5E3BF424-D0BC-457F-B93A-3FD720AE22C2}" type="pres">
      <dgm:prSet presAssocID="{851A47F4-42F1-445E-926A-0133A15BFA1B}" presName="node" presStyleLbl="node1" presStyleIdx="2" presStyleCnt="3" custRadScaleRad="131221" custRadScaleInc="-140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F702A71-9D5A-4D4A-8077-F17663FEB664}" srcId="{B6F731A9-9992-41A9-9485-D6769EEBF89F}" destId="{BC954E60-B4CC-4625-8F33-185238FC384D}" srcOrd="0" destOrd="0" parTransId="{B0FCF702-1FAB-4934-AA72-46C8DA991915}" sibTransId="{76867CAB-1657-4A0C-843A-D536CB659823}"/>
    <dgm:cxn modelId="{B14A6BC2-D192-4B83-B546-7831032E97D8}" type="presOf" srcId="{A3AF0F15-2380-4C4C-B823-6C7406CE11A2}" destId="{7C33B358-7F6E-4C37-985A-401B4F27FFDD}" srcOrd="0" destOrd="0" presId="urn:microsoft.com/office/officeart/2005/8/layout/radial4"/>
    <dgm:cxn modelId="{4CF487CB-8CAA-424B-885E-BE46106BD51D}" type="presOf" srcId="{1FE19B99-2C5D-4E8B-BCE8-308132AA07A3}" destId="{0ACF7097-8D8F-44AF-AF17-241A13F24F7C}" srcOrd="0" destOrd="0" presId="urn:microsoft.com/office/officeart/2005/8/layout/radial4"/>
    <dgm:cxn modelId="{D1236641-E7D1-4A66-B1BF-EE0A869BC05E}" type="presOf" srcId="{851A47F4-42F1-445E-926A-0133A15BFA1B}" destId="{5E3BF424-D0BC-457F-B93A-3FD720AE22C2}" srcOrd="0" destOrd="0" presId="urn:microsoft.com/office/officeart/2005/8/layout/radial4"/>
    <dgm:cxn modelId="{24481DD1-87E8-46D0-966C-EBF1CBA639A3}" type="presOf" srcId="{1D705CB6-4CEB-4C0D-AD8D-047CC9BC01DC}" destId="{43E0B118-1AD3-4929-8C4E-313BE9F29A1F}" srcOrd="0" destOrd="0" presId="urn:microsoft.com/office/officeart/2005/8/layout/radial4"/>
    <dgm:cxn modelId="{BA168363-4563-42DF-84DA-DDD80C07B308}" type="presOf" srcId="{8F98739B-56B8-4F2A-ACAC-00B31041BF6B}" destId="{A95FD962-7C29-441E-9FFD-D76E484EB9B3}" srcOrd="0" destOrd="0" presId="urn:microsoft.com/office/officeart/2005/8/layout/radial4"/>
    <dgm:cxn modelId="{BDE5438E-50D7-4B3E-BA3C-564FC70FFCC8}" type="presOf" srcId="{BC954E60-B4CC-4625-8F33-185238FC384D}" destId="{89C89752-531C-406D-9D5E-78F6DE90D950}" srcOrd="0" destOrd="0" presId="urn:microsoft.com/office/officeart/2005/8/layout/radial4"/>
    <dgm:cxn modelId="{3BA20689-7085-462F-90D1-F8A2026EB0ED}" srcId="{BC954E60-B4CC-4625-8F33-185238FC384D}" destId="{8F98739B-56B8-4F2A-ACAC-00B31041BF6B}" srcOrd="1" destOrd="0" parTransId="{5DED602C-0AFD-48CB-B0F5-D2D39D04F603}" sibTransId="{4A9B06DB-AED6-4BA4-9D30-89694E2CE64A}"/>
    <dgm:cxn modelId="{76D8CF4F-418C-4D6D-8DD3-468BD352983B}" srcId="{BC954E60-B4CC-4625-8F33-185238FC384D}" destId="{851A47F4-42F1-445E-926A-0133A15BFA1B}" srcOrd="2" destOrd="0" parTransId="{A3AF0F15-2380-4C4C-B823-6C7406CE11A2}" sibTransId="{6EA05FC4-4DBC-440E-99D2-B67FDB77CE69}"/>
    <dgm:cxn modelId="{FCD2CD58-6854-4A05-ACE3-09D1B032F2F2}" type="presOf" srcId="{5DED602C-0AFD-48CB-B0F5-D2D39D04F603}" destId="{B7F9902B-F72A-40F8-8AC9-708F9849E272}" srcOrd="0" destOrd="0" presId="urn:microsoft.com/office/officeart/2005/8/layout/radial4"/>
    <dgm:cxn modelId="{BF8C04A2-F3FC-4457-85F8-AB10E09495F8}" type="presOf" srcId="{B6F731A9-9992-41A9-9485-D6769EEBF89F}" destId="{C0085783-72C3-4196-90EF-7C4B9B70BE92}" srcOrd="0" destOrd="0" presId="urn:microsoft.com/office/officeart/2005/8/layout/radial4"/>
    <dgm:cxn modelId="{2E490830-1592-47B3-A868-05C2E878B795}" srcId="{BC954E60-B4CC-4625-8F33-185238FC384D}" destId="{1FE19B99-2C5D-4E8B-BCE8-308132AA07A3}" srcOrd="0" destOrd="0" parTransId="{1D705CB6-4CEB-4C0D-AD8D-047CC9BC01DC}" sibTransId="{3462D184-8C3E-4F2B-9B0A-F2114ECD7077}"/>
    <dgm:cxn modelId="{6078B4AC-FEA0-4C04-A0AD-F0C09C09391D}" type="presParOf" srcId="{C0085783-72C3-4196-90EF-7C4B9B70BE92}" destId="{89C89752-531C-406D-9D5E-78F6DE90D950}" srcOrd="0" destOrd="0" presId="urn:microsoft.com/office/officeart/2005/8/layout/radial4"/>
    <dgm:cxn modelId="{7DB9BD1A-87F5-46DC-9648-412115ABFE81}" type="presParOf" srcId="{C0085783-72C3-4196-90EF-7C4B9B70BE92}" destId="{43E0B118-1AD3-4929-8C4E-313BE9F29A1F}" srcOrd="1" destOrd="0" presId="urn:microsoft.com/office/officeart/2005/8/layout/radial4"/>
    <dgm:cxn modelId="{FB6621D5-6E8D-40D9-A6C5-C25B63FD8E27}" type="presParOf" srcId="{C0085783-72C3-4196-90EF-7C4B9B70BE92}" destId="{0ACF7097-8D8F-44AF-AF17-241A13F24F7C}" srcOrd="2" destOrd="0" presId="urn:microsoft.com/office/officeart/2005/8/layout/radial4"/>
    <dgm:cxn modelId="{FB5C552D-ED90-497E-9C87-A603433771E4}" type="presParOf" srcId="{C0085783-72C3-4196-90EF-7C4B9B70BE92}" destId="{B7F9902B-F72A-40F8-8AC9-708F9849E272}" srcOrd="3" destOrd="0" presId="urn:microsoft.com/office/officeart/2005/8/layout/radial4"/>
    <dgm:cxn modelId="{9FAEC557-BD74-4B31-905A-FD235256FDF2}" type="presParOf" srcId="{C0085783-72C3-4196-90EF-7C4B9B70BE92}" destId="{A95FD962-7C29-441E-9FFD-D76E484EB9B3}" srcOrd="4" destOrd="0" presId="urn:microsoft.com/office/officeart/2005/8/layout/radial4"/>
    <dgm:cxn modelId="{98545178-3FFB-4BDD-9174-70CD88E21F0A}" type="presParOf" srcId="{C0085783-72C3-4196-90EF-7C4B9B70BE92}" destId="{7C33B358-7F6E-4C37-985A-401B4F27FFDD}" srcOrd="5" destOrd="0" presId="urn:microsoft.com/office/officeart/2005/8/layout/radial4"/>
    <dgm:cxn modelId="{1960EF96-C357-4DFB-93FD-2C3B5F54B653}" type="presParOf" srcId="{C0085783-72C3-4196-90EF-7C4B9B70BE92}" destId="{5E3BF424-D0BC-457F-B93A-3FD720AE22C2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15925CC-3BA6-4682-9FD0-D2F49F802F5E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D2BCB2B-FB5A-435D-9F59-A968611ED882}">
      <dgm:prSet phldrT="[Текст]"/>
      <dgm:spPr/>
      <dgm:t>
        <a:bodyPr/>
        <a:lstStyle/>
        <a:p>
          <a:r>
            <a:rPr lang="ru-RU" b="1" i="1" dirty="0" smtClean="0"/>
            <a:t>Доходная часть</a:t>
          </a:r>
          <a:r>
            <a:rPr lang="ru-RU" b="1" dirty="0" smtClean="0"/>
            <a:t> </a:t>
          </a:r>
          <a:endParaRPr lang="ru-RU" b="1" dirty="0"/>
        </a:p>
      </dgm:t>
    </dgm:pt>
    <dgm:pt modelId="{F55CA2E3-5927-4213-A77D-DB8FF9F7B72E}" type="parTrans" cxnId="{996D327B-9B1C-4A8D-BC88-3E2C13D2B09A}">
      <dgm:prSet/>
      <dgm:spPr/>
      <dgm:t>
        <a:bodyPr/>
        <a:lstStyle/>
        <a:p>
          <a:endParaRPr lang="ru-RU"/>
        </a:p>
      </dgm:t>
    </dgm:pt>
    <dgm:pt modelId="{19C61C8B-639C-457B-93CA-D5C2A11DA63E}" type="sibTrans" cxnId="{996D327B-9B1C-4A8D-BC88-3E2C13D2B09A}">
      <dgm:prSet/>
      <dgm:spPr/>
      <dgm:t>
        <a:bodyPr/>
        <a:lstStyle/>
        <a:p>
          <a:endParaRPr lang="ru-RU"/>
        </a:p>
      </dgm:t>
    </dgm:pt>
    <dgm:pt modelId="{87A719BE-A6F3-42F9-A1B4-4377D47BF1C3}">
      <dgm:prSet phldrT="[Текст]" phldr="1"/>
      <dgm:spPr/>
      <dgm:t>
        <a:bodyPr/>
        <a:lstStyle/>
        <a:p>
          <a:endParaRPr lang="ru-RU" dirty="0"/>
        </a:p>
      </dgm:t>
    </dgm:pt>
    <dgm:pt modelId="{F742354E-6809-43C1-8B74-046F9E510014}" type="parTrans" cxnId="{0B682FC0-95FB-4653-89C6-DE9E80D3EAAE}">
      <dgm:prSet/>
      <dgm:spPr/>
      <dgm:t>
        <a:bodyPr/>
        <a:lstStyle/>
        <a:p>
          <a:endParaRPr lang="ru-RU"/>
        </a:p>
      </dgm:t>
    </dgm:pt>
    <dgm:pt modelId="{15F137A6-00D1-4153-BA2B-25D23E4F7797}" type="sibTrans" cxnId="{0B682FC0-95FB-4653-89C6-DE9E80D3EAAE}">
      <dgm:prSet/>
      <dgm:spPr/>
      <dgm:t>
        <a:bodyPr/>
        <a:lstStyle/>
        <a:p>
          <a:endParaRPr lang="ru-RU"/>
        </a:p>
      </dgm:t>
    </dgm:pt>
    <dgm:pt modelId="{18B6E463-2598-464D-966A-5E23345EF36B}">
      <dgm:prSet phldrT="[Текст]"/>
      <dgm:spPr>
        <a:solidFill>
          <a:srgbClr val="00B0F0"/>
        </a:solidFill>
      </dgm:spPr>
      <dgm:t>
        <a:bodyPr/>
        <a:lstStyle/>
        <a:p>
          <a:r>
            <a:rPr lang="ru-RU" b="1" i="1" dirty="0" smtClean="0"/>
            <a:t>Расходная часть</a:t>
          </a:r>
          <a:endParaRPr lang="ru-RU" b="1" dirty="0"/>
        </a:p>
      </dgm:t>
    </dgm:pt>
    <dgm:pt modelId="{047A845E-1734-4B2B-AF76-B8BF23BBAF5D}" type="parTrans" cxnId="{2C79956A-88CE-485B-81BB-2F273E009495}">
      <dgm:prSet/>
      <dgm:spPr/>
      <dgm:t>
        <a:bodyPr/>
        <a:lstStyle/>
        <a:p>
          <a:endParaRPr lang="ru-RU"/>
        </a:p>
      </dgm:t>
    </dgm:pt>
    <dgm:pt modelId="{5363B9DA-0E33-4ECE-8461-05DC8CECA868}" type="sibTrans" cxnId="{2C79956A-88CE-485B-81BB-2F273E009495}">
      <dgm:prSet/>
      <dgm:spPr/>
      <dgm:t>
        <a:bodyPr/>
        <a:lstStyle/>
        <a:p>
          <a:endParaRPr lang="ru-RU"/>
        </a:p>
      </dgm:t>
    </dgm:pt>
    <dgm:pt modelId="{E898FD80-750A-4599-8EE1-A3A5B56A4A4B}">
      <dgm:prSet custT="1"/>
      <dgm:spPr/>
      <dgm:t>
        <a:bodyPr/>
        <a:lstStyle/>
        <a:p>
          <a:r>
            <a:rPr lang="ru-RU" sz="2000" b="1" dirty="0" smtClean="0"/>
            <a:t>показывает, откуда поступают средства на деятельность государства; </a:t>
          </a:r>
          <a:endParaRPr lang="ru-RU" sz="2000" b="1" dirty="0"/>
        </a:p>
      </dgm:t>
    </dgm:pt>
    <dgm:pt modelId="{6C01F2B7-C1CE-4F10-9306-FE833385D555}" type="parTrans" cxnId="{8A6358FE-2A6B-412E-A9C0-46B609E7154A}">
      <dgm:prSet/>
      <dgm:spPr/>
      <dgm:t>
        <a:bodyPr/>
        <a:lstStyle/>
        <a:p>
          <a:endParaRPr lang="ru-RU"/>
        </a:p>
      </dgm:t>
    </dgm:pt>
    <dgm:pt modelId="{37713C54-2FEE-4752-9814-59FF7291EB4B}" type="sibTrans" cxnId="{8A6358FE-2A6B-412E-A9C0-46B609E7154A}">
      <dgm:prSet/>
      <dgm:spPr/>
      <dgm:t>
        <a:bodyPr/>
        <a:lstStyle/>
        <a:p>
          <a:endParaRPr lang="ru-RU"/>
        </a:p>
      </dgm:t>
    </dgm:pt>
    <dgm:pt modelId="{321FC308-160F-4132-A1B1-00035AB04C92}">
      <dgm:prSet custT="1"/>
      <dgm:spPr/>
      <dgm:t>
        <a:bodyPr/>
        <a:lstStyle/>
        <a:p>
          <a:r>
            <a:rPr lang="ru-RU" sz="1900" dirty="0" smtClean="0"/>
            <a:t> </a:t>
          </a:r>
          <a:r>
            <a:rPr lang="ru-RU" sz="2000" b="1" dirty="0" smtClean="0"/>
            <a:t>показывает, на какие цели направляются государственные средства.</a:t>
          </a:r>
          <a:endParaRPr lang="ru-RU" sz="2000" b="1" dirty="0"/>
        </a:p>
      </dgm:t>
    </dgm:pt>
    <dgm:pt modelId="{AC82D105-882D-4B0B-8DA0-7FA06CC4041D}" type="parTrans" cxnId="{D703C8A4-50BE-4EFD-9549-8BF0D05B10C9}">
      <dgm:prSet/>
      <dgm:spPr/>
      <dgm:t>
        <a:bodyPr/>
        <a:lstStyle/>
        <a:p>
          <a:endParaRPr lang="ru-RU"/>
        </a:p>
      </dgm:t>
    </dgm:pt>
    <dgm:pt modelId="{94F0AD76-B4CA-418E-AB8F-CC072DBE2813}" type="sibTrans" cxnId="{D703C8A4-50BE-4EFD-9549-8BF0D05B10C9}">
      <dgm:prSet/>
      <dgm:spPr/>
      <dgm:t>
        <a:bodyPr/>
        <a:lstStyle/>
        <a:p>
          <a:endParaRPr lang="ru-RU"/>
        </a:p>
      </dgm:t>
    </dgm:pt>
    <dgm:pt modelId="{3F30DED3-8DD0-437B-86CA-65D96D3BDAC2}" type="pres">
      <dgm:prSet presAssocID="{015925CC-3BA6-4682-9FD0-D2F49F802F5E}" presName="list" presStyleCnt="0">
        <dgm:presLayoutVars>
          <dgm:dir/>
          <dgm:animLvl val="lvl"/>
        </dgm:presLayoutVars>
      </dgm:prSet>
      <dgm:spPr/>
    </dgm:pt>
    <dgm:pt modelId="{45D9DB86-8BBD-40EC-A8A4-C0DC3CA447E8}" type="pres">
      <dgm:prSet presAssocID="{3D2BCB2B-FB5A-435D-9F59-A968611ED882}" presName="posSpace" presStyleCnt="0"/>
      <dgm:spPr/>
    </dgm:pt>
    <dgm:pt modelId="{39764B82-F21A-44BA-84A3-7BD503FD9D33}" type="pres">
      <dgm:prSet presAssocID="{3D2BCB2B-FB5A-435D-9F59-A968611ED882}" presName="vertFlow" presStyleCnt="0"/>
      <dgm:spPr/>
    </dgm:pt>
    <dgm:pt modelId="{24076202-19DE-4C25-A5A9-2AC740196054}" type="pres">
      <dgm:prSet presAssocID="{3D2BCB2B-FB5A-435D-9F59-A968611ED882}" presName="topSpace" presStyleCnt="0"/>
      <dgm:spPr/>
    </dgm:pt>
    <dgm:pt modelId="{0B6E8DC8-2FF8-41FE-8322-3D8D0E90EE1B}" type="pres">
      <dgm:prSet presAssocID="{3D2BCB2B-FB5A-435D-9F59-A968611ED882}" presName="firstComp" presStyleCnt="0"/>
      <dgm:spPr/>
    </dgm:pt>
    <dgm:pt modelId="{C42EB7F7-A1DF-4AB8-9F67-214CB36AB65D}" type="pres">
      <dgm:prSet presAssocID="{3D2BCB2B-FB5A-435D-9F59-A968611ED882}" presName="firstChild" presStyleLbl="bgAccFollowNode1" presStyleIdx="0" presStyleCnt="3" custFlipVert="1" custScaleY="3574"/>
      <dgm:spPr/>
    </dgm:pt>
    <dgm:pt modelId="{014F0D4D-3768-4BC6-B093-A7A6B9157F1A}" type="pres">
      <dgm:prSet presAssocID="{3D2BCB2B-FB5A-435D-9F59-A968611ED882}" presName="firstChildTx" presStyleLbl="bgAccFollowNode1" presStyleIdx="0" presStyleCnt="3">
        <dgm:presLayoutVars>
          <dgm:bulletEnabled val="1"/>
        </dgm:presLayoutVars>
      </dgm:prSet>
      <dgm:spPr/>
    </dgm:pt>
    <dgm:pt modelId="{24C453C8-DC10-49C4-A7FF-5B834C8DAF4C}" type="pres">
      <dgm:prSet presAssocID="{E898FD80-750A-4599-8EE1-A3A5B56A4A4B}" presName="comp" presStyleCnt="0"/>
      <dgm:spPr/>
    </dgm:pt>
    <dgm:pt modelId="{F0EA2713-86A3-4DC1-B3A4-494B942CEC42}" type="pres">
      <dgm:prSet presAssocID="{E898FD80-750A-4599-8EE1-A3A5B56A4A4B}" presName="child" presStyleLbl="bgAccFollowNode1" presStyleIdx="1" presStyleCnt="3" custLinFactNeighborX="3787" custLinFactNeighborY="-67002"/>
      <dgm:spPr/>
      <dgm:t>
        <a:bodyPr/>
        <a:lstStyle/>
        <a:p>
          <a:endParaRPr lang="ru-RU"/>
        </a:p>
      </dgm:t>
    </dgm:pt>
    <dgm:pt modelId="{981431C1-9146-4C23-905B-8368EACD2B3E}" type="pres">
      <dgm:prSet presAssocID="{E898FD80-750A-4599-8EE1-A3A5B56A4A4B}" presName="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1D0964-A7A7-496E-89AD-D4817E981536}" type="pres">
      <dgm:prSet presAssocID="{3D2BCB2B-FB5A-435D-9F59-A968611ED882}" presName="negSpace" presStyleCnt="0"/>
      <dgm:spPr/>
    </dgm:pt>
    <dgm:pt modelId="{78EC62FB-5B29-47AD-BC5F-4B62488F0504}" type="pres">
      <dgm:prSet presAssocID="{3D2BCB2B-FB5A-435D-9F59-A968611ED882}" presName="circle" presStyleLbl="node1" presStyleIdx="0" presStyleCnt="2" custLinFactNeighborX="-5396" custLinFactNeighborY="-62756"/>
      <dgm:spPr/>
      <dgm:t>
        <a:bodyPr/>
        <a:lstStyle/>
        <a:p>
          <a:endParaRPr lang="ru-RU"/>
        </a:p>
      </dgm:t>
    </dgm:pt>
    <dgm:pt modelId="{2075C6A8-F1A2-4570-81F4-E1B5229D9EAD}" type="pres">
      <dgm:prSet presAssocID="{19C61C8B-639C-457B-93CA-D5C2A11DA63E}" presName="transSpace" presStyleCnt="0"/>
      <dgm:spPr/>
    </dgm:pt>
    <dgm:pt modelId="{1AD28FD7-55B1-4CF4-84C6-43C0FA76B7ED}" type="pres">
      <dgm:prSet presAssocID="{18B6E463-2598-464D-966A-5E23345EF36B}" presName="posSpace" presStyleCnt="0"/>
      <dgm:spPr/>
    </dgm:pt>
    <dgm:pt modelId="{0A0CC094-BF2A-4DC2-8173-133A2BE30BF8}" type="pres">
      <dgm:prSet presAssocID="{18B6E463-2598-464D-966A-5E23345EF36B}" presName="vertFlow" presStyleCnt="0"/>
      <dgm:spPr/>
    </dgm:pt>
    <dgm:pt modelId="{B4A02B4F-4916-44B5-B4A8-C1CB44127560}" type="pres">
      <dgm:prSet presAssocID="{18B6E463-2598-464D-966A-5E23345EF36B}" presName="topSpace" presStyleCnt="0"/>
      <dgm:spPr/>
    </dgm:pt>
    <dgm:pt modelId="{00841A94-5A44-4412-921E-A24F90B1DED2}" type="pres">
      <dgm:prSet presAssocID="{18B6E463-2598-464D-966A-5E23345EF36B}" presName="firstComp" presStyleCnt="0"/>
      <dgm:spPr/>
    </dgm:pt>
    <dgm:pt modelId="{E4A539FF-0B68-4377-A55D-7FC809827080}" type="pres">
      <dgm:prSet presAssocID="{18B6E463-2598-464D-966A-5E23345EF36B}" presName="firstChild" presStyleLbl="bgAccFollowNode1" presStyleIdx="2" presStyleCnt="3" custLinFactNeighborX="1515" custLinFactNeighborY="-60756"/>
      <dgm:spPr/>
      <dgm:t>
        <a:bodyPr/>
        <a:lstStyle/>
        <a:p>
          <a:endParaRPr lang="ru-RU"/>
        </a:p>
      </dgm:t>
    </dgm:pt>
    <dgm:pt modelId="{10975ACF-39B4-44F3-B2E9-33DEEB2E8ACD}" type="pres">
      <dgm:prSet presAssocID="{18B6E463-2598-464D-966A-5E23345EF36B}" presName="first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B09455-D3E2-497A-A697-3F4118677367}" type="pres">
      <dgm:prSet presAssocID="{18B6E463-2598-464D-966A-5E23345EF36B}" presName="negSpace" presStyleCnt="0"/>
      <dgm:spPr/>
    </dgm:pt>
    <dgm:pt modelId="{C53E2943-1237-4CB3-ADBC-AF6A5DA4710D}" type="pres">
      <dgm:prSet presAssocID="{18B6E463-2598-464D-966A-5E23345EF36B}" presName="circle" presStyleLbl="node1" presStyleIdx="1" presStyleCnt="2" custLinFactNeighborX="-4693" custLinFactNeighborY="-63495"/>
      <dgm:spPr/>
      <dgm:t>
        <a:bodyPr/>
        <a:lstStyle/>
        <a:p>
          <a:endParaRPr lang="ru-RU"/>
        </a:p>
      </dgm:t>
    </dgm:pt>
  </dgm:ptLst>
  <dgm:cxnLst>
    <dgm:cxn modelId="{DA254118-EEB5-460F-8CE1-DB13E37F59C9}" type="presOf" srcId="{E898FD80-750A-4599-8EE1-A3A5B56A4A4B}" destId="{F0EA2713-86A3-4DC1-B3A4-494B942CEC42}" srcOrd="0" destOrd="0" presId="urn:microsoft.com/office/officeart/2005/8/layout/hList9"/>
    <dgm:cxn modelId="{F1837D52-9EEA-4B13-92B5-5EE12CAE1839}" type="presOf" srcId="{87A719BE-A6F3-42F9-A1B4-4377D47BF1C3}" destId="{014F0D4D-3768-4BC6-B093-A7A6B9157F1A}" srcOrd="1" destOrd="0" presId="urn:microsoft.com/office/officeart/2005/8/layout/hList9"/>
    <dgm:cxn modelId="{2C79956A-88CE-485B-81BB-2F273E009495}" srcId="{015925CC-3BA6-4682-9FD0-D2F49F802F5E}" destId="{18B6E463-2598-464D-966A-5E23345EF36B}" srcOrd="1" destOrd="0" parTransId="{047A845E-1734-4B2B-AF76-B8BF23BBAF5D}" sibTransId="{5363B9DA-0E33-4ECE-8461-05DC8CECA868}"/>
    <dgm:cxn modelId="{D703C8A4-50BE-4EFD-9549-8BF0D05B10C9}" srcId="{18B6E463-2598-464D-966A-5E23345EF36B}" destId="{321FC308-160F-4132-A1B1-00035AB04C92}" srcOrd="0" destOrd="0" parTransId="{AC82D105-882D-4B0B-8DA0-7FA06CC4041D}" sibTransId="{94F0AD76-B4CA-418E-AB8F-CC072DBE2813}"/>
    <dgm:cxn modelId="{996D327B-9B1C-4A8D-BC88-3E2C13D2B09A}" srcId="{015925CC-3BA6-4682-9FD0-D2F49F802F5E}" destId="{3D2BCB2B-FB5A-435D-9F59-A968611ED882}" srcOrd="0" destOrd="0" parTransId="{F55CA2E3-5927-4213-A77D-DB8FF9F7B72E}" sibTransId="{19C61C8B-639C-457B-93CA-D5C2A11DA63E}"/>
    <dgm:cxn modelId="{944B6883-350A-4193-9D26-AA3EBFE0CAA2}" type="presOf" srcId="{18B6E463-2598-464D-966A-5E23345EF36B}" destId="{C53E2943-1237-4CB3-ADBC-AF6A5DA4710D}" srcOrd="0" destOrd="0" presId="urn:microsoft.com/office/officeart/2005/8/layout/hList9"/>
    <dgm:cxn modelId="{0B682FC0-95FB-4653-89C6-DE9E80D3EAAE}" srcId="{3D2BCB2B-FB5A-435D-9F59-A968611ED882}" destId="{87A719BE-A6F3-42F9-A1B4-4377D47BF1C3}" srcOrd="0" destOrd="0" parTransId="{F742354E-6809-43C1-8B74-046F9E510014}" sibTransId="{15F137A6-00D1-4153-BA2B-25D23E4F7797}"/>
    <dgm:cxn modelId="{8A6358FE-2A6B-412E-A9C0-46B609E7154A}" srcId="{3D2BCB2B-FB5A-435D-9F59-A968611ED882}" destId="{E898FD80-750A-4599-8EE1-A3A5B56A4A4B}" srcOrd="1" destOrd="0" parTransId="{6C01F2B7-C1CE-4F10-9306-FE833385D555}" sibTransId="{37713C54-2FEE-4752-9814-59FF7291EB4B}"/>
    <dgm:cxn modelId="{943F80ED-9A4D-452F-9F0D-88C003092FD5}" type="presOf" srcId="{015925CC-3BA6-4682-9FD0-D2F49F802F5E}" destId="{3F30DED3-8DD0-437B-86CA-65D96D3BDAC2}" srcOrd="0" destOrd="0" presId="urn:microsoft.com/office/officeart/2005/8/layout/hList9"/>
    <dgm:cxn modelId="{01A18BE7-A94A-45D6-9B6E-015EB047CAEF}" type="presOf" srcId="{3D2BCB2B-FB5A-435D-9F59-A968611ED882}" destId="{78EC62FB-5B29-47AD-BC5F-4B62488F0504}" srcOrd="0" destOrd="0" presId="urn:microsoft.com/office/officeart/2005/8/layout/hList9"/>
    <dgm:cxn modelId="{D755479B-7D35-4F58-B349-9D3DACEE31D1}" type="presOf" srcId="{E898FD80-750A-4599-8EE1-A3A5B56A4A4B}" destId="{981431C1-9146-4C23-905B-8368EACD2B3E}" srcOrd="1" destOrd="0" presId="urn:microsoft.com/office/officeart/2005/8/layout/hList9"/>
    <dgm:cxn modelId="{1416D3C7-3975-4096-B94D-D3870C90040E}" type="presOf" srcId="{321FC308-160F-4132-A1B1-00035AB04C92}" destId="{10975ACF-39B4-44F3-B2E9-33DEEB2E8ACD}" srcOrd="1" destOrd="0" presId="urn:microsoft.com/office/officeart/2005/8/layout/hList9"/>
    <dgm:cxn modelId="{16EF46EE-447C-4EF2-9132-C02F1B989F07}" type="presOf" srcId="{321FC308-160F-4132-A1B1-00035AB04C92}" destId="{E4A539FF-0B68-4377-A55D-7FC809827080}" srcOrd="0" destOrd="0" presId="urn:microsoft.com/office/officeart/2005/8/layout/hList9"/>
    <dgm:cxn modelId="{F4703995-9DD4-495F-88B4-53A48ABC28A1}" type="presOf" srcId="{87A719BE-A6F3-42F9-A1B4-4377D47BF1C3}" destId="{C42EB7F7-A1DF-4AB8-9F67-214CB36AB65D}" srcOrd="0" destOrd="0" presId="urn:microsoft.com/office/officeart/2005/8/layout/hList9"/>
    <dgm:cxn modelId="{1027BC6B-70E8-4261-B983-2105A3AEFF96}" type="presParOf" srcId="{3F30DED3-8DD0-437B-86CA-65D96D3BDAC2}" destId="{45D9DB86-8BBD-40EC-A8A4-C0DC3CA447E8}" srcOrd="0" destOrd="0" presId="urn:microsoft.com/office/officeart/2005/8/layout/hList9"/>
    <dgm:cxn modelId="{094AEA82-B9F8-4DE9-821D-9481640C79EA}" type="presParOf" srcId="{3F30DED3-8DD0-437B-86CA-65D96D3BDAC2}" destId="{39764B82-F21A-44BA-84A3-7BD503FD9D33}" srcOrd="1" destOrd="0" presId="urn:microsoft.com/office/officeart/2005/8/layout/hList9"/>
    <dgm:cxn modelId="{3F6D366D-222E-48AB-B3D5-2A169C0FDB90}" type="presParOf" srcId="{39764B82-F21A-44BA-84A3-7BD503FD9D33}" destId="{24076202-19DE-4C25-A5A9-2AC740196054}" srcOrd="0" destOrd="0" presId="urn:microsoft.com/office/officeart/2005/8/layout/hList9"/>
    <dgm:cxn modelId="{04E4F5C9-B22D-40DE-8F6A-9D6181105C47}" type="presParOf" srcId="{39764B82-F21A-44BA-84A3-7BD503FD9D33}" destId="{0B6E8DC8-2FF8-41FE-8322-3D8D0E90EE1B}" srcOrd="1" destOrd="0" presId="urn:microsoft.com/office/officeart/2005/8/layout/hList9"/>
    <dgm:cxn modelId="{4ED53420-EF8E-4E85-A4B0-BC68E21202C9}" type="presParOf" srcId="{0B6E8DC8-2FF8-41FE-8322-3D8D0E90EE1B}" destId="{C42EB7F7-A1DF-4AB8-9F67-214CB36AB65D}" srcOrd="0" destOrd="0" presId="urn:microsoft.com/office/officeart/2005/8/layout/hList9"/>
    <dgm:cxn modelId="{DF243A83-ECFC-43E0-A441-15F5B6FE0841}" type="presParOf" srcId="{0B6E8DC8-2FF8-41FE-8322-3D8D0E90EE1B}" destId="{014F0D4D-3768-4BC6-B093-A7A6B9157F1A}" srcOrd="1" destOrd="0" presId="urn:microsoft.com/office/officeart/2005/8/layout/hList9"/>
    <dgm:cxn modelId="{270A1D25-7AE7-4B26-9705-BE622332F194}" type="presParOf" srcId="{39764B82-F21A-44BA-84A3-7BD503FD9D33}" destId="{24C453C8-DC10-49C4-A7FF-5B834C8DAF4C}" srcOrd="2" destOrd="0" presId="urn:microsoft.com/office/officeart/2005/8/layout/hList9"/>
    <dgm:cxn modelId="{CF840A83-E1BD-40CE-89FA-F2A4315E5B1F}" type="presParOf" srcId="{24C453C8-DC10-49C4-A7FF-5B834C8DAF4C}" destId="{F0EA2713-86A3-4DC1-B3A4-494B942CEC42}" srcOrd="0" destOrd="0" presId="urn:microsoft.com/office/officeart/2005/8/layout/hList9"/>
    <dgm:cxn modelId="{8824CC8F-EE89-4EF4-B336-6B3A7C96BD4B}" type="presParOf" srcId="{24C453C8-DC10-49C4-A7FF-5B834C8DAF4C}" destId="{981431C1-9146-4C23-905B-8368EACD2B3E}" srcOrd="1" destOrd="0" presId="urn:microsoft.com/office/officeart/2005/8/layout/hList9"/>
    <dgm:cxn modelId="{0731166E-A409-4932-A252-67BA90CDDA78}" type="presParOf" srcId="{3F30DED3-8DD0-437B-86CA-65D96D3BDAC2}" destId="{6E1D0964-A7A7-496E-89AD-D4817E981536}" srcOrd="2" destOrd="0" presId="urn:microsoft.com/office/officeart/2005/8/layout/hList9"/>
    <dgm:cxn modelId="{0358E12B-2ED8-4B05-B74A-202E803492A0}" type="presParOf" srcId="{3F30DED3-8DD0-437B-86CA-65D96D3BDAC2}" destId="{78EC62FB-5B29-47AD-BC5F-4B62488F0504}" srcOrd="3" destOrd="0" presId="urn:microsoft.com/office/officeart/2005/8/layout/hList9"/>
    <dgm:cxn modelId="{09B18146-E8B5-4381-BD40-1E839D3BEA34}" type="presParOf" srcId="{3F30DED3-8DD0-437B-86CA-65D96D3BDAC2}" destId="{2075C6A8-F1A2-4570-81F4-E1B5229D9EAD}" srcOrd="4" destOrd="0" presId="urn:microsoft.com/office/officeart/2005/8/layout/hList9"/>
    <dgm:cxn modelId="{269FF59E-AA0F-4532-ABE8-3C275C4EB929}" type="presParOf" srcId="{3F30DED3-8DD0-437B-86CA-65D96D3BDAC2}" destId="{1AD28FD7-55B1-4CF4-84C6-43C0FA76B7ED}" srcOrd="5" destOrd="0" presId="urn:microsoft.com/office/officeart/2005/8/layout/hList9"/>
    <dgm:cxn modelId="{0B76D045-BCA1-4E5D-BAA4-A630F362F7CF}" type="presParOf" srcId="{3F30DED3-8DD0-437B-86CA-65D96D3BDAC2}" destId="{0A0CC094-BF2A-4DC2-8173-133A2BE30BF8}" srcOrd="6" destOrd="0" presId="urn:microsoft.com/office/officeart/2005/8/layout/hList9"/>
    <dgm:cxn modelId="{C588FC98-7010-4BD1-8DBF-9CF33D4D47D6}" type="presParOf" srcId="{0A0CC094-BF2A-4DC2-8173-133A2BE30BF8}" destId="{B4A02B4F-4916-44B5-B4A8-C1CB44127560}" srcOrd="0" destOrd="0" presId="urn:microsoft.com/office/officeart/2005/8/layout/hList9"/>
    <dgm:cxn modelId="{0BEB6B5B-8D39-429A-A3B8-530F89E2EF2E}" type="presParOf" srcId="{0A0CC094-BF2A-4DC2-8173-133A2BE30BF8}" destId="{00841A94-5A44-4412-921E-A24F90B1DED2}" srcOrd="1" destOrd="0" presId="urn:microsoft.com/office/officeart/2005/8/layout/hList9"/>
    <dgm:cxn modelId="{7581F68D-5581-4A05-898A-3A6AD7E2F00A}" type="presParOf" srcId="{00841A94-5A44-4412-921E-A24F90B1DED2}" destId="{E4A539FF-0B68-4377-A55D-7FC809827080}" srcOrd="0" destOrd="0" presId="urn:microsoft.com/office/officeart/2005/8/layout/hList9"/>
    <dgm:cxn modelId="{8BCFB2E7-8FBE-436D-85AC-3D4D57596212}" type="presParOf" srcId="{00841A94-5A44-4412-921E-A24F90B1DED2}" destId="{10975ACF-39B4-44F3-B2E9-33DEEB2E8ACD}" srcOrd="1" destOrd="0" presId="urn:microsoft.com/office/officeart/2005/8/layout/hList9"/>
    <dgm:cxn modelId="{7A2BA71E-8ED3-4EC5-8B4F-8B0CB6466BBD}" type="presParOf" srcId="{3F30DED3-8DD0-437B-86CA-65D96D3BDAC2}" destId="{9BB09455-D3E2-497A-A697-3F4118677367}" srcOrd="7" destOrd="0" presId="urn:microsoft.com/office/officeart/2005/8/layout/hList9"/>
    <dgm:cxn modelId="{9C4E540D-2380-4FD6-BF0F-D4CFDBD5047B}" type="presParOf" srcId="{3F30DED3-8DD0-437B-86CA-65D96D3BDAC2}" destId="{C53E2943-1237-4CB3-ADBC-AF6A5DA4710D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749E994-D130-495B-B0D9-C93852DB496C}">
      <dsp:nvSpPr>
        <dsp:cNvPr id="0" name=""/>
        <dsp:cNvSpPr/>
      </dsp:nvSpPr>
      <dsp:spPr>
        <a:xfrm>
          <a:off x="3485357" y="411198"/>
          <a:ext cx="3043597" cy="1132210"/>
        </a:xfrm>
        <a:custGeom>
          <a:avLst/>
          <a:gdLst/>
          <a:ahLst/>
          <a:cxnLst/>
          <a:rect l="0" t="0" r="0" b="0"/>
          <a:pathLst>
            <a:path>
              <a:moveTo>
                <a:pt x="0" y="1132210"/>
              </a:moveTo>
              <a:lnTo>
                <a:pt x="3043597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055A28-F607-42BF-96D7-7FC141378E11}">
      <dsp:nvSpPr>
        <dsp:cNvPr id="0" name=""/>
        <dsp:cNvSpPr/>
      </dsp:nvSpPr>
      <dsp:spPr>
        <a:xfrm>
          <a:off x="932807" y="1372449"/>
          <a:ext cx="4486347" cy="10529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4011"/>
              </a:lnTo>
              <a:lnTo>
                <a:pt x="4486347" y="904011"/>
              </a:lnTo>
              <a:lnTo>
                <a:pt x="4486347" y="105298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EAE1C6-42AB-4693-B49F-8393AE81C6CD}">
      <dsp:nvSpPr>
        <dsp:cNvPr id="0" name=""/>
        <dsp:cNvSpPr/>
      </dsp:nvSpPr>
      <dsp:spPr>
        <a:xfrm>
          <a:off x="932807" y="1372449"/>
          <a:ext cx="928622" cy="9724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3492"/>
              </a:lnTo>
              <a:lnTo>
                <a:pt x="928622" y="823492"/>
              </a:lnTo>
              <a:lnTo>
                <a:pt x="928622" y="9724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356BC0-2252-4D31-A991-087DAB1A182B}">
      <dsp:nvSpPr>
        <dsp:cNvPr id="0" name=""/>
        <dsp:cNvSpPr/>
      </dsp:nvSpPr>
      <dsp:spPr>
        <a:xfrm>
          <a:off x="932807" y="351276"/>
          <a:ext cx="2552549" cy="1192133"/>
        </a:xfrm>
        <a:custGeom>
          <a:avLst/>
          <a:gdLst/>
          <a:ahLst/>
          <a:cxnLst/>
          <a:rect l="0" t="0" r="0" b="0"/>
          <a:pathLst>
            <a:path>
              <a:moveTo>
                <a:pt x="2552549" y="1192133"/>
              </a:moveTo>
              <a:lnTo>
                <a:pt x="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098495-B2E3-4FA0-AEA9-18724D1B04F0}">
      <dsp:nvSpPr>
        <dsp:cNvPr id="0" name=""/>
        <dsp:cNvSpPr/>
      </dsp:nvSpPr>
      <dsp:spPr>
        <a:xfrm>
          <a:off x="2259434" y="342550"/>
          <a:ext cx="2451845" cy="12008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815EC1-D091-4584-8F55-10711D948F5A}">
      <dsp:nvSpPr>
        <dsp:cNvPr id="0" name=""/>
        <dsp:cNvSpPr/>
      </dsp:nvSpPr>
      <dsp:spPr>
        <a:xfrm>
          <a:off x="2438117" y="512299"/>
          <a:ext cx="2451845" cy="12008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Государственные выплаты</a:t>
          </a:r>
          <a:endParaRPr lang="ru-RU" sz="2000" b="1" kern="1200" dirty="0"/>
        </a:p>
      </dsp:txBody>
      <dsp:txXfrm>
        <a:off x="2438117" y="512299"/>
        <a:ext cx="2451845" cy="1200859"/>
      </dsp:txXfrm>
    </dsp:sp>
    <dsp:sp modelId="{C750EAA2-4A9A-4435-8AC8-723F1227CABF}">
      <dsp:nvSpPr>
        <dsp:cNvPr id="0" name=""/>
        <dsp:cNvSpPr/>
      </dsp:nvSpPr>
      <dsp:spPr>
        <a:xfrm>
          <a:off x="-7910" y="351276"/>
          <a:ext cx="1881435" cy="10211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56ECE7-354F-4BE6-890D-2A4F456508C0}">
      <dsp:nvSpPr>
        <dsp:cNvPr id="0" name=""/>
        <dsp:cNvSpPr/>
      </dsp:nvSpPr>
      <dsp:spPr>
        <a:xfrm>
          <a:off x="170772" y="521025"/>
          <a:ext cx="1881435" cy="1021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Заработная плата</a:t>
          </a:r>
          <a:endParaRPr lang="ru-RU" sz="2000" b="1" kern="1200" dirty="0"/>
        </a:p>
      </dsp:txBody>
      <dsp:txXfrm>
        <a:off x="170772" y="521025"/>
        <a:ext cx="1881435" cy="1021173"/>
      </dsp:txXfrm>
    </dsp:sp>
    <dsp:sp modelId="{07EDE7D1-5FF7-4AE7-A5FB-A33B90316C4B}">
      <dsp:nvSpPr>
        <dsp:cNvPr id="0" name=""/>
        <dsp:cNvSpPr/>
      </dsp:nvSpPr>
      <dsp:spPr>
        <a:xfrm>
          <a:off x="1057357" y="2344918"/>
          <a:ext cx="1608147" cy="10211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BF8070-A729-431A-9013-12D444E366B0}">
      <dsp:nvSpPr>
        <dsp:cNvPr id="0" name=""/>
        <dsp:cNvSpPr/>
      </dsp:nvSpPr>
      <dsp:spPr>
        <a:xfrm>
          <a:off x="1236040" y="2514667"/>
          <a:ext cx="1608147" cy="1021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Прибыль</a:t>
          </a:r>
          <a:endParaRPr lang="ru-RU" sz="1900" b="1" kern="1200" dirty="0"/>
        </a:p>
      </dsp:txBody>
      <dsp:txXfrm>
        <a:off x="1236040" y="2514667"/>
        <a:ext cx="1608147" cy="1021173"/>
      </dsp:txXfrm>
    </dsp:sp>
    <dsp:sp modelId="{D3F5603A-4826-44BC-90E9-C1627937EC9F}">
      <dsp:nvSpPr>
        <dsp:cNvPr id="0" name=""/>
        <dsp:cNvSpPr/>
      </dsp:nvSpPr>
      <dsp:spPr>
        <a:xfrm>
          <a:off x="4615081" y="2425438"/>
          <a:ext cx="1608147" cy="10211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5A9AB8-F989-42A3-B7B5-9916F40E3527}">
      <dsp:nvSpPr>
        <dsp:cNvPr id="0" name=""/>
        <dsp:cNvSpPr/>
      </dsp:nvSpPr>
      <dsp:spPr>
        <a:xfrm>
          <a:off x="4793764" y="2595187"/>
          <a:ext cx="1608147" cy="1021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Наследство</a:t>
          </a:r>
          <a:endParaRPr lang="ru-RU" sz="1900" b="1" kern="1200" dirty="0"/>
        </a:p>
      </dsp:txBody>
      <dsp:txXfrm>
        <a:off x="4793764" y="2595187"/>
        <a:ext cx="1608147" cy="1021173"/>
      </dsp:txXfrm>
    </dsp:sp>
    <dsp:sp modelId="{029754C8-135D-4C80-ABED-5B16358FD146}">
      <dsp:nvSpPr>
        <dsp:cNvPr id="0" name=""/>
        <dsp:cNvSpPr/>
      </dsp:nvSpPr>
      <dsp:spPr>
        <a:xfrm>
          <a:off x="5471550" y="411198"/>
          <a:ext cx="2114810" cy="10211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461DE6-9855-4A26-B2E6-3993A6336DF0}">
      <dsp:nvSpPr>
        <dsp:cNvPr id="0" name=""/>
        <dsp:cNvSpPr/>
      </dsp:nvSpPr>
      <dsp:spPr>
        <a:xfrm>
          <a:off x="5650233" y="580947"/>
          <a:ext cx="2114810" cy="1021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Доход от собственности</a:t>
          </a:r>
          <a:endParaRPr lang="ru-RU" sz="2000" b="1" kern="1200" dirty="0"/>
        </a:p>
      </dsp:txBody>
      <dsp:txXfrm>
        <a:off x="5650233" y="580947"/>
        <a:ext cx="2114810" cy="102117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F7D6FCB-CC62-4B8A-AC74-C0F87009197D}">
      <dsp:nvSpPr>
        <dsp:cNvPr id="0" name=""/>
        <dsp:cNvSpPr/>
      </dsp:nvSpPr>
      <dsp:spPr>
        <a:xfrm>
          <a:off x="0" y="209005"/>
          <a:ext cx="5105711" cy="510571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C3C95B-EA6E-45EA-8C3E-7F6D2E8E00C5}">
      <dsp:nvSpPr>
        <dsp:cNvPr id="0" name=""/>
        <dsp:cNvSpPr/>
      </dsp:nvSpPr>
      <dsp:spPr>
        <a:xfrm>
          <a:off x="2552855" y="209005"/>
          <a:ext cx="5956663" cy="5105711"/>
        </a:xfrm>
        <a:prstGeom prst="rect">
          <a:avLst/>
        </a:prstGeom>
        <a:solidFill>
          <a:schemeClr val="accent2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Не равны доходы людей с различными способностями (физическими и интеллектуальными), </a:t>
          </a:r>
          <a:endParaRPr lang="ru-RU" sz="2000" b="1" kern="1200" dirty="0"/>
        </a:p>
      </dsp:txBody>
      <dsp:txXfrm>
        <a:off x="2552855" y="209005"/>
        <a:ext cx="5956663" cy="816913"/>
      </dsp:txXfrm>
    </dsp:sp>
    <dsp:sp modelId="{1EECC5C5-0AB8-4D24-803B-DA5D5F5A4F9A}">
      <dsp:nvSpPr>
        <dsp:cNvPr id="0" name=""/>
        <dsp:cNvSpPr/>
      </dsp:nvSpPr>
      <dsp:spPr>
        <a:xfrm>
          <a:off x="536099" y="1025919"/>
          <a:ext cx="4033512" cy="403351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F44D31-6D06-42E0-B5A4-5F6DAA75578D}">
      <dsp:nvSpPr>
        <dsp:cNvPr id="0" name=""/>
        <dsp:cNvSpPr/>
      </dsp:nvSpPr>
      <dsp:spPr>
        <a:xfrm>
          <a:off x="2552855" y="1025919"/>
          <a:ext cx="5956663" cy="4033512"/>
        </a:xfrm>
        <a:prstGeom prst="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Неодинаковая ценность и неодинаковый объём находящихся в их собственности факторов производства.</a:t>
          </a:r>
          <a:endParaRPr lang="ru-RU" sz="1800" b="1" kern="1200" dirty="0"/>
        </a:p>
      </dsp:txBody>
      <dsp:txXfrm>
        <a:off x="2552855" y="1025919"/>
        <a:ext cx="5956663" cy="816913"/>
      </dsp:txXfrm>
    </dsp:sp>
    <dsp:sp modelId="{A85AAB83-9FB1-48DE-B454-C121FDA6E35B}">
      <dsp:nvSpPr>
        <dsp:cNvPr id="0" name=""/>
        <dsp:cNvSpPr/>
      </dsp:nvSpPr>
      <dsp:spPr>
        <a:xfrm>
          <a:off x="1072199" y="1842832"/>
          <a:ext cx="2961312" cy="296131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D13066-EC92-442D-A6A1-E32356530E79}">
      <dsp:nvSpPr>
        <dsp:cNvPr id="0" name=""/>
        <dsp:cNvSpPr/>
      </dsp:nvSpPr>
      <dsp:spPr>
        <a:xfrm>
          <a:off x="2552855" y="1964128"/>
          <a:ext cx="5956663" cy="2961312"/>
        </a:xfrm>
        <a:prstGeom prst="rect">
          <a:avLst/>
        </a:prstGeom>
        <a:gradFill rotWithShape="1">
          <a:gsLst>
            <a:gs pos="0">
              <a:schemeClr val="accent4">
                <a:lumMod val="110000"/>
                <a:satMod val="105000"/>
                <a:tint val="67000"/>
              </a:schemeClr>
            </a:gs>
            <a:gs pos="50000">
              <a:schemeClr val="accent4">
                <a:lumMod val="105000"/>
                <a:satMod val="103000"/>
                <a:tint val="73000"/>
              </a:schemeClr>
            </a:gs>
            <a:gs pos="100000">
              <a:schemeClr val="accent4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Разница в заработной плате работников различных отраслей и предприятий </a:t>
          </a:r>
          <a:endParaRPr lang="ru-RU" sz="2000" b="1" kern="1200" dirty="0"/>
        </a:p>
      </dsp:txBody>
      <dsp:txXfrm>
        <a:off x="2552855" y="1964128"/>
        <a:ext cx="5956663" cy="816913"/>
      </dsp:txXfrm>
    </dsp:sp>
    <dsp:sp modelId="{BC3119B0-A5C1-429C-B3AA-79E2ECDB6BFA}">
      <dsp:nvSpPr>
        <dsp:cNvPr id="0" name=""/>
        <dsp:cNvSpPr/>
      </dsp:nvSpPr>
      <dsp:spPr>
        <a:xfrm>
          <a:off x="1608299" y="2659746"/>
          <a:ext cx="1889113" cy="188911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4EDAD6-86E9-4D6A-B91D-0BF7B35DF1E5}">
      <dsp:nvSpPr>
        <dsp:cNvPr id="0" name=""/>
        <dsp:cNvSpPr/>
      </dsp:nvSpPr>
      <dsp:spPr>
        <a:xfrm>
          <a:off x="2552855" y="2807787"/>
          <a:ext cx="5956663" cy="1593032"/>
        </a:xfrm>
        <a:prstGeom prst="rect">
          <a:avLst/>
        </a:prstGeom>
        <a:gradFill rotWithShape="1">
          <a:gsLst>
            <a:gs pos="0">
              <a:schemeClr val="accent4">
                <a:satMod val="103000"/>
                <a:lumMod val="102000"/>
                <a:tint val="94000"/>
              </a:schemeClr>
            </a:gs>
            <a:gs pos="50000">
              <a:schemeClr val="accent4">
                <a:satMod val="110000"/>
                <a:lumMod val="100000"/>
                <a:shade val="100000"/>
              </a:schemeClr>
            </a:gs>
            <a:gs pos="100000">
              <a:schemeClr val="accent4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Невелики доходы пенсионеров, многодетных семей, инвалидов. </a:t>
          </a:r>
          <a:endParaRPr lang="ru-RU" sz="2000" b="1" kern="1200" dirty="0"/>
        </a:p>
      </dsp:txBody>
      <dsp:txXfrm>
        <a:off x="2552855" y="2807787"/>
        <a:ext cx="5956663" cy="688878"/>
      </dsp:txXfrm>
    </dsp:sp>
    <dsp:sp modelId="{AD555D72-050D-4495-A5AE-364C52CADE0F}">
      <dsp:nvSpPr>
        <dsp:cNvPr id="0" name=""/>
        <dsp:cNvSpPr/>
      </dsp:nvSpPr>
      <dsp:spPr>
        <a:xfrm>
          <a:off x="2144398" y="3476660"/>
          <a:ext cx="816913" cy="81691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D9E5D8-12F9-415A-9BCE-0D986E9FFF87}">
      <dsp:nvSpPr>
        <dsp:cNvPr id="0" name=""/>
        <dsp:cNvSpPr/>
      </dsp:nvSpPr>
      <dsp:spPr>
        <a:xfrm>
          <a:off x="2543503" y="3777750"/>
          <a:ext cx="5956663" cy="961180"/>
        </a:xfrm>
        <a:prstGeom prst="rect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Один человек является крупным собственником. Другой человек — безработный, </a:t>
          </a:r>
          <a:endParaRPr lang="ru-RU" sz="2000" b="1" kern="1200" dirty="0"/>
        </a:p>
      </dsp:txBody>
      <dsp:txXfrm>
        <a:off x="2543503" y="3777750"/>
        <a:ext cx="5956663" cy="96118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12B26F-B153-46BF-8841-89FB54DB114B}">
      <dsp:nvSpPr>
        <dsp:cNvPr id="0" name=""/>
        <dsp:cNvSpPr/>
      </dsp:nvSpPr>
      <dsp:spPr>
        <a:xfrm rot="10800000">
          <a:off x="679077" y="162900"/>
          <a:ext cx="7328672" cy="72175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381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забота о том, чтобы каждый, кто может и хочет работать, имел работу; </a:t>
          </a:r>
          <a:endParaRPr lang="ru-RU" sz="2000" kern="1200" dirty="0"/>
        </a:p>
      </dsp:txBody>
      <dsp:txXfrm rot="10800000">
        <a:off x="679077" y="162900"/>
        <a:ext cx="7328672" cy="721757"/>
      </dsp:txXfrm>
    </dsp:sp>
    <dsp:sp modelId="{F6633147-CA7D-4E56-9138-D1E0453EA5CE}">
      <dsp:nvSpPr>
        <dsp:cNvPr id="0" name=""/>
        <dsp:cNvSpPr/>
      </dsp:nvSpPr>
      <dsp:spPr>
        <a:xfrm>
          <a:off x="0" y="275745"/>
          <a:ext cx="474815" cy="47481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9C420E-2D6C-4FD1-BAF1-F6FEFF73B2C2}">
      <dsp:nvSpPr>
        <dsp:cNvPr id="0" name=""/>
        <dsp:cNvSpPr/>
      </dsp:nvSpPr>
      <dsp:spPr>
        <a:xfrm rot="10800000">
          <a:off x="759810" y="975418"/>
          <a:ext cx="7227160" cy="5056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381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перераспределение ресурсов страны в интересах общества в целом; </a:t>
          </a:r>
          <a:endParaRPr lang="ru-RU" sz="2000" kern="1200" dirty="0"/>
        </a:p>
      </dsp:txBody>
      <dsp:txXfrm rot="10800000">
        <a:off x="759810" y="975418"/>
        <a:ext cx="7227160" cy="505602"/>
      </dsp:txXfrm>
    </dsp:sp>
    <dsp:sp modelId="{2A9707E6-A2A9-425F-8B24-F0640014BFD5}">
      <dsp:nvSpPr>
        <dsp:cNvPr id="0" name=""/>
        <dsp:cNvSpPr/>
      </dsp:nvSpPr>
      <dsp:spPr>
        <a:xfrm>
          <a:off x="0" y="1016651"/>
          <a:ext cx="474815" cy="47481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9737E9-5F23-495F-B783-C1DE08EE2950}">
      <dsp:nvSpPr>
        <dsp:cNvPr id="0" name=""/>
        <dsp:cNvSpPr/>
      </dsp:nvSpPr>
      <dsp:spPr>
        <a:xfrm rot="10800000">
          <a:off x="793108" y="1562968"/>
          <a:ext cx="7212569" cy="47481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381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защита прав собственности; </a:t>
          </a:r>
          <a:endParaRPr lang="ru-RU" sz="2400" kern="1200" dirty="0"/>
        </a:p>
      </dsp:txBody>
      <dsp:txXfrm rot="10800000">
        <a:off x="793108" y="1562968"/>
        <a:ext cx="7212569" cy="474815"/>
      </dsp:txXfrm>
    </dsp:sp>
    <dsp:sp modelId="{19EFDF39-1D82-493E-9A57-A85D3A51BC52}">
      <dsp:nvSpPr>
        <dsp:cNvPr id="0" name=""/>
        <dsp:cNvSpPr/>
      </dsp:nvSpPr>
      <dsp:spPr>
        <a:xfrm>
          <a:off x="13562" y="1591020"/>
          <a:ext cx="474815" cy="47481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76A670-3455-40A6-A667-FEAF801FC795}">
      <dsp:nvSpPr>
        <dsp:cNvPr id="0" name=""/>
        <dsp:cNvSpPr/>
      </dsp:nvSpPr>
      <dsp:spPr>
        <a:xfrm rot="10800000">
          <a:off x="727789" y="2136511"/>
          <a:ext cx="7305849" cy="86553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381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перераспределение доходов граждан и хозяйственных организаций; </a:t>
          </a:r>
          <a:endParaRPr lang="ru-RU" sz="2400" kern="1200" dirty="0"/>
        </a:p>
      </dsp:txBody>
      <dsp:txXfrm rot="10800000">
        <a:off x="727789" y="2136511"/>
        <a:ext cx="7305849" cy="865536"/>
      </dsp:txXfrm>
    </dsp:sp>
    <dsp:sp modelId="{9C3E7BC1-45F9-4127-AF39-C15D9A511245}">
      <dsp:nvSpPr>
        <dsp:cNvPr id="0" name=""/>
        <dsp:cNvSpPr/>
      </dsp:nvSpPr>
      <dsp:spPr>
        <a:xfrm>
          <a:off x="22807" y="2319630"/>
          <a:ext cx="474815" cy="47481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02CFBB-1860-414D-9BCD-E004EF943C2A}">
      <dsp:nvSpPr>
        <dsp:cNvPr id="0" name=""/>
        <dsp:cNvSpPr/>
      </dsp:nvSpPr>
      <dsp:spPr>
        <a:xfrm rot="10800000">
          <a:off x="587869" y="3064048"/>
          <a:ext cx="7455109" cy="165386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381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организация производства общественных благ, предоставляемых государством всем гражданам на равных началах (например, оборона, общественный транспорт, мосты и дороги, охрана здоровья и окружающей среды, освещение улиц, бесплатное образование и т. д.).</a:t>
          </a:r>
          <a:endParaRPr lang="ru-RU" sz="2000" kern="1200" dirty="0"/>
        </a:p>
      </dsp:txBody>
      <dsp:txXfrm rot="10800000">
        <a:off x="587869" y="3064048"/>
        <a:ext cx="7455109" cy="1653868"/>
      </dsp:txXfrm>
    </dsp:sp>
    <dsp:sp modelId="{F6FFAD28-9B89-47DA-9BFE-B0D4618E2513}">
      <dsp:nvSpPr>
        <dsp:cNvPr id="0" name=""/>
        <dsp:cNvSpPr/>
      </dsp:nvSpPr>
      <dsp:spPr>
        <a:xfrm>
          <a:off x="0" y="3642938"/>
          <a:ext cx="474815" cy="47481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AA6286-4830-42F3-BC12-A377FD26626A}">
      <dsp:nvSpPr>
        <dsp:cNvPr id="0" name=""/>
        <dsp:cNvSpPr/>
      </dsp:nvSpPr>
      <dsp:spPr>
        <a:xfrm rot="10800000">
          <a:off x="783826" y="4857848"/>
          <a:ext cx="7268491" cy="47481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381" tIns="83820" rIns="156464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регулирование трудовых отношений</a:t>
          </a:r>
          <a:endParaRPr lang="ru-RU" sz="2200" kern="1200"/>
        </a:p>
      </dsp:txBody>
      <dsp:txXfrm rot="10800000">
        <a:off x="783826" y="4857848"/>
        <a:ext cx="7268491" cy="474815"/>
      </dsp:txXfrm>
    </dsp:sp>
    <dsp:sp modelId="{15601E21-C48A-487F-859A-9800039ED0E2}">
      <dsp:nvSpPr>
        <dsp:cNvPr id="0" name=""/>
        <dsp:cNvSpPr/>
      </dsp:nvSpPr>
      <dsp:spPr>
        <a:xfrm>
          <a:off x="0" y="4884646"/>
          <a:ext cx="474815" cy="47481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9C89752-531C-406D-9D5E-78F6DE90D950}">
      <dsp:nvSpPr>
        <dsp:cNvPr id="0" name=""/>
        <dsp:cNvSpPr/>
      </dsp:nvSpPr>
      <dsp:spPr>
        <a:xfrm>
          <a:off x="3178561" y="1904743"/>
          <a:ext cx="2322762" cy="232276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0" kern="1200" dirty="0" smtClean="0"/>
            <a:t>Прямые налоги </a:t>
          </a:r>
          <a:endParaRPr lang="ru-RU" sz="3400" b="0" kern="1200" dirty="0"/>
        </a:p>
      </dsp:txBody>
      <dsp:txXfrm>
        <a:off x="3178561" y="1904743"/>
        <a:ext cx="2322762" cy="2322762"/>
      </dsp:txXfrm>
    </dsp:sp>
    <dsp:sp modelId="{43E0B118-1AD3-4929-8C4E-313BE9F29A1F}">
      <dsp:nvSpPr>
        <dsp:cNvPr id="0" name=""/>
        <dsp:cNvSpPr/>
      </dsp:nvSpPr>
      <dsp:spPr>
        <a:xfrm rot="12813931">
          <a:off x="990829" y="1331502"/>
          <a:ext cx="2467444" cy="661987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CF7097-8D8F-44AF-AF17-241A13F24F7C}">
      <dsp:nvSpPr>
        <dsp:cNvPr id="0" name=""/>
        <dsp:cNvSpPr/>
      </dsp:nvSpPr>
      <dsp:spPr>
        <a:xfrm>
          <a:off x="93234" y="97733"/>
          <a:ext cx="2206624" cy="176529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доходы от </a:t>
          </a:r>
          <a:r>
            <a:rPr lang="ru-RU" sz="2000" b="1" kern="1200" dirty="0" err="1" smtClean="0"/>
            <a:t>собственности,предпринимательской</a:t>
          </a:r>
          <a:r>
            <a:rPr lang="ru-RU" sz="2000" b="1" kern="1200" dirty="0" smtClean="0"/>
            <a:t> деятельности </a:t>
          </a:r>
          <a:endParaRPr lang="ru-RU" sz="2000" b="1" kern="1200" dirty="0"/>
        </a:p>
      </dsp:txBody>
      <dsp:txXfrm>
        <a:off x="93234" y="97733"/>
        <a:ext cx="2206624" cy="1765299"/>
      </dsp:txXfrm>
    </dsp:sp>
    <dsp:sp modelId="{B7F9902B-F72A-40F8-8AC9-708F9849E272}">
      <dsp:nvSpPr>
        <dsp:cNvPr id="0" name=""/>
        <dsp:cNvSpPr/>
      </dsp:nvSpPr>
      <dsp:spPr>
        <a:xfrm rot="16133113">
          <a:off x="3679014" y="876614"/>
          <a:ext cx="1249526" cy="661987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9027899"/>
            <a:satOff val="22229"/>
            <a:lumOff val="-49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5FD962-7C29-441E-9FFD-D76E484EB9B3}">
      <dsp:nvSpPr>
        <dsp:cNvPr id="0" name=""/>
        <dsp:cNvSpPr/>
      </dsp:nvSpPr>
      <dsp:spPr>
        <a:xfrm>
          <a:off x="2815931" y="0"/>
          <a:ext cx="2951382" cy="1165927"/>
        </a:xfrm>
        <a:prstGeom prst="roundRect">
          <a:avLst>
            <a:gd name="adj" fmla="val 10000"/>
          </a:avLst>
        </a:prstGeom>
        <a:solidFill>
          <a:schemeClr val="accent5">
            <a:hueOff val="-9027899"/>
            <a:satOff val="22229"/>
            <a:lumOff val="-4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1" kern="1200" dirty="0" smtClean="0"/>
            <a:t>зарплата, премии, </a:t>
          </a:r>
          <a:endParaRPr lang="ru-RU" sz="3400" b="1" kern="1200" dirty="0"/>
        </a:p>
      </dsp:txBody>
      <dsp:txXfrm>
        <a:off x="2815931" y="0"/>
        <a:ext cx="2951382" cy="1165927"/>
      </dsp:txXfrm>
    </dsp:sp>
    <dsp:sp modelId="{7C33B358-7F6E-4C37-985A-401B4F27FFDD}">
      <dsp:nvSpPr>
        <dsp:cNvPr id="0" name=""/>
        <dsp:cNvSpPr/>
      </dsp:nvSpPr>
      <dsp:spPr>
        <a:xfrm rot="19622431">
          <a:off x="5238818" y="1377743"/>
          <a:ext cx="2389116" cy="661987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18055798"/>
            <a:satOff val="44459"/>
            <a:lumOff val="-98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3BF424-D0BC-457F-B93A-3FD720AE22C2}">
      <dsp:nvSpPr>
        <dsp:cNvPr id="0" name=""/>
        <dsp:cNvSpPr/>
      </dsp:nvSpPr>
      <dsp:spPr>
        <a:xfrm>
          <a:off x="6332364" y="176192"/>
          <a:ext cx="2206624" cy="1765299"/>
        </a:xfrm>
        <a:prstGeom prst="roundRect">
          <a:avLst>
            <a:gd name="adj" fmla="val 10000"/>
          </a:avLst>
        </a:prstGeom>
        <a:solidFill>
          <a:schemeClr val="accent5">
            <a:hueOff val="-18055798"/>
            <a:satOff val="44459"/>
            <a:lumOff val="-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налог на имущество, на землю и т. п. </a:t>
          </a:r>
          <a:endParaRPr lang="ru-RU" sz="2000" b="1" kern="1200" dirty="0"/>
        </a:p>
      </dsp:txBody>
      <dsp:txXfrm>
        <a:off x="6332364" y="176192"/>
        <a:ext cx="2206624" cy="176529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2EB7F7-A1DF-4AB8-9F67-214CB36AB65D}">
      <dsp:nvSpPr>
        <dsp:cNvPr id="0" name=""/>
        <dsp:cNvSpPr/>
      </dsp:nvSpPr>
      <dsp:spPr>
        <a:xfrm flipV="1">
          <a:off x="1441149" y="1802271"/>
          <a:ext cx="2698991" cy="643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5560" rIns="35560" bIns="3556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 flipV="1">
        <a:off x="1872988" y="1802271"/>
        <a:ext cx="2267152" cy="64340"/>
      </dsp:txXfrm>
    </dsp:sp>
    <dsp:sp modelId="{F0EA2713-86A3-4DC1-B3A4-494B942CEC42}">
      <dsp:nvSpPr>
        <dsp:cNvPr id="0" name=""/>
        <dsp:cNvSpPr/>
      </dsp:nvSpPr>
      <dsp:spPr>
        <a:xfrm>
          <a:off x="1543360" y="660423"/>
          <a:ext cx="2698991" cy="180022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показывает, откуда поступают средства на деятельность государства; </a:t>
          </a:r>
          <a:endParaRPr lang="ru-RU" sz="2000" b="1" kern="1200" dirty="0"/>
        </a:p>
      </dsp:txBody>
      <dsp:txXfrm>
        <a:off x="1975198" y="660423"/>
        <a:ext cx="2267152" cy="1800227"/>
      </dsp:txXfrm>
    </dsp:sp>
    <dsp:sp modelId="{78EC62FB-5B29-47AD-BC5F-4B62488F0504}">
      <dsp:nvSpPr>
        <dsp:cNvPr id="0" name=""/>
        <dsp:cNvSpPr/>
      </dsp:nvSpPr>
      <dsp:spPr>
        <a:xfrm>
          <a:off x="0" y="0"/>
          <a:ext cx="1799327" cy="1799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smtClean="0"/>
            <a:t>Доходная часть</a:t>
          </a:r>
          <a:r>
            <a:rPr lang="ru-RU" sz="1900" b="1" kern="1200" dirty="0" smtClean="0"/>
            <a:t> </a:t>
          </a:r>
          <a:endParaRPr lang="ru-RU" sz="1900" b="1" kern="1200" dirty="0"/>
        </a:p>
      </dsp:txBody>
      <dsp:txXfrm>
        <a:off x="0" y="0"/>
        <a:ext cx="1799327" cy="1799327"/>
      </dsp:txXfrm>
    </dsp:sp>
    <dsp:sp modelId="{E4A539FF-0B68-4377-A55D-7FC809827080}">
      <dsp:nvSpPr>
        <dsp:cNvPr id="0" name=""/>
        <dsp:cNvSpPr/>
      </dsp:nvSpPr>
      <dsp:spPr>
        <a:xfrm>
          <a:off x="5941155" y="708525"/>
          <a:ext cx="2698991" cy="180022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5128" rIns="135128" bIns="135128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 </a:t>
          </a:r>
          <a:r>
            <a:rPr lang="ru-RU" sz="2000" b="1" kern="1200" dirty="0" smtClean="0"/>
            <a:t>показывает, на какие цели направляются государственные средства.</a:t>
          </a:r>
          <a:endParaRPr lang="ru-RU" sz="2000" b="1" kern="1200" dirty="0"/>
        </a:p>
      </dsp:txBody>
      <dsp:txXfrm>
        <a:off x="6372994" y="708525"/>
        <a:ext cx="2267152" cy="1800227"/>
      </dsp:txXfrm>
    </dsp:sp>
    <dsp:sp modelId="{C53E2943-1237-4CB3-ADBC-AF6A5DA4710D}">
      <dsp:nvSpPr>
        <dsp:cNvPr id="0" name=""/>
        <dsp:cNvSpPr/>
      </dsp:nvSpPr>
      <dsp:spPr>
        <a:xfrm>
          <a:off x="4305788" y="0"/>
          <a:ext cx="1799327" cy="1799327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smtClean="0"/>
            <a:t>Расходная часть</a:t>
          </a:r>
          <a:endParaRPr lang="ru-RU" sz="1900" b="1" kern="1200" dirty="0"/>
        </a:p>
      </dsp:txBody>
      <dsp:txXfrm>
        <a:off x="4305788" y="0"/>
        <a:ext cx="1799327" cy="17993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8352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1690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84073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38094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39300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90549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70302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32636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4266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56539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25966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B0120-34BC-4D2D-A004-D755CDB5BD4A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70768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826" y="2482874"/>
            <a:ext cx="4269875" cy="4123199"/>
          </a:xfr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</a:rPr>
              <a:t>Налоги, уплачиваемые гражданами. Экономические цели и функции государства.</a:t>
            </a:r>
            <a:endParaRPr lang="ru-RU" sz="4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endParaRPr lang="en-US" sz="1800" dirty="0">
              <a:solidFill>
                <a:srgbClr val="587384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8900" t="13600" r="18200" b="12267"/>
          <a:stretch/>
        </p:blipFill>
        <p:spPr>
          <a:xfrm>
            <a:off x="4262992" y="2221618"/>
            <a:ext cx="5067619" cy="4470083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298580" y="186612"/>
            <a:ext cx="6960636" cy="2071396"/>
          </a:xfr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Неравенство доходов и экономические меры социальной поддержки.</a:t>
            </a:r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722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6571" y="365126"/>
            <a:ext cx="8584163" cy="65191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Формы </a:t>
            </a:r>
            <a:r>
              <a:rPr lang="ru-RU" dirty="0" smtClean="0"/>
              <a:t>взимания налогов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17241" y="1119673"/>
          <a:ext cx="8602824" cy="5337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251927" y="5458408"/>
            <a:ext cx="8565501" cy="10636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взимаются с какого-то дохода или имущества в установленном размере.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10531"/>
          </a:xfr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algn="ctr"/>
            <a:r>
              <a:rPr lang="ru-RU" b="1" dirty="0" smtClean="0"/>
              <a:t>косвенные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688841"/>
            <a:ext cx="7886700" cy="4488122"/>
          </a:xfr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Налог и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 на продажу товаров и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услуг. Облагаются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товары, потребление которых устойчиво, легко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контролируется.</a:t>
            </a:r>
          </a:p>
          <a:p>
            <a:r>
              <a:rPr lang="ru-RU" b="1" dirty="0" smtClean="0">
                <a:solidFill>
                  <a:srgbClr val="006FA6"/>
                </a:solidFill>
              </a:rPr>
              <a:t>Таможенная </a:t>
            </a:r>
            <a:r>
              <a:rPr lang="ru-RU" b="1" dirty="0" smtClean="0">
                <a:solidFill>
                  <a:srgbClr val="006FA6"/>
                </a:solidFill>
              </a:rPr>
              <a:t>пошлина, т. е. плата, взимаемая с владельца товара иностранного производства, ввозимого в страну для продажи</a:t>
            </a:r>
            <a:r>
              <a:rPr lang="ru-RU" b="1" dirty="0" smtClean="0">
                <a:solidFill>
                  <a:srgbClr val="006FA6"/>
                </a:solidFill>
              </a:rPr>
              <a:t>.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Существуют </a:t>
            </a:r>
            <a:r>
              <a:rPr lang="ru-RU" b="1" dirty="0" smtClean="0">
                <a:solidFill>
                  <a:srgbClr val="C00000"/>
                </a:solidFill>
              </a:rPr>
              <a:t>в виде надбавок к цене определённых товаров и достаются государству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03837"/>
          </a:xfrm>
        </p:spPr>
        <p:txBody>
          <a:bodyPr/>
          <a:lstStyle/>
          <a:p>
            <a:r>
              <a:rPr lang="ru-RU" b="1" dirty="0" smtClean="0"/>
              <a:t>Государственный бюджет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 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сводный план сбора доходов государства и использования полученных средств на покрытие всех видов государственных расходов. Он утверждается парламентом, т. е. высшей законодательной властью страны, а правительство отвечает за его исполнение. Государственный бюджет очень важный документ, по которому можно судить о состоянии экономики и финансов целой страны, о роли государства в экономике, в перераспределении доходов общества.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Бюджет состоит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89249" y="1427584"/>
          <a:ext cx="8640147" cy="4749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727789" y="4814597"/>
            <a:ext cx="7772400" cy="13062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Источники поступления средств бюджета называются статьями дохода, а то, на что эти средства тратятся, — </a:t>
            </a:r>
            <a:r>
              <a:rPr lang="ru-RU" b="1" i="1" dirty="0" smtClean="0"/>
              <a:t>статьями расхода</a:t>
            </a:r>
            <a:r>
              <a:rPr lang="ru-RU" b="1" dirty="0" smtClean="0"/>
              <a:t>.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839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Доходы бюджета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520890"/>
            <a:ext cx="7886700" cy="4656073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>
            <a:normAutofit lnSpcReduction="10000"/>
          </a:bodyPr>
          <a:lstStyle/>
          <a:p>
            <a:r>
              <a:rPr lang="ru-RU" b="1" dirty="0" smtClean="0"/>
              <a:t>Один из основных источников доходов государственного бюджета — налоги. </a:t>
            </a:r>
            <a:r>
              <a:rPr lang="ru-RU" dirty="0" smtClean="0"/>
              <a:t>другие </a:t>
            </a:r>
            <a:r>
              <a:rPr lang="ru-RU" dirty="0" smtClean="0"/>
              <a:t>источники </a:t>
            </a:r>
            <a:r>
              <a:rPr lang="ru-RU" dirty="0" smtClean="0"/>
              <a:t>:</a:t>
            </a:r>
          </a:p>
          <a:p>
            <a:r>
              <a:rPr lang="ru-RU" dirty="0" smtClean="0"/>
              <a:t> </a:t>
            </a:r>
            <a:r>
              <a:rPr lang="ru-RU" dirty="0" smtClean="0"/>
              <a:t>доходы от внешнеэкономической </a:t>
            </a:r>
            <a:r>
              <a:rPr lang="ru-RU" dirty="0" smtClean="0"/>
              <a:t>деятельности</a:t>
            </a:r>
            <a:r>
              <a:rPr lang="ru-RU" dirty="0" smtClean="0"/>
              <a:t>;</a:t>
            </a:r>
            <a:endParaRPr lang="ru-RU" dirty="0" smtClean="0"/>
          </a:p>
          <a:p>
            <a:r>
              <a:rPr lang="ru-RU" dirty="0" smtClean="0"/>
              <a:t>оказания </a:t>
            </a:r>
            <a:r>
              <a:rPr lang="ru-RU" dirty="0" smtClean="0"/>
              <a:t>платных услуг и компенсации затрат государства, от использования имущества, находящегося в государственной и муниципальной собственности, </a:t>
            </a:r>
            <a:r>
              <a:rPr lang="ru-RU" dirty="0" smtClean="0"/>
              <a:t>административные </a:t>
            </a:r>
            <a:r>
              <a:rPr lang="ru-RU" dirty="0" smtClean="0"/>
              <a:t>платежи и сборы, штрафы, возмещение ущерба, доходы от продажи государственного имущества.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9998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Расходы бюджета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7282" y="933062"/>
            <a:ext cx="8724122" cy="524390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400" b="1" dirty="0" smtClean="0">
                <a:solidFill>
                  <a:srgbClr val="C00000"/>
                </a:solidFill>
              </a:rPr>
              <a:t>на национальную оборону</a:t>
            </a:r>
            <a:r>
              <a:rPr lang="ru-RU" sz="2400" b="1" dirty="0" smtClean="0">
                <a:solidFill>
                  <a:srgbClr val="C00000"/>
                </a:solidFill>
              </a:rPr>
              <a:t>,</a:t>
            </a:r>
          </a:p>
          <a:p>
            <a:pPr>
              <a:spcBef>
                <a:spcPts val="0"/>
              </a:spcBef>
            </a:pP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rgbClr val="7030A0"/>
                </a:solidFill>
              </a:rPr>
              <a:t>государственную поддержку различных отраслей экономики</a:t>
            </a:r>
            <a:r>
              <a:rPr lang="ru-RU" sz="2400" b="1" dirty="0" smtClean="0">
                <a:solidFill>
                  <a:srgbClr val="7030A0"/>
                </a:solidFill>
              </a:rPr>
              <a:t>,</a:t>
            </a:r>
          </a:p>
          <a:p>
            <a:pPr>
              <a:spcBef>
                <a:spcPts val="0"/>
              </a:spcBef>
            </a:pP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chemeClr val="accent6"/>
                </a:solidFill>
              </a:rPr>
              <a:t>поддержание правопорядка и обеспечение безопасности. </a:t>
            </a:r>
            <a:endParaRPr lang="ru-RU" sz="2400" b="1" dirty="0" smtClean="0">
              <a:solidFill>
                <a:schemeClr val="accent6"/>
              </a:solidFill>
            </a:endParaRPr>
          </a:p>
          <a:p>
            <a:pPr>
              <a:spcBef>
                <a:spcPts val="0"/>
              </a:spcBef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затраты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на содержание органов государственного управления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,</a:t>
            </a:r>
          </a:p>
          <a:p>
            <a:pPr>
              <a:spcBef>
                <a:spcPts val="0"/>
              </a:spcBef>
            </a:pP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rgbClr val="7030A0"/>
                </a:solidFill>
              </a:rPr>
              <a:t>погашение </a:t>
            </a:r>
            <a:r>
              <a:rPr lang="ru-RU" sz="2400" b="1" i="1" dirty="0" smtClean="0">
                <a:solidFill>
                  <a:srgbClr val="7030A0"/>
                </a:solidFill>
              </a:rPr>
              <a:t>государственного внешнего долга</a:t>
            </a:r>
            <a:r>
              <a:rPr lang="ru-RU" sz="2400" b="1" dirty="0" smtClean="0">
                <a:solidFill>
                  <a:srgbClr val="7030A0"/>
                </a:solidFill>
              </a:rPr>
              <a:t> (выплаты, производимые иностранным гражданам, фирмам, государствам, по долгам государства, сделанным ранее), </a:t>
            </a:r>
            <a:endParaRPr lang="ru-RU" sz="2400" b="1" dirty="0" smtClean="0">
              <a:solidFill>
                <a:srgbClr val="7030A0"/>
              </a:solidFill>
            </a:endParaRPr>
          </a:p>
          <a:p>
            <a:pPr>
              <a:spcBef>
                <a:spcPts val="0"/>
              </a:spcBef>
            </a:pPr>
            <a:r>
              <a:rPr lang="ru-RU" sz="2400" b="1" i="1" dirty="0" smtClean="0">
                <a:solidFill>
                  <a:srgbClr val="00B050"/>
                </a:solidFill>
              </a:rPr>
              <a:t>внутреннего </a:t>
            </a:r>
            <a:r>
              <a:rPr lang="ru-RU" sz="2400" b="1" i="1" dirty="0" smtClean="0">
                <a:solidFill>
                  <a:srgbClr val="00B050"/>
                </a:solidFill>
              </a:rPr>
              <a:t>долга</a:t>
            </a:r>
            <a:r>
              <a:rPr lang="ru-RU" sz="2400" b="1" dirty="0" smtClean="0">
                <a:solidFill>
                  <a:srgbClr val="00B050"/>
                </a:solidFill>
              </a:rPr>
              <a:t> (взятого у населения своей страны, например, в виде государственных займов), </a:t>
            </a:r>
            <a:r>
              <a:rPr lang="ru-RU" sz="2400" b="1" dirty="0" smtClean="0">
                <a:solidFill>
                  <a:srgbClr val="00B050"/>
                </a:solidFill>
              </a:rPr>
              <a:t> </a:t>
            </a:r>
          </a:p>
          <a:p>
            <a:pPr>
              <a:spcBef>
                <a:spcPts val="0"/>
              </a:spcBef>
            </a:pP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rgbClr val="0070C0"/>
                </a:solidFill>
              </a:rPr>
              <a:t>финансирование государственных предприятий социальной сферы, прежде всего здравоохранения, образования, социального обеспечения.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27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858416"/>
            <a:ext cx="7886700" cy="5318547"/>
          </a:xfrm>
          <a:solidFill>
            <a:srgbClr val="F07877"/>
          </a:solidFill>
        </p:spPr>
        <p:txBody>
          <a:bodyPr>
            <a:normAutofit lnSpcReduction="10000"/>
          </a:bodyPr>
          <a:lstStyle/>
          <a:p>
            <a:r>
              <a:rPr lang="ru-RU" b="1" dirty="0" smtClean="0"/>
              <a:t>Ситуация, когда </a:t>
            </a:r>
            <a:r>
              <a:rPr lang="ru-RU" b="1" dirty="0" smtClean="0"/>
              <a:t>необходимые расходы оказываются больше возможных доходов. </a:t>
            </a:r>
            <a:r>
              <a:rPr lang="ru-RU" b="1" dirty="0" smtClean="0"/>
              <a:t>называется</a:t>
            </a:r>
            <a:r>
              <a:rPr lang="ru-RU" b="1" dirty="0" smtClean="0"/>
              <a:t> </a:t>
            </a:r>
            <a:r>
              <a:rPr lang="ru-RU" b="1" i="1" dirty="0" smtClean="0"/>
              <a:t>дефицитом </a:t>
            </a:r>
            <a:r>
              <a:rPr lang="ru-RU" b="1" dirty="0" smtClean="0"/>
              <a:t>бюджета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Если доходы превышают расходы, то это </a:t>
            </a:r>
            <a:r>
              <a:rPr lang="ru-RU" b="1" i="1" dirty="0" smtClean="0"/>
              <a:t>профицит</a:t>
            </a:r>
            <a:r>
              <a:rPr lang="ru-RU" b="1" dirty="0" smtClean="0"/>
              <a:t> бюджета.</a:t>
            </a:r>
          </a:p>
          <a:p>
            <a:r>
              <a:rPr lang="ru-RU" b="1" dirty="0" smtClean="0"/>
              <a:t>Для пополнения бюджета можно использовать заём у граждан.</a:t>
            </a:r>
          </a:p>
          <a:p>
            <a:r>
              <a:rPr lang="ru-RU" b="1" dirty="0" smtClean="0"/>
              <a:t>Облигация — документ, удостоверяющий факт получения денег в долг, гарантирующий срок его возвращения и выплату владельцу облигации определённой суммы за использование одолженных денег.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4663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Проверочные задания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9919" y="933061"/>
            <a:ext cx="8509518" cy="5243902"/>
          </a:xfrm>
        </p:spPr>
        <p:txBody>
          <a:bodyPr/>
          <a:lstStyle/>
          <a:p>
            <a:r>
              <a:rPr lang="ru-RU" sz="4000" b="1" dirty="0" smtClean="0"/>
              <a:t>№1</a:t>
            </a:r>
            <a:r>
              <a:rPr lang="ru-RU" dirty="0" smtClean="0"/>
              <a:t>.</a:t>
            </a:r>
            <a:r>
              <a:rPr lang="ru-RU" b="1" dirty="0" smtClean="0"/>
              <a:t>Сравните прямые и косвенные налоги. Выберите и запишите в первую колонку таблицы порядковые номера черт сходства, а во вторую колонку порядковые номера черт различия.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/>
              <a:t>1) поступают в государственный бюджет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/>
              <a:t>2) включены в цену товара  (услуги)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/>
              <a:t>3) взимаются с граждан и фирм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/>
              <a:t>4) представлены акцизами, таможенными пошлинами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10817" y="5427825"/>
          <a:ext cx="663095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7739"/>
                <a:gridCol w="1657739"/>
                <a:gridCol w="1657739"/>
                <a:gridCol w="1657739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Черты сходства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Черты различия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2506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334277"/>
            <a:ext cx="7886700" cy="4842685"/>
          </a:xfr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/>
              <a:t>Определенная сумма денег, которую, согласно законодательству, граждане и предприятия обязаны уплатить государству, называется</a:t>
            </a:r>
          </a:p>
          <a:p>
            <a:r>
              <a:rPr lang="ru-RU" b="1" dirty="0" smtClean="0"/>
              <a:t>1) прибыль</a:t>
            </a:r>
          </a:p>
          <a:p>
            <a:r>
              <a:rPr lang="ru-RU" b="1" dirty="0" smtClean="0"/>
              <a:t>2)процент</a:t>
            </a:r>
          </a:p>
          <a:p>
            <a:r>
              <a:rPr lang="ru-RU" b="1" dirty="0" smtClean="0"/>
              <a:t>3)налог</a:t>
            </a:r>
          </a:p>
          <a:p>
            <a:r>
              <a:rPr lang="ru-RU" b="1" dirty="0" smtClean="0"/>
              <a:t>4) дивиденды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38132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90464" y="1315616"/>
            <a:ext cx="7824885" cy="5029200"/>
          </a:xfr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Что относится к доходам государственного бюджета?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1) средства от продажи облигаций государственного займа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2) выплаты государственный грантов крупным ученым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3) содержание государственного аппарата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4) финансирование оборонного заказа предприятия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35886"/>
          </a:xfrm>
        </p:spPr>
        <p:txBody>
          <a:bodyPr/>
          <a:lstStyle/>
          <a:p>
            <a:pPr algn="ctr"/>
            <a:r>
              <a:rPr lang="ru-RU" b="1" dirty="0" smtClean="0"/>
              <a:t>Доходы граждан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4663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390261"/>
            <a:ext cx="7886700" cy="4786702"/>
          </a:xfr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/>
              <a:t>Понятие «акцизы», «таможенная пошлина», антимонопольное законодательство» относятся к </a:t>
            </a:r>
          </a:p>
          <a:p>
            <a:r>
              <a:rPr lang="ru-RU" b="1" dirty="0" smtClean="0"/>
              <a:t>1) развитию кредитования</a:t>
            </a:r>
          </a:p>
          <a:p>
            <a:r>
              <a:rPr lang="ru-RU" b="1" dirty="0" smtClean="0"/>
              <a:t>2) функционированию фондового рынка</a:t>
            </a:r>
          </a:p>
          <a:p>
            <a:r>
              <a:rPr lang="ru-RU" b="1" dirty="0" smtClean="0"/>
              <a:t>3) финансированию бизнеса</a:t>
            </a:r>
          </a:p>
          <a:p>
            <a:r>
              <a:rPr lang="ru-RU" b="1" dirty="0" smtClean="0"/>
              <a:t>4) государственному регулированию экономики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7462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408922"/>
            <a:ext cx="7886700" cy="4768041"/>
          </a:xfr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ru-RU" b="1" dirty="0" smtClean="0"/>
              <a:t>Что является проявлением социального неравенства?</a:t>
            </a:r>
          </a:p>
          <a:p>
            <a:r>
              <a:rPr lang="ru-RU" b="1" dirty="0" smtClean="0"/>
              <a:t>1) различие людей по способностям и дарованиям</a:t>
            </a:r>
          </a:p>
          <a:p>
            <a:r>
              <a:rPr lang="ru-RU" b="1" dirty="0" smtClean="0"/>
              <a:t>2) конкурсный прием в ВУЗы с учетом уровня подготовки абитуриентов</a:t>
            </a:r>
          </a:p>
          <a:p>
            <a:r>
              <a:rPr lang="ru-RU" b="1" dirty="0" smtClean="0"/>
              <a:t>3) деление партий на правящие и оппозиционные</a:t>
            </a:r>
          </a:p>
          <a:p>
            <a:r>
              <a:rPr lang="ru-RU" b="1" dirty="0" smtClean="0"/>
              <a:t>4) имущественное расслоение общества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1864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175657"/>
            <a:ext cx="7886700" cy="5001306"/>
          </a:xfrm>
        </p:spPr>
        <p:txBody>
          <a:bodyPr/>
          <a:lstStyle/>
          <a:p>
            <a:r>
              <a:rPr lang="ru-RU" b="1" dirty="0" smtClean="0"/>
              <a:t>Верны ли следующие суждения о налогах?</a:t>
            </a:r>
          </a:p>
          <a:p>
            <a:r>
              <a:rPr lang="ru-RU" b="1" dirty="0" smtClean="0"/>
              <a:t>А. Косвенные налоги входят в стоимость товаров и услуг.</a:t>
            </a:r>
          </a:p>
          <a:p>
            <a:r>
              <a:rPr lang="ru-RU" b="1" dirty="0" smtClean="0"/>
              <a:t>Б. Налоговые поступления в значительной мере определяют доходы государственного бюджета</a:t>
            </a:r>
          </a:p>
          <a:p>
            <a:r>
              <a:rPr lang="ru-RU" b="1" dirty="0" smtClean="0"/>
              <a:t>1) верно только А</a:t>
            </a:r>
          </a:p>
          <a:p>
            <a:r>
              <a:rPr lang="ru-RU" b="1" dirty="0" smtClean="0"/>
              <a:t>2) верно только Б</a:t>
            </a:r>
          </a:p>
          <a:p>
            <a:r>
              <a:rPr lang="ru-RU" b="1" dirty="0" smtClean="0"/>
              <a:t>3) верны оба суждения</a:t>
            </a:r>
          </a:p>
          <a:p>
            <a:r>
              <a:rPr lang="ru-RU" b="1" dirty="0" smtClean="0"/>
              <a:t>4) оба суждения неверны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0262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035699"/>
            <a:ext cx="7886700" cy="5141264"/>
          </a:xfr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/>
              <a:t>Государство в рыночной экономике выполняет различные функции. Что относится к правовому регулированию экономической деятельности домохозяйств и фирм?</a:t>
            </a:r>
          </a:p>
          <a:p>
            <a:r>
              <a:rPr lang="ru-RU" b="1" dirty="0" smtClean="0"/>
              <a:t>1) выплата пенсий и социальных пособий</a:t>
            </a:r>
          </a:p>
          <a:p>
            <a:r>
              <a:rPr lang="ru-RU" b="1" dirty="0" smtClean="0"/>
              <a:t>2) принятие антимонопольных законов</a:t>
            </a:r>
          </a:p>
          <a:p>
            <a:r>
              <a:rPr lang="ru-RU" b="1" dirty="0" smtClean="0"/>
              <a:t>3) определение прожиточного минимума</a:t>
            </a:r>
          </a:p>
          <a:p>
            <a:r>
              <a:rPr lang="ru-RU" b="1" dirty="0" smtClean="0"/>
              <a:t>4)введение в оборот новой денежной купюры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74629"/>
          </a:xfrm>
        </p:spPr>
        <p:txBody>
          <a:bodyPr>
            <a:noAutofit/>
          </a:bodyPr>
          <a:lstStyle/>
          <a:p>
            <a:r>
              <a:rPr lang="ru-RU" sz="3600" dirty="0" smtClean="0"/>
              <a:t>№8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306286"/>
            <a:ext cx="7886700" cy="4870677"/>
          </a:xfr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/>
              <a:t>Верны ли следующие суждения о налогах?</a:t>
            </a:r>
          </a:p>
          <a:p>
            <a:r>
              <a:rPr lang="ru-RU" b="1" dirty="0" smtClean="0"/>
              <a:t>А. Налоги в значительной мере определяют доходы государственного бюджета.</a:t>
            </a:r>
          </a:p>
          <a:p>
            <a:r>
              <a:rPr lang="ru-RU" b="1" dirty="0" smtClean="0"/>
              <a:t>Б. Косвенные налоги включены в стоимость товаров и услуг</a:t>
            </a:r>
          </a:p>
          <a:p>
            <a:r>
              <a:rPr lang="ru-RU" b="1" dirty="0" smtClean="0"/>
              <a:t>1) верно только А</a:t>
            </a:r>
          </a:p>
          <a:p>
            <a:r>
              <a:rPr lang="ru-RU" b="1" dirty="0" smtClean="0"/>
              <a:t>2) верно только Б</a:t>
            </a:r>
          </a:p>
          <a:p>
            <a:r>
              <a:rPr lang="ru-RU" b="1" dirty="0" smtClean="0"/>
              <a:t>3) верны оба суждения</a:t>
            </a:r>
          </a:p>
          <a:p>
            <a:r>
              <a:rPr lang="ru-RU" b="1" dirty="0" smtClean="0"/>
              <a:t>4) оба суждения неверны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373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№9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315616"/>
            <a:ext cx="7886700" cy="4861347"/>
          </a:xfr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/>
              <a:t>Государство в условиях рыночной экономики обеспечивает строительство железных дорог. Какую экономическую функцию оно выполняет в данном случае?</a:t>
            </a:r>
          </a:p>
          <a:p>
            <a:r>
              <a:rPr lang="ru-RU" b="1" dirty="0" smtClean="0"/>
              <a:t>1) организация производства  общественных благ</a:t>
            </a:r>
          </a:p>
          <a:p>
            <a:r>
              <a:rPr lang="ru-RU" b="1" dirty="0" smtClean="0"/>
              <a:t>2) поддержка конкуренции</a:t>
            </a:r>
          </a:p>
          <a:p>
            <a:r>
              <a:rPr lang="ru-RU" b="1" dirty="0" smtClean="0"/>
              <a:t>3) законодательное регулирование предпринимательства</a:t>
            </a:r>
          </a:p>
          <a:p>
            <a:r>
              <a:rPr lang="ru-RU" b="1" dirty="0" smtClean="0"/>
              <a:t>4) контроль объема денежной массы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652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№10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380931"/>
            <a:ext cx="7886700" cy="4796032"/>
          </a:xfr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/>
              <a:t>К основным источникам средств, поступающих в государственный бюджет, относят</a:t>
            </a:r>
          </a:p>
          <a:p>
            <a:r>
              <a:rPr lang="ru-RU" b="1" dirty="0" smtClean="0"/>
              <a:t>1) прямые и косвенные налоги</a:t>
            </a:r>
          </a:p>
          <a:p>
            <a:r>
              <a:rPr lang="ru-RU" b="1" dirty="0" smtClean="0"/>
              <a:t>2)заработную плату наёмных работников</a:t>
            </a:r>
          </a:p>
          <a:p>
            <a:r>
              <a:rPr lang="ru-RU" b="1" dirty="0" smtClean="0"/>
              <a:t>3) выплаты процентов по государственным займам</a:t>
            </a:r>
          </a:p>
          <a:p>
            <a:r>
              <a:rPr lang="ru-RU" b="1" dirty="0" smtClean="0"/>
              <a:t> </a:t>
            </a:r>
            <a:r>
              <a:rPr lang="ru-RU" b="1" dirty="0" smtClean="0"/>
              <a:t>4) прибыль частных фирм и акционерных обществ.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0931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№11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352939"/>
            <a:ext cx="7886700" cy="4824024"/>
          </a:xfr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b="1" dirty="0" smtClean="0"/>
              <a:t>Государство выполняет различные функции в экономической жизни общества. Что из приведенного ниже является примером правового регулирования экономики?</a:t>
            </a:r>
          </a:p>
          <a:p>
            <a:r>
              <a:rPr lang="ru-RU" b="1" dirty="0" smtClean="0"/>
              <a:t>1) выступление главы государства по экономическим вопросам</a:t>
            </a:r>
          </a:p>
          <a:p>
            <a:r>
              <a:rPr lang="ru-RU" b="1" dirty="0" smtClean="0"/>
              <a:t>2) сбор налогов с граждан и фирм</a:t>
            </a:r>
          </a:p>
          <a:p>
            <a:r>
              <a:rPr lang="ru-RU" b="1" dirty="0" smtClean="0"/>
              <a:t>3) обеспечение бесплатного для граждан образования</a:t>
            </a:r>
          </a:p>
          <a:p>
            <a:r>
              <a:rPr lang="ru-RU" b="1" dirty="0" smtClean="0"/>
              <a:t>4) принятие закона о предпринимательской деятельности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38132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№12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567543"/>
            <a:ext cx="7886700" cy="4609420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/>
              <a:t>Верны ли следующие суждения о налогах?</a:t>
            </a:r>
          </a:p>
          <a:p>
            <a:r>
              <a:rPr lang="ru-RU" b="1" dirty="0" smtClean="0"/>
              <a:t>А. Налоги взимаются только с расходов домохозяйств</a:t>
            </a:r>
          </a:p>
          <a:p>
            <a:r>
              <a:rPr lang="ru-RU" b="1" dirty="0" smtClean="0"/>
              <a:t>Б. Прямые налоги, в отличие от косвенных, обязательны для уплаты.</a:t>
            </a:r>
          </a:p>
          <a:p>
            <a:r>
              <a:rPr lang="ru-RU" b="1" dirty="0" smtClean="0"/>
              <a:t>1) верно только А</a:t>
            </a:r>
          </a:p>
          <a:p>
            <a:r>
              <a:rPr lang="ru-RU" b="1" dirty="0" smtClean="0"/>
              <a:t>2) верно только Б</a:t>
            </a:r>
          </a:p>
          <a:p>
            <a:r>
              <a:rPr lang="ru-RU" b="1" dirty="0" smtClean="0"/>
              <a:t>3) верны оба суждения</a:t>
            </a:r>
          </a:p>
          <a:p>
            <a:r>
              <a:rPr lang="ru-RU" b="1" dirty="0" smtClean="0"/>
              <a:t>4) оба суждения неверны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4663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№13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296955"/>
            <a:ext cx="7886700" cy="4880008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Верны ли следующие суждения о </a:t>
            </a:r>
            <a:r>
              <a:rPr lang="ru-RU" b="1" dirty="0" smtClean="0"/>
              <a:t>налогах в РФ?</a:t>
            </a:r>
          </a:p>
          <a:p>
            <a:r>
              <a:rPr lang="ru-RU" b="1" dirty="0" smtClean="0"/>
              <a:t>А. Косвенные налоги выплачивают только организации, граждане освобождены от их уплаты.</a:t>
            </a:r>
          </a:p>
          <a:p>
            <a:r>
              <a:rPr lang="ru-RU" b="1" dirty="0" smtClean="0"/>
              <a:t>Б. Прямые налоги взимаются  с доходов, собственности и определенных видов деятельности граждан и фирм.</a:t>
            </a:r>
            <a:endParaRPr lang="ru-RU" b="1" dirty="0" smtClean="0"/>
          </a:p>
          <a:p>
            <a:r>
              <a:rPr lang="ru-RU" b="1" dirty="0" smtClean="0"/>
              <a:t>1) верно только А</a:t>
            </a:r>
          </a:p>
          <a:p>
            <a:r>
              <a:rPr lang="ru-RU" b="1" dirty="0" smtClean="0"/>
              <a:t>2) верно только Б</a:t>
            </a:r>
          </a:p>
          <a:p>
            <a:r>
              <a:rPr lang="ru-RU" b="1" dirty="0" smtClean="0"/>
              <a:t>3) верны оба суждения</a:t>
            </a:r>
          </a:p>
          <a:p>
            <a:r>
              <a:rPr lang="ru-RU" b="1" dirty="0" smtClean="0"/>
              <a:t>4) оба суждения неверны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Прожиточный минимум</a:t>
            </a:r>
            <a:r>
              <a:rPr lang="ru-RU" dirty="0" smtClean="0"/>
              <a:t> —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стоимость минимума средств, необходимых для поддержания жизнедеятельности человека.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5596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№14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586203"/>
            <a:ext cx="7886700" cy="4590759"/>
          </a:xfr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fontScale="92500" lnSpcReduction="10000"/>
          </a:bodyPr>
          <a:lstStyle/>
          <a:p>
            <a:r>
              <a:rPr lang="ru-RU" b="1" dirty="0" smtClean="0"/>
              <a:t>Верны ли следующие суждения о государственном бюджете?</a:t>
            </a:r>
          </a:p>
          <a:p>
            <a:r>
              <a:rPr lang="ru-RU" b="1" dirty="0" smtClean="0"/>
              <a:t>А. </a:t>
            </a:r>
            <a:r>
              <a:rPr lang="ru-RU" b="1" dirty="0" err="1" smtClean="0"/>
              <a:t>Профицит</a:t>
            </a:r>
            <a:r>
              <a:rPr lang="ru-RU" b="1" dirty="0" smtClean="0"/>
              <a:t> бюджета представляет собой ситуацию, когда доходы государства превышают расходы.</a:t>
            </a:r>
          </a:p>
          <a:p>
            <a:r>
              <a:rPr lang="ru-RU" b="1" dirty="0" smtClean="0"/>
              <a:t>Б. К расходам бюджета относится выплата процентов по государственному долгу.</a:t>
            </a:r>
          </a:p>
          <a:p>
            <a:r>
              <a:rPr lang="ru-RU" b="1" dirty="0" smtClean="0"/>
              <a:t>1) верно только А</a:t>
            </a:r>
          </a:p>
          <a:p>
            <a:r>
              <a:rPr lang="ru-RU" b="1" dirty="0" smtClean="0"/>
              <a:t>2) верно только Б</a:t>
            </a:r>
          </a:p>
          <a:p>
            <a:r>
              <a:rPr lang="ru-RU" b="1" dirty="0" smtClean="0"/>
              <a:t>3) верны оба суждения</a:t>
            </a:r>
          </a:p>
          <a:p>
            <a:r>
              <a:rPr lang="ru-RU" b="1" dirty="0" smtClean="0"/>
              <a:t>4) оба суждения неверны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               1324			9		1</a:t>
            </a:r>
          </a:p>
          <a:p>
            <a:r>
              <a:rPr lang="ru-RU" dirty="0" smtClean="0"/>
              <a:t>2               3			10		1</a:t>
            </a:r>
          </a:p>
          <a:p>
            <a:r>
              <a:rPr lang="ru-RU" dirty="0" smtClean="0"/>
              <a:t>3                1			11		4</a:t>
            </a:r>
          </a:p>
          <a:p>
            <a:r>
              <a:rPr lang="ru-RU" dirty="0" smtClean="0"/>
              <a:t>4		4			12		4</a:t>
            </a:r>
          </a:p>
          <a:p>
            <a:r>
              <a:rPr lang="ru-RU" dirty="0" smtClean="0"/>
              <a:t>5		4			13		2</a:t>
            </a:r>
          </a:p>
          <a:p>
            <a:r>
              <a:rPr lang="ru-RU" dirty="0" smtClean="0"/>
              <a:t>6		3			14		3</a:t>
            </a:r>
          </a:p>
          <a:p>
            <a:r>
              <a:rPr lang="ru-RU" dirty="0" smtClean="0"/>
              <a:t>7		2</a:t>
            </a:r>
          </a:p>
          <a:p>
            <a:r>
              <a:rPr lang="ru-RU" dirty="0" smtClean="0"/>
              <a:t>8		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Потребительская корзина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65973" y="1797632"/>
            <a:ext cx="7886700" cy="4537853"/>
          </a:xfr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r>
              <a:rPr lang="ru-RU" sz="3800" b="1" dirty="0" smtClean="0"/>
              <a:t>представляет собой перечень (набор) товаров и услуг, необходимых для минимального удовлетворения потребностей человека или семьи. </a:t>
            </a:r>
            <a:endParaRPr lang="ru-RU" sz="3800" b="1" dirty="0" smtClean="0"/>
          </a:p>
          <a:p>
            <a:r>
              <a:rPr lang="ru-RU" sz="3800" b="1" dirty="0" smtClean="0"/>
              <a:t>В первую очередь это продукты питания — </a:t>
            </a:r>
            <a:r>
              <a:rPr lang="ru-RU" sz="3800" b="1" i="1" dirty="0" smtClean="0"/>
              <a:t>хлеб, крупы, фрукты и овощи, мясо, рыба, молоко и т. д.</a:t>
            </a:r>
          </a:p>
          <a:p>
            <a:r>
              <a:rPr lang="ru-RU" sz="3800" b="1" dirty="0" smtClean="0"/>
              <a:t>Далее идут непродовольственные товары — </a:t>
            </a:r>
            <a:r>
              <a:rPr lang="ru-RU" sz="3800" b="1" i="1" dirty="0" smtClean="0"/>
              <a:t>одежда, обувь, бельё, лекарства и др. </a:t>
            </a:r>
            <a:r>
              <a:rPr lang="ru-RU" sz="3800" b="1" dirty="0" smtClean="0"/>
              <a:t>Третья категория — </a:t>
            </a:r>
            <a:r>
              <a:rPr lang="ru-RU" sz="3800" b="1" i="1" dirty="0" smtClean="0"/>
              <a:t>это услуги, к которым относится плата за жильё, отопление, водоснабжение, электроэнергию (коммунальные услуги), а также расходы на транспорт, культурные мероприятия и пр.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2655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Неравенство доходов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61256" y="895739"/>
          <a:ext cx="8509519" cy="55237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927" y="298581"/>
            <a:ext cx="8696129" cy="102636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Экономические меры социальной поддержки населения</a:t>
            </a:r>
            <a:br>
              <a:rPr lang="ru-RU" sz="3600" b="1" dirty="0" smtClean="0"/>
            </a:br>
            <a:endParaRPr lang="ru-RU" sz="3600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600658" y="1119673"/>
            <a:ext cx="7886700" cy="4841902"/>
            <a:chOff x="600658" y="1119673"/>
            <a:chExt cx="7886700" cy="4841902"/>
          </a:xfrm>
        </p:grpSpPr>
        <p:sp>
          <p:nvSpPr>
            <p:cNvPr id="6" name="Полилиния 5"/>
            <p:cNvSpPr/>
            <p:nvPr/>
          </p:nvSpPr>
          <p:spPr>
            <a:xfrm>
              <a:off x="600658" y="1119673"/>
              <a:ext cx="7886700" cy="561674"/>
            </a:xfrm>
            <a:custGeom>
              <a:avLst/>
              <a:gdLst>
                <a:gd name="connsiteX0" fmla="*/ 0 w 7886700"/>
                <a:gd name="connsiteY0" fmla="*/ 60499 h 362984"/>
                <a:gd name="connsiteX1" fmla="*/ 17720 w 7886700"/>
                <a:gd name="connsiteY1" fmla="*/ 17720 h 362984"/>
                <a:gd name="connsiteX2" fmla="*/ 60499 w 7886700"/>
                <a:gd name="connsiteY2" fmla="*/ 0 h 362984"/>
                <a:gd name="connsiteX3" fmla="*/ 7826201 w 7886700"/>
                <a:gd name="connsiteY3" fmla="*/ 0 h 362984"/>
                <a:gd name="connsiteX4" fmla="*/ 7868980 w 7886700"/>
                <a:gd name="connsiteY4" fmla="*/ 17720 h 362984"/>
                <a:gd name="connsiteX5" fmla="*/ 7886700 w 7886700"/>
                <a:gd name="connsiteY5" fmla="*/ 60499 h 362984"/>
                <a:gd name="connsiteX6" fmla="*/ 7886700 w 7886700"/>
                <a:gd name="connsiteY6" fmla="*/ 302485 h 362984"/>
                <a:gd name="connsiteX7" fmla="*/ 7868980 w 7886700"/>
                <a:gd name="connsiteY7" fmla="*/ 345264 h 362984"/>
                <a:gd name="connsiteX8" fmla="*/ 7826201 w 7886700"/>
                <a:gd name="connsiteY8" fmla="*/ 362984 h 362984"/>
                <a:gd name="connsiteX9" fmla="*/ 60499 w 7886700"/>
                <a:gd name="connsiteY9" fmla="*/ 362984 h 362984"/>
                <a:gd name="connsiteX10" fmla="*/ 17720 w 7886700"/>
                <a:gd name="connsiteY10" fmla="*/ 345264 h 362984"/>
                <a:gd name="connsiteX11" fmla="*/ 0 w 7886700"/>
                <a:gd name="connsiteY11" fmla="*/ 302485 h 362984"/>
                <a:gd name="connsiteX12" fmla="*/ 0 w 7886700"/>
                <a:gd name="connsiteY12" fmla="*/ 60499 h 362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886700" h="362984">
                  <a:moveTo>
                    <a:pt x="0" y="60499"/>
                  </a:moveTo>
                  <a:cubicBezTo>
                    <a:pt x="0" y="44454"/>
                    <a:pt x="6374" y="29066"/>
                    <a:pt x="17720" y="17720"/>
                  </a:cubicBezTo>
                  <a:cubicBezTo>
                    <a:pt x="29066" y="6374"/>
                    <a:pt x="44454" y="0"/>
                    <a:pt x="60499" y="0"/>
                  </a:cubicBezTo>
                  <a:lnTo>
                    <a:pt x="7826201" y="0"/>
                  </a:lnTo>
                  <a:cubicBezTo>
                    <a:pt x="7842246" y="0"/>
                    <a:pt x="7857634" y="6374"/>
                    <a:pt x="7868980" y="17720"/>
                  </a:cubicBezTo>
                  <a:cubicBezTo>
                    <a:pt x="7880326" y="29066"/>
                    <a:pt x="7886700" y="44454"/>
                    <a:pt x="7886700" y="60499"/>
                  </a:cubicBezTo>
                  <a:lnTo>
                    <a:pt x="7886700" y="302485"/>
                  </a:lnTo>
                  <a:cubicBezTo>
                    <a:pt x="7886700" y="318530"/>
                    <a:pt x="7880326" y="333919"/>
                    <a:pt x="7868980" y="345264"/>
                  </a:cubicBezTo>
                  <a:cubicBezTo>
                    <a:pt x="7857634" y="356610"/>
                    <a:pt x="7842246" y="362984"/>
                    <a:pt x="7826201" y="362984"/>
                  </a:cubicBezTo>
                  <a:lnTo>
                    <a:pt x="60499" y="362984"/>
                  </a:lnTo>
                  <a:cubicBezTo>
                    <a:pt x="44454" y="362984"/>
                    <a:pt x="29066" y="356610"/>
                    <a:pt x="17720" y="345264"/>
                  </a:cubicBezTo>
                  <a:cubicBezTo>
                    <a:pt x="6374" y="333918"/>
                    <a:pt x="0" y="318530"/>
                    <a:pt x="0" y="302485"/>
                  </a:cubicBezTo>
                  <a:lnTo>
                    <a:pt x="0" y="6049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4869" tIns="74869" rIns="74869" bIns="74869" numCol="1" spcCol="1270" anchor="ctr" anchorCtr="0">
              <a:noAutofit/>
            </a:bodyPr>
            <a:lstStyle/>
            <a:p>
              <a:pPr lvl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800" b="1" kern="1200" dirty="0" smtClean="0"/>
                <a:t>Социальные меры</a:t>
              </a:r>
              <a:endParaRPr lang="ru-RU" sz="2800" b="1" kern="1200" dirty="0"/>
            </a:p>
          </p:txBody>
        </p:sp>
        <p:sp>
          <p:nvSpPr>
            <p:cNvPr id="7" name="Полилиния 6"/>
            <p:cNvSpPr/>
            <p:nvPr/>
          </p:nvSpPr>
          <p:spPr>
            <a:xfrm>
              <a:off x="600658" y="1716706"/>
              <a:ext cx="7886700" cy="1656552"/>
            </a:xfrm>
            <a:custGeom>
              <a:avLst/>
              <a:gdLst>
                <a:gd name="connsiteX0" fmla="*/ 0 w 7886700"/>
                <a:gd name="connsiteY0" fmla="*/ 0 h 1656552"/>
                <a:gd name="connsiteX1" fmla="*/ 7886700 w 7886700"/>
                <a:gd name="connsiteY1" fmla="*/ 0 h 1656552"/>
                <a:gd name="connsiteX2" fmla="*/ 7886700 w 7886700"/>
                <a:gd name="connsiteY2" fmla="*/ 1656552 h 1656552"/>
                <a:gd name="connsiteX3" fmla="*/ 0 w 7886700"/>
                <a:gd name="connsiteY3" fmla="*/ 1656552 h 1656552"/>
                <a:gd name="connsiteX4" fmla="*/ 0 w 7886700"/>
                <a:gd name="connsiteY4" fmla="*/ 0 h 16565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86700" h="1656552">
                  <a:moveTo>
                    <a:pt x="0" y="0"/>
                  </a:moveTo>
                  <a:lnTo>
                    <a:pt x="7886700" y="0"/>
                  </a:lnTo>
                  <a:lnTo>
                    <a:pt x="7886700" y="1656552"/>
                  </a:lnTo>
                  <a:lnTo>
                    <a:pt x="0" y="165655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0403" tIns="25400" rIns="142240" bIns="25400" numCol="1" spcCol="1270" anchor="t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ru-RU" sz="2000" b="1" kern="1200" dirty="0" smtClean="0"/>
                <a:t>безвозмездные выплаты стипендий, пенсий, пособий нуждающимся.Система льгот для особо нуждающихся групп населения</a:t>
              </a:r>
              <a:endParaRPr lang="ru-RU" sz="2000" b="1" kern="1200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600658" y="2556588"/>
              <a:ext cx="7886700" cy="774441"/>
            </a:xfrm>
            <a:custGeom>
              <a:avLst/>
              <a:gdLst>
                <a:gd name="connsiteX0" fmla="*/ 0 w 7886700"/>
                <a:gd name="connsiteY0" fmla="*/ 117217 h 703290"/>
                <a:gd name="connsiteX1" fmla="*/ 34332 w 7886700"/>
                <a:gd name="connsiteY1" fmla="*/ 34332 h 703290"/>
                <a:gd name="connsiteX2" fmla="*/ 117217 w 7886700"/>
                <a:gd name="connsiteY2" fmla="*/ 0 h 703290"/>
                <a:gd name="connsiteX3" fmla="*/ 7769483 w 7886700"/>
                <a:gd name="connsiteY3" fmla="*/ 0 h 703290"/>
                <a:gd name="connsiteX4" fmla="*/ 7852368 w 7886700"/>
                <a:gd name="connsiteY4" fmla="*/ 34332 h 703290"/>
                <a:gd name="connsiteX5" fmla="*/ 7886700 w 7886700"/>
                <a:gd name="connsiteY5" fmla="*/ 117217 h 703290"/>
                <a:gd name="connsiteX6" fmla="*/ 7886700 w 7886700"/>
                <a:gd name="connsiteY6" fmla="*/ 586073 h 703290"/>
                <a:gd name="connsiteX7" fmla="*/ 7852368 w 7886700"/>
                <a:gd name="connsiteY7" fmla="*/ 668958 h 703290"/>
                <a:gd name="connsiteX8" fmla="*/ 7769483 w 7886700"/>
                <a:gd name="connsiteY8" fmla="*/ 703290 h 703290"/>
                <a:gd name="connsiteX9" fmla="*/ 117217 w 7886700"/>
                <a:gd name="connsiteY9" fmla="*/ 703290 h 703290"/>
                <a:gd name="connsiteX10" fmla="*/ 34332 w 7886700"/>
                <a:gd name="connsiteY10" fmla="*/ 668958 h 703290"/>
                <a:gd name="connsiteX11" fmla="*/ 0 w 7886700"/>
                <a:gd name="connsiteY11" fmla="*/ 586073 h 703290"/>
                <a:gd name="connsiteX12" fmla="*/ 0 w 7886700"/>
                <a:gd name="connsiteY12" fmla="*/ 117217 h 7032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886700" h="703290">
                  <a:moveTo>
                    <a:pt x="0" y="117217"/>
                  </a:moveTo>
                  <a:cubicBezTo>
                    <a:pt x="0" y="86129"/>
                    <a:pt x="12350" y="56315"/>
                    <a:pt x="34332" y="34332"/>
                  </a:cubicBezTo>
                  <a:cubicBezTo>
                    <a:pt x="56314" y="12350"/>
                    <a:pt x="86129" y="0"/>
                    <a:pt x="117217" y="0"/>
                  </a:cubicBezTo>
                  <a:lnTo>
                    <a:pt x="7769483" y="0"/>
                  </a:lnTo>
                  <a:cubicBezTo>
                    <a:pt x="7800571" y="0"/>
                    <a:pt x="7830385" y="12350"/>
                    <a:pt x="7852368" y="34332"/>
                  </a:cubicBezTo>
                  <a:cubicBezTo>
                    <a:pt x="7874350" y="56314"/>
                    <a:pt x="7886700" y="86129"/>
                    <a:pt x="7886700" y="117217"/>
                  </a:cubicBezTo>
                  <a:lnTo>
                    <a:pt x="7886700" y="586073"/>
                  </a:lnTo>
                  <a:cubicBezTo>
                    <a:pt x="7886700" y="617161"/>
                    <a:pt x="7874350" y="646976"/>
                    <a:pt x="7852368" y="668958"/>
                  </a:cubicBezTo>
                  <a:cubicBezTo>
                    <a:pt x="7830386" y="690940"/>
                    <a:pt x="7800571" y="703290"/>
                    <a:pt x="7769483" y="703290"/>
                  </a:cubicBezTo>
                  <a:lnTo>
                    <a:pt x="117217" y="703290"/>
                  </a:lnTo>
                  <a:cubicBezTo>
                    <a:pt x="86129" y="703290"/>
                    <a:pt x="56315" y="690940"/>
                    <a:pt x="34332" y="668958"/>
                  </a:cubicBezTo>
                  <a:cubicBezTo>
                    <a:pt x="12350" y="646976"/>
                    <a:pt x="0" y="617161"/>
                    <a:pt x="0" y="586073"/>
                  </a:cubicBezTo>
                  <a:lnTo>
                    <a:pt x="0" y="11721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1012" tIns="141012" rIns="141012" bIns="141012" numCol="1" spcCol="1270" anchor="ctr" anchorCtr="0">
              <a:noAutofit/>
            </a:bodyPr>
            <a:lstStyle/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800" b="1" i="0" kern="1200" dirty="0" smtClean="0"/>
                <a:t>Социальное обслуживание</a:t>
              </a:r>
              <a:endParaRPr lang="ru-RU" sz="2800" b="1" i="0" kern="1200" dirty="0"/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600658" y="3293706"/>
              <a:ext cx="7886700" cy="1147665"/>
            </a:xfrm>
            <a:custGeom>
              <a:avLst/>
              <a:gdLst>
                <a:gd name="connsiteX0" fmla="*/ 0 w 7886700"/>
                <a:gd name="connsiteY0" fmla="*/ 0 h 894240"/>
                <a:gd name="connsiteX1" fmla="*/ 7886700 w 7886700"/>
                <a:gd name="connsiteY1" fmla="*/ 0 h 894240"/>
                <a:gd name="connsiteX2" fmla="*/ 7886700 w 7886700"/>
                <a:gd name="connsiteY2" fmla="*/ 894240 h 894240"/>
                <a:gd name="connsiteX3" fmla="*/ 0 w 7886700"/>
                <a:gd name="connsiteY3" fmla="*/ 894240 h 894240"/>
                <a:gd name="connsiteX4" fmla="*/ 0 w 7886700"/>
                <a:gd name="connsiteY4" fmla="*/ 0 h 894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86700" h="894240">
                  <a:moveTo>
                    <a:pt x="0" y="0"/>
                  </a:moveTo>
                  <a:lnTo>
                    <a:pt x="7886700" y="0"/>
                  </a:lnTo>
                  <a:lnTo>
                    <a:pt x="7886700" y="894240"/>
                  </a:lnTo>
                  <a:lnTo>
                    <a:pt x="0" y="89424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0403" tIns="25400" rIns="142240" bIns="25400" numCol="1" spcCol="1270" anchor="t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ru-RU" sz="2000" b="1" kern="1200" dirty="0" smtClean="0"/>
                <a:t>на дому или в специальных учреждениях государство предоставляет инвалидам, престарелым, многодетным семьям, беженцам, беспризорным.</a:t>
              </a:r>
              <a:endParaRPr lang="ru-RU" sz="2000" b="1" kern="1200" dirty="0"/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600658" y="4366727"/>
              <a:ext cx="7886700" cy="1594848"/>
            </a:xfrm>
            <a:custGeom>
              <a:avLst/>
              <a:gdLst>
                <a:gd name="connsiteX0" fmla="*/ 0 w 7886700"/>
                <a:gd name="connsiteY0" fmla="*/ 165134 h 990786"/>
                <a:gd name="connsiteX1" fmla="*/ 48367 w 7886700"/>
                <a:gd name="connsiteY1" fmla="*/ 48367 h 990786"/>
                <a:gd name="connsiteX2" fmla="*/ 165134 w 7886700"/>
                <a:gd name="connsiteY2" fmla="*/ 1 h 990786"/>
                <a:gd name="connsiteX3" fmla="*/ 7721566 w 7886700"/>
                <a:gd name="connsiteY3" fmla="*/ 0 h 990786"/>
                <a:gd name="connsiteX4" fmla="*/ 7838333 w 7886700"/>
                <a:gd name="connsiteY4" fmla="*/ 48367 h 990786"/>
                <a:gd name="connsiteX5" fmla="*/ 7886699 w 7886700"/>
                <a:gd name="connsiteY5" fmla="*/ 165134 h 990786"/>
                <a:gd name="connsiteX6" fmla="*/ 7886700 w 7886700"/>
                <a:gd name="connsiteY6" fmla="*/ 825652 h 990786"/>
                <a:gd name="connsiteX7" fmla="*/ 7838333 w 7886700"/>
                <a:gd name="connsiteY7" fmla="*/ 942419 h 990786"/>
                <a:gd name="connsiteX8" fmla="*/ 7721566 w 7886700"/>
                <a:gd name="connsiteY8" fmla="*/ 990786 h 990786"/>
                <a:gd name="connsiteX9" fmla="*/ 165134 w 7886700"/>
                <a:gd name="connsiteY9" fmla="*/ 990786 h 990786"/>
                <a:gd name="connsiteX10" fmla="*/ 48367 w 7886700"/>
                <a:gd name="connsiteY10" fmla="*/ 942419 h 990786"/>
                <a:gd name="connsiteX11" fmla="*/ 0 w 7886700"/>
                <a:gd name="connsiteY11" fmla="*/ 825652 h 990786"/>
                <a:gd name="connsiteX12" fmla="*/ 0 w 7886700"/>
                <a:gd name="connsiteY12" fmla="*/ 165134 h 990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886700" h="990786">
                  <a:moveTo>
                    <a:pt x="0" y="165134"/>
                  </a:moveTo>
                  <a:cubicBezTo>
                    <a:pt x="0" y="121338"/>
                    <a:pt x="17398" y="79335"/>
                    <a:pt x="48367" y="48367"/>
                  </a:cubicBezTo>
                  <a:cubicBezTo>
                    <a:pt x="79336" y="17398"/>
                    <a:pt x="121338" y="0"/>
                    <a:pt x="165134" y="1"/>
                  </a:cubicBezTo>
                  <a:lnTo>
                    <a:pt x="7721566" y="0"/>
                  </a:lnTo>
                  <a:cubicBezTo>
                    <a:pt x="7765362" y="0"/>
                    <a:pt x="7807365" y="17398"/>
                    <a:pt x="7838333" y="48367"/>
                  </a:cubicBezTo>
                  <a:cubicBezTo>
                    <a:pt x="7869302" y="79336"/>
                    <a:pt x="7886700" y="121338"/>
                    <a:pt x="7886699" y="165134"/>
                  </a:cubicBezTo>
                  <a:cubicBezTo>
                    <a:pt x="7886699" y="385307"/>
                    <a:pt x="7886700" y="605479"/>
                    <a:pt x="7886700" y="825652"/>
                  </a:cubicBezTo>
                  <a:cubicBezTo>
                    <a:pt x="7886700" y="869448"/>
                    <a:pt x="7869302" y="911451"/>
                    <a:pt x="7838333" y="942419"/>
                  </a:cubicBezTo>
                  <a:cubicBezTo>
                    <a:pt x="7807364" y="973388"/>
                    <a:pt x="7765362" y="990786"/>
                    <a:pt x="7721566" y="990786"/>
                  </a:cubicBezTo>
                  <a:lnTo>
                    <a:pt x="165134" y="990786"/>
                  </a:lnTo>
                  <a:cubicBezTo>
                    <a:pt x="121338" y="990786"/>
                    <a:pt x="79335" y="973388"/>
                    <a:pt x="48367" y="942419"/>
                  </a:cubicBezTo>
                  <a:cubicBezTo>
                    <a:pt x="17398" y="911450"/>
                    <a:pt x="0" y="869448"/>
                    <a:pt x="0" y="825652"/>
                  </a:cubicBezTo>
                  <a:lnTo>
                    <a:pt x="0" y="165134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5516" tIns="105516" rIns="105516" bIns="105516" numCol="1" spcCol="1270" anchor="ctr" anchorCtr="0">
              <a:noAutofit/>
            </a:bodyPr>
            <a:lstStyle/>
            <a:p>
              <a:pPr lvl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kern="1200" dirty="0" smtClean="0"/>
                <a:t>Государство регулирует заработную плату. С помощью закона оно устанавливает </a:t>
              </a:r>
              <a:r>
                <a:rPr lang="ru-RU" sz="2400" b="1" kern="1200" dirty="0" smtClean="0">
                  <a:solidFill>
                    <a:srgbClr val="FFFF00"/>
                  </a:solidFill>
                </a:rPr>
                <a:t>минимальный размер оплаты труда </a:t>
              </a:r>
              <a:r>
                <a:rPr lang="ru-RU" sz="2400" b="1" kern="1200" dirty="0" smtClean="0"/>
                <a:t>— её низшую величину на предприятиях любой формы собственности.</a:t>
              </a:r>
              <a:endParaRPr lang="ru-RU" sz="2400" b="1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918" y="522513"/>
            <a:ext cx="8593494" cy="57849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Экономические цели и функции государства.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79917" y="1129004"/>
          <a:ext cx="8537511" cy="54117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8660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Функции государства в рыночной экономике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1913" y="1696825"/>
            <a:ext cx="8276734" cy="4791223"/>
          </a:xfrm>
          <a:solidFill>
            <a:srgbClr val="92D050"/>
          </a:solidFill>
        </p:spPr>
        <p:txBody>
          <a:bodyPr>
            <a:normAutofit fontScale="85000" lnSpcReduction="20000"/>
          </a:bodyPr>
          <a:lstStyle/>
          <a:p>
            <a:pPr lvl="0"/>
            <a:r>
              <a:rPr lang="ru-RU" b="1" dirty="0" smtClean="0"/>
              <a:t>Установление </a:t>
            </a:r>
            <a:r>
              <a:rPr lang="ru-RU" b="1" dirty="0" smtClean="0"/>
              <a:t>и обеспечение соблюдения правовых основ рыночной экономики, в том числе, прав частной собственности.</a:t>
            </a:r>
          </a:p>
          <a:p>
            <a:pPr lvl="0"/>
            <a:r>
              <a:rPr lang="ru-RU" b="1" dirty="0" smtClean="0"/>
              <a:t>Поддержание рыночной конкуренции и защита прав потребителей.</a:t>
            </a:r>
          </a:p>
          <a:p>
            <a:pPr lvl="0"/>
            <a:r>
              <a:rPr lang="ru-RU" b="1" dirty="0" smtClean="0"/>
              <a:t>Решение вопросов, связанных с внешними эффектами: издержками и выгодами.</a:t>
            </a:r>
          </a:p>
          <a:p>
            <a:pPr lvl="0"/>
            <a:r>
              <a:rPr lang="ru-RU" b="1" dirty="0" smtClean="0"/>
              <a:t>Предоставление общественных товаров и услуг</a:t>
            </a:r>
          </a:p>
          <a:p>
            <a:pPr lvl="0"/>
            <a:r>
              <a:rPr lang="ru-RU" b="1" dirty="0" smtClean="0"/>
              <a:t>Стимулирование экономического роста и стабилизация экономики.</a:t>
            </a:r>
          </a:p>
          <a:p>
            <a:pPr lvl="0"/>
            <a:r>
              <a:rPr lang="ru-RU" b="1" dirty="0" smtClean="0"/>
              <a:t>Распределение и перераспределение национального дохода и обеспечение социально-экономической поддержки.</a:t>
            </a:r>
          </a:p>
          <a:p>
            <a:pPr lvl="0"/>
            <a:r>
              <a:rPr lang="ru-RU" b="1" dirty="0" smtClean="0"/>
              <a:t>Участие в хозяйственной деятельности.</a:t>
            </a:r>
          </a:p>
          <a:p>
            <a:endParaRPr lang="ru-RU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Почему мы платим налоги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212980"/>
            <a:ext cx="7886700" cy="4963983"/>
          </a:xfr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ru-RU" b="1" dirty="0" smtClean="0"/>
              <a:t>Налог</a:t>
            </a:r>
            <a:r>
              <a:rPr lang="ru-RU" dirty="0" smtClean="0"/>
              <a:t> — обязательный платёж, взимаемый государством с каждого производителя товара, получателя дохода, владельца того или иного имущества.</a:t>
            </a:r>
          </a:p>
          <a:p>
            <a:endParaRPr lang="ru-RU" dirty="0"/>
          </a:p>
        </p:txBody>
      </p:sp>
      <p:pic>
        <p:nvPicPr>
          <p:cNvPr id="1026" name="Picture 2" descr="Картинки по запросу &quot;картинки на тему налоги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2979" y="2847391"/>
            <a:ext cx="6699380" cy="3657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Words>1230</Words>
  <Application>Microsoft Office PowerPoint</Application>
  <PresentationFormat>Экран (4:3)</PresentationFormat>
  <Paragraphs>183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Office Theme</vt:lpstr>
      <vt:lpstr>Неравенство доходов и экономические меры социальной поддержки. </vt:lpstr>
      <vt:lpstr>Доходы граждан </vt:lpstr>
      <vt:lpstr>Прожиточный минимум — </vt:lpstr>
      <vt:lpstr>Потребительская корзина </vt:lpstr>
      <vt:lpstr>Неравенство доходов </vt:lpstr>
      <vt:lpstr>Экономические меры социальной поддержки населения </vt:lpstr>
      <vt:lpstr>Экономические цели и функции государства. </vt:lpstr>
      <vt:lpstr>Функции государства в рыночной экономике </vt:lpstr>
      <vt:lpstr>Почему мы платим налоги </vt:lpstr>
      <vt:lpstr>Формы взимания налогов</vt:lpstr>
      <vt:lpstr>косвенные </vt:lpstr>
      <vt:lpstr>Государственный бюджет</vt:lpstr>
      <vt:lpstr>Бюджет состоит</vt:lpstr>
      <vt:lpstr>Доходы бюджета</vt:lpstr>
      <vt:lpstr>Расходы бюджета</vt:lpstr>
      <vt:lpstr>Слайд 16</vt:lpstr>
      <vt:lpstr>Проверочные задания</vt:lpstr>
      <vt:lpstr>№2</vt:lpstr>
      <vt:lpstr>№3</vt:lpstr>
      <vt:lpstr>№4</vt:lpstr>
      <vt:lpstr>№5</vt:lpstr>
      <vt:lpstr>№6</vt:lpstr>
      <vt:lpstr>№7</vt:lpstr>
      <vt:lpstr>№8</vt:lpstr>
      <vt:lpstr>№9</vt:lpstr>
      <vt:lpstr>№10</vt:lpstr>
      <vt:lpstr> №11 </vt:lpstr>
      <vt:lpstr>№12</vt:lpstr>
      <vt:lpstr>№13</vt:lpstr>
      <vt:lpstr>№14</vt:lpstr>
      <vt:lpstr>Ответы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Лена</cp:lastModifiedBy>
  <cp:revision>52</cp:revision>
  <dcterms:created xsi:type="dcterms:W3CDTF">2019-10-28T08:40:00Z</dcterms:created>
  <dcterms:modified xsi:type="dcterms:W3CDTF">2020-02-06T22:57:59Z</dcterms:modified>
</cp:coreProperties>
</file>