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69" r:id="rId5"/>
    <p:sldId id="270" r:id="rId6"/>
    <p:sldId id="272" r:id="rId7"/>
    <p:sldId id="257" r:id="rId8"/>
    <p:sldId id="260" r:id="rId9"/>
    <p:sldId id="259" r:id="rId10"/>
    <p:sldId id="262" r:id="rId11"/>
    <p:sldId id="263" r:id="rId12"/>
    <p:sldId id="265" r:id="rId13"/>
    <p:sldId id="276" r:id="rId14"/>
    <p:sldId id="277" r:id="rId15"/>
    <p:sldId id="278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1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8EFEF-3BFD-4F2B-AC10-528578B6280D}" type="doc">
      <dgm:prSet loTypeId="urn:microsoft.com/office/officeart/2005/8/layout/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94503C7-98D2-4897-881B-B2534B7C2414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Этап подготовительной работы</a:t>
          </a:r>
        </a:p>
      </dgm:t>
    </dgm:pt>
    <dgm:pt modelId="{8CC1C3A9-5338-4B82-A71C-EA558DFFDAA4}" type="parTrans" cxnId="{7EE2BC88-A952-49FE-B1AA-9E637B92E9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A2917-B455-401D-9BE8-1848FC34BF2D}" type="sibTrans" cxnId="{7EE2BC88-A952-49FE-B1AA-9E637B92E93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184311-6A6D-449E-BCC5-D512B6F736B5}">
      <dgm:prSet phldrT="[Текст]" custT="1"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1.Обновление содержания образования и его обеспечение.</a:t>
          </a:r>
        </a:p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2.Соотнесение планируемых действий с общесистемными нововведениями</a:t>
          </a:r>
        </a:p>
      </dgm:t>
    </dgm:pt>
    <dgm:pt modelId="{AE636D8E-E448-4C84-B2BE-FD32B0592FC6}" type="parTrans" cxnId="{1906CD4A-3A15-46DE-863E-2FAD0C26FD4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13FDB8-9AAF-46BE-85BA-A357B11BDB5A}" type="sibTrans" cxnId="{1906CD4A-3A15-46DE-863E-2FAD0C26FD44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44829-4F18-40D1-B721-0D1599DB2EA7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Изучение нормативно-правовых актов.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Профориентационная работа.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Анкетирование обучающихся.</a:t>
          </a:r>
        </a:p>
      </dgm:t>
    </dgm:pt>
    <dgm:pt modelId="{356A3D47-63FE-4EAB-ACC8-9384D804469D}" type="parTrans" cxnId="{BA717BB9-5A86-485C-B060-58B5376388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62AAB-734F-452E-8367-96A183D089BC}" type="sibTrans" cxnId="{BA717BB9-5A86-485C-B060-58B5376388B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FF59D4-8F8E-4C6D-803A-D9E8D541A51A}">
      <dgm:prSet phldrT="[Текст]" custT="1"/>
      <dgm:spPr/>
      <dgm:t>
        <a:bodyPr/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Переход на предпрофильное обучение</a:t>
          </a:r>
        </a:p>
      </dgm:t>
    </dgm:pt>
    <dgm:pt modelId="{29E9DE54-B891-4177-AC5E-39AF5BE2BF2F}" type="parTrans" cxnId="{6C78D99F-A32C-4B51-90E2-3E089C9CF2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F8A714-79B6-4A5B-A4A9-0385C91054D9}" type="sibTrans" cxnId="{6C78D99F-A32C-4B51-90E2-3E089C9CF20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5E377E-CD6E-4A11-9242-F73B28E77A13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Научно-методическое и материальное обеспечение предпрофильной подготовки</a:t>
          </a:r>
        </a:p>
      </dgm:t>
    </dgm:pt>
    <dgm:pt modelId="{8A6F24F9-2D60-4B52-BC68-7D2B5C0D59AD}" type="parTrans" cxnId="{B3ED897A-674F-4858-8E25-A20102B8345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C8E94-3EE7-4C44-B5E2-8B72D8B96924}" type="sibTrans" cxnId="{B3ED897A-674F-4858-8E25-A20102B8345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F4E93-6300-4744-A15B-45ECE9E5E3AF}">
      <dgm:prSet phldrT="[Текст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-Приобретение учебной и методической литературы в соответствии с профилем обучения</a:t>
          </a:r>
        </a:p>
      </dgm:t>
    </dgm:pt>
    <dgm:pt modelId="{3A16B041-99AF-4479-8E4F-855AD032E592}" type="parTrans" cxnId="{42446DD1-B41F-47A2-A3D2-DCD39A0E5F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D123D-F43A-4ADA-A624-3E7219892893}" type="sibTrans" cxnId="{42446DD1-B41F-47A2-A3D2-DCD39A0E5F0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0D9E25-1D8F-4961-BDC3-1B1CB31CA8B5}">
      <dgm:prSet phldrT="[Текст]" custT="1"/>
      <dgm:spPr/>
      <dgm:t>
        <a:bodyPr/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Подготовка к переходу на профильное обучение</a:t>
          </a:r>
        </a:p>
      </dgm:t>
    </dgm:pt>
    <dgm:pt modelId="{67408FD5-9E19-47C4-8A66-206435BD9632}" type="parTrans" cxnId="{9FE1DAAB-0DB6-4B80-9938-E8A2036EDC7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6760C9-B72A-4D0D-9613-A1483438ABE8}" type="sibTrans" cxnId="{9FE1DAAB-0DB6-4B80-9938-E8A2036EDC7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C2C5C-7BCF-42F5-8BF7-36E896770CAA}">
      <dgm:prSet phldrT="[Текст]" custT="1"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1. Расчет рейтинговых баллов обучающихся, составлении рейтинговой таблицы.</a:t>
          </a:r>
        </a:p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2. Договор о сетевом взаимодействии с ВУЗом</a:t>
          </a:r>
        </a:p>
      </dgm:t>
    </dgm:pt>
    <dgm:pt modelId="{F2E4B74F-14CA-417A-9F55-2C1B3AEC3786}" type="parTrans" cxnId="{C08A0072-6753-4481-A8F9-92481AF844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72BE2F-0E9C-453C-8DA4-D45F63E372C6}" type="sibTrans" cxnId="{C08A0072-6753-4481-A8F9-92481AF844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F8C42E-6166-40FE-822E-5E05B0DCB8F6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1Составление учебных планов, корректировка учебных планов совместно с ВУЗом</a:t>
          </a:r>
        </a:p>
      </dgm:t>
    </dgm:pt>
    <dgm:pt modelId="{F3E54252-A472-4FA2-B225-8F113194EA6A}" type="parTrans" cxnId="{7BCE9975-FEB9-4722-BEE1-0B5A2B563D0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8B4998-64B5-4E90-B901-A30D48885503}" type="sibTrans" cxnId="{7BCE9975-FEB9-4722-BEE1-0B5A2B563D0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766BF4-22C3-4673-B7DF-203E8512AD00}">
      <dgm:prSet custT="1"/>
      <dgm:spPr/>
      <dgm:t>
        <a:bodyPr/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Этап перехода на профильное обучение</a:t>
          </a:r>
        </a:p>
      </dgm:t>
    </dgm:pt>
    <dgm:pt modelId="{4A903EB0-B1FF-4F1F-BDC5-B8D91DE24587}" type="sibTrans" cxnId="{53CA8E9C-B2F1-4DC1-8428-9909B7AE080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0903DF-56EC-484A-99A7-79795D85E9E4}" type="parTrans" cxnId="{53CA8E9C-B2F1-4DC1-8428-9909B7AE0801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60A13-8DC2-456F-B371-4598C08D3C96}">
      <dgm:prSet custT="1"/>
      <dgm:spPr/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рабочих программ по профильным предметам и программ элективных курсов </a:t>
          </a:r>
        </a:p>
      </dgm:t>
    </dgm:pt>
    <dgm:pt modelId="{A2786D28-6733-441C-BDDE-BD3CB388234E}" type="parTrans" cxnId="{C7481019-B9D4-41DE-9DC5-7E9308D2F2D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68A5E4-90FE-4D50-BD0A-10CB59DD04F1}" type="sibTrans" cxnId="{C7481019-B9D4-41DE-9DC5-7E9308D2F2DE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86F2D-E069-413F-86D1-7032D353DC84}">
      <dgm:prSet phldrT="[Текст]" custT="1"/>
      <dgm:spPr/>
      <dgm:t>
        <a:bodyPr/>
        <a:lstStyle/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1.Обеспечение выбора учащимися профиля обучения в процессе поступления в профильные классы</a:t>
          </a:r>
        </a:p>
        <a:p>
          <a:pPr algn="just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2. Организация сети.</a:t>
          </a: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2C1EF2-F13B-4825-A971-41F0337A22D9}" type="sibTrans" cxnId="{99836675-10C3-4A73-9018-1949092A252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B8FAF8-FA89-4F9B-8DDB-461C7C875F11}" type="parTrans" cxnId="{99836675-10C3-4A73-9018-1949092A252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90687-B272-45D9-9863-02887A02A710}" type="pres">
      <dgm:prSet presAssocID="{C618EFEF-3BFD-4F2B-AC10-528578B628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7E19BE-95CD-4E6D-98DB-F0F9A5905AF1}" type="pres">
      <dgm:prSet presAssocID="{E6766BF4-22C3-4673-B7DF-203E8512AD00}" presName="boxAndChildren" presStyleCnt="0"/>
      <dgm:spPr/>
    </dgm:pt>
    <dgm:pt modelId="{33B4E3B5-BC90-4E58-B0D3-90828BD890D1}" type="pres">
      <dgm:prSet presAssocID="{E6766BF4-22C3-4673-B7DF-203E8512AD00}" presName="parentTextBox" presStyleLbl="node1" presStyleIdx="0" presStyleCnt="4"/>
      <dgm:spPr/>
      <dgm:t>
        <a:bodyPr/>
        <a:lstStyle/>
        <a:p>
          <a:endParaRPr lang="ru-RU"/>
        </a:p>
      </dgm:t>
    </dgm:pt>
    <dgm:pt modelId="{402F777D-F850-4E05-842C-075940790441}" type="pres">
      <dgm:prSet presAssocID="{E6766BF4-22C3-4673-B7DF-203E8512AD00}" presName="entireBox" presStyleLbl="node1" presStyleIdx="0" presStyleCnt="4" custScaleY="82721" custLinFactNeighborY="-19564"/>
      <dgm:spPr/>
      <dgm:t>
        <a:bodyPr/>
        <a:lstStyle/>
        <a:p>
          <a:endParaRPr lang="ru-RU"/>
        </a:p>
      </dgm:t>
    </dgm:pt>
    <dgm:pt modelId="{56D7947C-B82E-46C3-96BF-C6321521AB17}" type="pres">
      <dgm:prSet presAssocID="{E6766BF4-22C3-4673-B7DF-203E8512AD00}" presName="descendantBox" presStyleCnt="0"/>
      <dgm:spPr/>
    </dgm:pt>
    <dgm:pt modelId="{EA7D0CC4-4F8C-488F-8E3F-94B7920F6596}" type="pres">
      <dgm:prSet presAssocID="{1EF8C42E-6166-40FE-822E-5E05B0DCB8F6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2671E-6612-4776-9E27-59F6FBB21B23}" type="pres">
      <dgm:prSet presAssocID="{EA860A13-8DC2-456F-B371-4598C08D3C96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96A36-C79B-4F0A-9D40-A513A3661A11}" type="pres">
      <dgm:prSet presAssocID="{1B6760C9-B72A-4D0D-9613-A1483438ABE8}" presName="sp" presStyleCnt="0"/>
      <dgm:spPr/>
    </dgm:pt>
    <dgm:pt modelId="{9E785CDD-622F-4AD3-B066-D1A8D7A26018}" type="pres">
      <dgm:prSet presAssocID="{BD0D9E25-1D8F-4961-BDC3-1B1CB31CA8B5}" presName="arrowAndChildren" presStyleCnt="0"/>
      <dgm:spPr/>
    </dgm:pt>
    <dgm:pt modelId="{93C34BFD-A198-4D0E-BD00-5166822AF9FA}" type="pres">
      <dgm:prSet presAssocID="{BD0D9E25-1D8F-4961-BDC3-1B1CB31CA8B5}" presName="parentTextArrow" presStyleLbl="node1" presStyleIdx="0" presStyleCnt="4"/>
      <dgm:spPr/>
      <dgm:t>
        <a:bodyPr/>
        <a:lstStyle/>
        <a:p>
          <a:endParaRPr lang="ru-RU"/>
        </a:p>
      </dgm:t>
    </dgm:pt>
    <dgm:pt modelId="{1C802E49-61A9-4FA6-B7FF-A56D4936F409}" type="pres">
      <dgm:prSet presAssocID="{BD0D9E25-1D8F-4961-BDC3-1B1CB31CA8B5}" presName="arrow" presStyleLbl="node1" presStyleIdx="1" presStyleCnt="4" custScaleY="104925" custLinFactNeighborY="-11296"/>
      <dgm:spPr/>
      <dgm:t>
        <a:bodyPr/>
        <a:lstStyle/>
        <a:p>
          <a:endParaRPr lang="ru-RU"/>
        </a:p>
      </dgm:t>
    </dgm:pt>
    <dgm:pt modelId="{D105E082-5905-4410-9BD3-E238731EC160}" type="pres">
      <dgm:prSet presAssocID="{BD0D9E25-1D8F-4961-BDC3-1B1CB31CA8B5}" presName="descendantArrow" presStyleCnt="0"/>
      <dgm:spPr/>
    </dgm:pt>
    <dgm:pt modelId="{F942F420-5BCC-4D7E-A3C4-96AE854B5038}" type="pres">
      <dgm:prSet presAssocID="{C5C86F2D-E069-413F-86D1-7032D353DC84}" presName="childTextArrow" presStyleLbl="fgAccFollowNode1" presStyleIdx="2" presStyleCnt="8" custScaleY="19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A9F82-7087-46D6-ACBB-0DAAE65806E2}" type="pres">
      <dgm:prSet presAssocID="{969C2C5C-7BCF-42F5-8BF7-36E896770CAA}" presName="childTextArrow" presStyleLbl="fgAccFollowNode1" presStyleIdx="3" presStyleCnt="8" custScaleY="198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F2D564-FE3B-4B7A-BFCD-B1D27A7BB78E}" type="pres">
      <dgm:prSet presAssocID="{99F8A714-79B6-4A5B-A4A9-0385C91054D9}" presName="sp" presStyleCnt="0"/>
      <dgm:spPr/>
    </dgm:pt>
    <dgm:pt modelId="{D5C639CB-5EFE-4FCC-B4F8-C7B97A879697}" type="pres">
      <dgm:prSet presAssocID="{13FF59D4-8F8E-4C6D-803A-D9E8D541A51A}" presName="arrowAndChildren" presStyleCnt="0"/>
      <dgm:spPr/>
    </dgm:pt>
    <dgm:pt modelId="{15F2A0F4-A873-46C3-B97C-7542A05948D2}" type="pres">
      <dgm:prSet presAssocID="{13FF59D4-8F8E-4C6D-803A-D9E8D541A51A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F6FE349F-F58D-43A9-8E4B-386AFBA55117}" type="pres">
      <dgm:prSet presAssocID="{13FF59D4-8F8E-4C6D-803A-D9E8D541A51A}" presName="arrow" presStyleLbl="node1" presStyleIdx="2" presStyleCnt="4" custLinFactNeighborY="-10113"/>
      <dgm:spPr/>
      <dgm:t>
        <a:bodyPr/>
        <a:lstStyle/>
        <a:p>
          <a:endParaRPr lang="ru-RU"/>
        </a:p>
      </dgm:t>
    </dgm:pt>
    <dgm:pt modelId="{28B102C8-3DCD-4EB1-A36A-34338F3A535D}" type="pres">
      <dgm:prSet presAssocID="{13FF59D4-8F8E-4C6D-803A-D9E8D541A51A}" presName="descendantArrow" presStyleCnt="0"/>
      <dgm:spPr/>
    </dgm:pt>
    <dgm:pt modelId="{4911AF4E-168B-415D-9172-B0543FD90FF7}" type="pres">
      <dgm:prSet presAssocID="{FD5E377E-CD6E-4A11-9242-F73B28E77A13}" presName="childTextArrow" presStyleLbl="fgAccFollowNode1" presStyleIdx="4" presStyleCnt="8" custLinFactNeighborY="-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D4054-2317-41AB-BC5A-B98AAAF7B315}" type="pres">
      <dgm:prSet presAssocID="{524F4E93-6300-4744-A15B-45ECE9E5E3AF}" presName="childTextArrow" presStyleLbl="fgAccFollowNode1" presStyleIdx="5" presStyleCnt="8" custLinFactNeighborX="-870" custLinFactNeighborY="-9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35043-557A-441F-981D-01CECD70952D}" type="pres">
      <dgm:prSet presAssocID="{AC4A2917-B455-401D-9BE8-1848FC34BF2D}" presName="sp" presStyleCnt="0"/>
      <dgm:spPr/>
    </dgm:pt>
    <dgm:pt modelId="{233D71B3-86BD-4063-A2BB-E30A7B9F1DEB}" type="pres">
      <dgm:prSet presAssocID="{D94503C7-98D2-4897-881B-B2534B7C2414}" presName="arrowAndChildren" presStyleCnt="0"/>
      <dgm:spPr/>
    </dgm:pt>
    <dgm:pt modelId="{2F34B0BA-5A20-4B0F-92D0-F88C7A36322F}" type="pres">
      <dgm:prSet presAssocID="{D94503C7-98D2-4897-881B-B2534B7C2414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A6AE0645-974B-47AB-B0CC-F78136FAB84B}" type="pres">
      <dgm:prSet presAssocID="{D94503C7-98D2-4897-881B-B2534B7C2414}" presName="arrow" presStyleLbl="node1" presStyleIdx="3" presStyleCnt="4" custScaleY="122185" custLinFactNeighborY="-11"/>
      <dgm:spPr/>
      <dgm:t>
        <a:bodyPr/>
        <a:lstStyle/>
        <a:p>
          <a:endParaRPr lang="ru-RU"/>
        </a:p>
      </dgm:t>
    </dgm:pt>
    <dgm:pt modelId="{32784D52-5B66-4F23-9812-534BAE3F4EE8}" type="pres">
      <dgm:prSet presAssocID="{D94503C7-98D2-4897-881B-B2534B7C2414}" presName="descendantArrow" presStyleCnt="0"/>
      <dgm:spPr/>
    </dgm:pt>
    <dgm:pt modelId="{7792F0E2-B68D-4071-ACB9-5D769319F207}" type="pres">
      <dgm:prSet presAssocID="{CA184311-6A6D-449E-BCC5-D512B6F736B5}" presName="childTextArrow" presStyleLbl="fgAccFollowNode1" presStyleIdx="6" presStyleCnt="8" custScaleY="168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DCAB1-A939-4F7E-ADC5-CBF285717BCB}" type="pres">
      <dgm:prSet presAssocID="{93544829-4F18-40D1-B721-0D1599DB2EA7}" presName="childTextArrow" presStyleLbl="fgAccFollowNode1" presStyleIdx="7" presStyleCnt="8" custScaleY="168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9E3235-BDB4-4CF2-AF10-2B6853250642}" type="presOf" srcId="{E6766BF4-22C3-4673-B7DF-203E8512AD00}" destId="{402F777D-F850-4E05-842C-075940790441}" srcOrd="1" destOrd="0" presId="urn:microsoft.com/office/officeart/2005/8/layout/process4"/>
    <dgm:cxn modelId="{747BF3CE-638D-44A2-BF47-6D6034D4456E}" type="presOf" srcId="{524F4E93-6300-4744-A15B-45ECE9E5E3AF}" destId="{640D4054-2317-41AB-BC5A-B98AAAF7B315}" srcOrd="0" destOrd="0" presId="urn:microsoft.com/office/officeart/2005/8/layout/process4"/>
    <dgm:cxn modelId="{9D9E7559-159C-4C2A-8084-A162C01B3F1B}" type="presOf" srcId="{93544829-4F18-40D1-B721-0D1599DB2EA7}" destId="{5D1DCAB1-A939-4F7E-ADC5-CBF285717BCB}" srcOrd="0" destOrd="0" presId="urn:microsoft.com/office/officeart/2005/8/layout/process4"/>
    <dgm:cxn modelId="{ACF23442-4828-4F18-87DC-002E5123E636}" type="presOf" srcId="{969C2C5C-7BCF-42F5-8BF7-36E896770CAA}" destId="{D0FA9F82-7087-46D6-ACBB-0DAAE65806E2}" srcOrd="0" destOrd="0" presId="urn:microsoft.com/office/officeart/2005/8/layout/process4"/>
    <dgm:cxn modelId="{0C6DCD2C-C247-47F5-BB83-A2853880AD5E}" type="presOf" srcId="{C618EFEF-3BFD-4F2B-AC10-528578B6280D}" destId="{A4190687-B272-45D9-9863-02887A02A710}" srcOrd="0" destOrd="0" presId="urn:microsoft.com/office/officeart/2005/8/layout/process4"/>
    <dgm:cxn modelId="{0BB80372-9D08-4B27-82EC-B85986D3D4C3}" type="presOf" srcId="{D94503C7-98D2-4897-881B-B2534B7C2414}" destId="{2F34B0BA-5A20-4B0F-92D0-F88C7A36322F}" srcOrd="0" destOrd="0" presId="urn:microsoft.com/office/officeart/2005/8/layout/process4"/>
    <dgm:cxn modelId="{FF3390FB-B836-4EC3-B695-9027F5C80475}" type="presOf" srcId="{FD5E377E-CD6E-4A11-9242-F73B28E77A13}" destId="{4911AF4E-168B-415D-9172-B0543FD90FF7}" srcOrd="0" destOrd="0" presId="urn:microsoft.com/office/officeart/2005/8/layout/process4"/>
    <dgm:cxn modelId="{7EE2BC88-A952-49FE-B1AA-9E637B92E936}" srcId="{C618EFEF-3BFD-4F2B-AC10-528578B6280D}" destId="{D94503C7-98D2-4897-881B-B2534B7C2414}" srcOrd="0" destOrd="0" parTransId="{8CC1C3A9-5338-4B82-A71C-EA558DFFDAA4}" sibTransId="{AC4A2917-B455-401D-9BE8-1848FC34BF2D}"/>
    <dgm:cxn modelId="{3576DEFA-EC0B-4703-AAA9-1BD99B56E660}" type="presOf" srcId="{C5C86F2D-E069-413F-86D1-7032D353DC84}" destId="{F942F420-5BCC-4D7E-A3C4-96AE854B5038}" srcOrd="0" destOrd="0" presId="urn:microsoft.com/office/officeart/2005/8/layout/process4"/>
    <dgm:cxn modelId="{C08A0072-6753-4481-A8F9-92481AF8446F}" srcId="{BD0D9E25-1D8F-4961-BDC3-1B1CB31CA8B5}" destId="{969C2C5C-7BCF-42F5-8BF7-36E896770CAA}" srcOrd="1" destOrd="0" parTransId="{F2E4B74F-14CA-417A-9F55-2C1B3AEC3786}" sibTransId="{9A72BE2F-0E9C-453C-8DA4-D45F63E372C6}"/>
    <dgm:cxn modelId="{4FE2B2F2-9ABD-412F-89E3-9726FE2C9BCF}" type="presOf" srcId="{BD0D9E25-1D8F-4961-BDC3-1B1CB31CA8B5}" destId="{1C802E49-61A9-4FA6-B7FF-A56D4936F409}" srcOrd="1" destOrd="0" presId="urn:microsoft.com/office/officeart/2005/8/layout/process4"/>
    <dgm:cxn modelId="{50DC7D8D-F531-4C33-81DB-107A2ED2E5A9}" type="presOf" srcId="{13FF59D4-8F8E-4C6D-803A-D9E8D541A51A}" destId="{15F2A0F4-A873-46C3-B97C-7542A05948D2}" srcOrd="0" destOrd="0" presId="urn:microsoft.com/office/officeart/2005/8/layout/process4"/>
    <dgm:cxn modelId="{4F1EF31D-E9D6-4A73-A427-08B7F551EB90}" type="presOf" srcId="{1EF8C42E-6166-40FE-822E-5E05B0DCB8F6}" destId="{EA7D0CC4-4F8C-488F-8E3F-94B7920F6596}" srcOrd="0" destOrd="0" presId="urn:microsoft.com/office/officeart/2005/8/layout/process4"/>
    <dgm:cxn modelId="{2D440B0B-CA2A-49F7-9503-B1850AC0CA58}" type="presOf" srcId="{CA184311-6A6D-449E-BCC5-D512B6F736B5}" destId="{7792F0E2-B68D-4071-ACB9-5D769319F207}" srcOrd="0" destOrd="0" presId="urn:microsoft.com/office/officeart/2005/8/layout/process4"/>
    <dgm:cxn modelId="{7BCE9975-FEB9-4722-BEE1-0B5A2B563D01}" srcId="{E6766BF4-22C3-4673-B7DF-203E8512AD00}" destId="{1EF8C42E-6166-40FE-822E-5E05B0DCB8F6}" srcOrd="0" destOrd="0" parTransId="{F3E54252-A472-4FA2-B225-8F113194EA6A}" sibTransId="{1B8B4998-64B5-4E90-B901-A30D48885503}"/>
    <dgm:cxn modelId="{53CA8E9C-B2F1-4DC1-8428-9909B7AE0801}" srcId="{C618EFEF-3BFD-4F2B-AC10-528578B6280D}" destId="{E6766BF4-22C3-4673-B7DF-203E8512AD00}" srcOrd="3" destOrd="0" parTransId="{CE0903DF-56EC-484A-99A7-79795D85E9E4}" sibTransId="{4A903EB0-B1FF-4F1F-BDC5-B8D91DE24587}"/>
    <dgm:cxn modelId="{52C2079A-8C82-4BC6-ADFD-C128BA808231}" type="presOf" srcId="{13FF59D4-8F8E-4C6D-803A-D9E8D541A51A}" destId="{F6FE349F-F58D-43A9-8E4B-386AFBA55117}" srcOrd="1" destOrd="0" presId="urn:microsoft.com/office/officeart/2005/8/layout/process4"/>
    <dgm:cxn modelId="{783FD65E-8FD2-456A-9D8A-FD00BF9A50A0}" type="presOf" srcId="{D94503C7-98D2-4897-881B-B2534B7C2414}" destId="{A6AE0645-974B-47AB-B0CC-F78136FAB84B}" srcOrd="1" destOrd="0" presId="urn:microsoft.com/office/officeart/2005/8/layout/process4"/>
    <dgm:cxn modelId="{C7481019-B9D4-41DE-9DC5-7E9308D2F2DE}" srcId="{E6766BF4-22C3-4673-B7DF-203E8512AD00}" destId="{EA860A13-8DC2-456F-B371-4598C08D3C96}" srcOrd="1" destOrd="0" parTransId="{A2786D28-6733-441C-BDDE-BD3CB388234E}" sibTransId="{9368A5E4-90FE-4D50-BD0A-10CB59DD04F1}"/>
    <dgm:cxn modelId="{42446DD1-B41F-47A2-A3D2-DCD39A0E5F0C}" srcId="{13FF59D4-8F8E-4C6D-803A-D9E8D541A51A}" destId="{524F4E93-6300-4744-A15B-45ECE9E5E3AF}" srcOrd="1" destOrd="0" parTransId="{3A16B041-99AF-4479-8E4F-855AD032E592}" sibTransId="{632D123D-F43A-4ADA-A624-3E7219892893}"/>
    <dgm:cxn modelId="{03C85182-7A78-410C-A1E2-2EEDE9BD05C7}" type="presOf" srcId="{EA860A13-8DC2-456F-B371-4598C08D3C96}" destId="{3522671E-6612-4776-9E27-59F6FBB21B23}" srcOrd="0" destOrd="0" presId="urn:microsoft.com/office/officeart/2005/8/layout/process4"/>
    <dgm:cxn modelId="{BA717BB9-5A86-485C-B060-58B5376388BA}" srcId="{D94503C7-98D2-4897-881B-B2534B7C2414}" destId="{93544829-4F18-40D1-B721-0D1599DB2EA7}" srcOrd="1" destOrd="0" parTransId="{356A3D47-63FE-4EAB-ACC8-9384D804469D}" sibTransId="{A7262AAB-734F-452E-8367-96A183D089BC}"/>
    <dgm:cxn modelId="{9FE1DAAB-0DB6-4B80-9938-E8A2036EDC70}" srcId="{C618EFEF-3BFD-4F2B-AC10-528578B6280D}" destId="{BD0D9E25-1D8F-4961-BDC3-1B1CB31CA8B5}" srcOrd="2" destOrd="0" parTransId="{67408FD5-9E19-47C4-8A66-206435BD9632}" sibTransId="{1B6760C9-B72A-4D0D-9613-A1483438ABE8}"/>
    <dgm:cxn modelId="{1906CD4A-3A15-46DE-863E-2FAD0C26FD44}" srcId="{D94503C7-98D2-4897-881B-B2534B7C2414}" destId="{CA184311-6A6D-449E-BCC5-D512B6F736B5}" srcOrd="0" destOrd="0" parTransId="{AE636D8E-E448-4C84-B2BE-FD32B0592FC6}" sibTransId="{6A13FDB8-9AAF-46BE-85BA-A357B11BDB5A}"/>
    <dgm:cxn modelId="{66AC4525-3F8B-4D2E-81DB-4B8CF99E2C32}" type="presOf" srcId="{BD0D9E25-1D8F-4961-BDC3-1B1CB31CA8B5}" destId="{93C34BFD-A198-4D0E-BD00-5166822AF9FA}" srcOrd="0" destOrd="0" presId="urn:microsoft.com/office/officeart/2005/8/layout/process4"/>
    <dgm:cxn modelId="{B3ED897A-674F-4858-8E25-A20102B8345C}" srcId="{13FF59D4-8F8E-4C6D-803A-D9E8D541A51A}" destId="{FD5E377E-CD6E-4A11-9242-F73B28E77A13}" srcOrd="0" destOrd="0" parTransId="{8A6F24F9-2D60-4B52-BC68-7D2B5C0D59AD}" sibTransId="{143C8E94-3EE7-4C44-B5E2-8B72D8B96924}"/>
    <dgm:cxn modelId="{99836675-10C3-4A73-9018-1949092A252F}" srcId="{BD0D9E25-1D8F-4961-BDC3-1B1CB31CA8B5}" destId="{C5C86F2D-E069-413F-86D1-7032D353DC84}" srcOrd="0" destOrd="0" parTransId="{32B8FAF8-FA89-4F9B-8DDB-461C7C875F11}" sibTransId="{1D2C1EF2-F13B-4825-A971-41F0337A22D9}"/>
    <dgm:cxn modelId="{75290838-21E2-4BD5-B8CA-8A50EEDC03AE}" type="presOf" srcId="{E6766BF4-22C3-4673-B7DF-203E8512AD00}" destId="{33B4E3B5-BC90-4E58-B0D3-90828BD890D1}" srcOrd="0" destOrd="0" presId="urn:microsoft.com/office/officeart/2005/8/layout/process4"/>
    <dgm:cxn modelId="{6C78D99F-A32C-4B51-90E2-3E089C9CF205}" srcId="{C618EFEF-3BFD-4F2B-AC10-528578B6280D}" destId="{13FF59D4-8F8E-4C6D-803A-D9E8D541A51A}" srcOrd="1" destOrd="0" parTransId="{29E9DE54-B891-4177-AC5E-39AF5BE2BF2F}" sibTransId="{99F8A714-79B6-4A5B-A4A9-0385C91054D9}"/>
    <dgm:cxn modelId="{3E8D6FBB-2A88-43C9-8879-7ACD5C287EE3}" type="presParOf" srcId="{A4190687-B272-45D9-9863-02887A02A710}" destId="{F27E19BE-95CD-4E6D-98DB-F0F9A5905AF1}" srcOrd="0" destOrd="0" presId="urn:microsoft.com/office/officeart/2005/8/layout/process4"/>
    <dgm:cxn modelId="{431216AE-4781-4360-BD45-166AE17349B9}" type="presParOf" srcId="{F27E19BE-95CD-4E6D-98DB-F0F9A5905AF1}" destId="{33B4E3B5-BC90-4E58-B0D3-90828BD890D1}" srcOrd="0" destOrd="0" presId="urn:microsoft.com/office/officeart/2005/8/layout/process4"/>
    <dgm:cxn modelId="{FE8DCD32-8607-44F9-A495-C3A31EE39B8E}" type="presParOf" srcId="{F27E19BE-95CD-4E6D-98DB-F0F9A5905AF1}" destId="{402F777D-F850-4E05-842C-075940790441}" srcOrd="1" destOrd="0" presId="urn:microsoft.com/office/officeart/2005/8/layout/process4"/>
    <dgm:cxn modelId="{DD17ABEE-EAD7-486E-8D3A-FAF99A6140A1}" type="presParOf" srcId="{F27E19BE-95CD-4E6D-98DB-F0F9A5905AF1}" destId="{56D7947C-B82E-46C3-96BF-C6321521AB17}" srcOrd="2" destOrd="0" presId="urn:microsoft.com/office/officeart/2005/8/layout/process4"/>
    <dgm:cxn modelId="{395B3881-4A14-4BAB-813B-EC06625E46F5}" type="presParOf" srcId="{56D7947C-B82E-46C3-96BF-C6321521AB17}" destId="{EA7D0CC4-4F8C-488F-8E3F-94B7920F6596}" srcOrd="0" destOrd="0" presId="urn:microsoft.com/office/officeart/2005/8/layout/process4"/>
    <dgm:cxn modelId="{26B1CBE5-7031-4FFF-8340-7A40A7E68AB8}" type="presParOf" srcId="{56D7947C-B82E-46C3-96BF-C6321521AB17}" destId="{3522671E-6612-4776-9E27-59F6FBB21B23}" srcOrd="1" destOrd="0" presId="urn:microsoft.com/office/officeart/2005/8/layout/process4"/>
    <dgm:cxn modelId="{353C463E-67E1-4F13-AF9A-7EF49CEB9993}" type="presParOf" srcId="{A4190687-B272-45D9-9863-02887A02A710}" destId="{CDE96A36-C79B-4F0A-9D40-A513A3661A11}" srcOrd="1" destOrd="0" presId="urn:microsoft.com/office/officeart/2005/8/layout/process4"/>
    <dgm:cxn modelId="{633E0A24-FFA1-448F-A7C4-0B2A4B62F7CF}" type="presParOf" srcId="{A4190687-B272-45D9-9863-02887A02A710}" destId="{9E785CDD-622F-4AD3-B066-D1A8D7A26018}" srcOrd="2" destOrd="0" presId="urn:microsoft.com/office/officeart/2005/8/layout/process4"/>
    <dgm:cxn modelId="{4F724A6D-279E-440E-8E0F-14D7EA5576D6}" type="presParOf" srcId="{9E785CDD-622F-4AD3-B066-D1A8D7A26018}" destId="{93C34BFD-A198-4D0E-BD00-5166822AF9FA}" srcOrd="0" destOrd="0" presId="urn:microsoft.com/office/officeart/2005/8/layout/process4"/>
    <dgm:cxn modelId="{D2F96913-2DD6-45C9-BF72-8DC42AD3F0CA}" type="presParOf" srcId="{9E785CDD-622F-4AD3-B066-D1A8D7A26018}" destId="{1C802E49-61A9-4FA6-B7FF-A56D4936F409}" srcOrd="1" destOrd="0" presId="urn:microsoft.com/office/officeart/2005/8/layout/process4"/>
    <dgm:cxn modelId="{23448EBC-FBB7-48BE-BEEA-713F39157BF4}" type="presParOf" srcId="{9E785CDD-622F-4AD3-B066-D1A8D7A26018}" destId="{D105E082-5905-4410-9BD3-E238731EC160}" srcOrd="2" destOrd="0" presId="urn:microsoft.com/office/officeart/2005/8/layout/process4"/>
    <dgm:cxn modelId="{1CAEA5ED-FC4A-4450-8A10-ABF7BCEF3386}" type="presParOf" srcId="{D105E082-5905-4410-9BD3-E238731EC160}" destId="{F942F420-5BCC-4D7E-A3C4-96AE854B5038}" srcOrd="0" destOrd="0" presId="urn:microsoft.com/office/officeart/2005/8/layout/process4"/>
    <dgm:cxn modelId="{FE91F38D-01F6-43D9-9CA4-6F2F842D9433}" type="presParOf" srcId="{D105E082-5905-4410-9BD3-E238731EC160}" destId="{D0FA9F82-7087-46D6-ACBB-0DAAE65806E2}" srcOrd="1" destOrd="0" presId="urn:microsoft.com/office/officeart/2005/8/layout/process4"/>
    <dgm:cxn modelId="{FFFAFEA2-15DB-45F9-B0C9-974A267D1697}" type="presParOf" srcId="{A4190687-B272-45D9-9863-02887A02A710}" destId="{58F2D564-FE3B-4B7A-BFCD-B1D27A7BB78E}" srcOrd="3" destOrd="0" presId="urn:microsoft.com/office/officeart/2005/8/layout/process4"/>
    <dgm:cxn modelId="{FA8AB606-0DC4-412F-B92D-3E19A2B3DC5F}" type="presParOf" srcId="{A4190687-B272-45D9-9863-02887A02A710}" destId="{D5C639CB-5EFE-4FCC-B4F8-C7B97A879697}" srcOrd="4" destOrd="0" presId="urn:microsoft.com/office/officeart/2005/8/layout/process4"/>
    <dgm:cxn modelId="{0B78F2A1-3B52-4B56-BC59-9A46BDF68C4B}" type="presParOf" srcId="{D5C639CB-5EFE-4FCC-B4F8-C7B97A879697}" destId="{15F2A0F4-A873-46C3-B97C-7542A05948D2}" srcOrd="0" destOrd="0" presId="urn:microsoft.com/office/officeart/2005/8/layout/process4"/>
    <dgm:cxn modelId="{9D3D6EB6-D9A3-4EFC-A5E9-481BEE2A1BAD}" type="presParOf" srcId="{D5C639CB-5EFE-4FCC-B4F8-C7B97A879697}" destId="{F6FE349F-F58D-43A9-8E4B-386AFBA55117}" srcOrd="1" destOrd="0" presId="urn:microsoft.com/office/officeart/2005/8/layout/process4"/>
    <dgm:cxn modelId="{B10C41DD-0EAE-4442-9E9F-E1A476D18F97}" type="presParOf" srcId="{D5C639CB-5EFE-4FCC-B4F8-C7B97A879697}" destId="{28B102C8-3DCD-4EB1-A36A-34338F3A535D}" srcOrd="2" destOrd="0" presId="urn:microsoft.com/office/officeart/2005/8/layout/process4"/>
    <dgm:cxn modelId="{813A8E7F-6D0E-4AE8-A57A-38E9689403BF}" type="presParOf" srcId="{28B102C8-3DCD-4EB1-A36A-34338F3A535D}" destId="{4911AF4E-168B-415D-9172-B0543FD90FF7}" srcOrd="0" destOrd="0" presId="urn:microsoft.com/office/officeart/2005/8/layout/process4"/>
    <dgm:cxn modelId="{003746EB-3400-4F95-BC24-39951BD46DDE}" type="presParOf" srcId="{28B102C8-3DCD-4EB1-A36A-34338F3A535D}" destId="{640D4054-2317-41AB-BC5A-B98AAAF7B315}" srcOrd="1" destOrd="0" presId="urn:microsoft.com/office/officeart/2005/8/layout/process4"/>
    <dgm:cxn modelId="{A39C16DC-1DE5-418D-A5C4-CDF8F43DF750}" type="presParOf" srcId="{A4190687-B272-45D9-9863-02887A02A710}" destId="{D0F35043-557A-441F-981D-01CECD70952D}" srcOrd="5" destOrd="0" presId="urn:microsoft.com/office/officeart/2005/8/layout/process4"/>
    <dgm:cxn modelId="{3AB812D6-85F8-4113-B4BB-9C37ED05C682}" type="presParOf" srcId="{A4190687-B272-45D9-9863-02887A02A710}" destId="{233D71B3-86BD-4063-A2BB-E30A7B9F1DEB}" srcOrd="6" destOrd="0" presId="urn:microsoft.com/office/officeart/2005/8/layout/process4"/>
    <dgm:cxn modelId="{E95CA015-647B-40DE-B6B5-C356CCC6017B}" type="presParOf" srcId="{233D71B3-86BD-4063-A2BB-E30A7B9F1DEB}" destId="{2F34B0BA-5A20-4B0F-92D0-F88C7A36322F}" srcOrd="0" destOrd="0" presId="urn:microsoft.com/office/officeart/2005/8/layout/process4"/>
    <dgm:cxn modelId="{761EA039-9C2C-42DF-8517-80F27FF276E9}" type="presParOf" srcId="{233D71B3-86BD-4063-A2BB-E30A7B9F1DEB}" destId="{A6AE0645-974B-47AB-B0CC-F78136FAB84B}" srcOrd="1" destOrd="0" presId="urn:microsoft.com/office/officeart/2005/8/layout/process4"/>
    <dgm:cxn modelId="{209C2DDD-EDD4-43E7-8550-ACA8A3466D37}" type="presParOf" srcId="{233D71B3-86BD-4063-A2BB-E30A7B9F1DEB}" destId="{32784D52-5B66-4F23-9812-534BAE3F4EE8}" srcOrd="2" destOrd="0" presId="urn:microsoft.com/office/officeart/2005/8/layout/process4"/>
    <dgm:cxn modelId="{D683D46D-C1AA-44D8-A588-E48582043F6E}" type="presParOf" srcId="{32784D52-5B66-4F23-9812-534BAE3F4EE8}" destId="{7792F0E2-B68D-4071-ACB9-5D769319F207}" srcOrd="0" destOrd="0" presId="urn:microsoft.com/office/officeart/2005/8/layout/process4"/>
    <dgm:cxn modelId="{E66C38E8-4627-4A31-BB6F-BA1C11622AEC}" type="presParOf" srcId="{32784D52-5B66-4F23-9812-534BAE3F4EE8}" destId="{5D1DCAB1-A939-4F7E-ADC5-CBF285717BC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F777D-F850-4E05-842C-075940790441}">
      <dsp:nvSpPr>
        <dsp:cNvPr id="0" name=""/>
        <dsp:cNvSpPr/>
      </dsp:nvSpPr>
      <dsp:spPr>
        <a:xfrm>
          <a:off x="0" y="4621023"/>
          <a:ext cx="8486078" cy="7975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Этап перехода на профильное обучение</a:t>
          </a:r>
        </a:p>
      </dsp:txBody>
      <dsp:txXfrm>
        <a:off x="0" y="4621023"/>
        <a:ext cx="8486078" cy="430660"/>
      </dsp:txXfrm>
    </dsp:sp>
    <dsp:sp modelId="{EA7D0CC4-4F8C-488F-8E3F-94B7920F6596}">
      <dsp:nvSpPr>
        <dsp:cNvPr id="0" name=""/>
        <dsp:cNvSpPr/>
      </dsp:nvSpPr>
      <dsp:spPr>
        <a:xfrm>
          <a:off x="0" y="5227682"/>
          <a:ext cx="4243039" cy="44348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1Составление учебных планов, корректировка учебных планов совместно с ВУЗом</a:t>
          </a:r>
        </a:p>
      </dsp:txBody>
      <dsp:txXfrm>
        <a:off x="0" y="5227682"/>
        <a:ext cx="4243039" cy="443489"/>
      </dsp:txXfrm>
    </dsp:sp>
    <dsp:sp modelId="{3522671E-6612-4776-9E27-59F6FBB21B23}">
      <dsp:nvSpPr>
        <dsp:cNvPr id="0" name=""/>
        <dsp:cNvSpPr/>
      </dsp:nvSpPr>
      <dsp:spPr>
        <a:xfrm>
          <a:off x="4243039" y="5227682"/>
          <a:ext cx="4243039" cy="443489"/>
        </a:xfrm>
        <a:prstGeom prst="rect">
          <a:avLst/>
        </a:prstGeom>
        <a:solidFill>
          <a:schemeClr val="accent5">
            <a:tint val="40000"/>
            <a:alpha val="90000"/>
            <a:hueOff val="1858234"/>
            <a:satOff val="-928"/>
            <a:lumOff val="4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рабочих программ по профильным предметам и программ элективных курсов </a:t>
          </a:r>
        </a:p>
      </dsp:txBody>
      <dsp:txXfrm>
        <a:off x="4243039" y="5227682"/>
        <a:ext cx="4243039" cy="443489"/>
      </dsp:txXfrm>
    </dsp:sp>
    <dsp:sp modelId="{1C802E49-61A9-4FA6-B7FF-A56D4936F409}">
      <dsp:nvSpPr>
        <dsp:cNvPr id="0" name=""/>
        <dsp:cNvSpPr/>
      </dsp:nvSpPr>
      <dsp:spPr>
        <a:xfrm rot="10800000">
          <a:off x="0" y="3100782"/>
          <a:ext cx="8486078" cy="1555823"/>
        </a:xfrm>
        <a:prstGeom prst="upArrowCallout">
          <a:avLst/>
        </a:prstGeom>
        <a:gradFill rotWithShape="0">
          <a:gsLst>
            <a:gs pos="0">
              <a:schemeClr val="accent5">
                <a:hueOff val="3961231"/>
                <a:satOff val="-20173"/>
                <a:lumOff val="3725"/>
                <a:alphaOff val="0"/>
                <a:tint val="92000"/>
                <a:satMod val="170000"/>
              </a:schemeClr>
            </a:gs>
            <a:gs pos="15000">
              <a:schemeClr val="accent5">
                <a:hueOff val="3961231"/>
                <a:satOff val="-20173"/>
                <a:lumOff val="372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3961231"/>
                <a:satOff val="-20173"/>
                <a:lumOff val="372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3961231"/>
                <a:satOff val="-20173"/>
                <a:lumOff val="372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3961231"/>
                <a:satOff val="-20173"/>
                <a:lumOff val="372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Подготовка к переходу на профильное обучение</a:t>
          </a:r>
        </a:p>
      </dsp:txBody>
      <dsp:txXfrm rot="-10800000">
        <a:off x="0" y="3100782"/>
        <a:ext cx="8486078" cy="546094"/>
      </dsp:txXfrm>
    </dsp:sp>
    <dsp:sp modelId="{F942F420-5BCC-4D7E-A3C4-96AE854B5038}">
      <dsp:nvSpPr>
        <dsp:cNvPr id="0" name=""/>
        <dsp:cNvSpPr/>
      </dsp:nvSpPr>
      <dsp:spPr>
        <a:xfrm>
          <a:off x="0" y="3605987"/>
          <a:ext cx="4243039" cy="881888"/>
        </a:xfrm>
        <a:prstGeom prst="rect">
          <a:avLst/>
        </a:prstGeom>
        <a:solidFill>
          <a:schemeClr val="accent5">
            <a:tint val="40000"/>
            <a:alpha val="90000"/>
            <a:hueOff val="3716468"/>
            <a:satOff val="-1856"/>
            <a:lumOff val="8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1.Обеспечение выбора учащимися профиля обучения в процессе поступления в профильные классы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Организация сети.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605987"/>
        <a:ext cx="4243039" cy="881888"/>
      </dsp:txXfrm>
    </dsp:sp>
    <dsp:sp modelId="{D0FA9F82-7087-46D6-ACBB-0DAAE65806E2}">
      <dsp:nvSpPr>
        <dsp:cNvPr id="0" name=""/>
        <dsp:cNvSpPr/>
      </dsp:nvSpPr>
      <dsp:spPr>
        <a:xfrm>
          <a:off x="4243039" y="3605987"/>
          <a:ext cx="4243039" cy="881888"/>
        </a:xfrm>
        <a:prstGeom prst="rect">
          <a:avLst/>
        </a:prstGeom>
        <a:solidFill>
          <a:schemeClr val="accent5">
            <a:tint val="40000"/>
            <a:alpha val="90000"/>
            <a:hueOff val="5574702"/>
            <a:satOff val="-2784"/>
            <a:lumOff val="13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Расчет рейтинговых баллов обучающихся, составлении рейтинговой таблицы.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Договор о сетевом взаимодействии с ВУЗом</a:t>
          </a:r>
        </a:p>
      </dsp:txBody>
      <dsp:txXfrm>
        <a:off x="4243039" y="3605987"/>
        <a:ext cx="4243039" cy="881888"/>
      </dsp:txXfrm>
    </dsp:sp>
    <dsp:sp modelId="{F6FE349F-F58D-43A9-8E4B-386AFBA55117}">
      <dsp:nvSpPr>
        <dsp:cNvPr id="0" name=""/>
        <dsp:cNvSpPr/>
      </dsp:nvSpPr>
      <dsp:spPr>
        <a:xfrm rot="10800000">
          <a:off x="0" y="1649989"/>
          <a:ext cx="8486078" cy="1482796"/>
        </a:xfrm>
        <a:prstGeom prst="upArrowCallout">
          <a:avLst/>
        </a:prstGeom>
        <a:gradFill rotWithShape="0">
          <a:gsLst>
            <a:gs pos="0">
              <a:schemeClr val="accent5">
                <a:hueOff val="7922463"/>
                <a:satOff val="-40347"/>
                <a:lumOff val="7450"/>
                <a:alphaOff val="0"/>
                <a:tint val="92000"/>
                <a:satMod val="170000"/>
              </a:schemeClr>
            </a:gs>
            <a:gs pos="15000">
              <a:schemeClr val="accent5">
                <a:hueOff val="7922463"/>
                <a:satOff val="-40347"/>
                <a:lumOff val="745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7922463"/>
                <a:satOff val="-40347"/>
                <a:lumOff val="745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7922463"/>
                <a:satOff val="-40347"/>
                <a:lumOff val="745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7922463"/>
                <a:satOff val="-40347"/>
                <a:lumOff val="745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i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Переход на предпрофильное обучение</a:t>
          </a:r>
        </a:p>
      </dsp:txBody>
      <dsp:txXfrm rot="-10800000">
        <a:off x="0" y="1649989"/>
        <a:ext cx="8486078" cy="520461"/>
      </dsp:txXfrm>
    </dsp:sp>
    <dsp:sp modelId="{4911AF4E-168B-415D-9172-B0543FD90FF7}">
      <dsp:nvSpPr>
        <dsp:cNvPr id="0" name=""/>
        <dsp:cNvSpPr/>
      </dsp:nvSpPr>
      <dsp:spPr>
        <a:xfrm>
          <a:off x="0" y="2278251"/>
          <a:ext cx="4243039" cy="443356"/>
        </a:xfrm>
        <a:prstGeom prst="rect">
          <a:avLst/>
        </a:prstGeom>
        <a:solidFill>
          <a:schemeClr val="accent5">
            <a:tint val="40000"/>
            <a:alpha val="90000"/>
            <a:hueOff val="7432936"/>
            <a:satOff val="-3712"/>
            <a:lumOff val="17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Научно-методическое и материальное обеспечение предпрофильной подготовки</a:t>
          </a:r>
        </a:p>
      </dsp:txBody>
      <dsp:txXfrm>
        <a:off x="0" y="2278251"/>
        <a:ext cx="4243039" cy="443356"/>
      </dsp:txXfrm>
    </dsp:sp>
    <dsp:sp modelId="{640D4054-2317-41AB-BC5A-B98AAAF7B315}">
      <dsp:nvSpPr>
        <dsp:cNvPr id="0" name=""/>
        <dsp:cNvSpPr/>
      </dsp:nvSpPr>
      <dsp:spPr>
        <a:xfrm>
          <a:off x="4206124" y="2278251"/>
          <a:ext cx="4243039" cy="443356"/>
        </a:xfrm>
        <a:prstGeom prst="rect">
          <a:avLst/>
        </a:prstGeom>
        <a:solidFill>
          <a:schemeClr val="accent5">
            <a:tint val="40000"/>
            <a:alpha val="90000"/>
            <a:hueOff val="9291170"/>
            <a:satOff val="-4640"/>
            <a:lumOff val="21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-Приобретение учебной и методической литературы в соответствии с профилем обучения</a:t>
          </a:r>
        </a:p>
      </dsp:txBody>
      <dsp:txXfrm>
        <a:off x="4206124" y="2278251"/>
        <a:ext cx="4243039" cy="443356"/>
      </dsp:txXfrm>
    </dsp:sp>
    <dsp:sp modelId="{A6AE0645-974B-47AB-B0CC-F78136FAB84B}">
      <dsp:nvSpPr>
        <dsp:cNvPr id="0" name=""/>
        <dsp:cNvSpPr/>
      </dsp:nvSpPr>
      <dsp:spPr>
        <a:xfrm rot="10800000">
          <a:off x="0" y="2488"/>
          <a:ext cx="8486078" cy="1811754"/>
        </a:xfrm>
        <a:prstGeom prst="upArrowCallout">
          <a:avLst/>
        </a:prstGeom>
        <a:gradFill rotWithShape="0">
          <a:gsLst>
            <a:gs pos="0">
              <a:schemeClr val="accent5">
                <a:hueOff val="11883694"/>
                <a:satOff val="-60520"/>
                <a:lumOff val="11175"/>
                <a:alphaOff val="0"/>
                <a:tint val="92000"/>
                <a:satMod val="170000"/>
              </a:schemeClr>
            </a:gs>
            <a:gs pos="15000">
              <a:schemeClr val="accent5">
                <a:hueOff val="11883694"/>
                <a:satOff val="-60520"/>
                <a:lumOff val="11175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11883694"/>
                <a:satOff val="-60520"/>
                <a:lumOff val="11175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11883694"/>
                <a:satOff val="-60520"/>
                <a:lumOff val="11175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11883694"/>
                <a:satOff val="-60520"/>
                <a:lumOff val="11175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Этап подготовительной работы</a:t>
          </a:r>
        </a:p>
      </dsp:txBody>
      <dsp:txXfrm rot="-10800000">
        <a:off x="0" y="2488"/>
        <a:ext cx="8486078" cy="635925"/>
      </dsp:txXfrm>
    </dsp:sp>
    <dsp:sp modelId="{7792F0E2-B68D-4071-ACB9-5D769319F207}">
      <dsp:nvSpPr>
        <dsp:cNvPr id="0" name=""/>
        <dsp:cNvSpPr/>
      </dsp:nvSpPr>
      <dsp:spPr>
        <a:xfrm>
          <a:off x="0" y="536815"/>
          <a:ext cx="4243039" cy="744909"/>
        </a:xfrm>
        <a:prstGeom prst="rect">
          <a:avLst/>
        </a:prstGeom>
        <a:solidFill>
          <a:schemeClr val="accent5">
            <a:tint val="40000"/>
            <a:alpha val="90000"/>
            <a:hueOff val="11149404"/>
            <a:satOff val="-5568"/>
            <a:lumOff val="26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1.Обновление содержания образования и его обеспечение.</a:t>
          </a:r>
        </a:p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2.Соотнесение планируемых действий с общесистемными нововведениями</a:t>
          </a:r>
        </a:p>
      </dsp:txBody>
      <dsp:txXfrm>
        <a:off x="0" y="536815"/>
        <a:ext cx="4243039" cy="744909"/>
      </dsp:txXfrm>
    </dsp:sp>
    <dsp:sp modelId="{5D1DCAB1-A939-4F7E-ADC5-CBF285717BCB}">
      <dsp:nvSpPr>
        <dsp:cNvPr id="0" name=""/>
        <dsp:cNvSpPr/>
      </dsp:nvSpPr>
      <dsp:spPr>
        <a:xfrm>
          <a:off x="4243039" y="536815"/>
          <a:ext cx="4243039" cy="744909"/>
        </a:xfrm>
        <a:prstGeom prst="rect">
          <a:avLst/>
        </a:prstGeom>
        <a:solidFill>
          <a:schemeClr val="accent5">
            <a:tint val="40000"/>
            <a:alpha val="90000"/>
            <a:hueOff val="13007638"/>
            <a:satOff val="-6496"/>
            <a:lumOff val="3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Изучение нормативно-правовых актов.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Профориентационная работа.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Анкетирование обучающихся.</a:t>
          </a:r>
        </a:p>
      </dsp:txBody>
      <dsp:txXfrm>
        <a:off x="4243039" y="536815"/>
        <a:ext cx="4243039" cy="744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25.03.2022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ywordworld.ru/paintings/opredelit-vse-te-interesy-kotorye-professionalnye-interesy-cheloveka-i-kak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ywordworld.ru/physics/akademiya-mubint-mezhdunarodnaya-akademiya-biznesa-i-novyh-tehnologii-vysshe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ywordworld.ru/students/kratkaya-istoriya-shkolnogo-geograficheskogo-obrazovaniya-i-metodiki-prepodavaniya-geografii-v-rossii-an/" TargetMode="External"/><Relationship Id="rId2" Type="http://schemas.openxmlformats.org/officeDocument/2006/relationships/hyperlink" Target="https://mywordworld.ru/children/issledovanie-uravnenii-i-neravenstv-s-parametrom-vvedeni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fontAlgn="base"/>
            <a:r>
              <a:rPr lang="ru-RU" sz="2800" b="1" cap="all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преподавания гуманитарных дисциплин на </a:t>
            </a:r>
            <a:r>
              <a:rPr lang="ru-RU" sz="2800" b="1" cap="all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профильном уровне</a:t>
            </a:r>
            <a:endParaRPr lang="ru-RU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235173"/>
            <a:ext cx="6400800" cy="1656184"/>
          </a:xfrm>
        </p:spPr>
        <p:txBody>
          <a:bodyPr>
            <a:normAutofit/>
          </a:bodyPr>
          <a:lstStyle/>
          <a:p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учитель истории и обществознания МБОУ </a:t>
            </a:r>
          </a:p>
          <a:p>
            <a:pPr algn="ctr"/>
            <a:r>
              <a:rPr lang="ru-RU" sz="1800" b="1" i="1" kern="100" dirty="0"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«Гвардейская школа-гимназия  № 3» </a:t>
            </a:r>
          </a:p>
          <a:p>
            <a:pPr algn="ctr"/>
            <a:r>
              <a:rPr lang="ru-RU" sz="1800" b="1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Цимбал С.В.</a:t>
            </a:r>
            <a:endParaRPr lang="ru-RU" sz="1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  <p:pic>
        <p:nvPicPr>
          <p:cNvPr id="1027" name="Picture 3" descr="C:\Users\user\Desktop\изображения\48521796_20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44824"/>
            <a:ext cx="43924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2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приемы и технологии профильного обучения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92276"/>
            <a:ext cx="8294708" cy="5149552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сочетать все режимы работы: индивидуальный, парный, групповой, коллективный и так называемое «обучение в сотрудничестве»  и включает элементы исследовательской и эстетической деятельности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открытого образования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учебных занятий, которая предполагает создание под руководством учителя проблемных ситуаций и активную самостоятельную деятельность учащихся по их разрешению, в результате чего и происходит творческое овладение знаниями, навыками, умениями и развитие мыслительных способностей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адаптивная система обучения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приемам самостоятельной работы, самоконтролю, взаимоконтролю, приемам исследовательской деятельности, умению самостоятельно добывать знания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способ обучения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 (одновременная) работа в классе, направленная на достижение общей цели;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статичных парах;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работа (на принципах дифференциации);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межгрупповая работа (каждая группа имеет свое задание в общей цели);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фронтально-коллективная деятельность при активном участии всех школьников.</a:t>
            </a:r>
          </a:p>
          <a:p>
            <a:endParaRPr lang="ru-RU" dirty="0"/>
          </a:p>
          <a:p>
            <a:pPr marL="82296" indent="0">
              <a:buNone/>
            </a:pPr>
            <a:endParaRPr lang="ru-RU" sz="2000" dirty="0"/>
          </a:p>
        </p:txBody>
      </p:sp>
      <p:pic>
        <p:nvPicPr>
          <p:cNvPr id="4098" name="Picture 2" descr="C:\Users\user\Desktop\изображения\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32" y="0"/>
            <a:ext cx="1714394" cy="17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4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055" y="116632"/>
            <a:ext cx="789008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Роль педагога в профильном обучении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6432" y="598463"/>
            <a:ext cx="8087568" cy="2622748"/>
          </a:xfrm>
        </p:spPr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(преподаватели), работающие в профильных классах, должны четко представлять: </a:t>
            </a:r>
          </a:p>
          <a:p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изменения в содержании образования в профильных классах; </a:t>
            </a:r>
          </a:p>
          <a:p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изменения в образовательных технологиях; </a:t>
            </a:r>
          </a:p>
          <a:p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нормативное обеспечение профильного обучения; </a:t>
            </a:r>
          </a:p>
          <a:p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учебно-методическое обеспечение; </a:t>
            </a:r>
          </a:p>
          <a:p>
            <a:r>
              <a:rPr 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критерии оценки профильной подготовки учащихся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4C280146-3E39-4EA5-9B0E-BD6CD764253C}"/>
              </a:ext>
            </a:extLst>
          </p:cNvPr>
          <p:cNvSpPr txBox="1">
            <a:spLocks/>
          </p:cNvSpPr>
          <p:nvPr/>
        </p:nvSpPr>
        <p:spPr>
          <a:xfrm>
            <a:off x="1056432" y="3221211"/>
            <a:ext cx="7498080" cy="21432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учителя к работе в профильных классах включает 4 структурных компонента: 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специально-методический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культурологический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гуманистический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психофизиологический </a:t>
            </a:r>
          </a:p>
          <a:p>
            <a:pPr marL="82296" indent="0">
              <a:buFont typeface="Wingdings 2"/>
              <a:buNone/>
            </a:pPr>
            <a:endParaRPr lang="ru-RU" dirty="0"/>
          </a:p>
        </p:txBody>
      </p:sp>
      <p:pic>
        <p:nvPicPr>
          <p:cNvPr id="5" name="Picture 2" descr="C:\Users\user\Desktop\изображения\schoolsuppliesyg0.jpg">
            <a:extLst>
              <a:ext uri="{FF2B5EF4-FFF2-40B4-BE49-F238E27FC236}">
                <a16:creationId xmlns:a16="http://schemas.microsoft.com/office/drawing/2014/main" xmlns="" id="{38BA94A4-E7C0-44C2-BD08-9FE3E5B25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2823"/>
            <a:ext cx="3816424" cy="23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626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16632"/>
            <a:ext cx="7962088" cy="6552728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Специально-методический компонент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ведущую педагогическую деятельность учителя - обучение учащихся основам науки, т.е. специальные знания и умения учителя-предметника.</a:t>
            </a:r>
          </a:p>
          <a:p>
            <a:pPr marL="82296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Культурологический компонент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 с уровнем общей и профессиональной культуры учителя, в науке сложились 3 критерия в оценке профессиональной культуры: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аксиологический (ценностный), 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личностный, </a:t>
            </a: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деятельностный. </a:t>
            </a:r>
          </a:p>
          <a:p>
            <a:pPr marL="82296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Гуманистический компонент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личности и деятельности учителя является неотделимой составляющей педагогической профессии. Содержание гуманитарных дисциплин ориентированно на человека, раскрытие его внутреннего мира, духовных потребностей, нравственное совершенствование.</a:t>
            </a:r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154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6845B80-B2F3-489E-8646-4F6A46BD9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4766"/>
            <a:ext cx="2636912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BF67034-A2F1-41F3-B76E-2337D2939354}"/>
              </a:ext>
            </a:extLst>
          </p:cNvPr>
          <p:cNvSpPr/>
          <p:nvPr/>
        </p:nvSpPr>
        <p:spPr>
          <a:xfrm>
            <a:off x="899592" y="2348880"/>
            <a:ext cx="83292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	Организация профильного обучения в МБОУ «Гвардейская школа-гимназия №3» базируется на Положении </a:t>
            </a:r>
            <a:r>
              <a:rPr lang="ru-RU" dirty="0">
                <a:latin typeface="Times New Roman" panose="02020603050405020304" pitchFamily="18" charset="0"/>
              </a:rPr>
              <a:t>о приеме в профильные классы, Положении</a:t>
            </a:r>
          </a:p>
          <a:p>
            <a:r>
              <a:rPr lang="ru-RU" dirty="0">
                <a:latin typeface="Times New Roman" panose="02020603050405020304" pitchFamily="18" charset="0"/>
              </a:rPr>
              <a:t>о порядке зачета результатов освоения обучающимися учебных предметов, курсов, дисциплин (модулей), практики, дополнительных образовательных программ в других организациях осуществляющих образовательную деятельность, Положении о сетевой форме реализации образовательных программ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</a:rPr>
              <a:t>Положения регламентируют деятельность профильных классов на уровне среднего общего образования, содержание и организацию образовательного процесса, особенности приема обучающихся в профильные классы, отчисления обучающихся из профильных классов.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</a:rPr>
              <a:t>Решение об открытии профильных классов рассматривается на педсовете, принимается Управляющим советом и утверждается приказом директора ОУ.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</a:rPr>
              <a:t>Профильные классы открываются с учетом интересов обучающихся, родителей (законных представителей), возможностей педагогического коллектива и материально-технической базы ОУ.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7062F54-096E-4DBF-99F1-44B55552F96F}"/>
              </a:ext>
            </a:extLst>
          </p:cNvPr>
          <p:cNvSpPr/>
          <p:nvPr/>
        </p:nvSpPr>
        <p:spPr>
          <a:xfrm>
            <a:off x="2771800" y="343443"/>
            <a:ext cx="61561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профильного обучения в МБОУ «Гвардейская школа-гимназия №3» 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237281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4B72034C-F7A7-4A58-9EE2-A2CBB52879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797055"/>
              </p:ext>
            </p:extLst>
          </p:nvPr>
        </p:nvGraphicFramePr>
        <p:xfrm>
          <a:off x="683568" y="692696"/>
          <a:ext cx="8486078" cy="5673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E16C6A7-77C4-490A-AD53-B571F1893F4F}"/>
              </a:ext>
            </a:extLst>
          </p:cNvPr>
          <p:cNvSpPr/>
          <p:nvPr/>
        </p:nvSpPr>
        <p:spPr>
          <a:xfrm>
            <a:off x="1691680" y="116632"/>
            <a:ext cx="6156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Этапы введения  профильного обучения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25767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FEFF50D-BBF7-40D5-B688-EDBF1965DF2C}"/>
              </a:ext>
            </a:extLst>
          </p:cNvPr>
          <p:cNvSpPr/>
          <p:nvPr/>
        </p:nvSpPr>
        <p:spPr>
          <a:xfrm>
            <a:off x="1403648" y="260648"/>
            <a:ext cx="7090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5630" indent="-179070"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Расчет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рейтингового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балла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приеме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профильные</a:t>
            </a:r>
            <a:r>
              <a:rPr lang="ru-RU" b="1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классы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929575C6-932A-439E-BD41-1B38C286E9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812932"/>
              </p:ext>
            </p:extLst>
          </p:nvPr>
        </p:nvGraphicFramePr>
        <p:xfrm>
          <a:off x="1113093" y="629869"/>
          <a:ext cx="6840760" cy="622813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429914">
                  <a:extLst>
                    <a:ext uri="{9D8B030D-6E8A-4147-A177-3AD203B41FA5}">
                      <a16:colId xmlns:a16="http://schemas.microsoft.com/office/drawing/2014/main" xmlns="" val="1572899560"/>
                    </a:ext>
                  </a:extLst>
                </a:gridCol>
                <a:gridCol w="4128405">
                  <a:extLst>
                    <a:ext uri="{9D8B030D-6E8A-4147-A177-3AD203B41FA5}">
                      <a16:colId xmlns:a16="http://schemas.microsoft.com/office/drawing/2014/main" xmlns="" val="108036664"/>
                    </a:ext>
                  </a:extLst>
                </a:gridCol>
                <a:gridCol w="1058532">
                  <a:extLst>
                    <a:ext uri="{9D8B030D-6E8A-4147-A177-3AD203B41FA5}">
                      <a16:colId xmlns:a16="http://schemas.microsoft.com/office/drawing/2014/main" xmlns="" val="1831150830"/>
                    </a:ext>
                  </a:extLst>
                </a:gridCol>
                <a:gridCol w="110251">
                  <a:extLst>
                    <a:ext uri="{9D8B030D-6E8A-4147-A177-3AD203B41FA5}">
                      <a16:colId xmlns:a16="http://schemas.microsoft.com/office/drawing/2014/main" xmlns="" val="1293237848"/>
                    </a:ext>
                  </a:extLst>
                </a:gridCol>
                <a:gridCol w="1113658">
                  <a:extLst>
                    <a:ext uri="{9D8B030D-6E8A-4147-A177-3AD203B41FA5}">
                      <a16:colId xmlns:a16="http://schemas.microsoft.com/office/drawing/2014/main" xmlns="" val="663593213"/>
                    </a:ext>
                  </a:extLst>
                </a:gridCol>
              </a:tblGrid>
              <a:tr h="42861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75895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7625869"/>
                  </a:ext>
                </a:extLst>
              </a:tr>
              <a:tr h="290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аттестата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997877"/>
                  </a:ext>
                </a:extLst>
              </a:tr>
              <a:tr h="433079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Отметка, полученная на</a:t>
                      </a:r>
                      <a:r>
                        <a:rPr lang="ru-RU" sz="1400" spc="-2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контрольной работе (ГИА) по</a:t>
                      </a:r>
                      <a:r>
                        <a:rPr lang="ru-RU" sz="14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профильным</a:t>
                      </a:r>
                      <a:r>
                        <a:rPr lang="ru-RU" sz="1400" spc="-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973025"/>
                  </a:ext>
                </a:extLst>
              </a:tr>
              <a:tr h="255680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Портфолио</a:t>
                      </a:r>
                      <a:r>
                        <a:rPr lang="ru-RU" sz="14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личных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7483399"/>
                  </a:ext>
                </a:extLst>
              </a:tr>
              <a:tr h="78589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Грамоты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дипломы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олимпиадах,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конкурсах</a:t>
                      </a:r>
                    </a:p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защиты научно-исследовательских работ и т.п. по профильным</a:t>
                      </a:r>
                      <a:r>
                        <a:rPr lang="ru-RU" sz="1400" spc="-26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предметам. (балл начисляется за каждое участие в олимпиадах,</a:t>
                      </a:r>
                      <a:r>
                        <a:rPr lang="ru-RU" sz="1400" spc="-26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конкурсах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защиты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научно-исследовательских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1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т.п.</a:t>
                      </a:r>
                      <a:r>
                        <a:rPr lang="ru-RU" sz="1400" spc="-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689364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3.1.1.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6920662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08315660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0299271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0326595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3.1.2.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Призеры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2552309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1665394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6519950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r>
                        <a:rPr lang="ru-RU" sz="14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5624837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3.1.3.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7511626"/>
                  </a:ext>
                </a:extLst>
              </a:tr>
              <a:tr h="303673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9609930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r>
                        <a:rPr lang="ru-RU" sz="1400" spc="-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391260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r>
                        <a:rPr lang="ru-RU" sz="1400" spc="-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85530192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1821368"/>
                  </a:ext>
                </a:extLst>
              </a:tr>
              <a:tr h="238305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0853810"/>
                  </a:ext>
                </a:extLst>
              </a:tr>
            </a:tbl>
          </a:graphicData>
        </a:graphic>
      </p:graphicFrame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3975AED5-96CD-41DA-B65F-DA8CA1319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052" y="4737670"/>
            <a:ext cx="2521603" cy="185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0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DF79F64-80CB-4BAA-9E66-9040B226D73F}"/>
              </a:ext>
            </a:extLst>
          </p:cNvPr>
          <p:cNvSpPr/>
          <p:nvPr/>
        </p:nvSpPr>
        <p:spPr>
          <a:xfrm>
            <a:off x="215516" y="836712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99043"/>
                </a:solidFill>
                <a:latin typeface="Helvetica Neue"/>
              </a:rPr>
              <a:t>Выводы</a:t>
            </a:r>
            <a:endParaRPr lang="ru-RU" dirty="0">
              <a:solidFill>
                <a:srgbClr val="199043"/>
              </a:solidFill>
              <a:latin typeface="Helvetica Neue"/>
            </a:endParaRP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Профильное обучение в современной России невозможно без использования современных педагогических технологий. Именно они позволяют решить следующие задачи: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выделение ученика как субъекта, признание его основной ценностью всего образовательного процесса; развитие его способностей, признание того, что развитие индивидуальных способностей ученика - основная цель образования;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изменение типа отношений между обучающими и обучаемыми, переход от авторитарного управления, подчинения и принуждения к сотрудничеству, взаиморегуляции, взаимопомощи;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на стимулирование школьников к использованию разнообразных способов выполнения заданий без боязни ошибиться; на применение активных форм общения (диалог, обсуждение, аргументация, дискуссия, дебаты).</a:t>
            </a:r>
          </a:p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Углубленное изучение предметов позволяют сформировать у учащихся профильных классов такие ценности, как: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потребность в получении знаний;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умение самостоятельно организовывать работу по усвоению знаний;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выбор наиболее оптимальных путей для решения учебных задач;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планирование своей образовательной деятельности;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333"/>
                </a:solidFill>
                <a:latin typeface="Helvetica Neue"/>
              </a:rPr>
              <a:t>позитивную самооценку.</a:t>
            </a:r>
          </a:p>
        </p:txBody>
      </p:sp>
    </p:spTree>
    <p:extLst>
      <p:ext uri="{BB962C8B-B14F-4D97-AF65-F5344CB8AC3E}">
        <p14:creationId xmlns:p14="http://schemas.microsoft.com/office/powerpoint/2010/main" val="2329891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5FEDF4-F290-4CF2-9BEE-1BBD1B081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5301208" cy="530120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5A590A6-9169-44A4-B35D-FF90DCC64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25144"/>
            <a:ext cx="6505699" cy="123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71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A80A44C-8613-4426-9705-5E1C14CD3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4638"/>
            <a:ext cx="8352928" cy="1143000"/>
          </a:xfrm>
        </p:spPr>
        <p:txBody>
          <a:bodyPr/>
          <a:lstStyle/>
          <a:p>
            <a:pPr algn="ctr"/>
            <a:r>
              <a:rPr lang="ru-RU" alt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обучение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F25B55-09CB-48CB-94EF-69BBEAF7E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14" y="1268760"/>
            <a:ext cx="8856984" cy="374441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дифференциации и индивидуализации обучения, позволяющее за счет изменений в структуре, содержании и организации образовательного процесса более полно учитывать интересы, склонности и способности учащихся, создавать условия для обучения старшеклассников в соответствии с их </a:t>
            </a:r>
            <a:r>
              <a:rPr lang="ru-RU" alt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профессиональными интересами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намерениями в отношении продолжения образования.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3F13C50C-9268-4AC4-A966-B0208555E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6" y="5062537"/>
            <a:ext cx="9144000" cy="152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43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C395DBDF-7EEB-4AE0-BB9E-A963B690C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63" y="5013176"/>
            <a:ext cx="2427225" cy="182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B34CFF-7BCB-4558-9E45-3381FC58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404664"/>
            <a:ext cx="7498080" cy="1296144"/>
          </a:xfrm>
        </p:spPr>
        <p:txBody>
          <a:bodyPr>
            <a:normAutofit fontScale="90000"/>
          </a:bodyPr>
          <a:lstStyle/>
          <a:p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профильного обучения, отражающая данное направление, предусматривает реализацию следующих основных </a:t>
            </a:r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целей: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29CE17-F4A5-417A-904B-B2177F95B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1556792"/>
            <a:ext cx="7498080" cy="4752528"/>
          </a:xfrm>
        </p:spPr>
        <p:txBody>
          <a:bodyPr/>
          <a:lstStyle/>
          <a:p>
            <a:pPr marL="457200"/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 углубленно изучение отдельных предметов программы полного общего образования;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/>
            <a:r>
              <a:rPr lang="ru-RU" altLang="ru-RU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существенной дифференциации содержания обучения старшеклассников с широкими и гибкими возможностями построения школьниками индивидуальных образовательных программ;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50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1D348D-EBEE-4D9E-9168-CD9D1F630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40" y="188640"/>
            <a:ext cx="8610160" cy="5411688"/>
          </a:xfrm>
        </p:spPr>
        <p:txBody>
          <a:bodyPr>
            <a:normAutofit fontScale="92500" lnSpcReduction="20000"/>
          </a:bodyPr>
          <a:lstStyle/>
          <a:p>
            <a:pPr marL="457200">
              <a:lnSpc>
                <a:spcPct val="110000"/>
              </a:lnSpc>
            </a:pPr>
            <a:r>
              <a:rPr lang="ru-RU" altLang="ru-RU" sz="3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установлению равного доступа к полноценному образованию разным категориям обучающихся в соответствии с их способностями, индивидуальными склонностями и потребностями;</a:t>
            </a:r>
          </a:p>
          <a:p>
            <a:pPr marL="457200">
              <a:lnSpc>
                <a:spcPct val="110000"/>
              </a:lnSpc>
            </a:pPr>
            <a:r>
              <a:rPr lang="ru-RU" altLang="ru-RU" sz="3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возможности социализации учащихся, обеспечить преемственность между общим и профессиональным образованием, более эффективно подготовить выпускников школы к освоению программ высшего </a:t>
            </a:r>
            <a:r>
              <a:rPr lang="ru-RU" altLang="ru-RU" sz="3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профессионального образования</a:t>
            </a:r>
            <a:r>
              <a:rPr lang="ru-RU" altLang="ru-RU" sz="3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E51A84F7-0CAC-4516-90FC-37BDA47BB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7E6E6"/>
              </a:clrFrom>
              <a:clrTo>
                <a:srgbClr val="E7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63" y="5013176"/>
            <a:ext cx="2427225" cy="182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9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051CF8-4D56-4250-937E-7B4EEEA4C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профильного обучения от углубленного</a:t>
            </a:r>
            <a: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F33568-58F7-4562-ABC4-97F60646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57" y="1417638"/>
            <a:ext cx="8538152" cy="4800600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обучение – это система специализированной подготовки старшеклассников, направленная на то, чтобы сделать процесс их обучения на последней ступени </a:t>
            </a: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общеобразовательной школы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более индивидуализированным, отвечающим реальным запросам и ориентациям, способная обеспечить осознанный выбор школьниками своей профессиональной деятельности.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Профильное обучение позволяет учащимся выбрать конкретную приоритетную область для более глубокого изучения. Поскольку выбор предполагает ряд вариантов, то переход к профильному обучению – это, прежде всего, расширение свободы, вариативности </a:t>
            </a:r>
            <a:r>
              <a:rPr lang="ru-RU" alt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школьного образования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отличие же от углубленного изучения отдельных предметов, профильное обучение позволяет школьникам изучать не один, а группу предметов, взаимодополняющих друг друга. </a:t>
            </a:r>
          </a:p>
          <a:p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45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AA1759-74B1-423F-89C7-CB8A04F5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476672"/>
            <a:ext cx="7498080" cy="5256584"/>
          </a:xfrm>
        </p:spPr>
        <p:txBody>
          <a:bodyPr>
            <a:norm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процесса углубленного изучения отдельных предметов лежит предметно ориентированный подход, а в основе профильного обучения – профессионально ориентированный подход.</a:t>
            </a:r>
          </a:p>
          <a:p>
            <a:pPr>
              <a:spcAft>
                <a:spcPts val="1875"/>
              </a:spcAf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с углубленным изучением отдельных предметов реализуют общеобразовательные программы общего образования и обеспечивают дополнительную (углубленную) подготовку обучающихся.</a:t>
            </a:r>
          </a:p>
          <a:p>
            <a:pPr>
              <a:spcAft>
                <a:spcPts val="1875"/>
              </a:spcAft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 классы создаются на старшей ступени образования и реализуют двухуровневые образовательные программы среднего (полного) общего образования (базового и профильного) и обеспечивают предметную профильную подготовку учащихся 10–11-х классов.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spcAft>
                <a:spcPts val="1875"/>
              </a:spcAft>
              <a:buNone/>
            </a:pP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75"/>
              </a:spcAf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75"/>
              </a:spcAf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75"/>
              </a:spcAft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00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профильной школы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980728"/>
            <a:ext cx="8064883" cy="39750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D60D5F4D-1E2D-4C52-819B-BF25DCD3C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5049"/>
            <a:ext cx="2449215" cy="215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8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обучение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95637" y="1819420"/>
            <a:ext cx="2232248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57954" y="2059699"/>
            <a:ext cx="1944216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5456" y="2005127"/>
            <a:ext cx="2088232" cy="7200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577190" y="1319801"/>
            <a:ext cx="86409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cxnSpLocks/>
          </p:cNvCxnSpPr>
          <p:nvPr/>
        </p:nvCxnSpPr>
        <p:spPr>
          <a:xfrm flipH="1">
            <a:off x="5101088" y="1416326"/>
            <a:ext cx="28974" cy="6051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868144" y="1266463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115616" y="2775377"/>
            <a:ext cx="2379708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отражают обязательную для всех школьников инвариативную часть образования и направлены на завершение общеобразовательной подготовки обучающихся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69397" y="2924944"/>
            <a:ext cx="1944216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 углубленное изучение отдельных предметов и ориентированы, в первую очередь, на подготовку выпускников школы к последующему профессиональному образованию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37179" y="2924944"/>
            <a:ext cx="2088232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удовлетворением индивидуальных образовательных интересов, потребностей и склонностей каждого школьника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EEE8C75-3E77-49E4-A442-8A391758CFD1}"/>
              </a:ext>
            </a:extLst>
          </p:cNvPr>
          <p:cNvSpPr/>
          <p:nvPr/>
        </p:nvSpPr>
        <p:spPr>
          <a:xfrm>
            <a:off x="1187624" y="5733256"/>
            <a:ext cx="2486725" cy="9349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учебным планом школы для социально-гуманитарного профиля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69F5F06F-5574-4F3E-8414-E24685942DC5}"/>
              </a:ext>
            </a:extLst>
          </p:cNvPr>
          <p:cNvSpPr/>
          <p:nvPr/>
        </p:nvSpPr>
        <p:spPr>
          <a:xfrm>
            <a:off x="4016058" y="5806412"/>
            <a:ext cx="2272296" cy="9349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9A9BF2D-EE66-4ECD-8C3C-9D9D76EC5B42}"/>
              </a:ext>
            </a:extLst>
          </p:cNvPr>
          <p:cNvSpPr/>
          <p:nvPr/>
        </p:nvSpPr>
        <p:spPr>
          <a:xfrm>
            <a:off x="6630063" y="5913276"/>
            <a:ext cx="2272296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правоведение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468FE7AB-3DD4-458D-A624-007038AD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88" y="295044"/>
            <a:ext cx="2097298" cy="130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26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Элективные курсы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8064896" cy="23439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Федеральным базисным учебным планом в каждом профиле обучения должны присутствовать элективные курсы. Элективные курсы являются обязательными для посещения курсами по выбору учащихся. Это значит, что в каждой школе учащимся должно быть предложено несколько элективных курсов, из которых они смогут выбрать по меньшей мере два для обязательного посещения. Элективные курсы входят в состав всех профилей обучения на старшей ступени среднего образования и реализуется за счёт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компонента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плана.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1DA2CD9-30B2-418D-A5BB-18C9DE74F57C}"/>
              </a:ext>
            </a:extLst>
          </p:cNvPr>
          <p:cNvSpPr txBox="1">
            <a:spLocks/>
          </p:cNvSpPr>
          <p:nvPr/>
        </p:nvSpPr>
        <p:spPr>
          <a:xfrm>
            <a:off x="2005473" y="2949502"/>
            <a:ext cx="5997150" cy="787524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элективных курсов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6C446AA-9FCA-4CE0-8185-7962F74549F1}"/>
              </a:ext>
            </a:extLst>
          </p:cNvPr>
          <p:cNvSpPr/>
          <p:nvPr/>
        </p:nvSpPr>
        <p:spPr>
          <a:xfrm>
            <a:off x="1746924" y="3855038"/>
            <a:ext cx="1875316" cy="980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«надстройка» профильных курсов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7A04347-617C-4A90-BE58-E4E34E9E74CD}"/>
              </a:ext>
            </a:extLst>
          </p:cNvPr>
          <p:cNvSpPr/>
          <p:nvPr/>
        </p:nvSpPr>
        <p:spPr>
          <a:xfrm>
            <a:off x="4351213" y="3864405"/>
            <a:ext cx="1950329" cy="9710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межпредметная связь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9C684A4-AB6C-43F0-8D05-9C955201796F}"/>
              </a:ext>
            </a:extLst>
          </p:cNvPr>
          <p:cNvSpPr/>
          <p:nvPr/>
        </p:nvSpPr>
        <p:spPr>
          <a:xfrm>
            <a:off x="7050252" y="3852773"/>
            <a:ext cx="1725291" cy="980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сдаче ЕГЭ на повышенном уровне 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A9630F8F-F6A1-432C-89A0-6353DB6EEC31}"/>
              </a:ext>
            </a:extLst>
          </p:cNvPr>
          <p:cNvCxnSpPr/>
          <p:nvPr/>
        </p:nvCxnSpPr>
        <p:spPr>
          <a:xfrm>
            <a:off x="3452153" y="2119286"/>
            <a:ext cx="0" cy="345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user\Desktop\изображения\0_7b60d_aed72e37_XL.gif">
            <a:extLst>
              <a:ext uri="{FF2B5EF4-FFF2-40B4-BE49-F238E27FC236}">
                <a16:creationId xmlns:a16="http://schemas.microsoft.com/office/drawing/2014/main" xmlns="" id="{A7217129-44C3-4AA9-BE8C-4957ED676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25" y="5301208"/>
            <a:ext cx="2930290" cy="14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504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347</TotalTime>
  <Words>966</Words>
  <Application>Microsoft Office PowerPoint</Application>
  <PresentationFormat>Экран (4:3)</PresentationFormat>
  <Paragraphs>169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Andale Sans UI</vt:lpstr>
      <vt:lpstr>Arial</vt:lpstr>
      <vt:lpstr>Calibri</vt:lpstr>
      <vt:lpstr>Corbel</vt:lpstr>
      <vt:lpstr>Gill Sans MT</vt:lpstr>
      <vt:lpstr>Helvetica Neue</vt:lpstr>
      <vt:lpstr>Times New Roman</vt:lpstr>
      <vt:lpstr>Verdana</vt:lpstr>
      <vt:lpstr>Wingdings</vt:lpstr>
      <vt:lpstr>Wingdings 2</vt:lpstr>
      <vt:lpstr>Солнцестояние</vt:lpstr>
      <vt:lpstr>Особенности преподавания гуманитарных дисциплин на профильном уровне</vt:lpstr>
      <vt:lpstr>Профильное обучение </vt:lpstr>
      <vt:lpstr>Концепция профильного обучения, отражающая данное направление, предусматривает реализацию следующих основных целей: </vt:lpstr>
      <vt:lpstr>Презентация PowerPoint</vt:lpstr>
      <vt:lpstr>Отличие профильного обучения от углубленного </vt:lpstr>
      <vt:lpstr>Презентация PowerPoint</vt:lpstr>
      <vt:lpstr> Модель профильной школы</vt:lpstr>
      <vt:lpstr>Профильное обучение  Курсы</vt:lpstr>
      <vt:lpstr>Элективные курсы</vt:lpstr>
      <vt:lpstr> Основные приемы и технологии профильного обучения  </vt:lpstr>
      <vt:lpstr>Роль педагога в профильном обучении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иностранного языка в профильных классах</dc:title>
  <dc:creator>user</dc:creator>
  <cp:lastModifiedBy>Усния</cp:lastModifiedBy>
  <cp:revision>43</cp:revision>
  <dcterms:created xsi:type="dcterms:W3CDTF">2013-08-12T06:47:53Z</dcterms:created>
  <dcterms:modified xsi:type="dcterms:W3CDTF">2022-03-25T07:29:16Z</dcterms:modified>
</cp:coreProperties>
</file>