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colors1.xml" ContentType="application/vnd.ms-office.chartcolorstyle+xml"/>
  <Override PartName="/ppt/charts/style1.xml" ContentType="application/vnd.ms-office.chart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44" r:id="rId3"/>
    <p:sldId id="345" r:id="rId4"/>
    <p:sldId id="346" r:id="rId5"/>
    <p:sldId id="347" r:id="rId6"/>
    <p:sldId id="300" r:id="rId7"/>
    <p:sldId id="275" r:id="rId8"/>
    <p:sldId id="276" r:id="rId9"/>
    <p:sldId id="349" r:id="rId10"/>
    <p:sldId id="348" r:id="rId11"/>
    <p:sldId id="351" r:id="rId12"/>
    <p:sldId id="350" r:id="rId13"/>
    <p:sldId id="328" r:id="rId14"/>
    <p:sldId id="325" r:id="rId15"/>
    <p:sldId id="326" r:id="rId16"/>
    <p:sldId id="286" r:id="rId1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B7A1DCA6-0B03-4512-88DE-C203A5957291}">
          <p14:sldIdLst>
            <p14:sldId id="256"/>
            <p14:sldId id="344"/>
            <p14:sldId id="345"/>
            <p14:sldId id="346"/>
            <p14:sldId id="347"/>
            <p14:sldId id="300"/>
            <p14:sldId id="275"/>
            <p14:sldId id="276"/>
            <p14:sldId id="349"/>
            <p14:sldId id="348"/>
            <p14:sldId id="351"/>
            <p14:sldId id="350"/>
            <p14:sldId id="328"/>
            <p14:sldId id="325"/>
            <p14:sldId id="326"/>
            <p14:sldId id="286"/>
          </p14:sldIdLst>
        </p14:section>
      </p14:sectionLst>
    </p:ex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00000"/>
    <a:srgbClr val="990000"/>
    <a:srgbClr val="0303A5"/>
    <a:srgbClr val="4402A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00A15C55-8517-42AA-B614-E9B94910E393}" styleName="Средний стиль 2 —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21E4AEA4-8DFA-4A89-87EB-49C32662AFE0}" styleName="Средний стиль 2 —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26" autoAdjust="0"/>
    <p:restoredTop sz="94660"/>
  </p:normalViewPr>
  <p:slideViewPr>
    <p:cSldViewPr snapToGrid="0">
      <p:cViewPr>
        <p:scale>
          <a:sx n="92" d="100"/>
          <a:sy n="92" d="100"/>
        </p:scale>
        <p:origin x="-264" y="-29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5484106153397494E-2"/>
          <c:y val="5.8432934926958828E-2"/>
          <c:w val="0.91442330125400995"/>
          <c:h val="0.6920651253254698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Обществознание</c:v>
                </c:pt>
              </c:strCache>
            </c:strRef>
          </c:tx>
          <c:spPr>
            <a:solidFill>
              <a:srgbClr val="FF00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1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anose="02020603050405020304" pitchFamily="18" charset="0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Лист1!$A$2:$A$6</c:f>
              <c:strCache>
                <c:ptCount val="5"/>
                <c:pt idx="0">
                  <c:v>2020/2021</c:v>
                </c:pt>
                <c:pt idx="1">
                  <c:v>2021/2022</c:v>
                </c:pt>
                <c:pt idx="2">
                  <c:v>2022/2023</c:v>
                </c:pt>
                <c:pt idx="3">
                  <c:v>2023/2024</c:v>
                </c:pt>
                <c:pt idx="4">
                  <c:v>2024/2025                1-2 четверть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63</c:v>
                </c:pt>
                <c:pt idx="1">
                  <c:v>65</c:v>
                </c:pt>
                <c:pt idx="2">
                  <c:v>72</c:v>
                </c:pt>
                <c:pt idx="3">
                  <c:v>73</c:v>
                </c:pt>
                <c:pt idx="4">
                  <c:v>72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CADC-4EEA-9E9F-E2C96479EC0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23271424"/>
        <c:axId val="146484608"/>
      </c:barChart>
      <c:catAx>
        <c:axId val="2232714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2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n-ea"/>
                <a:cs typeface="+mn-cs"/>
              </a:defRPr>
            </a:pPr>
            <a:endParaRPr lang="ru-RU"/>
          </a:p>
        </c:txPr>
        <c:crossAx val="146484608"/>
        <c:crosses val="autoZero"/>
        <c:auto val="1"/>
        <c:lblAlgn val="ctr"/>
        <c:lblOffset val="100"/>
        <c:noMultiLvlLbl val="0"/>
      </c:catAx>
      <c:valAx>
        <c:axId val="14648460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2327142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9F07D0-A76B-4B18-8B74-38323FC39AD1}" type="datetimeFigureOut">
              <a:rPr lang="ru-RU" smtClean="0"/>
              <a:pPr/>
              <a:t>21.02.2025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AC03D8-A155-48D6-A1D9-947352E560C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64520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9F07D0-A76B-4B18-8B74-38323FC39AD1}" type="datetimeFigureOut">
              <a:rPr lang="ru-RU" smtClean="0"/>
              <a:pPr/>
              <a:t>21.02.2025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AC03D8-A155-48D6-A1D9-947352E560C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50750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9F07D0-A76B-4B18-8B74-38323FC39AD1}" type="datetimeFigureOut">
              <a:rPr lang="ru-RU" smtClean="0"/>
              <a:pPr/>
              <a:t>21.02.2025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AC03D8-A155-48D6-A1D9-947352E560C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76454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9F07D0-A76B-4B18-8B74-38323FC39AD1}" type="datetimeFigureOut">
              <a:rPr lang="ru-RU" smtClean="0"/>
              <a:pPr/>
              <a:t>21.02.2025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AC03D8-A155-48D6-A1D9-947352E560C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56481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9F07D0-A76B-4B18-8B74-38323FC39AD1}" type="datetimeFigureOut">
              <a:rPr lang="ru-RU" smtClean="0"/>
              <a:pPr/>
              <a:t>21.02.2025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AC03D8-A155-48D6-A1D9-947352E560C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6341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9F07D0-A76B-4B18-8B74-38323FC39AD1}" type="datetimeFigureOut">
              <a:rPr lang="ru-RU" smtClean="0"/>
              <a:pPr/>
              <a:t>21.02.2025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AC03D8-A155-48D6-A1D9-947352E560C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96171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9F07D0-A76B-4B18-8B74-38323FC39AD1}" type="datetimeFigureOut">
              <a:rPr lang="ru-RU" smtClean="0"/>
              <a:pPr/>
              <a:t>21.02.2025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AC03D8-A155-48D6-A1D9-947352E560C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87981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9F07D0-A76B-4B18-8B74-38323FC39AD1}" type="datetimeFigureOut">
              <a:rPr lang="ru-RU" smtClean="0"/>
              <a:pPr/>
              <a:t>21.02.2025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AC03D8-A155-48D6-A1D9-947352E560C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45360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9F07D0-A76B-4B18-8B74-38323FC39AD1}" type="datetimeFigureOut">
              <a:rPr lang="ru-RU" smtClean="0"/>
              <a:pPr/>
              <a:t>21.02.2025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AC03D8-A155-48D6-A1D9-947352E560C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99117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9F07D0-A76B-4B18-8B74-38323FC39AD1}" type="datetimeFigureOut">
              <a:rPr lang="ru-RU" smtClean="0"/>
              <a:pPr/>
              <a:t>21.02.2025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AC03D8-A155-48D6-A1D9-947352E560C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37742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9F07D0-A76B-4B18-8B74-38323FC39AD1}" type="datetimeFigureOut">
              <a:rPr lang="ru-RU" smtClean="0"/>
              <a:pPr/>
              <a:t>21.02.2025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AC03D8-A155-48D6-A1D9-947352E560C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44098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72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9F07D0-A76B-4B18-8B74-38323FC39AD1}" type="datetimeFigureOut">
              <a:rPr lang="ru-RU" smtClean="0"/>
              <a:pPr/>
              <a:t>21.02.2025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AC03D8-A155-48D6-A1D9-947352E560C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36222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5191760" y="2834641"/>
            <a:ext cx="6685280" cy="2072640"/>
          </a:xfrm>
        </p:spPr>
        <p:txBody>
          <a:bodyPr>
            <a:noAutofit/>
          </a:bodyPr>
          <a:lstStyle/>
          <a:p>
            <a:r>
              <a:rPr lang="ru-RU" sz="32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Творческий отчет </a:t>
            </a:r>
            <a:br>
              <a:rPr lang="ru-RU" sz="32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</a:br>
            <a:r>
              <a:rPr lang="ru-RU" sz="32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учителя обществознания </a:t>
            </a:r>
            <a:br>
              <a:rPr lang="ru-RU" sz="32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</a:br>
            <a:r>
              <a:rPr lang="ru-RU" sz="3200" b="1" dirty="0" err="1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Квитии</a:t>
            </a:r>
            <a:r>
              <a:rPr lang="ru-RU" sz="32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 Оксаны Николаевны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2E9D405E-C03D-4EAF-9707-B1DF601FC132}"/>
              </a:ext>
            </a:extLst>
          </p:cNvPr>
          <p:cNvSpPr/>
          <p:nvPr/>
        </p:nvSpPr>
        <p:spPr>
          <a:xfrm>
            <a:off x="1269999" y="891556"/>
            <a:ext cx="10698480" cy="16730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24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Муниципальное бюджетное общеобразовательное учреждение</a:t>
            </a:r>
            <a:endParaRPr lang="ru-RU" sz="2400" b="1" dirty="0">
              <a:solidFill>
                <a:srgbClr val="8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anose="02000600000000000000" pitchFamily="2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24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«Партизанская школа имени Героя Советского Союза </a:t>
            </a: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24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Богданова Александра Петровича»</a:t>
            </a:r>
            <a:endParaRPr lang="ru-RU" sz="2400" b="1" dirty="0">
              <a:solidFill>
                <a:srgbClr val="8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anose="02000600000000000000" pitchFamily="2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24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Симферопольского района Республики Крым</a:t>
            </a:r>
            <a:endParaRPr lang="ru-RU" sz="2400" b="1" dirty="0">
              <a:solidFill>
                <a:srgbClr val="8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anose="02000600000000000000" pitchFamily="2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2FFB9F82-EA37-43A7-986E-5FA2E6E759E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5440" y="2960818"/>
            <a:ext cx="2880360" cy="2880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6228064"/>
      </p:ext>
    </p:extLst>
  </p:cSld>
  <p:clrMapOvr>
    <a:masterClrMapping/>
  </p:clrMapOvr>
  <p:transition advClick="0">
    <p:cut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658BBD87-1EF9-4B46-935D-DC5911C9B0BE}"/>
              </a:ext>
            </a:extLst>
          </p:cNvPr>
          <p:cNvSpPr/>
          <p:nvPr/>
        </p:nvSpPr>
        <p:spPr>
          <a:xfrm>
            <a:off x="1219200" y="245922"/>
            <a:ext cx="10820400" cy="8826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4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Выступления на научно-практических конференциях, семинарах, секциях, проведение мастер-классов</a:t>
            </a:r>
            <a:endParaRPr lang="ru-RU" sz="2400" b="1" dirty="0">
              <a:solidFill>
                <a:srgbClr val="8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anose="02000600000000000000" pitchFamily="2" charset="0"/>
            </a:endParaRPr>
          </a:p>
        </p:txBody>
      </p:sp>
      <p:graphicFrame>
        <p:nvGraphicFramePr>
          <p:cNvPr id="5" name="Таблица 5">
            <a:extLst>
              <a:ext uri="{FF2B5EF4-FFF2-40B4-BE49-F238E27FC236}">
                <a16:creationId xmlns:a16="http://schemas.microsoft.com/office/drawing/2014/main" xmlns="" id="{4C038751-60B3-4B9E-B63B-7FCC9E80DB0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8415005"/>
              </p:ext>
            </p:extLst>
          </p:nvPr>
        </p:nvGraphicFramePr>
        <p:xfrm>
          <a:off x="894080" y="1260302"/>
          <a:ext cx="10596880" cy="47548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62047">
                  <a:extLst>
                    <a:ext uri="{9D8B030D-6E8A-4147-A177-3AD203B41FA5}">
                      <a16:colId xmlns:a16="http://schemas.microsoft.com/office/drawing/2014/main" xmlns="" val="1469792969"/>
                    </a:ext>
                  </a:extLst>
                </a:gridCol>
                <a:gridCol w="10034833">
                  <a:extLst>
                    <a:ext uri="{9D8B030D-6E8A-4147-A177-3AD203B41FA5}">
                      <a16:colId xmlns:a16="http://schemas.microsoft.com/office/drawing/2014/main" xmlns="" val="392598961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ru-RU" b="1" dirty="0">
                          <a:solidFill>
                            <a:srgbClr val="8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Segoe Print" panose="02000600000000000000" pitchFamily="2" charset="0"/>
                        </a:rPr>
                        <a:t>1.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/>
                      <a:r>
                        <a:rPr lang="ru-RU" sz="1800" b="1" kern="1200" dirty="0">
                          <a:solidFill>
                            <a:srgbClr val="8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Segoe Print" panose="02000600000000000000" pitchFamily="2" charset="0"/>
                          <a:ea typeface="+mn-ea"/>
                          <a:cs typeface="+mn-cs"/>
                        </a:rPr>
                        <a:t>Семинар - практикум учителей истории и обществознания Симферопольского района «Формирование функциональной грамотности на уроках истории и обществознания как условие повышения качества образования школьников в соответствии с требованиями обновленного ФГОС» (17.11.2023.)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04511682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ru-RU" b="1" dirty="0">
                          <a:solidFill>
                            <a:srgbClr val="8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Segoe Print" panose="02000600000000000000" pitchFamily="2" charset="0"/>
                        </a:rPr>
                        <a:t>2.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>
                          <a:solidFill>
                            <a:srgbClr val="8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Segoe Print" panose="02000600000000000000" pitchFamily="2" charset="0"/>
                          <a:ea typeface="+mn-ea"/>
                          <a:cs typeface="+mn-cs"/>
                        </a:rPr>
                        <a:t>Августовская конференция руководящих и педагогических работников Симферопольского района в 2023 году «Единое образовательное пространство: новые возможности для обучения и воспитания»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9206242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ru-RU" b="1" dirty="0">
                          <a:solidFill>
                            <a:srgbClr val="8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Segoe Print" panose="02000600000000000000" pitchFamily="2" charset="0"/>
                        </a:rPr>
                        <a:t>3.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>
                          <a:solidFill>
                            <a:srgbClr val="8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Segoe Print" panose="02000600000000000000" pitchFamily="2" charset="0"/>
                          <a:ea typeface="+mn-ea"/>
                          <a:cs typeface="+mn-cs"/>
                        </a:rPr>
                        <a:t>Обобщен опыт работы на Методическом совете МБОУ ДО «ЦДЮТ» Симферопольского района протокол №2 от 22.04.2024г.</a:t>
                      </a:r>
                      <a:endParaRPr lang="ru-RU" b="1" dirty="0">
                        <a:solidFill>
                          <a:srgbClr val="8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Segoe Print" panose="02000600000000000000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4229553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b="1" dirty="0">
                          <a:solidFill>
                            <a:srgbClr val="8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Segoe Print" panose="02000600000000000000" pitchFamily="2" charset="0"/>
                        </a:rPr>
                        <a:t>4.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>
                          <a:solidFill>
                            <a:srgbClr val="8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Segoe Print" panose="02000600000000000000" pitchFamily="2" charset="0"/>
                          <a:ea typeface="+mn-ea"/>
                          <a:cs typeface="+mn-cs"/>
                        </a:rPr>
                        <a:t>План республиканского семинара-практикума для специалистов управлений образования муниципальных образований Республики Крым, методистов муниципальных методических кабинетов (центров), курирующих воспитательную работу «Траектория воспитания: от профориентации к проектированию будущего, в рамках реализации Рабочей программы воспитания» (18.04.2024). </a:t>
                      </a:r>
                      <a:endParaRPr lang="ru-RU" b="1" dirty="0">
                        <a:solidFill>
                          <a:srgbClr val="8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Segoe Print" panose="02000600000000000000" pitchFamily="2" charset="0"/>
                      </a:endParaRPr>
                    </a:p>
                    <a:p>
                      <a:endParaRPr lang="ru-RU" b="1" dirty="0">
                        <a:solidFill>
                          <a:srgbClr val="8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Segoe Print" panose="02000600000000000000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28449286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6993722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737360" y="149630"/>
            <a:ext cx="9331036" cy="6850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20955">
              <a:lnSpc>
                <a:spcPct val="107000"/>
              </a:lnSpc>
              <a:spcAft>
                <a:spcPts val="0"/>
              </a:spcAft>
            </a:pPr>
            <a:r>
              <a:rPr lang="ru-RU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Грамоты, благодарности, благодарственные письма, в том числе от общественных организаций за успехи в профессиональной деятельности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49135" y="892878"/>
            <a:ext cx="7381701" cy="50150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1300" b="1" dirty="0">
                <a:solidFill>
                  <a:srgbClr val="800000"/>
                </a:solidFill>
                <a:latin typeface="Segoe Print" panose="02000600000000000000" pitchFamily="2" charset="0"/>
              </a:rPr>
              <a:t>Грамота управления образования администрации Симферопольского района от 21.10.2024 №1016;</a:t>
            </a:r>
          </a:p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1300" b="1" dirty="0">
                <a:solidFill>
                  <a:srgbClr val="800000"/>
                </a:solidFill>
                <a:latin typeface="Segoe Print" panose="02000600000000000000" pitchFamily="2" charset="0"/>
              </a:rPr>
              <a:t>Грамота управления образования администрации Симферопольского района от 15.05.2024 №572;</a:t>
            </a:r>
          </a:p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1300" b="1" dirty="0">
                <a:solidFill>
                  <a:srgbClr val="800000"/>
                </a:solidFill>
                <a:latin typeface="Segoe Print" panose="02000600000000000000" pitchFamily="2" charset="0"/>
              </a:rPr>
              <a:t>Грамота управления образования администрации Симферопольского района «О поощрении педагогов по итогам 2019/2020 учебного года» (приказ №318 от 26.05.2020);</a:t>
            </a:r>
          </a:p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1300" b="1" dirty="0">
                <a:solidFill>
                  <a:srgbClr val="800000"/>
                </a:solidFill>
                <a:latin typeface="Segoe Print" panose="02000600000000000000" pitchFamily="2" charset="0"/>
              </a:rPr>
              <a:t>Благодарность от ФГКОУ ВО «Нижегородская академия Министерства внутренних дел Российской Федерации» (2020/2021 учебный год);</a:t>
            </a:r>
          </a:p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1300" b="1" dirty="0">
                <a:solidFill>
                  <a:srgbClr val="800000"/>
                </a:solidFill>
                <a:latin typeface="Segoe Print" panose="02000600000000000000" pitchFamily="2" charset="0"/>
              </a:rPr>
              <a:t>Благодарность от ФГКОУ ВО «Нижегородская академия Министерства внутренних дел Российской Федерации» (2023/2024 учебный год);</a:t>
            </a:r>
          </a:p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1300" b="1" dirty="0">
                <a:solidFill>
                  <a:srgbClr val="800000"/>
                </a:solidFill>
                <a:latin typeface="Segoe Print" panose="02000600000000000000" pitchFamily="2" charset="0"/>
              </a:rPr>
              <a:t>Благодарственное письмо Федеральной службы по надзору в сфере образования и науки за участие в оценке компетенций, необходимых для осуществления воспитательной деятельности педагогическим работникам образовательных организаций, проводимой в апреле - мае 2023 года (Письмо от 07.06.2023  №01-60/08-01);</a:t>
            </a:r>
            <a:endParaRPr lang="ru-RU" sz="1300" b="1" dirty="0">
              <a:solidFill>
                <a:srgbClr val="800000"/>
              </a:solidFill>
              <a:latin typeface="Segoe Print" panose="02000600000000000000" pitchFamily="2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1300" b="1" dirty="0">
                <a:solidFill>
                  <a:srgbClr val="800000"/>
                </a:solidFill>
                <a:latin typeface="Segoe Print" panose="02000600000000000000" pitchFamily="2" charset="0"/>
              </a:rPr>
              <a:t>Удостоверение Общероссийской общественной патриотической организации «Военно-спортивный союз М.Т. Калашникова» о награждении медалью «М.Р. Калашникова» </a:t>
            </a:r>
            <a:r>
              <a:rPr lang="en-US" sz="1300" b="1" dirty="0">
                <a:solidFill>
                  <a:srgbClr val="800000"/>
                </a:solidFill>
                <a:latin typeface="Segoe Print" panose="02000600000000000000" pitchFamily="2" charset="0"/>
              </a:rPr>
              <a:t>III</a:t>
            </a:r>
            <a:r>
              <a:rPr lang="ru-RU" sz="1300" b="1" dirty="0">
                <a:solidFill>
                  <a:srgbClr val="800000"/>
                </a:solidFill>
                <a:latin typeface="Segoe Print" panose="02000600000000000000" pitchFamily="2" charset="0"/>
              </a:rPr>
              <a:t> степени за активное участие в патриотическом воспитании молодёжи России, 2015 год.</a:t>
            </a:r>
          </a:p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1300" b="1" dirty="0">
                <a:solidFill>
                  <a:srgbClr val="800000"/>
                </a:solidFill>
                <a:latin typeface="Segoe Print" panose="02000600000000000000" pitchFamily="2" charset="0"/>
              </a:rPr>
              <a:t>Благодарственное письмо от председателя Симферопольского районного совета (от 21.06.2023г.)</a:t>
            </a:r>
          </a:p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1300" b="1" dirty="0">
                <a:solidFill>
                  <a:srgbClr val="800000"/>
                </a:solidFill>
                <a:latin typeface="Segoe Print" panose="02000600000000000000" pitchFamily="2" charset="0"/>
              </a:rPr>
              <a:t>Благодарственное письмо Фонда Гуманитарных Проектов (2023-2024гг).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68708" y="2984703"/>
            <a:ext cx="1401496" cy="1927559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3"/>
          <a:srcRect l="7824" t="4310" r="55226" b="47212"/>
          <a:stretch/>
        </p:blipFill>
        <p:spPr>
          <a:xfrm>
            <a:off x="9390394" y="1024390"/>
            <a:ext cx="2399180" cy="1770612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51468" y="958788"/>
            <a:ext cx="1267333" cy="1836214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7818EBC8-493F-4F0C-8BAB-D124467A952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859866" y="3016502"/>
            <a:ext cx="1401497" cy="1927560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xmlns="" id="{3AEAC44B-195F-4607-91E4-D0260C20C4F2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71" t="4022" r="6888" b="3987"/>
          <a:stretch/>
        </p:blipFill>
        <p:spPr>
          <a:xfrm>
            <a:off x="10848996" y="3016502"/>
            <a:ext cx="1231980" cy="1927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8966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55992" y="192236"/>
            <a:ext cx="9465330" cy="878888"/>
          </a:xfrm>
        </p:spPr>
        <p:txBody>
          <a:bodyPr>
            <a:noAutofit/>
          </a:bodyPr>
          <a:lstStyle/>
          <a:p>
            <a:pPr algn="ctr"/>
            <a:r>
              <a:rPr lang="ru-RU" sz="18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Общественная активность педагога: участие в экспертных, апелляционных комиссиях, в жюри профессиональных, творческих конкурсов, олимпиад, творческих группах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43883" y="1071124"/>
            <a:ext cx="10935816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20955" lvl="0" algn="just">
              <a:spcAft>
                <a:spcPts val="0"/>
              </a:spcAft>
            </a:pPr>
            <a:r>
              <a:rPr lang="ru-RU" sz="14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Приказ управления образования администрации Симферопольского района от 14.08.2020 № 398 «Об организации методической работы с педагогическими кадрами района в 2020/2021 учебном году».</a:t>
            </a:r>
          </a:p>
          <a:p>
            <a:pPr marR="20955" lvl="0" algn="just">
              <a:spcAft>
                <a:spcPts val="0"/>
              </a:spcAft>
            </a:pPr>
            <a:endParaRPr lang="ru-RU" sz="1400" b="1" dirty="0">
              <a:solidFill>
                <a:srgbClr val="8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anose="02000600000000000000" pitchFamily="2" charset="0"/>
            </a:endParaRPr>
          </a:p>
          <a:p>
            <a:pPr marR="20955" lvl="0" algn="just">
              <a:spcAft>
                <a:spcPts val="0"/>
              </a:spcAft>
            </a:pPr>
            <a:r>
              <a:rPr lang="ru-RU" sz="14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Приказ управления образования администрации Симферопольского района от 30.08.2023 №743 «Об организации методической работы с педагогическими кадрами района в 2023/2024 учебном году».</a:t>
            </a:r>
          </a:p>
          <a:p>
            <a:pPr marR="20955" lvl="0" algn="just">
              <a:spcAft>
                <a:spcPts val="0"/>
              </a:spcAft>
            </a:pPr>
            <a:endParaRPr lang="ru-RU" sz="1400" b="1" dirty="0">
              <a:solidFill>
                <a:srgbClr val="8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anose="02000600000000000000" pitchFamily="2" charset="0"/>
            </a:endParaRPr>
          </a:p>
          <a:p>
            <a:pPr marR="20955" lvl="0" algn="just">
              <a:spcAft>
                <a:spcPts val="0"/>
              </a:spcAft>
            </a:pPr>
            <a:r>
              <a:rPr lang="ru-RU" sz="14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Приказ управления образования администрации Симферопольского района от 22.08.2023 №762 «Об организации методической работы с педагогическими кадрами района в 2023/2024 учебном году». </a:t>
            </a:r>
          </a:p>
          <a:p>
            <a:pPr marR="20955" lvl="0" algn="just">
              <a:spcAft>
                <a:spcPts val="0"/>
              </a:spcAft>
            </a:pPr>
            <a:endParaRPr lang="ru-RU" sz="1400" b="1" dirty="0">
              <a:solidFill>
                <a:srgbClr val="8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anose="02000600000000000000" pitchFamily="2" charset="0"/>
            </a:endParaRPr>
          </a:p>
          <a:p>
            <a:pPr marR="20955" lvl="0" algn="just">
              <a:spcAft>
                <a:spcPts val="0"/>
              </a:spcAft>
            </a:pPr>
            <a:r>
              <a:rPr lang="ru-RU" sz="14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Приказ Министерства образования, науки и молодежи Республики Крым от 04.04.2023 № 628 «О проведения регионального этапа IV Всероссийского дистанционного конкурса среди классных руководителей на лучшие методические разработки воспитательных мероприятий в 2023 году».</a:t>
            </a:r>
          </a:p>
          <a:p>
            <a:pPr marR="20955" lvl="0" algn="just">
              <a:spcAft>
                <a:spcPts val="0"/>
              </a:spcAft>
            </a:pPr>
            <a:endParaRPr lang="ru-RU" sz="1400" b="1" dirty="0">
              <a:solidFill>
                <a:srgbClr val="8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anose="02000600000000000000" pitchFamily="2" charset="0"/>
            </a:endParaRPr>
          </a:p>
          <a:p>
            <a:pPr marR="20955" lvl="0" algn="just">
              <a:spcAft>
                <a:spcPts val="0"/>
              </a:spcAft>
            </a:pPr>
            <a:r>
              <a:rPr lang="ru-RU" sz="14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Всероссийский конкурс «Навигаторы детства 2.0» федерального проекта «Патриотическое воспитание граждан Российской Федерации» национального проекта «Образование» (22.04.2022</a:t>
            </a:r>
            <a:r>
              <a:rPr lang="uk-UA" sz="14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).  </a:t>
            </a:r>
            <a:endParaRPr lang="ru-RU" sz="1400" b="1" dirty="0">
              <a:solidFill>
                <a:srgbClr val="8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anose="02000600000000000000" pitchFamily="2" charset="0"/>
            </a:endParaRPr>
          </a:p>
          <a:p>
            <a:pPr marR="20955" lvl="0" algn="just">
              <a:spcAft>
                <a:spcPts val="0"/>
              </a:spcAft>
            </a:pPr>
            <a:endParaRPr lang="ru-RU" sz="1400" b="1" dirty="0">
              <a:solidFill>
                <a:srgbClr val="8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anose="02000600000000000000" pitchFamily="2" charset="0"/>
            </a:endParaRPr>
          </a:p>
          <a:p>
            <a:pPr marR="20955" lvl="0" algn="just">
              <a:spcAft>
                <a:spcPts val="0"/>
              </a:spcAft>
            </a:pPr>
            <a:r>
              <a:rPr lang="ru-RU" sz="14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Приказ управления образования от 24.05.2022 №490 «О создании муниципального экспертного совета по проведению независимой оценки качества дополнительных общеобразовательных программ в 2022 году».</a:t>
            </a:r>
          </a:p>
          <a:p>
            <a:pPr marR="20955" algn="just"/>
            <a:endParaRPr lang="ru-RU" sz="1400" b="1" dirty="0">
              <a:solidFill>
                <a:srgbClr val="8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anose="02000600000000000000" pitchFamily="2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R="20955" algn="just"/>
            <a:r>
              <a:rPr lang="ru-RU" sz="14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2023, 2024 годах приняла участие в работе предметных комиссий по проверке ЕГЭ </a:t>
            </a:r>
            <a:endParaRPr lang="ru-RU" sz="1400" b="1" dirty="0">
              <a:solidFill>
                <a:srgbClr val="8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anose="02000600000000000000" pitchFamily="2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R="20955" lvl="0" algn="just">
              <a:spcAft>
                <a:spcPts val="0"/>
              </a:spcAft>
            </a:pPr>
            <a:endParaRPr lang="ru-RU" sz="1400" b="1" dirty="0">
              <a:solidFill>
                <a:srgbClr val="8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anose="02000600000000000000" pitchFamily="2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144229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99309" y="1304583"/>
            <a:ext cx="6442677" cy="3799385"/>
          </a:xfrm>
        </p:spPr>
        <p:txBody>
          <a:bodyPr>
            <a:noAutofit/>
          </a:bodyPr>
          <a:lstStyle/>
          <a:p>
            <a:r>
              <a:rPr lang="ru-RU" sz="22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Являюсь руководителем </a:t>
            </a:r>
            <a:br>
              <a:rPr lang="ru-RU" sz="22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</a:br>
            <a:r>
              <a:rPr lang="ru-RU" sz="22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Музея истории боевой, трудовой и партизанской славы села Партизанского.</a:t>
            </a:r>
            <a:br>
              <a:rPr lang="ru-RU" sz="22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</a:br>
            <a:r>
              <a:rPr lang="ru-RU" sz="2200" b="1" u="sng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/>
            </a:r>
            <a:br>
              <a:rPr lang="ru-RU" sz="2200" b="1" u="sng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</a:br>
            <a:r>
              <a:rPr lang="ru-RU" sz="2200" b="1" u="sng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Приоритетным направлением </a:t>
            </a:r>
            <a:r>
              <a:rPr lang="ru-RU" sz="22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воспитательной работы школы является патриотическое воспитание, а музей является центром гражданско-патриотического воспитания школьников</a:t>
            </a:r>
            <a:endParaRPr lang="ru-RU" sz="2200" b="1" u="sng" dirty="0">
              <a:solidFill>
                <a:srgbClr val="8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anose="02000600000000000000" pitchFamily="2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96" t="7127" r="5360" b="8917"/>
          <a:stretch/>
        </p:blipFill>
        <p:spPr>
          <a:xfrm>
            <a:off x="7160706" y="1304583"/>
            <a:ext cx="4699076" cy="329789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80229767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029" y="309489"/>
            <a:ext cx="4554163" cy="64052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5472752" y="1071518"/>
            <a:ext cx="6232544" cy="35173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26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Участник Всероссийской конференции по музейной педагогике «Музей как дополнительное пространство </a:t>
            </a: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26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образовательном учреждении» </a:t>
            </a: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26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 базе ФБОУ «Всероссийский детский центр «Орлёнок» </a:t>
            </a: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26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23-24 апреля 2019 года</a:t>
            </a:r>
          </a:p>
        </p:txBody>
      </p:sp>
    </p:spTree>
    <p:extLst>
      <p:ext uri="{BB962C8B-B14F-4D97-AF65-F5344CB8AC3E}">
        <p14:creationId xmlns:p14="http://schemas.microsoft.com/office/powerpoint/2010/main" val="176178306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1369" y="3629702"/>
            <a:ext cx="4535793" cy="3228298"/>
          </a:xfrm>
          <a:prstGeom prst="rect">
            <a:avLst/>
          </a:prstGeom>
        </p:spPr>
      </p:pic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940558" y="305330"/>
            <a:ext cx="4535794" cy="3231841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5224169" y="210319"/>
            <a:ext cx="6271146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2000" b="1" dirty="0">
                <a:solidFill>
                  <a:srgbClr val="800000"/>
                </a:solidFill>
                <a:latin typeface="Segoe Print" panose="02000600000000000000" pitchFamily="2" charset="0"/>
              </a:rPr>
              <a:t>Общероссийская общественная патриотическая организация "Военно-спортивный союз имени </a:t>
            </a:r>
            <a:br>
              <a:rPr lang="ru-RU" altLang="ru-RU" sz="2000" b="1" dirty="0">
                <a:solidFill>
                  <a:srgbClr val="800000"/>
                </a:solidFill>
                <a:latin typeface="Segoe Print" panose="02000600000000000000" pitchFamily="2" charset="0"/>
              </a:rPr>
            </a:br>
            <a:r>
              <a:rPr lang="ru-RU" altLang="ru-RU" sz="2000" b="1" dirty="0">
                <a:solidFill>
                  <a:srgbClr val="800000"/>
                </a:solidFill>
                <a:latin typeface="Segoe Print" panose="02000600000000000000" pitchFamily="2" charset="0"/>
              </a:rPr>
              <a:t>М. Т. Калашникова" в рамках реализации Президентского гранта </a:t>
            </a:r>
            <a:br>
              <a:rPr lang="ru-RU" altLang="ru-RU" sz="2000" b="1" dirty="0">
                <a:solidFill>
                  <a:srgbClr val="800000"/>
                </a:solidFill>
                <a:latin typeface="Segoe Print" panose="02000600000000000000" pitchFamily="2" charset="0"/>
              </a:rPr>
            </a:br>
            <a:r>
              <a:rPr lang="ru-RU" altLang="ru-RU" sz="2000" b="1" dirty="0">
                <a:solidFill>
                  <a:srgbClr val="800000"/>
                </a:solidFill>
                <a:latin typeface="Segoe Print" panose="02000600000000000000" pitchFamily="2" charset="0"/>
              </a:rPr>
              <a:t>«С чего начинается Родина?» </a:t>
            </a:r>
          </a:p>
          <a:p>
            <a:pPr algn="ctr"/>
            <a:r>
              <a:rPr lang="ru-RU" altLang="ru-RU" sz="2000" b="1" dirty="0">
                <a:solidFill>
                  <a:srgbClr val="800000"/>
                </a:solidFill>
                <a:latin typeface="Segoe Print" panose="02000600000000000000" pitchFamily="2" charset="0"/>
              </a:rPr>
              <a:t>наградил Медалью третьей степени </a:t>
            </a:r>
          </a:p>
          <a:p>
            <a:pPr algn="ctr"/>
            <a:r>
              <a:rPr lang="ru-RU" altLang="ru-RU" sz="2000" b="1" dirty="0">
                <a:solidFill>
                  <a:srgbClr val="800000"/>
                </a:solidFill>
                <a:latin typeface="Segoe Print" panose="02000600000000000000" pitchFamily="2" charset="0"/>
              </a:rPr>
              <a:t>имени М.Т. Калашникова за активное участие в патриотическом воспитании молодёжи России</a:t>
            </a:r>
            <a:endParaRPr lang="ru-RU" sz="2000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8366" y="3565231"/>
            <a:ext cx="4682502" cy="31021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913401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376" y="333212"/>
            <a:ext cx="5092523" cy="37284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0760" y="2737836"/>
            <a:ext cx="5026445" cy="38373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7055894" y="366637"/>
            <a:ext cx="488589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800000"/>
                </a:solidFill>
                <a:latin typeface="Segoe Print" panose="020006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Крымская республиканская общественная организация «Союз Советских офицеров» наградил музей медалью </a:t>
            </a:r>
          </a:p>
          <a:p>
            <a:pPr algn="ctr"/>
            <a:r>
              <a:rPr lang="ru-RU" sz="2400" b="1" dirty="0">
                <a:solidFill>
                  <a:srgbClr val="800000"/>
                </a:solidFill>
                <a:latin typeface="Segoe Print" panose="020006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«За активную военно-патриотическую работу»</a:t>
            </a:r>
            <a:endParaRPr lang="ru-RU" sz="2400" b="1" dirty="0">
              <a:solidFill>
                <a:srgbClr val="800000"/>
              </a:solidFill>
              <a:effectLst/>
              <a:latin typeface="Segoe Print" panose="02000600000000000000" pitchFamily="2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20927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1CDEFF2-7423-4AE5-BC95-B4046ED3E5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84320" y="264160"/>
            <a:ext cx="4927600" cy="833754"/>
          </a:xfrm>
        </p:spPr>
        <p:txBody>
          <a:bodyPr>
            <a:normAutofit/>
          </a:bodyPr>
          <a:lstStyle/>
          <a:p>
            <a:r>
              <a:rPr lang="ru-RU" sz="32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Сведения</a:t>
            </a:r>
            <a:r>
              <a:rPr lang="ru-RU" sz="28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 об образовании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29E039AD-A532-4B8B-AE03-29BE354AC8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2963" y="1649571"/>
            <a:ext cx="11665258" cy="4351338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2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1. Симферопольский государственный университет им. М. В. Фрунзе, 1999.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2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2. Дополнительное профессиональное образование: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22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ФГАОУВО «Крымский федеральный университет имени В.И. Вернадского», 2016;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22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ООО «Учебный центр «Профессионал», 2017;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22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Центр дополнительного образования «Профессионал», 2016.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ru-RU" sz="2200" b="1" dirty="0">
              <a:solidFill>
                <a:srgbClr val="8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anose="02000600000000000000" pitchFamily="2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2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Педагогическая деятельность с 1997 года в МБОУ «Партизанская школа им. А.П. Богданова» по настоящее время.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2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Общий стаж педагогической работы – 27 лет.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2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Стаж в должности заместителя директора – 19 лет.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2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Стаж в должности учителя обществознания -10 лет.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ru-RU" sz="2000" b="1" dirty="0">
              <a:solidFill>
                <a:srgbClr val="8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anose="02000600000000000000" pitchFamily="2" charset="0"/>
            </a:endParaRPr>
          </a:p>
          <a:p>
            <a:pPr marL="0" indent="0">
              <a:buNone/>
            </a:pPr>
            <a:endParaRPr lang="ru-RU" b="1" dirty="0">
              <a:solidFill>
                <a:srgbClr val="8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anose="020006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89522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46464346-7100-4D17-8FCF-9086A1A7DF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2360" y="1002666"/>
            <a:ext cx="10723880" cy="241386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u="sng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Цель моей профессиональной деятельности:</a:t>
            </a:r>
            <a:r>
              <a:rPr lang="ru-RU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 </a:t>
            </a:r>
            <a:br>
              <a:rPr lang="ru-RU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</a:br>
            <a:r>
              <a:rPr lang="ru-RU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создание оптимальных условий для раскрытия интеллектуального потенциала учащихся, формирование творческой личности, способной успешно функционировать в системе современных отношений.</a:t>
            </a:r>
            <a:endParaRPr lang="ru-RU" dirty="0">
              <a:solidFill>
                <a:srgbClr val="8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anose="02000600000000000000" pitchFamily="2" charset="0"/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9D270430-8CAA-4945-A149-F5FC3070721A}"/>
              </a:ext>
            </a:extLst>
          </p:cNvPr>
          <p:cNvSpPr/>
          <p:nvPr/>
        </p:nvSpPr>
        <p:spPr>
          <a:xfrm>
            <a:off x="1102360" y="3416532"/>
            <a:ext cx="1048512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8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повышении профессионального мастерства большую роль играет самообразование, поэтому я работаю над темой </a:t>
            </a:r>
            <a:r>
              <a:rPr lang="ru-RU" sz="28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«Гражданско-патриотическое воспитание в урочной и внеурочной деятельности»</a:t>
            </a:r>
          </a:p>
        </p:txBody>
      </p:sp>
    </p:spTree>
    <p:extLst>
      <p:ext uri="{BB962C8B-B14F-4D97-AF65-F5344CB8AC3E}">
        <p14:creationId xmlns:p14="http://schemas.microsoft.com/office/powerpoint/2010/main" val="26095900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4B1C8ADC-7272-48E6-914D-997EBE298F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78840" y="1419225"/>
            <a:ext cx="5379720" cy="4351338"/>
          </a:xfrm>
        </p:spPr>
        <p:txBody>
          <a:bodyPr/>
          <a:lstStyle/>
          <a:p>
            <a:pPr marL="0" indent="0">
              <a:buNone/>
            </a:pPr>
            <a:r>
              <a:rPr lang="ru-RU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Только саморазвивающийся учитель способен воспитать саморазвивающегося ученика, и только конкурентоспособный учитель способен взрастить конкурентоспособную личность. </a:t>
            </a:r>
          </a:p>
          <a:p>
            <a:pPr marL="0" indent="0">
              <a:buNone/>
            </a:pPr>
            <a:endParaRPr lang="ru-RU" dirty="0">
              <a:solidFill>
                <a:srgbClr val="8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anose="02000600000000000000" pitchFamily="2" charset="0"/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9C572CBA-6C6C-4954-B2DC-FE8C7C4CA22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DFCFD"/>
              </a:clrFrom>
              <a:clrTo>
                <a:srgbClr val="FDFC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2" t="1701" r="1424" b="1391"/>
          <a:stretch/>
        </p:blipFill>
        <p:spPr>
          <a:xfrm>
            <a:off x="5669280" y="2072639"/>
            <a:ext cx="6289040" cy="34747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19537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xmlns="" id="{BC0F85BF-FAF2-42C9-93A5-B92855BC1153}"/>
              </a:ext>
            </a:extLst>
          </p:cNvPr>
          <p:cNvSpPr/>
          <p:nvPr/>
        </p:nvSpPr>
        <p:spPr>
          <a:xfrm>
            <a:off x="7752080" y="1881011"/>
            <a:ext cx="4145280" cy="26611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26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Качество знаний внутреннего мониторинга по обществознанию в </a:t>
            </a:r>
            <a:r>
              <a:rPr lang="ru-RU" sz="2600" b="1" dirty="0" err="1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межаттестационный</a:t>
            </a:r>
            <a:r>
              <a:rPr lang="ru-RU" sz="26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период</a:t>
            </a:r>
          </a:p>
        </p:txBody>
      </p:sp>
      <p:graphicFrame>
        <p:nvGraphicFramePr>
          <p:cNvPr id="11" name="Диаграмма 10">
            <a:extLst>
              <a:ext uri="{FF2B5EF4-FFF2-40B4-BE49-F238E27FC236}">
                <a16:creationId xmlns:a16="http://schemas.microsoft.com/office/drawing/2014/main" xmlns="" id="{11BD4F39-799C-4BE0-B69D-124E1484D73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70736654"/>
              </p:ext>
            </p:extLst>
          </p:nvPr>
        </p:nvGraphicFramePr>
        <p:xfrm>
          <a:off x="508000" y="833120"/>
          <a:ext cx="7782560" cy="49987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04952839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7744" y="2679127"/>
            <a:ext cx="10516511" cy="1499746"/>
          </a:xfrm>
          <a:prstGeom prst="rect">
            <a:avLst/>
          </a:prstGeom>
        </p:spPr>
      </p:pic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2387879"/>
              </p:ext>
            </p:extLst>
          </p:nvPr>
        </p:nvGraphicFramePr>
        <p:xfrm>
          <a:off x="213064" y="1426528"/>
          <a:ext cx="6871317" cy="349411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14400">
                  <a:extLst>
                    <a:ext uri="{9D8B030D-6E8A-4147-A177-3AD203B41FA5}">
                      <a16:colId xmlns:a16="http://schemas.microsoft.com/office/drawing/2014/main" xmlns="" val="1234188688"/>
                    </a:ext>
                  </a:extLst>
                </a:gridCol>
                <a:gridCol w="4485243">
                  <a:extLst>
                    <a:ext uri="{9D8B030D-6E8A-4147-A177-3AD203B41FA5}">
                      <a16:colId xmlns:a16="http://schemas.microsoft.com/office/drawing/2014/main" xmlns="" val="1102085701"/>
                    </a:ext>
                  </a:extLst>
                </a:gridCol>
                <a:gridCol w="1471674">
                  <a:extLst>
                    <a:ext uri="{9D8B030D-6E8A-4147-A177-3AD203B41FA5}">
                      <a16:colId xmlns:a16="http://schemas.microsoft.com/office/drawing/2014/main" xmlns="" val="213510282"/>
                    </a:ext>
                  </a:extLst>
                </a:gridCol>
              </a:tblGrid>
              <a:tr h="266007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8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Segoe Print" panose="02000600000000000000" pitchFamily="2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2020</a:t>
                      </a:r>
                    </a:p>
                  </a:txBody>
                  <a:tcPr marL="60522" marR="60522" marT="0" marB="0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dirty="0">
                          <a:solidFill>
                            <a:srgbClr val="8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Segoe Print" panose="02000600000000000000" pitchFamily="2" charset="0"/>
                        </a:rPr>
                        <a:t>Муниципальный этап Республиканского конкурса «Сердце, отданное людям. Наши дни» </a:t>
                      </a:r>
                    </a:p>
                  </a:txBody>
                  <a:tcPr marL="60522" marR="6052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8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Segoe Print" panose="02000600000000000000" pitchFamily="2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Призёр </a:t>
                      </a:r>
                    </a:p>
                  </a:txBody>
                  <a:tcPr marL="60522" marR="60522" marT="0" marB="0"/>
                </a:tc>
                <a:extLst>
                  <a:ext uri="{0D108BD9-81ED-4DB2-BD59-A6C34878D82A}">
                    <a16:rowId xmlns:a16="http://schemas.microsoft.com/office/drawing/2014/main" xmlns="" val="2896593377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8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Segoe Print" panose="02000600000000000000" pitchFamily="2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2020</a:t>
                      </a:r>
                    </a:p>
                  </a:txBody>
                  <a:tcPr marL="60522" marR="60522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dirty="0">
                          <a:solidFill>
                            <a:srgbClr val="8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Segoe Print" panose="02000600000000000000" pitchFamily="2" charset="0"/>
                        </a:rPr>
                        <a:t>Конкурс сочинений «Сын России»</a:t>
                      </a:r>
                    </a:p>
                  </a:txBody>
                  <a:tcPr marL="60522" marR="6052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8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Segoe Print" panose="02000600000000000000" pitchFamily="2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Призер</a:t>
                      </a:r>
                    </a:p>
                  </a:txBody>
                  <a:tcPr marL="60522" marR="60522" marT="0" marB="0"/>
                </a:tc>
                <a:extLst>
                  <a:ext uri="{0D108BD9-81ED-4DB2-BD59-A6C34878D82A}">
                    <a16:rowId xmlns:a16="http://schemas.microsoft.com/office/drawing/2014/main" xmlns="" val="4236081683"/>
                  </a:ext>
                </a:extLst>
              </a:tr>
              <a:tr h="25769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8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Segoe Print" panose="02000600000000000000" pitchFamily="2" charset="0"/>
                        </a:rPr>
                        <a:t>2020</a:t>
                      </a:r>
                      <a:endParaRPr lang="ru-RU" sz="1400" b="1" dirty="0">
                        <a:solidFill>
                          <a:srgbClr val="8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Segoe Print" panose="02000600000000000000" pitchFamily="2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522" marR="60522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8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Segoe Print" panose="02000600000000000000" pitchFamily="2" charset="0"/>
                        </a:rPr>
                        <a:t>Районный конкурс «Мы любим свой край»</a:t>
                      </a:r>
                    </a:p>
                  </a:txBody>
                  <a:tcPr marL="60522" marR="6052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8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Segoe Print" panose="02000600000000000000" pitchFamily="2" charset="0"/>
                        </a:rPr>
                        <a:t>Победитель</a:t>
                      </a:r>
                      <a:endParaRPr lang="ru-RU" sz="1400" b="1" dirty="0">
                        <a:solidFill>
                          <a:srgbClr val="8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Segoe Print" panose="02000600000000000000" pitchFamily="2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522" marR="60522" marT="0" marB="0"/>
                </a:tc>
                <a:extLst>
                  <a:ext uri="{0D108BD9-81ED-4DB2-BD59-A6C34878D82A}">
                    <a16:rowId xmlns:a16="http://schemas.microsoft.com/office/drawing/2014/main" xmlns="" val="2925148978"/>
                  </a:ext>
                </a:extLst>
              </a:tr>
              <a:tr h="415637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8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Segoe Print" panose="02000600000000000000" pitchFamily="2" charset="0"/>
                        </a:rPr>
                        <a:t>2021-2023</a:t>
                      </a:r>
                      <a:endParaRPr lang="ru-RU" sz="1400" b="1" dirty="0">
                        <a:solidFill>
                          <a:srgbClr val="8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Segoe Print" panose="02000600000000000000" pitchFamily="2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522" marR="60522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8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Segoe Print" panose="02000600000000000000" pitchFamily="2" charset="0"/>
                        </a:rPr>
                        <a:t>Муниципальный этап творческого конкурса «Мы – наследники Победы!»  </a:t>
                      </a:r>
                      <a:endParaRPr lang="ru-RU" sz="1400" b="1" dirty="0">
                        <a:solidFill>
                          <a:srgbClr val="8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Segoe Print" panose="02000600000000000000" pitchFamily="2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522" marR="6052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400" b="1" dirty="0">
                          <a:solidFill>
                            <a:srgbClr val="8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Segoe Print" panose="02000600000000000000" pitchFamily="2" charset="0"/>
                        </a:rPr>
                        <a:t>Призёр</a:t>
                      </a:r>
                    </a:p>
                  </a:txBody>
                  <a:tcPr marL="25753" marR="25753" marT="0" marB="0"/>
                </a:tc>
                <a:extLst>
                  <a:ext uri="{0D108BD9-81ED-4DB2-BD59-A6C34878D82A}">
                    <a16:rowId xmlns:a16="http://schemas.microsoft.com/office/drawing/2014/main" xmlns="" val="39892484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8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Segoe Print" panose="02000600000000000000" pitchFamily="2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2021-2023</a:t>
                      </a:r>
                    </a:p>
                  </a:txBody>
                  <a:tcPr marL="60522" marR="60522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8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Segoe Print" panose="02000600000000000000" pitchFamily="2" charset="0"/>
                        </a:rPr>
                        <a:t>Всероссийская</a:t>
                      </a:r>
                      <a:r>
                        <a:rPr lang="ru-RU" sz="1400" b="1" baseline="0" dirty="0">
                          <a:solidFill>
                            <a:srgbClr val="8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Segoe Print" panose="02000600000000000000" pitchFamily="2" charset="0"/>
                        </a:rPr>
                        <a:t> </a:t>
                      </a:r>
                      <a:r>
                        <a:rPr lang="ru-RU" sz="1400" b="1" dirty="0">
                          <a:solidFill>
                            <a:srgbClr val="8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Segoe Print" panose="02000600000000000000" pitchFamily="2" charset="0"/>
                        </a:rPr>
                        <a:t>патриотическая акция «Диктант Победы»</a:t>
                      </a:r>
                    </a:p>
                  </a:txBody>
                  <a:tcPr marL="60522" marR="6052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8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Segoe Print" panose="02000600000000000000" pitchFamily="2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Участники</a:t>
                      </a:r>
                    </a:p>
                  </a:txBody>
                  <a:tcPr marL="60522" marR="60522" marT="0" marB="0"/>
                </a:tc>
                <a:extLst>
                  <a:ext uri="{0D108BD9-81ED-4DB2-BD59-A6C34878D82A}">
                    <a16:rowId xmlns:a16="http://schemas.microsoft.com/office/drawing/2014/main" xmlns="" val="20694281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8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Segoe Print" panose="02000600000000000000" pitchFamily="2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2021-2024</a:t>
                      </a:r>
                    </a:p>
                  </a:txBody>
                  <a:tcPr marL="60522" marR="60522" marT="0" marB="0"/>
                </a:tc>
                <a:tc>
                  <a:txBody>
                    <a:bodyPr/>
                    <a:lstStyle/>
                    <a:p>
                      <a:pPr lvl="0"/>
                      <a:r>
                        <a:rPr lang="ru-RU" sz="1400" b="1" kern="1200" dirty="0">
                          <a:solidFill>
                            <a:srgbClr val="8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Segoe Print" panose="02000600000000000000" pitchFamily="2" charset="0"/>
                          <a:ea typeface="+mn-ea"/>
                          <a:cs typeface="+mn-cs"/>
                        </a:rPr>
                        <a:t>Всероссийской олимпиаде школьников «На страже экономики (2024)»;</a:t>
                      </a:r>
                    </a:p>
                    <a:p>
                      <a:pPr lvl="0"/>
                      <a:endParaRPr lang="ru-RU" sz="1400" b="1" kern="1200" dirty="0">
                        <a:solidFill>
                          <a:srgbClr val="8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Segoe Print" panose="02000600000000000000" pitchFamily="2" charset="0"/>
                        <a:ea typeface="+mn-ea"/>
                        <a:cs typeface="+mn-cs"/>
                      </a:endParaRPr>
                    </a:p>
                  </a:txBody>
                  <a:tcPr marL="60522" marR="60522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uLnTx/>
                          <a:uFillTx/>
                          <a:latin typeface="Segoe Print" panose="02000600000000000000" pitchFamily="2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Участники</a:t>
                      </a:r>
                      <a:endParaRPr kumimoji="0" lang="ru-RU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8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uLnTx/>
                        <a:uFillTx/>
                        <a:latin typeface="Segoe Print" panose="02000600000000000000" pitchFamily="2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522" marR="60522" marT="0" marB="0"/>
                </a:tc>
                <a:extLst>
                  <a:ext uri="{0D108BD9-81ED-4DB2-BD59-A6C34878D82A}">
                    <a16:rowId xmlns:a16="http://schemas.microsoft.com/office/drawing/2014/main" xmlns="" val="70015376"/>
                  </a:ext>
                </a:extLst>
              </a:tr>
              <a:tr h="25769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8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Segoe Print" panose="02000600000000000000" pitchFamily="2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2024</a:t>
                      </a:r>
                    </a:p>
                  </a:txBody>
                  <a:tcPr marL="60522" marR="60522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rgbClr val="8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Segoe Print" panose="02000600000000000000" pitchFamily="2" charset="0"/>
                          <a:ea typeface="+mn-ea"/>
                          <a:cs typeface="+mn-cs"/>
                        </a:rPr>
                        <a:t>Всероссийской олимпиаде школьников «На страже закона (2024)».</a:t>
                      </a:r>
                      <a:endParaRPr lang="ru-RU" sz="1400" b="1" dirty="0">
                        <a:solidFill>
                          <a:srgbClr val="8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Segoe Print" panose="02000600000000000000" pitchFamily="2" charset="0"/>
                      </a:endParaRPr>
                    </a:p>
                  </a:txBody>
                  <a:tcPr marL="60522" marR="60522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uLnTx/>
                          <a:uFillTx/>
                          <a:latin typeface="Segoe Print" panose="02000600000000000000" pitchFamily="2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Участники</a:t>
                      </a:r>
                      <a:endParaRPr kumimoji="0" lang="ru-RU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8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uLnTx/>
                        <a:uFillTx/>
                        <a:latin typeface="Segoe Print" panose="02000600000000000000" pitchFamily="2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522" marR="60522" marT="0" marB="0"/>
                </a:tc>
                <a:extLst>
                  <a:ext uri="{0D108BD9-81ED-4DB2-BD59-A6C34878D82A}">
                    <a16:rowId xmlns:a16="http://schemas.microsoft.com/office/drawing/2014/main" xmlns="" val="3262895299"/>
                  </a:ext>
                </a:extLst>
              </a:tr>
              <a:tr h="232756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8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Segoe Print" panose="02000600000000000000" pitchFamily="2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2021</a:t>
                      </a:r>
                    </a:p>
                  </a:txBody>
                  <a:tcPr marL="60522" marR="60522" marT="0" marB="0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kern="1200" dirty="0">
                          <a:solidFill>
                            <a:srgbClr val="8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Segoe Print" panose="02000600000000000000" pitchFamily="2" charset="0"/>
                          <a:ea typeface="+mn-ea"/>
                          <a:cs typeface="+mn-cs"/>
                        </a:rPr>
                        <a:t>Международный конкурс исследовательских работ «Правнуки победителей»</a:t>
                      </a:r>
                      <a:endParaRPr lang="ru-RU" sz="1400" b="1" dirty="0">
                        <a:solidFill>
                          <a:srgbClr val="8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Segoe Print" panose="02000600000000000000" pitchFamily="2" charset="0"/>
                      </a:endParaRPr>
                    </a:p>
                  </a:txBody>
                  <a:tcPr marL="60522" marR="60522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uLnTx/>
                          <a:uFillTx/>
                          <a:latin typeface="Segoe Print" panose="02000600000000000000" pitchFamily="2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Участники</a:t>
                      </a:r>
                    </a:p>
                  </a:txBody>
                  <a:tcPr marL="60522" marR="60522" marT="0" marB="0"/>
                </a:tc>
                <a:extLst>
                  <a:ext uri="{0D108BD9-81ED-4DB2-BD59-A6C34878D82A}">
                    <a16:rowId xmlns:a16="http://schemas.microsoft.com/office/drawing/2014/main" xmlns="" val="458743976"/>
                  </a:ext>
                </a:extLst>
              </a:tr>
            </a:tbl>
          </a:graphicData>
        </a:graphic>
      </p:graphicFrame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318CD578-A737-4A3F-AC48-87049E95BFD7}"/>
              </a:ext>
            </a:extLst>
          </p:cNvPr>
          <p:cNvSpPr/>
          <p:nvPr/>
        </p:nvSpPr>
        <p:spPr>
          <a:xfrm>
            <a:off x="935222" y="619223"/>
            <a:ext cx="948758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cs typeface="Times New Roman" pitchFamily="18" charset="0"/>
              </a:rPr>
              <a:t>Достижения учащихся в конкурсах, олимпиадах 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F66DDCDB-302C-4009-BD8A-ABA6C96DBE9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30884" y="3699213"/>
            <a:ext cx="2103363" cy="1487519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261C8468-48F0-4335-80B1-98ADC44D460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63233" y="1339732"/>
            <a:ext cx="1520084" cy="2090446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6ABBBE87-81AE-45A2-8988-493D5375475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862549" y="1299783"/>
            <a:ext cx="1469704" cy="2104960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7C4E8F34-361B-4C2D-AEEF-1AD3C553292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215361" y="1235203"/>
            <a:ext cx="1516208" cy="2234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03882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1384581" y="889118"/>
            <a:ext cx="9696071" cy="508866"/>
          </a:xfrm>
        </p:spPr>
        <p:txBody>
          <a:bodyPr>
            <a:normAutofit fontScale="85000" lnSpcReduction="10000"/>
          </a:bodyPr>
          <a:lstStyle/>
          <a:p>
            <a:pPr algn="ctr"/>
            <a:r>
              <a:rPr lang="ru-RU" sz="2800" b="1" dirty="0">
                <a:solidFill>
                  <a:srgbClr val="800000"/>
                </a:solidFill>
                <a:latin typeface="Segoe Print" panose="02000600000000000000" pitchFamily="2" charset="0"/>
              </a:rPr>
              <a:t>Результаты проектно-исследовательской</a:t>
            </a:r>
            <a:r>
              <a:rPr lang="ru-RU" sz="3200" b="1" dirty="0">
                <a:solidFill>
                  <a:srgbClr val="800000"/>
                </a:solidFill>
                <a:latin typeface="Segoe Print" panose="02000600000000000000" pitchFamily="2" charset="0"/>
              </a:rPr>
              <a:t> </a:t>
            </a:r>
            <a:r>
              <a:rPr lang="ru-RU" sz="2800" b="1" dirty="0">
                <a:solidFill>
                  <a:srgbClr val="800000"/>
                </a:solidFill>
                <a:latin typeface="Segoe Print" panose="02000600000000000000" pitchFamily="2" charset="0"/>
              </a:rPr>
              <a:t>деятельности</a:t>
            </a:r>
          </a:p>
        </p:txBody>
      </p:sp>
      <p:graphicFrame>
        <p:nvGraphicFramePr>
          <p:cNvPr id="6" name="Объект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59975308"/>
              </p:ext>
            </p:extLst>
          </p:nvPr>
        </p:nvGraphicFramePr>
        <p:xfrm>
          <a:off x="609969" y="1648454"/>
          <a:ext cx="11245298" cy="3087830"/>
        </p:xfrm>
        <a:graphic>
          <a:graphicData uri="http://schemas.openxmlformats.org/drawingml/2006/table">
            <a:tbl>
              <a:tblPr>
                <a:tableStyleId>{616DA210-FB5B-4158-B5E0-FEB733F419BA}</a:tableStyleId>
              </a:tblPr>
              <a:tblGrid>
                <a:gridCol w="1132762">
                  <a:extLst>
                    <a:ext uri="{9D8B030D-6E8A-4147-A177-3AD203B41FA5}">
                      <a16:colId xmlns:a16="http://schemas.microsoft.com/office/drawing/2014/main" xmlns="" val="1583109846"/>
                    </a:ext>
                  </a:extLst>
                </a:gridCol>
                <a:gridCol w="8231485">
                  <a:extLst>
                    <a:ext uri="{9D8B030D-6E8A-4147-A177-3AD203B41FA5}">
                      <a16:colId xmlns:a16="http://schemas.microsoft.com/office/drawing/2014/main" xmlns="" val="1609981416"/>
                    </a:ext>
                  </a:extLst>
                </a:gridCol>
                <a:gridCol w="1881051">
                  <a:extLst>
                    <a:ext uri="{9D8B030D-6E8A-4147-A177-3AD203B41FA5}">
                      <a16:colId xmlns:a16="http://schemas.microsoft.com/office/drawing/2014/main" xmlns="" val="1525122257"/>
                    </a:ext>
                  </a:extLst>
                </a:gridCol>
              </a:tblGrid>
              <a:tr h="533162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8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Segoe Print" panose="02000600000000000000" pitchFamily="2" charset="0"/>
                        </a:rPr>
                        <a:t>2015</a:t>
                      </a:r>
                      <a:endParaRPr lang="ru-RU" sz="1600" b="1" dirty="0">
                        <a:solidFill>
                          <a:srgbClr val="8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Segoe Print" panose="02000600000000000000" pitchFamily="2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928" marR="4892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8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Segoe Print" panose="02000600000000000000" pitchFamily="2" charset="0"/>
                        </a:rPr>
                        <a:t>Республиканский конкурс Министерства курортов и туризма «Экскурсионная мозаика Крыма»</a:t>
                      </a:r>
                      <a:endParaRPr lang="ru-RU" sz="1600" b="1" dirty="0">
                        <a:solidFill>
                          <a:srgbClr val="8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Segoe Print" panose="02000600000000000000" pitchFamily="2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928" marR="48928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8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Segoe Print" panose="02000600000000000000" pitchFamily="2" charset="0"/>
                        </a:rPr>
                        <a:t>Победитель </a:t>
                      </a:r>
                      <a:endParaRPr lang="ru-RU" sz="1600" b="1" dirty="0">
                        <a:solidFill>
                          <a:srgbClr val="8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Segoe Print" panose="02000600000000000000" pitchFamily="2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928" marR="48928" marT="0" marB="0"/>
                </a:tc>
                <a:extLst>
                  <a:ext uri="{0D108BD9-81ED-4DB2-BD59-A6C34878D82A}">
                    <a16:rowId xmlns:a16="http://schemas.microsoft.com/office/drawing/2014/main" xmlns="" val="2657226362"/>
                  </a:ext>
                </a:extLst>
              </a:tr>
              <a:tr h="557201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8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Segoe Print" panose="02000600000000000000" pitchFamily="2" charset="0"/>
                        </a:rPr>
                        <a:t>2015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8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Segoe Print" panose="02000600000000000000" pitchFamily="2" charset="0"/>
                        </a:rPr>
                        <a:t>2018</a:t>
                      </a:r>
                      <a:endParaRPr lang="ru-RU" sz="1600" b="1" dirty="0">
                        <a:solidFill>
                          <a:srgbClr val="8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Segoe Print" panose="02000600000000000000" pitchFamily="2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928" marR="4892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8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Segoe Print" panose="02000600000000000000" pitchFamily="2" charset="0"/>
                        </a:rPr>
                        <a:t>Республиканский конкурс творческих работ для школьников и студентов «Судьба моей семьи в судьбе моей страны»</a:t>
                      </a:r>
                      <a:endParaRPr lang="ru-RU" sz="1600" b="1" dirty="0">
                        <a:solidFill>
                          <a:srgbClr val="8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Segoe Print" panose="02000600000000000000" pitchFamily="2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928" marR="4892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8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Segoe Print" panose="02000600000000000000" pitchFamily="2" charset="0"/>
                        </a:rPr>
                        <a:t>Участие </a:t>
                      </a:r>
                      <a:endParaRPr lang="ru-RU" sz="1600" b="1" dirty="0">
                        <a:solidFill>
                          <a:srgbClr val="8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Segoe Print" panose="02000600000000000000" pitchFamily="2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928" marR="48928" marT="0" marB="0"/>
                </a:tc>
                <a:extLst>
                  <a:ext uri="{0D108BD9-81ED-4DB2-BD59-A6C34878D82A}">
                    <a16:rowId xmlns:a16="http://schemas.microsoft.com/office/drawing/2014/main" xmlns="" val="3468728392"/>
                  </a:ext>
                </a:extLst>
              </a:tr>
              <a:tr h="55635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8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Segoe Print" panose="02000600000000000000" pitchFamily="2" charset="0"/>
                        </a:rPr>
                        <a:t>2016</a:t>
                      </a:r>
                      <a:endParaRPr lang="ru-RU" sz="1600" b="1" dirty="0">
                        <a:solidFill>
                          <a:srgbClr val="8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Segoe Print" panose="02000600000000000000" pitchFamily="2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753" marR="25753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8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Segoe Print" panose="02000600000000000000" pitchFamily="2" charset="0"/>
                        </a:rPr>
                        <a:t>Министерство экологии и природных ресурсов Республики Крым. Конкурс фотографий «Мой любимый уголок Крыма»</a:t>
                      </a:r>
                      <a:endParaRPr lang="ru-RU" sz="1600" b="1" dirty="0">
                        <a:solidFill>
                          <a:srgbClr val="8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Segoe Print" panose="02000600000000000000" pitchFamily="2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753" marR="25753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8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Segoe Print" panose="02000600000000000000" pitchFamily="2" charset="0"/>
                        </a:rPr>
                        <a:t> Призёр</a:t>
                      </a:r>
                      <a:endParaRPr lang="ru-RU" sz="1600" b="1" dirty="0">
                        <a:solidFill>
                          <a:srgbClr val="8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Segoe Print" panose="02000600000000000000" pitchFamily="2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753" marR="25753" marT="0" marB="0"/>
                </a:tc>
                <a:extLst>
                  <a:ext uri="{0D108BD9-81ED-4DB2-BD59-A6C34878D82A}">
                    <a16:rowId xmlns:a16="http://schemas.microsoft.com/office/drawing/2014/main" xmlns="" val="4089284063"/>
                  </a:ext>
                </a:extLst>
              </a:tr>
              <a:tr h="55635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8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Segoe Print" panose="02000600000000000000" pitchFamily="2" charset="0"/>
                        </a:rPr>
                        <a:t> 2018</a:t>
                      </a:r>
                      <a:endParaRPr lang="ru-RU" sz="1600" b="1" dirty="0">
                        <a:solidFill>
                          <a:srgbClr val="8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Segoe Print" panose="02000600000000000000" pitchFamily="2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522" marR="60522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8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Segoe Print" panose="02000600000000000000" pitchFamily="2" charset="0"/>
                        </a:rPr>
                        <a:t>Всероссийский конкурс исторических исследовательских работ старшеклассников «Человек в истории. Россия – ХХ век».</a:t>
                      </a:r>
                    </a:p>
                  </a:txBody>
                  <a:tcPr marL="60522" marR="60522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8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Segoe Print" panose="02000600000000000000" pitchFamily="2" charset="0"/>
                        </a:rPr>
                        <a:t>Участие </a:t>
                      </a:r>
                      <a:endParaRPr lang="ru-RU" sz="1600" b="1" dirty="0">
                        <a:solidFill>
                          <a:srgbClr val="8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Segoe Print" panose="02000600000000000000" pitchFamily="2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522" marR="60522" marT="0" marB="0"/>
                </a:tc>
                <a:extLst>
                  <a:ext uri="{0D108BD9-81ED-4DB2-BD59-A6C34878D82A}">
                    <a16:rowId xmlns:a16="http://schemas.microsoft.com/office/drawing/2014/main" xmlns="" val="3210180192"/>
                  </a:ext>
                </a:extLst>
              </a:tr>
              <a:tr h="39706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8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Segoe Print" panose="02000600000000000000" pitchFamily="2" charset="0"/>
                        </a:rPr>
                        <a:t>2021</a:t>
                      </a:r>
                      <a:endParaRPr lang="ru-RU" sz="1600" b="1" dirty="0">
                        <a:solidFill>
                          <a:srgbClr val="8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Segoe Print" panose="02000600000000000000" pitchFamily="2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522" marR="60522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8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Segoe Print" panose="02000600000000000000" pitchFamily="2" charset="0"/>
                        </a:rPr>
                        <a:t>Всероссийские краеведческие чтения юных краеведов-туристов </a:t>
                      </a:r>
                      <a:endParaRPr lang="ru-RU" sz="1600" b="1" dirty="0">
                        <a:solidFill>
                          <a:srgbClr val="8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Segoe Print" panose="02000600000000000000" pitchFamily="2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522" marR="60522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8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Segoe Print" panose="02000600000000000000" pitchFamily="2" charset="0"/>
                        </a:rPr>
                        <a:t>Призёр </a:t>
                      </a:r>
                      <a:endParaRPr lang="ru-RU" sz="1600" b="1" dirty="0">
                        <a:solidFill>
                          <a:srgbClr val="8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Segoe Print" panose="02000600000000000000" pitchFamily="2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522" marR="60522" marT="0" marB="0"/>
                </a:tc>
                <a:extLst>
                  <a:ext uri="{0D108BD9-81ED-4DB2-BD59-A6C34878D82A}">
                    <a16:rowId xmlns:a16="http://schemas.microsoft.com/office/drawing/2014/main" xmlns="" val="97141920"/>
                  </a:ext>
                </a:extLst>
              </a:tr>
              <a:tr h="34604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8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Segoe Print" panose="02000600000000000000" pitchFamily="2" charset="0"/>
                        </a:rPr>
                        <a:t>2021</a:t>
                      </a:r>
                      <a:endParaRPr lang="ru-RU" sz="1600" b="1" dirty="0">
                        <a:solidFill>
                          <a:srgbClr val="8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Segoe Print" panose="02000600000000000000" pitchFamily="2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522" marR="60522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8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Segoe Print" panose="02000600000000000000" pitchFamily="2" charset="0"/>
                        </a:rPr>
                        <a:t>Международный конкурс исследовательских работ  «Правнуки победителей»</a:t>
                      </a:r>
                    </a:p>
                  </a:txBody>
                  <a:tcPr marL="60522" marR="60522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8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Segoe Print" panose="02000600000000000000" pitchFamily="2" charset="0"/>
                        </a:rPr>
                        <a:t>Участие</a:t>
                      </a:r>
                      <a:endParaRPr lang="ru-RU" sz="1600" b="1" dirty="0">
                        <a:solidFill>
                          <a:srgbClr val="8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Segoe Print" panose="02000600000000000000" pitchFamily="2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522" marR="60522" marT="0" marB="0"/>
                </a:tc>
                <a:extLst>
                  <a:ext uri="{0D108BD9-81ED-4DB2-BD59-A6C34878D82A}">
                    <a16:rowId xmlns:a16="http://schemas.microsoft.com/office/drawing/2014/main" xmlns="" val="4180648082"/>
                  </a:ext>
                </a:extLst>
              </a:tr>
            </a:tbl>
          </a:graphicData>
        </a:graphic>
      </p:graphicFrame>
      <p:sp>
        <p:nvSpPr>
          <p:cNvPr id="2" name="Прямоугольник 1"/>
          <p:cNvSpPr/>
          <p:nvPr/>
        </p:nvSpPr>
        <p:spPr>
          <a:xfrm>
            <a:off x="2321734" y="4986754"/>
            <a:ext cx="782176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Все материалы применяются в качестве методических разработок в урочной и внеурочной деятельности</a:t>
            </a:r>
          </a:p>
        </p:txBody>
      </p:sp>
    </p:spTree>
    <p:extLst>
      <p:ext uri="{BB962C8B-B14F-4D97-AF65-F5344CB8AC3E}">
        <p14:creationId xmlns:p14="http://schemas.microsoft.com/office/powerpoint/2010/main" val="9057323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31959133"/>
              </p:ext>
            </p:extLst>
          </p:nvPr>
        </p:nvGraphicFramePr>
        <p:xfrm>
          <a:off x="631111" y="830997"/>
          <a:ext cx="11225207" cy="5501856"/>
        </p:xfrm>
        <a:graphic>
          <a:graphicData uri="http://schemas.openxmlformats.org/drawingml/2006/table">
            <a:tbl>
              <a:tblPr>
                <a:tableStyleId>{616DA210-FB5B-4158-B5E0-FEB733F419BA}</a:tableStyleId>
              </a:tblPr>
              <a:tblGrid>
                <a:gridCol w="1018903">
                  <a:extLst>
                    <a:ext uri="{9D8B030D-6E8A-4147-A177-3AD203B41FA5}">
                      <a16:colId xmlns:a16="http://schemas.microsoft.com/office/drawing/2014/main" xmlns="" val="3460023030"/>
                    </a:ext>
                  </a:extLst>
                </a:gridCol>
                <a:gridCol w="8464731">
                  <a:extLst>
                    <a:ext uri="{9D8B030D-6E8A-4147-A177-3AD203B41FA5}">
                      <a16:colId xmlns:a16="http://schemas.microsoft.com/office/drawing/2014/main" xmlns="" val="3817476589"/>
                    </a:ext>
                  </a:extLst>
                </a:gridCol>
                <a:gridCol w="1741573">
                  <a:extLst>
                    <a:ext uri="{9D8B030D-6E8A-4147-A177-3AD203B41FA5}">
                      <a16:colId xmlns:a16="http://schemas.microsoft.com/office/drawing/2014/main" xmlns="" val="1850891291"/>
                    </a:ext>
                  </a:extLst>
                </a:gridCol>
              </a:tblGrid>
              <a:tr h="599661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8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Segoe Print" panose="02000600000000000000" pitchFamily="2" charset="0"/>
                        </a:rPr>
                        <a:t>2015</a:t>
                      </a:r>
                      <a:endParaRPr lang="ru-RU" sz="2000" b="1" dirty="0">
                        <a:solidFill>
                          <a:srgbClr val="8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Segoe Print" panose="02000600000000000000" pitchFamily="2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928" marR="4892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8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Segoe Print" panose="02000600000000000000" pitchFamily="2" charset="0"/>
                        </a:rPr>
                        <a:t>Республиканский конкурс музеев военно-патриотической направленности ОУ Республики Крым</a:t>
                      </a:r>
                      <a:endParaRPr lang="ru-RU" sz="2000" b="1" dirty="0">
                        <a:solidFill>
                          <a:srgbClr val="8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Segoe Print" panose="02000600000000000000" pitchFamily="2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928" marR="4892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8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Segoe Print" panose="02000600000000000000" pitchFamily="2" charset="0"/>
                        </a:rPr>
                        <a:t>Лауреат </a:t>
                      </a:r>
                      <a:endParaRPr lang="ru-RU" sz="2000" b="1" dirty="0">
                        <a:solidFill>
                          <a:srgbClr val="8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Segoe Print" panose="02000600000000000000" pitchFamily="2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928" marR="48928" marT="0" marB="0"/>
                </a:tc>
                <a:extLst>
                  <a:ext uri="{0D108BD9-81ED-4DB2-BD59-A6C34878D82A}">
                    <a16:rowId xmlns:a16="http://schemas.microsoft.com/office/drawing/2014/main" xmlns="" val="2928754742"/>
                  </a:ext>
                </a:extLst>
              </a:tr>
              <a:tr h="320256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8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Segoe Print" panose="02000600000000000000" pitchFamily="2" charset="0"/>
                        </a:rPr>
                        <a:t>2015</a:t>
                      </a:r>
                      <a:endParaRPr lang="ru-RU" sz="2000" b="1" dirty="0">
                        <a:solidFill>
                          <a:srgbClr val="8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Segoe Print" panose="02000600000000000000" pitchFamily="2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928" marR="4892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8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Segoe Print" panose="02000600000000000000" pitchFamily="2" charset="0"/>
                        </a:rPr>
                        <a:t>Районный смотр-конкурс</a:t>
                      </a:r>
                      <a:r>
                        <a:rPr lang="ru-RU" sz="2000" b="1" baseline="0" dirty="0">
                          <a:solidFill>
                            <a:srgbClr val="8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Segoe Print" panose="02000600000000000000" pitchFamily="2" charset="0"/>
                        </a:rPr>
                        <a:t> </a:t>
                      </a:r>
                      <a:r>
                        <a:rPr lang="ru-RU" sz="2000" b="1" dirty="0">
                          <a:solidFill>
                            <a:srgbClr val="8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Segoe Print" panose="02000600000000000000" pitchFamily="2" charset="0"/>
                        </a:rPr>
                        <a:t>музеев «Салют Победе!»</a:t>
                      </a:r>
                      <a:endParaRPr lang="ru-RU" sz="2000" b="1" dirty="0">
                        <a:solidFill>
                          <a:srgbClr val="8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Segoe Print" panose="02000600000000000000" pitchFamily="2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928" marR="4892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8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Segoe Print" panose="02000600000000000000" pitchFamily="2" charset="0"/>
                        </a:rPr>
                        <a:t>Победитель </a:t>
                      </a:r>
                      <a:endParaRPr lang="ru-RU" sz="2000" b="1" dirty="0">
                        <a:solidFill>
                          <a:srgbClr val="8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Segoe Print" panose="02000600000000000000" pitchFamily="2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928" marR="48928" marT="0" marB="0"/>
                </a:tc>
                <a:extLst>
                  <a:ext uri="{0D108BD9-81ED-4DB2-BD59-A6C34878D82A}">
                    <a16:rowId xmlns:a16="http://schemas.microsoft.com/office/drawing/2014/main" xmlns="" val="492115622"/>
                  </a:ext>
                </a:extLst>
              </a:tr>
              <a:tr h="778926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8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Segoe Print" panose="02000600000000000000" pitchFamily="2" charset="0"/>
                        </a:rPr>
                        <a:t>2018</a:t>
                      </a:r>
                      <a:endParaRPr lang="ru-RU" sz="2000" b="1" dirty="0">
                        <a:solidFill>
                          <a:srgbClr val="8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Segoe Print" panose="02000600000000000000" pitchFamily="2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753" marR="25753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8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Segoe Print" panose="02000600000000000000" pitchFamily="2" charset="0"/>
                        </a:rPr>
                        <a:t>Конференция педагогических работников Симферопольского района, секция «Воспитание семейных ценностей» (опыт работы музея «Связь поколений через семейное воспитание и музейную педагогику»)</a:t>
                      </a:r>
                      <a:endParaRPr lang="ru-RU" sz="2000" b="1" dirty="0">
                        <a:solidFill>
                          <a:srgbClr val="8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Segoe Print" panose="02000600000000000000" pitchFamily="2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753" marR="25753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8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Segoe Print" panose="02000600000000000000" pitchFamily="2" charset="0"/>
                        </a:rPr>
                        <a:t>Участник </a:t>
                      </a:r>
                      <a:endParaRPr lang="ru-RU" sz="2000" b="1" dirty="0">
                        <a:solidFill>
                          <a:srgbClr val="8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Segoe Print" panose="02000600000000000000" pitchFamily="2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753" marR="25753" marT="0" marB="0"/>
                </a:tc>
                <a:extLst>
                  <a:ext uri="{0D108BD9-81ED-4DB2-BD59-A6C34878D82A}">
                    <a16:rowId xmlns:a16="http://schemas.microsoft.com/office/drawing/2014/main" xmlns="" val="1070948287"/>
                  </a:ext>
                </a:extLst>
              </a:tr>
              <a:tr h="767676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8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Segoe Print" panose="02000600000000000000" pitchFamily="2" charset="0"/>
                        </a:rPr>
                        <a:t> 2018</a:t>
                      </a:r>
                      <a:endParaRPr lang="ru-RU" sz="2000" b="1" dirty="0">
                        <a:solidFill>
                          <a:srgbClr val="8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Segoe Print" panose="02000600000000000000" pitchFamily="2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522" marR="60522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8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Segoe Print" panose="02000600000000000000" pitchFamily="2" charset="0"/>
                        </a:rPr>
                        <a:t>Региональный семинар-практикум для специалистов, курирующих воспитательную работу (опыт работы школьного музея по гражданско-патриотическому воспитанию учащихся)</a:t>
                      </a:r>
                      <a:endParaRPr lang="ru-RU" sz="2000" b="1" dirty="0">
                        <a:solidFill>
                          <a:srgbClr val="8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Segoe Print" panose="02000600000000000000" pitchFamily="2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522" marR="60522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8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Segoe Print" panose="02000600000000000000" pitchFamily="2" charset="0"/>
                        </a:rPr>
                        <a:t>Участник </a:t>
                      </a:r>
                      <a:endParaRPr lang="ru-RU" sz="2000" b="1" dirty="0">
                        <a:solidFill>
                          <a:srgbClr val="8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Segoe Print" panose="02000600000000000000" pitchFamily="2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522" marR="60522" marT="0" marB="0"/>
                </a:tc>
                <a:extLst>
                  <a:ext uri="{0D108BD9-81ED-4DB2-BD59-A6C34878D82A}">
                    <a16:rowId xmlns:a16="http://schemas.microsoft.com/office/drawing/2014/main" xmlns="" val="2530116038"/>
                  </a:ext>
                </a:extLst>
              </a:tr>
              <a:tr h="78777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8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Segoe Print" panose="02000600000000000000" pitchFamily="2" charset="0"/>
                        </a:rPr>
                        <a:t>2019</a:t>
                      </a:r>
                      <a:endParaRPr lang="ru-RU" sz="2000" b="1" dirty="0">
                        <a:solidFill>
                          <a:srgbClr val="8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Segoe Print" panose="02000600000000000000" pitchFamily="2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753" marR="25753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8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Segoe Print" panose="02000600000000000000" pitchFamily="2" charset="0"/>
                        </a:rPr>
                        <a:t>Всероссийская конференция по музейной педагогике «Музей как дополнительное пространство в образовательном учреждении» ФБОУ «Всероссийский детский центр «Орлёнок»</a:t>
                      </a:r>
                    </a:p>
                  </a:txBody>
                  <a:tcPr marL="25753" marR="25753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8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Segoe Print" panose="02000600000000000000" pitchFamily="2" charset="0"/>
                        </a:rPr>
                        <a:t>Участник, статья в журнале</a:t>
                      </a:r>
                      <a:endParaRPr lang="ru-RU" sz="2000" b="1" dirty="0">
                        <a:solidFill>
                          <a:srgbClr val="8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Segoe Print" panose="02000600000000000000" pitchFamily="2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753" marR="25753" marT="0" marB="0"/>
                </a:tc>
                <a:extLst>
                  <a:ext uri="{0D108BD9-81ED-4DB2-BD59-A6C34878D82A}">
                    <a16:rowId xmlns:a16="http://schemas.microsoft.com/office/drawing/2014/main" xmlns="" val="3108832354"/>
                  </a:ext>
                </a:extLst>
              </a:tr>
              <a:tr h="57478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8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Segoe Print" panose="02000600000000000000" pitchFamily="2" charset="0"/>
                        </a:rPr>
                        <a:t>2019</a:t>
                      </a:r>
                      <a:endParaRPr lang="ru-RU" sz="2000" b="1" dirty="0">
                        <a:solidFill>
                          <a:srgbClr val="8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Segoe Print" panose="02000600000000000000" pitchFamily="2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753" marR="25753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8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Segoe Print" panose="02000600000000000000" pitchFamily="2" charset="0"/>
                        </a:rPr>
                        <a:t>Крымская республиканская общественная организация «Союз Советских офицеров» наградил музей за активную военно-патриотическую работу </a:t>
                      </a:r>
                      <a:endParaRPr lang="ru-RU" sz="2000" b="1" dirty="0">
                        <a:solidFill>
                          <a:srgbClr val="8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Segoe Print" panose="02000600000000000000" pitchFamily="2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522" marR="60522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8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Segoe Print" panose="02000600000000000000" pitchFamily="2" charset="0"/>
                        </a:rPr>
                        <a:t>Медаль</a:t>
                      </a:r>
                      <a:endParaRPr lang="ru-RU" sz="2000" b="1" dirty="0">
                        <a:solidFill>
                          <a:srgbClr val="8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Segoe Print" panose="02000600000000000000" pitchFamily="2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522" marR="60522" marT="0" marB="0"/>
                </a:tc>
                <a:extLst>
                  <a:ext uri="{0D108BD9-81ED-4DB2-BD59-A6C34878D82A}">
                    <a16:rowId xmlns:a16="http://schemas.microsoft.com/office/drawing/2014/main" xmlns="" val="1443042137"/>
                  </a:ext>
                </a:extLst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631111" y="0"/>
            <a:ext cx="111035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Обобщение опыта работы по </a:t>
            </a:r>
          </a:p>
          <a:p>
            <a:pPr algn="ctr"/>
            <a:r>
              <a:rPr lang="ru-RU" sz="24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гражданско-патриотическому воспитанию </a:t>
            </a:r>
          </a:p>
        </p:txBody>
      </p:sp>
    </p:spTree>
    <p:extLst>
      <p:ext uri="{BB962C8B-B14F-4D97-AF65-F5344CB8AC3E}">
        <p14:creationId xmlns:p14="http://schemas.microsoft.com/office/powerpoint/2010/main" val="11226080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7337981"/>
              </p:ext>
            </p:extLst>
          </p:nvPr>
        </p:nvGraphicFramePr>
        <p:xfrm>
          <a:off x="382734" y="1175056"/>
          <a:ext cx="8361771" cy="4229185"/>
        </p:xfrm>
        <a:graphic>
          <a:graphicData uri="http://schemas.openxmlformats.org/drawingml/2006/table">
            <a:tbl>
              <a:tblPr>
                <a:tableStyleId>{616DA210-FB5B-4158-B5E0-FEB733F419BA}</a:tableStyleId>
              </a:tblPr>
              <a:tblGrid>
                <a:gridCol w="842385">
                  <a:extLst>
                    <a:ext uri="{9D8B030D-6E8A-4147-A177-3AD203B41FA5}">
                      <a16:colId xmlns:a16="http://schemas.microsoft.com/office/drawing/2014/main" xmlns="" val="3460023030"/>
                    </a:ext>
                  </a:extLst>
                </a:gridCol>
                <a:gridCol w="6178858">
                  <a:extLst>
                    <a:ext uri="{9D8B030D-6E8A-4147-A177-3AD203B41FA5}">
                      <a16:colId xmlns:a16="http://schemas.microsoft.com/office/drawing/2014/main" xmlns="" val="3817476589"/>
                    </a:ext>
                  </a:extLst>
                </a:gridCol>
                <a:gridCol w="1340528">
                  <a:extLst>
                    <a:ext uri="{9D8B030D-6E8A-4147-A177-3AD203B41FA5}">
                      <a16:colId xmlns:a16="http://schemas.microsoft.com/office/drawing/2014/main" xmlns="" val="1850891291"/>
                    </a:ext>
                  </a:extLst>
                </a:gridCol>
              </a:tblGrid>
              <a:tr h="337403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8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Segoe Print" panose="02000600000000000000" pitchFamily="2" charset="0"/>
                        </a:rPr>
                        <a:t>2021</a:t>
                      </a:r>
                      <a:endParaRPr lang="ru-RU" sz="1400" b="1" i="0" dirty="0">
                        <a:solidFill>
                          <a:srgbClr val="8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Segoe Print" panose="02000600000000000000" pitchFamily="2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753" marR="25753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8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Segoe Print" panose="02000600000000000000" pitchFamily="2" charset="0"/>
                        </a:rPr>
                        <a:t>Муниципальный этап Всероссийского конкурса школьных музеев </a:t>
                      </a:r>
                      <a:endParaRPr lang="ru-RU" sz="1400" b="1" i="0" dirty="0">
                        <a:solidFill>
                          <a:srgbClr val="8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Segoe Print" panose="02000600000000000000" pitchFamily="2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522" marR="60522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8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Segoe Print" panose="02000600000000000000" pitchFamily="2" charset="0"/>
                        </a:rPr>
                        <a:t>Призер </a:t>
                      </a:r>
                      <a:endParaRPr lang="ru-RU" sz="1400" b="1" i="0" dirty="0">
                        <a:solidFill>
                          <a:srgbClr val="8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Segoe Print" panose="02000600000000000000" pitchFamily="2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522" marR="60522" marT="0" marB="0"/>
                </a:tc>
                <a:extLst>
                  <a:ext uri="{0D108BD9-81ED-4DB2-BD59-A6C34878D82A}">
                    <a16:rowId xmlns:a16="http://schemas.microsoft.com/office/drawing/2014/main" xmlns="" val="2928754742"/>
                  </a:ext>
                </a:extLst>
              </a:tr>
              <a:tr h="320256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>
                          <a:solidFill>
                            <a:srgbClr val="8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Segoe Print" panose="02000600000000000000" pitchFamily="2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2023</a:t>
                      </a:r>
                    </a:p>
                  </a:txBody>
                  <a:tcPr marL="25753" marR="25753" marT="0" marB="0"/>
                </a:tc>
                <a:tc>
                  <a:txBody>
                    <a:bodyPr/>
                    <a:lstStyle/>
                    <a:p>
                      <a:r>
                        <a:rPr lang="ru-RU" sz="1400" b="1" kern="1200" dirty="0">
                          <a:solidFill>
                            <a:srgbClr val="8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Segoe Print" panose="02000600000000000000" pitchFamily="2" charset="0"/>
                          <a:ea typeface="+mn-ea"/>
                          <a:cs typeface="+mn-cs"/>
                        </a:rPr>
                        <a:t>Всероссийский, региональный этап открытого конкурса дополнительных общеобразовательных программ «Образовательный ОЛИМП» в 2022 году (Программа работы кружка дополнительного образования «Музейное дело»)</a:t>
                      </a:r>
                    </a:p>
                  </a:txBody>
                  <a:tcPr marL="60522" marR="60522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dirty="0">
                          <a:solidFill>
                            <a:srgbClr val="8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Segoe Print" panose="02000600000000000000" pitchFamily="2" charset="0"/>
                        </a:rPr>
                        <a:t>Призер </a:t>
                      </a:r>
                      <a:endParaRPr lang="ru-RU" sz="1400" b="1" i="0" dirty="0">
                        <a:solidFill>
                          <a:srgbClr val="8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Segoe Print" panose="02000600000000000000" pitchFamily="2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522" marR="60522" marT="0" marB="0"/>
                </a:tc>
                <a:extLst>
                  <a:ext uri="{0D108BD9-81ED-4DB2-BD59-A6C34878D82A}">
                    <a16:rowId xmlns:a16="http://schemas.microsoft.com/office/drawing/2014/main" xmlns="" val="492115622"/>
                  </a:ext>
                </a:extLst>
              </a:tr>
              <a:tr h="778926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8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Segoe Print" panose="02000600000000000000" pitchFamily="2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2024</a:t>
                      </a:r>
                    </a:p>
                  </a:txBody>
                  <a:tcPr marL="25753" marR="25753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rgbClr val="8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Segoe Print" panose="02000600000000000000" pitchFamily="2" charset="0"/>
                          <a:ea typeface="+mn-ea"/>
                          <a:cs typeface="+mn-cs"/>
                        </a:rPr>
                        <a:t>Республиканский этап конкурса дополнительных общеразвивающих программ (региональных практик), реализуемых в рамках мероприятия по созданию новых мест дополнительного образования детей федерального проекта «Успех каждого ребенка» национального проекта «Образование»</a:t>
                      </a:r>
                      <a:endParaRPr lang="ru-RU" sz="1400" b="1" dirty="0">
                        <a:solidFill>
                          <a:srgbClr val="8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Segoe Print" panose="02000600000000000000" pitchFamily="2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753" marR="25753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rgbClr val="8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Segoe Print" panose="02000600000000000000" pitchFamily="2" charset="0"/>
                          <a:ea typeface="+mn-ea"/>
                          <a:cs typeface="+mn-cs"/>
                        </a:rPr>
                        <a:t>Призер</a:t>
                      </a:r>
                      <a:endParaRPr lang="ru-RU" sz="1400" b="1" dirty="0">
                        <a:solidFill>
                          <a:srgbClr val="8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Segoe Print" panose="02000600000000000000" pitchFamily="2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753" marR="25753" marT="0" marB="0"/>
                </a:tc>
                <a:extLst>
                  <a:ext uri="{0D108BD9-81ED-4DB2-BD59-A6C34878D82A}">
                    <a16:rowId xmlns:a16="http://schemas.microsoft.com/office/drawing/2014/main" xmlns="" val="1070948287"/>
                  </a:ext>
                </a:extLst>
              </a:tr>
              <a:tr h="550763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8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Segoe Print" panose="02000600000000000000" pitchFamily="2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2024</a:t>
                      </a:r>
                    </a:p>
                  </a:txBody>
                  <a:tcPr marL="60522" marR="60522" marT="0" marB="0"/>
                </a:tc>
                <a:tc>
                  <a:txBody>
                    <a:bodyPr/>
                    <a:lstStyle/>
                    <a:p>
                      <a:pPr lvl="0"/>
                      <a:r>
                        <a:rPr lang="ru-RU" sz="1400" b="1" kern="1200" dirty="0">
                          <a:solidFill>
                            <a:srgbClr val="8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Segoe Print" panose="02000600000000000000" pitchFamily="2" charset="0"/>
                          <a:ea typeface="+mn-ea"/>
                          <a:cs typeface="+mn-cs"/>
                        </a:rPr>
                        <a:t>Республиканский, муниципальный этапы Фестиваля краеведческих объединений, посвященного Дню народного единства в 2024/2025 учебном году</a:t>
                      </a:r>
                    </a:p>
                  </a:txBody>
                  <a:tcPr marL="60522" marR="60522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8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Segoe Print" panose="02000600000000000000" pitchFamily="2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Победитель/призер</a:t>
                      </a:r>
                    </a:p>
                  </a:txBody>
                  <a:tcPr marL="60522" marR="60522" marT="0" marB="0"/>
                </a:tc>
                <a:extLst>
                  <a:ext uri="{0D108BD9-81ED-4DB2-BD59-A6C34878D82A}">
                    <a16:rowId xmlns:a16="http://schemas.microsoft.com/office/drawing/2014/main" xmlns="" val="2530116038"/>
                  </a:ext>
                </a:extLst>
              </a:tr>
              <a:tr h="453996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8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Segoe Print" panose="02000600000000000000" pitchFamily="2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2024</a:t>
                      </a:r>
                    </a:p>
                  </a:txBody>
                  <a:tcPr marL="25753" marR="25753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kern="1200" dirty="0">
                          <a:solidFill>
                            <a:srgbClr val="8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Segoe Print" panose="02000600000000000000" pitchFamily="2" charset="0"/>
                          <a:ea typeface="+mn-ea"/>
                          <a:cs typeface="+mn-cs"/>
                        </a:rPr>
                        <a:t>Всероссийский Конкурсе лучших проектов для детей и молодежи «Конкурс первичных отделений Движения Первых»</a:t>
                      </a:r>
                      <a:endParaRPr lang="ru-RU" sz="1400" b="1" dirty="0">
                        <a:solidFill>
                          <a:srgbClr val="8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Segoe Print" panose="02000600000000000000" pitchFamily="2" charset="0"/>
                      </a:endParaRPr>
                    </a:p>
                  </a:txBody>
                  <a:tcPr marL="25753" marR="25753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8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Segoe Print" panose="02000600000000000000" pitchFamily="2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Призер</a:t>
                      </a:r>
                    </a:p>
                  </a:txBody>
                  <a:tcPr marL="25753" marR="25753" marT="0" marB="0"/>
                </a:tc>
                <a:extLst>
                  <a:ext uri="{0D108BD9-81ED-4DB2-BD59-A6C34878D82A}">
                    <a16:rowId xmlns:a16="http://schemas.microsoft.com/office/drawing/2014/main" xmlns="" val="3108832354"/>
                  </a:ext>
                </a:extLst>
              </a:tr>
              <a:tr h="57478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8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Segoe Print" panose="02000600000000000000" pitchFamily="2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2025</a:t>
                      </a:r>
                    </a:p>
                  </a:txBody>
                  <a:tcPr marL="25753" marR="25753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kern="1200" dirty="0">
                          <a:solidFill>
                            <a:srgbClr val="8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Segoe Print" panose="02000600000000000000" pitchFamily="2" charset="0"/>
                          <a:ea typeface="+mn-ea"/>
                          <a:cs typeface="+mn-cs"/>
                        </a:rPr>
                        <a:t>Региональный этап Всероссийского фестиваля музейных экспозиций образовательных организаций «Без срока давности»</a:t>
                      </a:r>
                    </a:p>
                  </a:txBody>
                  <a:tcPr marL="60522" marR="60522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8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Segoe Print" panose="02000600000000000000" pitchFamily="2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522" marR="60522" marT="0" marB="0"/>
                </a:tc>
                <a:extLst>
                  <a:ext uri="{0D108BD9-81ED-4DB2-BD59-A6C34878D82A}">
                    <a16:rowId xmlns:a16="http://schemas.microsoft.com/office/drawing/2014/main" xmlns="" val="1443042137"/>
                  </a:ext>
                </a:extLst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483396" y="108054"/>
            <a:ext cx="1122520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rgbClr val="800000"/>
                </a:solidFill>
                <a:latin typeface="Segoe Print" panose="02000600000000000000" pitchFamily="2" charset="0"/>
              </a:rPr>
              <a:t>Обобщение опыта работы по </a:t>
            </a:r>
          </a:p>
          <a:p>
            <a:pPr algn="ctr"/>
            <a:r>
              <a:rPr lang="ru-RU" sz="2400" b="1" dirty="0">
                <a:solidFill>
                  <a:srgbClr val="800000"/>
                </a:solidFill>
                <a:latin typeface="Segoe Print" panose="02000600000000000000" pitchFamily="2" charset="0"/>
              </a:rPr>
              <a:t>гражданско-патриотическому воспитанию 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DEEDE122-1C23-4ECD-992B-140F39DAA2E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16959" y="1429304"/>
            <a:ext cx="1454043" cy="1999696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C96F6A96-8A57-45ED-8679-CED8A43DA58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670" t="2631" r="4249" b="3189"/>
          <a:stretch/>
        </p:blipFill>
        <p:spPr>
          <a:xfrm>
            <a:off x="9058677" y="1412507"/>
            <a:ext cx="1436328" cy="2016493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5669BED2-832A-4B31-A637-94C6FFDAE1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32461" y="3551411"/>
            <a:ext cx="1568996" cy="2158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102851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4712</TotalTime>
  <Words>1191</Words>
  <Application>Microsoft Office PowerPoint</Application>
  <PresentationFormat>Произвольный</PresentationFormat>
  <Paragraphs>148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Творческий отчет  учителя обществознания  Квитии Оксаны Николаевны</vt:lpstr>
      <vt:lpstr>Сведения об образовании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Общественная активность педагога: участие в экспертных, апелляционных комиссиях, в жюри профессиональных, творческих конкурсов, олимпиад, творческих группах</vt:lpstr>
      <vt:lpstr>Являюсь руководителем  Музея истории боевой, трудовой и партизанской славы села Партизанского.  Приоритетным направлением воспитательной работы школы является патриотическое воспитание, а музей является центром гражданско-патриотического воспитания школьников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Музей истории боевой, трудовой и партизанской славы сел</dc:title>
  <dc:creator>User</dc:creator>
  <cp:lastModifiedBy>user</cp:lastModifiedBy>
  <cp:revision>391</cp:revision>
  <dcterms:created xsi:type="dcterms:W3CDTF">2016-09-26T18:25:00Z</dcterms:created>
  <dcterms:modified xsi:type="dcterms:W3CDTF">2025-02-21T06:23:27Z</dcterms:modified>
</cp:coreProperties>
</file>