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381877465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77" r:id="rId21"/>
    <p:sldId id="275" r:id="rId22"/>
    <p:sldId id="278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60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8/24/2023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8/24/2023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8/24/2023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8/24/2023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8/24/2023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8/24/2023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8/24/2023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8/24/2023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8/24/2023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8/24/2023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8/24/2023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500">
              <a:schemeClr val="bg1"/>
            </a:gs>
            <a:gs pos="0">
              <a:schemeClr val="bg1"/>
            </a:gs>
            <a:gs pos="77000">
              <a:schemeClr val="bg1"/>
            </a:gs>
            <a:gs pos="37000">
              <a:schemeClr val="accent6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8/24/2023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381877466" r:id="rId1"/>
    <p:sldLayoutId id="2381877467" r:id="rId2"/>
    <p:sldLayoutId id="2381877468" r:id="rId3"/>
    <p:sldLayoutId id="2381877469" r:id="rId4"/>
    <p:sldLayoutId id="2381877470" r:id="rId5"/>
    <p:sldLayoutId id="2381877471" r:id="rId6"/>
    <p:sldLayoutId id="2381877472" r:id="rId7"/>
    <p:sldLayoutId id="2381877473" r:id="rId8"/>
    <p:sldLayoutId id="2381877474" r:id="rId9"/>
    <p:sldLayoutId id="2381877475" r:id="rId10"/>
    <p:sldLayoutId id="2381877476" r:id="rId11"/>
    <p:sldLayoutId id="2381877477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&#1082;&#1086;&#1085;&#1089;&#1090;&#1088;&#1091;&#1082;&#1090;&#1086;&#1088;-&#1088;&#1072;&#1073;&#1086;&#1095;&#1080;&#1093;-&#1087;&#1088;&#1086;&#1075;&#1088;&#1072;&#1084;&#1084;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dyt.krymschool.ru/?section_id=98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dyt.krymschool.ru/?section_id=61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gosreestr.ru/oop/324" TargetMode="External"/><Relationship Id="rId2" Type="http://schemas.openxmlformats.org/officeDocument/2006/relationships/hyperlink" Target="http://publication.pravo.gov.ru/Document/View/0001202107050027#print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8ISsDz06mN4FA16xZVejZBJBoBseFaU3?usp=sharing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0001202209120008" TargetMode="External"/><Relationship Id="rId2" Type="http://schemas.openxmlformats.org/officeDocument/2006/relationships/hyperlink" Target="http://publication.pravo.gov.ru/Document/View/0001202107050027#print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74;&#1076;.&#1088;&#1092;/upload/site143/folder_page/017/376/996/Prikaz_Minobrnauki_Rossii_ot_17.05.2012_N_413.pdf" TargetMode="External"/><Relationship Id="rId2" Type="http://schemas.openxmlformats.org/officeDocument/2006/relationships/hyperlink" Target="https://docs.edu.gov.ru/document/8f549a94f631319a9f7f5532748d09fa/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edu.gov.ru/document/b12aa655a39f6016af3974a98620bc34/download/3243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wp-content/uploads/2023/08/17_&#1060;&#1056;&#1055;_&#1048;&#1089;&#1090;&#1086;&#1088;&#1080;&#1103;_5-9-&#1082;&#1083;&#1072;&#1089;&#1089;&#1099;.pdf" TargetMode="External"/><Relationship Id="rId2" Type="http://schemas.openxmlformats.org/officeDocument/2006/relationships/hyperlink" Target="https://edsoo.ru/&#1088;&#1072;&#1073;&#1086;&#1095;&#1080;&#1077;-&#1087;&#1088;&#1086;&#1075;&#1088;&#1072;&#1084;&#1084;&#1099;/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edsoo.ru/wp-content/uploads/2023/08/30_&#1060;&#1056;&#1055;_&#1048;&#1089;&#1090;&#1086;&#1088;&#1080;&#1103;_10-11-&#1082;&#1083;&#1072;&#1089;&#1089;&#1099;_&#1091;&#1075;&#1083;.pdf" TargetMode="External"/><Relationship Id="rId4" Type="http://schemas.openxmlformats.org/officeDocument/2006/relationships/hyperlink" Target="https://edsoo.ru/wp-content/uploads/2023/08/29_&#1060;&#1056;&#1055;_&#1048;&#1089;&#1090;&#1086;&#1088;&#1080;&#1103;_10-11-&#1082;&#1083;&#1072;&#1089;&#1089;&#1099;_&#1073;&#1072;&#1079;&#1072;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643" y="3212974"/>
            <a:ext cx="65961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Об особенностях преподавания учебных предметов</a:t>
            </a:r>
          </a:p>
          <a:p>
            <a:pPr algn="ctr"/>
            <a:r>
              <a:rPr lang="ru-RU" sz="2000" b="1" dirty="0"/>
              <a:t>с</a:t>
            </a:r>
            <a:r>
              <a:rPr lang="ru-RU" sz="2000" b="1" dirty="0" smtClean="0"/>
              <a:t>оциально-гуманитарных дисциплин </a:t>
            </a:r>
          </a:p>
          <a:p>
            <a:pPr algn="ctr"/>
            <a:r>
              <a:rPr lang="ru-RU" sz="2000" b="1" dirty="0" smtClean="0"/>
              <a:t>в 2023-2024 учебном году 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30956" y="1556792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Районное методическое объединение учителей социально-гуманитарных </a:t>
            </a:r>
            <a:r>
              <a:rPr lang="ru-RU" b="1" dirty="0" smtClean="0"/>
              <a:t>дисциплин Симферопольского района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82604" y="260648"/>
            <a:ext cx="51985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b="1" dirty="0" smtClean="0"/>
              <a:t>МБОУ ДО «Центр детского и юношеского творчества» </a:t>
            </a:r>
          </a:p>
          <a:p>
            <a:pPr algn="ctr"/>
            <a:r>
              <a:rPr lang="ru-RU" sz="1500" b="1" dirty="0" smtClean="0"/>
              <a:t>Симферопольского района Республики Крым</a:t>
            </a:r>
            <a:endParaRPr lang="ru-RU" sz="1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28489" y="4972526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25.08.2023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88620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b="27253"/>
          <a:stretch/>
        </p:blipFill>
        <p:spPr>
          <a:xfrm>
            <a:off x="323528" y="620688"/>
            <a:ext cx="8568952" cy="3741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842470"/>
            <a:ext cx="85689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!!! Конструктор рабочих программ</a:t>
            </a:r>
          </a:p>
          <a:p>
            <a:r>
              <a:rPr lang="ru-RU" dirty="0" smtClean="0"/>
              <a:t>Режим доступа: 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3"/>
              </a:rPr>
              <a:t>https://edsoo.ru/</a:t>
            </a:r>
            <a:r>
              <a:rPr lang="ru-RU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3"/>
              </a:rPr>
              <a:t>конструктор-рабочих-программ</a:t>
            </a: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3"/>
              </a:rPr>
              <a:t>/</a:t>
            </a: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7752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67096"/>
            <a:ext cx="8424936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67096"/>
            <a:ext cx="864096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67096"/>
            <a:ext cx="864096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67096"/>
            <a:ext cx="856895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b="23735"/>
          <a:stretch/>
        </p:blipFill>
        <p:spPr>
          <a:xfrm>
            <a:off x="323528" y="382588"/>
            <a:ext cx="8496944" cy="3922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476" y="4581128"/>
            <a:ext cx="8496943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 сайте МБОУ ДО «ЦДЮТ»  </a:t>
            </a:r>
          </a:p>
          <a:p>
            <a:endParaRPr lang="ru-RU" b="1" dirty="0"/>
          </a:p>
          <a:p>
            <a:pPr marL="542925">
              <a:buFont typeface="Arial" panose="020B0604020202020204" pitchFamily="34" charset="0"/>
              <a:buChar char="•"/>
              <a:tabLst>
                <a:tab pos="809625" algn="l"/>
              </a:tabLst>
            </a:pPr>
            <a:r>
              <a:rPr lang="ru-RU" dirty="0" smtClean="0"/>
              <a:t>  Методические рекомендации. </a:t>
            </a:r>
          </a:p>
          <a:p>
            <a:pPr marL="542925">
              <a:tabLst>
                <a:tab pos="809625" algn="l"/>
              </a:tabLst>
            </a:pPr>
            <a:r>
              <a:rPr lang="ru-RU" dirty="0" smtClean="0"/>
              <a:t>Режим доступа: 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3"/>
              </a:rPr>
              <a:t>https://cdyt.krymschool.ru/?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3"/>
              </a:rPr>
              <a:t>section_id=983</a:t>
            </a:r>
            <a:endParaRPr lang="ru-RU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  <a:p>
            <a:pPr marL="542925">
              <a:tabLst>
                <a:tab pos="809625" algn="l"/>
              </a:tabLst>
            </a:pPr>
            <a:endParaRPr lang="ru-RU" dirty="0" smtClean="0"/>
          </a:p>
          <a:p>
            <a:pPr marL="542925">
              <a:buFont typeface="Arial" panose="020B0604020202020204" pitchFamily="34" charset="0"/>
              <a:buChar char="•"/>
              <a:tabLst>
                <a:tab pos="809625" algn="l"/>
              </a:tabLst>
            </a:pPr>
            <a:r>
              <a:rPr lang="ru-RU" dirty="0" smtClean="0"/>
              <a:t>  Рабочие программы</a:t>
            </a:r>
          </a:p>
          <a:p>
            <a:pPr marL="542925">
              <a:tabLst>
                <a:tab pos="809625" algn="l"/>
              </a:tabLst>
            </a:pPr>
            <a:r>
              <a:rPr lang="ru-RU" dirty="0" smtClean="0"/>
              <a:t>Режим доступа: 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4"/>
              </a:rPr>
              <a:t>https://cdyt.krymschool.ru/?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4"/>
              </a:rPr>
              <a:t>section_id=61</a:t>
            </a: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679" y="3140968"/>
            <a:ext cx="7607404" cy="1287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/>
              <a:t>Особенности преподавания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/>
              <a:t>Основ духовно-нравственной культуры народов России (ОДНКНР)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/>
              <a:t>в 2023-2024 учебном году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5301208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Методист </a:t>
            </a:r>
            <a:r>
              <a:rPr lang="ru-RU" dirty="0" smtClean="0">
                <a:solidFill>
                  <a:prstClr val="black"/>
                </a:solidFill>
              </a:rPr>
              <a:t>МБОУ </a:t>
            </a:r>
            <a:r>
              <a:rPr lang="ru-RU" dirty="0">
                <a:solidFill>
                  <a:prstClr val="black"/>
                </a:solidFill>
              </a:rPr>
              <a:t>ДО «ЦДЮТ» </a:t>
            </a:r>
            <a:r>
              <a:rPr lang="ru-RU" dirty="0" err="1">
                <a:solidFill>
                  <a:prstClr val="black"/>
                </a:solidFill>
              </a:rPr>
              <a:t>Шарипова</a:t>
            </a:r>
            <a:r>
              <a:rPr lang="ru-RU" dirty="0">
                <a:solidFill>
                  <a:prstClr val="black"/>
                </a:solidFill>
              </a:rPr>
              <a:t> У.И.</a:t>
            </a:r>
          </a:p>
        </p:txBody>
      </p:sp>
      <p:pic>
        <p:nvPicPr>
          <p:cNvPr id="2050" name="Picture 2" descr="https://prezentacii.org/upload/cloud/18/04/48254/images/screen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29470" r="8569" b="13445"/>
          <a:stretch/>
        </p:blipFill>
        <p:spPr bwMode="auto">
          <a:xfrm>
            <a:off x="2569994" y="404664"/>
            <a:ext cx="4114038" cy="2574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304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sp>
        <p:nvSpPr>
          <p:cNvPr id="3" name="Прямоугольник 2"/>
          <p:cNvSpPr/>
          <p:nvPr/>
        </p:nvSpPr>
        <p:spPr>
          <a:xfrm>
            <a:off x="1472121" y="188640"/>
            <a:ext cx="6566734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ea typeface="Calibri"/>
              </a:rPr>
              <a:t>2023-2024 учебный год</a:t>
            </a:r>
          </a:p>
          <a:p>
            <a:pPr algn="ctr"/>
            <a:endParaRPr lang="ru-RU" sz="800" b="1" dirty="0" smtClean="0">
              <a:solidFill>
                <a:prstClr val="black"/>
              </a:solidFill>
              <a:ea typeface="Calibri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ea typeface="Calibri"/>
              </a:rPr>
              <a:t>Название </a:t>
            </a:r>
            <a:r>
              <a:rPr lang="ru-RU" b="1" dirty="0">
                <a:solidFill>
                  <a:prstClr val="black"/>
                </a:solidFill>
                <a:ea typeface="Calibri"/>
              </a:rPr>
              <a:t>учебного </a:t>
            </a:r>
            <a:r>
              <a:rPr lang="ru-RU" b="1" dirty="0" smtClean="0">
                <a:solidFill>
                  <a:prstClr val="black"/>
                </a:solidFill>
                <a:ea typeface="Calibri"/>
              </a:rPr>
              <a:t>предмета –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a typeface="Calibri"/>
              </a:rPr>
              <a:t>Основы духовно-нравственной культуры народов России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898" y="2573422"/>
            <a:ext cx="827896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"/>
            </a:pPr>
            <a:r>
              <a:rPr lang="ru-RU" sz="1600" dirty="0" smtClean="0">
                <a:solidFill>
                  <a:prstClr val="black"/>
                </a:solidFill>
              </a:rPr>
              <a:t>требованиями Федерального государственного образовательного стандарта основного общего образования (ОБНОВЛЕННЫЙ ФГОС ООО): </a:t>
            </a:r>
            <a:r>
              <a:rPr lang="ru-RU" sz="1600" i="1" dirty="0" smtClean="0">
                <a:solidFill>
                  <a:prstClr val="black"/>
                </a:solidFill>
              </a:rPr>
              <a:t>Приказ </a:t>
            </a:r>
            <a:r>
              <a:rPr lang="ru-RU" sz="1600" i="1" dirty="0" err="1" smtClean="0">
                <a:solidFill>
                  <a:prstClr val="black"/>
                </a:solidFill>
              </a:rPr>
              <a:t>Минпросвещения</a:t>
            </a:r>
            <a:r>
              <a:rPr lang="ru-RU" sz="1600" i="1" dirty="0" smtClean="0">
                <a:solidFill>
                  <a:prstClr val="black"/>
                </a:solidFill>
              </a:rPr>
              <a:t> России от 31.05.2021 №287 «Об утверждении федерального государственного образовательного стандарта основного общего образования»  (вступил в силу 01.09.2022)</a:t>
            </a:r>
          </a:p>
          <a:p>
            <a:pPr marL="266700"/>
            <a:r>
              <a:rPr lang="ru-RU" sz="1600" dirty="0" smtClean="0">
                <a:solidFill>
                  <a:prstClr val="black"/>
                </a:solidFill>
              </a:rPr>
              <a:t>Режим доступа: </a:t>
            </a:r>
            <a:r>
              <a:rPr lang="en-US" sz="1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2"/>
              </a:rPr>
              <a:t>http</a:t>
            </a:r>
            <a:r>
              <a:rPr lang="en-US" sz="1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2"/>
              </a:rPr>
              <a:t>://</a:t>
            </a:r>
            <a:r>
              <a:rPr lang="en-US" sz="1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2"/>
              </a:rPr>
              <a:t>publication.pravo.gov.ru/Document/View/0001202107050027#print</a:t>
            </a:r>
            <a:endParaRPr lang="ru-RU" sz="160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  <a:p>
            <a:pPr indent="266700" algn="just"/>
            <a:endParaRPr lang="ru-RU" sz="1600" i="1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  <a:p>
            <a:pPr marL="285750" indent="-285750" algn="just">
              <a:buFont typeface="Symbol" panose="05050102010706020507" pitchFamily="18" charset="2"/>
              <a:buChar char=""/>
            </a:pPr>
            <a:r>
              <a:rPr lang="ru-RU" sz="1600" dirty="0" smtClean="0"/>
              <a:t>письмом </a:t>
            </a:r>
            <a:r>
              <a:rPr lang="ru-RU" sz="1600" dirty="0"/>
              <a:t>Министерства образования, науки и молодежи Республики Крым от 13.04.2023 №  1988/01-15 (об учебных планах общеобразовательных организаций Республики Крым на 2023/2024 учебный год</a:t>
            </a:r>
            <a:r>
              <a:rPr lang="ru-RU" sz="1600" dirty="0" smtClean="0"/>
              <a:t>)</a:t>
            </a:r>
          </a:p>
          <a:p>
            <a:pPr marL="285750" indent="-285750" algn="just">
              <a:buFont typeface="Symbol" panose="05050102010706020507" pitchFamily="18" charset="2"/>
              <a:buChar char=""/>
            </a:pPr>
            <a:endParaRPr lang="ru-RU" sz="1600" dirty="0"/>
          </a:p>
          <a:p>
            <a:pPr marL="285750" indent="-285750" algn="just">
              <a:buFont typeface="Symbol" panose="05050102010706020507" pitchFamily="18" charset="2"/>
              <a:buChar char=""/>
            </a:pPr>
            <a:r>
              <a:rPr lang="ru-RU" sz="1600" dirty="0" smtClean="0"/>
              <a:t>Примерной рабочей программой учебного предмета «Основы духовно-нравственной культуры народов России» </a:t>
            </a:r>
            <a:r>
              <a:rPr lang="ru-RU" sz="1600" dirty="0"/>
              <a:t>для 5–6 классов </a:t>
            </a:r>
            <a:r>
              <a:rPr lang="ru-RU" sz="1600" dirty="0" smtClean="0"/>
              <a:t>(одобрена решением федерального учебно-методического </a:t>
            </a:r>
            <a:r>
              <a:rPr lang="ru-RU" sz="1600" dirty="0"/>
              <a:t>объединения по общему образованию </a:t>
            </a:r>
            <a:r>
              <a:rPr lang="ru-RU" sz="1600" dirty="0" err="1"/>
              <a:t>Минпросвещения</a:t>
            </a:r>
            <a:r>
              <a:rPr lang="ru-RU" sz="1600" dirty="0"/>
              <a:t> России </a:t>
            </a:r>
            <a:r>
              <a:rPr lang="ru-RU" sz="1600" dirty="0" smtClean="0"/>
              <a:t>— протокол </a:t>
            </a:r>
            <a:r>
              <a:rPr lang="ru-RU" sz="1600" dirty="0"/>
              <a:t>от </a:t>
            </a:r>
            <a:r>
              <a:rPr lang="ru-RU" sz="1600" dirty="0" smtClean="0"/>
              <a:t>29.04.2022 </a:t>
            </a:r>
            <a:r>
              <a:rPr lang="ru-RU" sz="1600" dirty="0"/>
              <a:t>г. № </a:t>
            </a:r>
            <a:r>
              <a:rPr lang="ru-RU" sz="1600" dirty="0" smtClean="0"/>
              <a:t>2/22)</a:t>
            </a:r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ru-RU" sz="1600" dirty="0" smtClean="0"/>
              <a:t>Режим </a:t>
            </a:r>
            <a:r>
              <a:rPr lang="ru-RU" sz="1600" dirty="0" smtClean="0"/>
              <a:t>доступа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: </a:t>
            </a:r>
            <a:r>
              <a:rPr lang="en-US" sz="1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3"/>
              </a:rPr>
              <a:t>https://</a:t>
            </a:r>
            <a:r>
              <a:rPr lang="en-US" sz="1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3"/>
              </a:rPr>
              <a:t>fgosreestr.ru/oop/324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1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/>
            </a:r>
            <a:br>
              <a:rPr lang="en-US" sz="1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</a:br>
            <a:endParaRPr lang="ru-RU" sz="160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  <a:p>
            <a:pPr marL="285750" indent="-285750" algn="just">
              <a:buFont typeface="Symbol" panose="05050102010706020507" pitchFamily="18" charset="2"/>
              <a:buChar char=""/>
            </a:pP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  <a:p>
            <a:pPr marL="285750" indent="-285750" algn="just">
              <a:buFont typeface="Symbol" panose="05050102010706020507" pitchFamily="18" charset="2"/>
              <a:buChar char=""/>
            </a:pP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9" y="1340768"/>
            <a:ext cx="793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На </a:t>
            </a:r>
            <a:r>
              <a:rPr lang="ru-RU" sz="1600" dirty="0"/>
              <a:t>изучение ОДНКНР на уровне основного общего образования отводится 34 </a:t>
            </a:r>
            <a:r>
              <a:rPr lang="ru-RU" sz="1600" dirty="0" smtClean="0"/>
              <a:t>часа на </a:t>
            </a:r>
            <a:r>
              <a:rPr lang="ru-RU" sz="1600" dirty="0"/>
              <a:t>каждый учебный год, не менее 1 учебного часа в неделю. </a:t>
            </a:r>
            <a:endParaRPr lang="ru-RU" sz="1600" dirty="0" smtClean="0"/>
          </a:p>
          <a:p>
            <a:endParaRPr lang="ru-RU" sz="800" dirty="0"/>
          </a:p>
          <a:p>
            <a:r>
              <a:rPr lang="ru-RU" sz="1600" dirty="0" smtClean="0"/>
              <a:t>В </a:t>
            </a:r>
            <a:r>
              <a:rPr lang="ru-RU" sz="1600" dirty="0"/>
              <a:t>2023-2024 учебном году преподавание предмета ОДНКНР будет </a:t>
            </a:r>
            <a:r>
              <a:rPr lang="ru-RU" sz="1600" dirty="0" smtClean="0"/>
              <a:t>осуществляться </a:t>
            </a:r>
            <a:r>
              <a:rPr lang="ru-RU" sz="1600" dirty="0"/>
              <a:t>в 5-6 </a:t>
            </a:r>
            <a:r>
              <a:rPr lang="ru-RU" sz="1600" dirty="0" smtClean="0"/>
              <a:t>классах в соответствии с: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4622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sp>
        <p:nvSpPr>
          <p:cNvPr id="3" name="TextBox 2"/>
          <p:cNvSpPr txBox="1"/>
          <p:nvPr/>
        </p:nvSpPr>
        <p:spPr>
          <a:xfrm>
            <a:off x="611561" y="40466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Цель: </a:t>
            </a:r>
            <a:r>
              <a:rPr lang="ru-RU" dirty="0" smtClean="0"/>
              <a:t>совершенствование качества преподавания социально-гуманитарных дисциплин в 2023-2024 учебном году в общеобразовательных организациях Симферопольского района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7" y="1628800"/>
            <a:ext cx="77048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Задачи: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Ознакомить учителей, преподающих предметы социально-гуманитарного цикла Симферопольского района с изменениями в преподавании истории, обществознания и ОДНКНР в 2023-2024 учебном году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Ознакомить с особенностями реализации обновленных ФГОС ООО в 5-7 и ФГОС  СОО в 10 классах образовательных организаций Российской Федерации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Ознакомить с результатами ГИА-2023 по истории и обществознанию в Симферопольском районе, типичными ошибками участников ГИА и методическими рекомендациями по их преодолению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Ознакомить с анализом работы РМО за 2022-2023 учебный год и планированием работы методического объединения на 2023-2024 учебный год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Представить для ознакомления электронное </a:t>
            </a:r>
            <a:r>
              <a:rPr lang="ru-RU" dirty="0" smtClean="0"/>
              <a:t>учебное пособие </a:t>
            </a:r>
            <a:r>
              <a:rPr lang="ru-RU" dirty="0" smtClean="0"/>
              <a:t>по обществознанию издательства МГУ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8924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NewRomanPS-BoldMT"/>
              </a:rPr>
              <a:t>Структура </a:t>
            </a:r>
            <a:r>
              <a:rPr lang="ru-RU" b="1" dirty="0" smtClean="0">
                <a:solidFill>
                  <a:srgbClr val="FF0000"/>
                </a:solidFill>
                <a:latin typeface="TimesNewRomanPS-BoldMT"/>
              </a:rPr>
              <a:t>рабочей программы</a:t>
            </a:r>
          </a:p>
          <a:p>
            <a:pPr indent="361950" algn="just"/>
            <a:r>
              <a:rPr lang="ru-RU" b="1" dirty="0">
                <a:solidFill>
                  <a:srgbClr val="000000"/>
                </a:solidFill>
                <a:latin typeface="TimesNewRomanPS-BoldMT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NewRomanPS-BoldMT"/>
              </a:rPr>
            </a:br>
            <a:r>
              <a:rPr lang="ru-RU" dirty="0">
                <a:solidFill>
                  <a:srgbClr val="000000"/>
                </a:solidFill>
                <a:latin typeface="TimesNewRomanPSMT"/>
              </a:rPr>
              <a:t>Структура рабочих программ учебных предметов, учебных курсов, учебных</a:t>
            </a: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r>
              <a:rPr lang="ru-RU" dirty="0">
                <a:solidFill>
                  <a:srgbClr val="000000"/>
                </a:solidFill>
                <a:latin typeface="TimesNewRomanPSMT"/>
              </a:rPr>
              <a:t>модулей, в том числе курсов внеурочной деятельности, определена в ст. 31.1 ФГОС </a:t>
            </a:r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НОО-2021 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и ст. 33.1 ФГОС ООО-2021. </a:t>
            </a:r>
            <a:endParaRPr lang="ru-RU" dirty="0" smtClean="0">
              <a:solidFill>
                <a:srgbClr val="000000"/>
              </a:solidFill>
              <a:latin typeface="TimesNewRomanPSMT"/>
            </a:endParaRPr>
          </a:p>
          <a:p>
            <a:pPr indent="361950" algn="just"/>
            <a:endParaRPr lang="ru-RU" dirty="0" smtClean="0">
              <a:solidFill>
                <a:srgbClr val="000000"/>
              </a:solidFill>
              <a:latin typeface="TimesNewRomanPSMT"/>
            </a:endParaRPr>
          </a:p>
          <a:p>
            <a:pPr indent="361950" algn="just"/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Рабочая программа должна 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включать 3 </a:t>
            </a:r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обязательных раздела:</a:t>
            </a:r>
          </a:p>
          <a:p>
            <a:pPr indent="361950"/>
            <a:r>
              <a:rPr lang="ru-RU" b="1" dirty="0" smtClean="0">
                <a:solidFill>
                  <a:srgbClr val="000000"/>
                </a:solidFill>
                <a:latin typeface="TimesNewRomanPS-BoldMT"/>
              </a:rPr>
              <a:t>- </a:t>
            </a:r>
            <a:r>
              <a:rPr lang="ru-RU" b="1" dirty="0">
                <a:solidFill>
                  <a:srgbClr val="000000"/>
                </a:solidFill>
                <a:latin typeface="TimesNewRomanPS-BoldMT"/>
              </a:rPr>
              <a:t>содержание учебного предмета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, учебного курса (в том числе внеурочной</a:t>
            </a: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r>
              <a:rPr lang="ru-RU" dirty="0">
                <a:solidFill>
                  <a:srgbClr val="000000"/>
                </a:solidFill>
                <a:latin typeface="TimesNewRomanPSMT"/>
              </a:rPr>
              <a:t>деятельности</a:t>
            </a:r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), учебного модуля;</a:t>
            </a:r>
          </a:p>
          <a:p>
            <a:pPr indent="361950"/>
            <a:r>
              <a:rPr lang="ru-RU" b="1" dirty="0" smtClean="0">
                <a:solidFill>
                  <a:srgbClr val="000000"/>
                </a:solidFill>
                <a:latin typeface="TimesNewRomanPS-BoldMT"/>
              </a:rPr>
              <a:t>- </a:t>
            </a:r>
            <a:r>
              <a:rPr lang="ru-RU" b="1" dirty="0">
                <a:solidFill>
                  <a:srgbClr val="000000"/>
                </a:solidFill>
                <a:latin typeface="TimesNewRomanPS-BoldMT"/>
              </a:rPr>
              <a:t>планируемые результаты 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освоения учебного предмета, учебного курса (в том </a:t>
            </a:r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числе внеурочной 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деятельности), учебного модуля</a:t>
            </a:r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;</a:t>
            </a:r>
          </a:p>
          <a:p>
            <a:pPr indent="361950"/>
            <a:r>
              <a:rPr lang="ru-RU" b="1" dirty="0" smtClean="0">
                <a:solidFill>
                  <a:srgbClr val="000000"/>
                </a:solidFill>
                <a:latin typeface="TimesNewRomanPS-BoldMT"/>
              </a:rPr>
              <a:t>- </a:t>
            </a:r>
            <a:r>
              <a:rPr lang="ru-RU" b="1" dirty="0">
                <a:solidFill>
                  <a:srgbClr val="000000"/>
                </a:solidFill>
                <a:latin typeface="TimesNewRomanPS-BoldMT"/>
              </a:rPr>
              <a:t>тематическое планирование с указанием количества академических часов</a:t>
            </a:r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, отводимых 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на освоение каждой темы учебного предмета, учебного курса (в том </a:t>
            </a:r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числе внеурочной 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деятельности), учебного модуля и возможность использования </a:t>
            </a:r>
            <a:r>
              <a:rPr lang="ru-RU" b="1" dirty="0">
                <a:solidFill>
                  <a:srgbClr val="000000"/>
                </a:solidFill>
                <a:latin typeface="TimesNewRomanPS-BoldMT"/>
              </a:rPr>
              <a:t>по этой </a:t>
            </a:r>
            <a:r>
              <a:rPr lang="ru-RU" b="1" dirty="0" smtClean="0">
                <a:solidFill>
                  <a:srgbClr val="000000"/>
                </a:solidFill>
                <a:latin typeface="TimesNewRomanPS-BoldMT"/>
              </a:rPr>
              <a:t>теме </a:t>
            </a:r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электронных 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(цифровых) образовательных ресурсов, являющихся </a:t>
            </a:r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учебно-методическими материалами 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(мультимедийные программы, электронные учебники и задачники</a:t>
            </a:r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, электронные 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библиотеки, виртуальные лаборатории, игровые программы, </a:t>
            </a:r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коллекции цифровых 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образовательных ресурсов), используемыми для обучения и </a:t>
            </a:r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воспитания различных 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групп пользователей, представленными в электронном (цифровом) виде </a:t>
            </a:r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и реализующими 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дидактические возможности ИКТ, содержание которых </a:t>
            </a:r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соответствует законодательству 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об образовании.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670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8534" y="2420888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В соответствии с ФГОС 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ООО ОДНКНР в 5–6 классе является </a:t>
            </a:r>
            <a:r>
              <a:rPr lang="ru-RU" b="1" dirty="0">
                <a:solidFill>
                  <a:srgbClr val="FF0000"/>
                </a:solidFill>
                <a:latin typeface="TimesNewRomanPS-BoldMT"/>
              </a:rPr>
              <a:t>учебным предметом, а не </a:t>
            </a:r>
            <a:r>
              <a:rPr lang="ru-RU" b="1" dirty="0" smtClean="0">
                <a:solidFill>
                  <a:srgbClr val="FF0000"/>
                </a:solidFill>
                <a:latin typeface="TimesNewRomanPS-BoldMT"/>
              </a:rPr>
              <a:t>только предметной </a:t>
            </a:r>
            <a:r>
              <a:rPr lang="ru-RU" b="1" dirty="0">
                <a:solidFill>
                  <a:srgbClr val="FF0000"/>
                </a:solidFill>
                <a:latin typeface="TimesNewRomanPS-BoldMT"/>
              </a:rPr>
              <a:t>областью, поэтому оценка выставляется за четверть. </a:t>
            </a:r>
            <a:endParaRPr lang="ru-RU" b="1" dirty="0" smtClean="0">
              <a:solidFill>
                <a:srgbClr val="FF0000"/>
              </a:solidFill>
              <a:latin typeface="TimesNewRomanPS-BoldMT"/>
            </a:endParaRPr>
          </a:p>
          <a:p>
            <a:pPr algn="just"/>
            <a:endParaRPr lang="ru-RU" b="1" dirty="0" smtClean="0">
              <a:solidFill>
                <a:srgbClr val="FF0000"/>
              </a:solidFill>
              <a:latin typeface="TimesNewRomanPS-BoldMT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В классных журналах в 5-6 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классов выделяется отдельная страница </a:t>
            </a:r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на учебный предмет «Основы духовно-нравственной культуры народов России»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484784"/>
            <a:ext cx="6189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Порядок заполнения страниц электронного журнала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35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55614"/>
            <a:ext cx="789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Учебно-методическое обеспечение преподавание предмета ОДНКНР 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646648"/>
              </p:ext>
            </p:extLst>
          </p:nvPr>
        </p:nvGraphicFramePr>
        <p:xfrm>
          <a:off x="845047" y="1196752"/>
          <a:ext cx="7560840" cy="3616299"/>
        </p:xfrm>
        <a:graphic>
          <a:graphicData uri="http://schemas.openxmlformats.org/drawingml/2006/table">
            <a:tbl>
              <a:tblPr/>
              <a:tblGrid>
                <a:gridCol w="1529159"/>
                <a:gridCol w="6031681"/>
              </a:tblGrid>
              <a:tr h="264958">
                <a:tc>
                  <a:txBody>
                    <a:bodyPr/>
                    <a:lstStyle/>
                    <a:p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Класс</a:t>
                      </a:r>
                      <a:endParaRPr lang="ru-RU" sz="1600" dirty="0">
                        <a:effectLst/>
                      </a:endParaRPr>
                    </a:p>
                  </a:txBody>
                  <a:tcPr marL="69273" marR="69273" marT="34636" marB="346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УМК</a:t>
                      </a:r>
                      <a:endParaRPr lang="ru-RU" sz="1600" dirty="0"/>
                    </a:p>
                  </a:txBody>
                  <a:tcPr marL="69273" marR="69273" marT="34636" marB="3463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147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5 класс </a:t>
                      </a:r>
                      <a:endParaRPr lang="ru-RU" sz="1600" dirty="0">
                        <a:effectLst/>
                      </a:endParaRPr>
                    </a:p>
                  </a:txBody>
                  <a:tcPr marL="69273" marR="69273" marT="34636" marB="346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Код ФП: 2.1.2.2.1.5.1 Основы духовно-нравственной культуры народов России /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Н. Ф. Виноградова. Акционерное общество «Издательство “Просвещение”».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Электронная форма учебника.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Приложение № 2 ФПУ</a:t>
                      </a:r>
                      <a:endParaRPr lang="ru-RU" sz="1600" dirty="0">
                        <a:effectLst/>
                      </a:endParaRPr>
                    </a:p>
                  </a:txBody>
                  <a:tcPr marL="69273" marR="69273" marT="34636" marB="346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040">
                <a:tc>
                  <a:txBody>
                    <a:bodyPr/>
                    <a:lstStyle/>
                    <a:p>
                      <a:r>
                        <a:rPr lang="ru-RU" sz="16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6 класс </a:t>
                      </a:r>
                      <a:endParaRPr lang="ru-RU" sz="1600">
                        <a:effectLst/>
                      </a:endParaRPr>
                    </a:p>
                  </a:txBody>
                  <a:tcPr marL="69273" marR="69273" marT="34636" marB="346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Основы духовно-нравственной культуры народов России / Н. Ф. Виноградова,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Т. Э. </a:t>
                      </a:r>
                      <a:r>
                        <a:rPr lang="ru-RU" sz="16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Мариносян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. Акционерное общество «Издательство “Просвещение”».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Электронная форма учебника.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Приложение № 2 ФПУ</a:t>
                      </a:r>
                      <a:endParaRPr lang="ru-RU" sz="1600" dirty="0">
                        <a:effectLst/>
                      </a:endParaRPr>
                    </a:p>
                  </a:txBody>
                  <a:tcPr marL="69273" marR="69273" marT="34636" marB="3463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46488" y="144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9" y="498714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Электронные версии учебника.</a:t>
            </a:r>
          </a:p>
          <a:p>
            <a:r>
              <a:rPr lang="ru-RU" dirty="0" smtClean="0"/>
              <a:t>Режим доступа: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2"/>
              </a:rPr>
              <a:t>https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2"/>
              </a:rPr>
              <a:t>://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2"/>
              </a:rPr>
              <a:t>drive.google.com/drive/folders/18ISsDz06mN4FA16xZVejZBJBoBseFaU3?usp=sharing</a:t>
            </a: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2843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sp>
        <p:nvSpPr>
          <p:cNvPr id="3" name="TextBox 2"/>
          <p:cNvSpPr txBox="1"/>
          <p:nvPr/>
        </p:nvSpPr>
        <p:spPr>
          <a:xfrm>
            <a:off x="1619672" y="2348879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Актуальные вопросы преподавания истории </a:t>
            </a:r>
          </a:p>
          <a:p>
            <a:pPr algn="ctr"/>
            <a:r>
              <a:rPr lang="ru-RU" sz="2800" b="1" dirty="0" smtClean="0"/>
              <a:t>в 2023-2024 учебном году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463902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Методист МБОУ ДО «ЦДЮТ» </a:t>
            </a:r>
            <a:r>
              <a:rPr lang="ru-RU" dirty="0" err="1" smtClean="0"/>
              <a:t>Шарипова</a:t>
            </a:r>
            <a:r>
              <a:rPr lang="ru-RU" dirty="0" smtClean="0"/>
              <a:t> У.И.</a:t>
            </a:r>
            <a:endParaRPr lang="ru-RU" dirty="0"/>
          </a:p>
        </p:txBody>
      </p:sp>
      <p:pic>
        <p:nvPicPr>
          <p:cNvPr id="1026" name="Picture 2" descr="Технология проблемного обучения - Бесплатный курс для педагогов 16 час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434" y="597099"/>
            <a:ext cx="1291748" cy="11521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овые подходы к истории в учебных заведениях Казахстана | Inbusiness.k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98214"/>
            <a:ext cx="3168352" cy="1774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sp>
        <p:nvSpPr>
          <p:cNvPr id="3" name="Прямоугольник 2"/>
          <p:cNvSpPr/>
          <p:nvPr/>
        </p:nvSpPr>
        <p:spPr>
          <a:xfrm>
            <a:off x="2411759" y="116632"/>
            <a:ext cx="46874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ea typeface="Calibri"/>
              </a:rPr>
              <a:t>2023-2024 учебный год</a:t>
            </a:r>
          </a:p>
          <a:p>
            <a:pPr algn="ctr"/>
            <a:endParaRPr lang="ru-RU" b="1" dirty="0" smtClean="0">
              <a:ea typeface="Calibri"/>
            </a:endParaRPr>
          </a:p>
          <a:p>
            <a:pPr algn="ctr"/>
            <a:r>
              <a:rPr lang="ru-RU" b="1" dirty="0" smtClean="0">
                <a:ea typeface="Calibri"/>
              </a:rPr>
              <a:t>Название </a:t>
            </a:r>
            <a:r>
              <a:rPr lang="ru-RU" b="1" dirty="0">
                <a:ea typeface="Calibri"/>
              </a:rPr>
              <a:t>учебного </a:t>
            </a:r>
            <a:r>
              <a:rPr lang="ru-RU" b="1" dirty="0" smtClean="0">
                <a:ea typeface="Calibri"/>
              </a:rPr>
              <a:t>предмета - ИСТОРИЯ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9503" y="1196752"/>
            <a:ext cx="82789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"/>
            </a:pPr>
            <a:r>
              <a:rPr lang="ru-RU" dirty="0" smtClean="0"/>
              <a:t>В</a:t>
            </a:r>
            <a:r>
              <a:rPr lang="ru-RU" b="1" dirty="0" smtClean="0"/>
              <a:t> 5-7 классах </a:t>
            </a:r>
            <a:r>
              <a:rPr lang="ru-RU" dirty="0" smtClean="0"/>
              <a:t>– в соответствии с требованиями Федерального государственного образовательного стандарта основного общего образования (ОБНОВЛЕННЫЙ ФГОС ООО): </a:t>
            </a:r>
            <a:r>
              <a:rPr lang="ru-RU" i="1" dirty="0" smtClean="0"/>
              <a:t>Приказ </a:t>
            </a:r>
            <a:r>
              <a:rPr lang="ru-RU" i="1" dirty="0" err="1" smtClean="0"/>
              <a:t>Минпросвещения</a:t>
            </a:r>
            <a:r>
              <a:rPr lang="ru-RU" i="1" dirty="0" smtClean="0"/>
              <a:t> России от 31.05.2021 №287 «Об утверждении федерального государственного образовательного стандарта основного общего образования»  (вступил в силу 01.09.2022)</a:t>
            </a:r>
          </a:p>
          <a:p>
            <a:pPr marL="266700"/>
            <a:r>
              <a:rPr lang="ru-RU" dirty="0" smtClean="0"/>
              <a:t>Режим доступа: </a:t>
            </a:r>
            <a:r>
              <a:rPr lang="en-US" sz="1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2"/>
              </a:rPr>
              <a:t>http</a:t>
            </a:r>
            <a:r>
              <a:rPr lang="en-US" sz="1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2"/>
              </a:rPr>
              <a:t>://</a:t>
            </a:r>
            <a:r>
              <a:rPr lang="en-US" sz="1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2"/>
              </a:rPr>
              <a:t>publication.pravo.gov.ru/Document/View/0001202107050027#print</a:t>
            </a:r>
            <a:endParaRPr lang="ru-RU" sz="160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  <a:p>
            <a:pPr indent="266700" algn="just"/>
            <a:endParaRPr lang="ru-RU" i="1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  <a:p>
            <a:pPr marL="285750" lvl="0" indent="-285750" algn="just">
              <a:buFont typeface="Symbol" panose="05050102010706020507" pitchFamily="18" charset="2"/>
              <a:buChar char=""/>
            </a:pPr>
            <a:r>
              <a:rPr lang="ru-RU" i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В </a:t>
            </a:r>
            <a:r>
              <a:rPr lang="ru-RU" b="1" dirty="0" smtClean="0">
                <a:solidFill>
                  <a:prstClr val="black"/>
                </a:solidFill>
              </a:rPr>
              <a:t>10 </a:t>
            </a:r>
            <a:r>
              <a:rPr lang="ru-RU" b="1" dirty="0">
                <a:solidFill>
                  <a:prstClr val="black"/>
                </a:solidFill>
              </a:rPr>
              <a:t>классах </a:t>
            </a:r>
            <a:r>
              <a:rPr lang="ru-RU" dirty="0">
                <a:solidFill>
                  <a:prstClr val="black"/>
                </a:solidFill>
              </a:rPr>
              <a:t>– в соответствии с требованиями Федерального государственного образовательного стандарта </a:t>
            </a:r>
            <a:r>
              <a:rPr lang="ru-RU" dirty="0" smtClean="0">
                <a:solidFill>
                  <a:prstClr val="black"/>
                </a:solidFill>
              </a:rPr>
              <a:t>среднего </a:t>
            </a:r>
            <a:r>
              <a:rPr lang="ru-RU" dirty="0">
                <a:solidFill>
                  <a:prstClr val="black"/>
                </a:solidFill>
              </a:rPr>
              <a:t>общего образования </a:t>
            </a:r>
            <a:r>
              <a:rPr lang="ru-RU" dirty="0" smtClean="0">
                <a:solidFill>
                  <a:prstClr val="black"/>
                </a:solidFill>
              </a:rPr>
              <a:t>с изменениями (далее – ФГОС СОО С ИЗМЕНЕНИЯМИ, ОБНОВЛЕННЫЙ </a:t>
            </a:r>
            <a:r>
              <a:rPr lang="ru-RU" dirty="0">
                <a:solidFill>
                  <a:prstClr val="black"/>
                </a:solidFill>
              </a:rPr>
              <a:t>ФГОС </a:t>
            </a:r>
            <a:r>
              <a:rPr lang="ru-RU" dirty="0" smtClean="0">
                <a:solidFill>
                  <a:prstClr val="black"/>
                </a:solidFill>
              </a:rPr>
              <a:t>СОО</a:t>
            </a:r>
            <a:r>
              <a:rPr lang="ru-RU" dirty="0">
                <a:solidFill>
                  <a:prstClr val="black"/>
                </a:solidFill>
              </a:rPr>
              <a:t>): </a:t>
            </a:r>
            <a:r>
              <a:rPr lang="ru-RU" i="1" dirty="0">
                <a:solidFill>
                  <a:prstClr val="black"/>
                </a:solidFill>
              </a:rPr>
              <a:t>Приказ </a:t>
            </a:r>
            <a:r>
              <a:rPr lang="ru-RU" i="1" dirty="0" err="1">
                <a:solidFill>
                  <a:prstClr val="black"/>
                </a:solidFill>
              </a:rPr>
              <a:t>Минпросвещения</a:t>
            </a:r>
            <a:r>
              <a:rPr lang="ru-RU" i="1" dirty="0">
                <a:solidFill>
                  <a:prstClr val="black"/>
                </a:solidFill>
              </a:rPr>
              <a:t> </a:t>
            </a:r>
            <a:r>
              <a:rPr lang="ru-RU" i="1" dirty="0" smtClean="0">
                <a:solidFill>
                  <a:prstClr val="black"/>
                </a:solidFill>
              </a:rPr>
              <a:t>РФ от 12.08.2022  №732 </a:t>
            </a:r>
            <a:r>
              <a:rPr lang="ru-RU" i="1" dirty="0">
                <a:solidFill>
                  <a:prstClr val="black"/>
                </a:solidFill>
              </a:rPr>
              <a:t>«</a:t>
            </a:r>
            <a:r>
              <a:rPr lang="ru-RU" i="1" dirty="0" smtClean="0">
                <a:solidFill>
                  <a:prstClr val="black"/>
                </a:solidFill>
              </a:rPr>
              <a:t>О внесении изменений в федеральный государственный образовательный стандарт среднего </a:t>
            </a:r>
            <a:r>
              <a:rPr lang="ru-RU" i="1" dirty="0">
                <a:solidFill>
                  <a:prstClr val="black"/>
                </a:solidFill>
              </a:rPr>
              <a:t>общего </a:t>
            </a:r>
            <a:r>
              <a:rPr lang="ru-RU" i="1" dirty="0" smtClean="0">
                <a:solidFill>
                  <a:prstClr val="black"/>
                </a:solidFill>
              </a:rPr>
              <a:t>образования, утвержденный приказом Министерства образования и науки РВ от 17.05.2012г. №413»  </a:t>
            </a:r>
            <a:endParaRPr lang="ru-RU" i="1" dirty="0">
              <a:solidFill>
                <a:prstClr val="black"/>
              </a:solidFill>
            </a:endParaRPr>
          </a:p>
          <a:p>
            <a:pPr lvl="0" indent="266700" algn="just"/>
            <a:r>
              <a:rPr lang="ru-RU" dirty="0">
                <a:solidFill>
                  <a:prstClr val="black"/>
                </a:solidFill>
              </a:rPr>
              <a:t>Режим доступа</a:t>
            </a:r>
            <a:r>
              <a:rPr lang="ru-RU" dirty="0" smtClean="0">
                <a:solidFill>
                  <a:prstClr val="black"/>
                </a:solidFill>
              </a:rPr>
              <a:t>: </a:t>
            </a:r>
            <a:r>
              <a:rPr lang="en-US" sz="1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3"/>
              </a:rPr>
              <a:t>http</a:t>
            </a:r>
            <a:r>
              <a:rPr lang="en-US" sz="1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3"/>
              </a:rPr>
              <a:t>://</a:t>
            </a:r>
            <a:r>
              <a:rPr lang="en-US" sz="1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3"/>
              </a:rPr>
              <a:t>publication.pravo.gov.ru/Document/View/0001202209120008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  <a:endParaRPr lang="ru-RU" sz="16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sp>
        <p:nvSpPr>
          <p:cNvPr id="3" name="Прямоугольник 2"/>
          <p:cNvSpPr/>
          <p:nvPr/>
        </p:nvSpPr>
        <p:spPr>
          <a:xfrm>
            <a:off x="2051720" y="116632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ea typeface="Calibri"/>
              </a:rPr>
              <a:t>2023-2024 учебный год</a:t>
            </a:r>
          </a:p>
          <a:p>
            <a:pPr lvl="0" algn="ctr"/>
            <a:endParaRPr lang="ru-RU" b="1" dirty="0">
              <a:solidFill>
                <a:prstClr val="black"/>
              </a:solidFill>
              <a:ea typeface="Calibri"/>
            </a:endParaRPr>
          </a:p>
          <a:p>
            <a:pPr lvl="0" algn="ctr"/>
            <a:r>
              <a:rPr lang="ru-RU" b="1" dirty="0">
                <a:solidFill>
                  <a:prstClr val="black"/>
                </a:solidFill>
                <a:ea typeface="Calibri"/>
              </a:rPr>
              <a:t>Название учебного предмета - ИСТОРИЯ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340768"/>
            <a:ext cx="828092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Symbol" panose="05050102010706020507" pitchFamily="18" charset="2"/>
              <a:buChar char=""/>
            </a:pPr>
            <a:r>
              <a:rPr lang="ru-RU" dirty="0">
                <a:solidFill>
                  <a:prstClr val="black"/>
                </a:solidFill>
              </a:rPr>
              <a:t>В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8-9 </a:t>
            </a:r>
            <a:r>
              <a:rPr lang="ru-RU" b="1" dirty="0">
                <a:solidFill>
                  <a:prstClr val="black"/>
                </a:solidFill>
              </a:rPr>
              <a:t>классах </a:t>
            </a:r>
            <a:r>
              <a:rPr lang="ru-RU" dirty="0">
                <a:solidFill>
                  <a:prstClr val="black"/>
                </a:solidFill>
              </a:rPr>
              <a:t>– </a:t>
            </a:r>
            <a:r>
              <a:rPr lang="ru-RU" dirty="0" smtClean="0">
                <a:solidFill>
                  <a:prstClr val="black"/>
                </a:solidFill>
              </a:rPr>
              <a:t>на основе Федерального </a:t>
            </a:r>
            <a:r>
              <a:rPr lang="ru-RU" dirty="0">
                <a:solidFill>
                  <a:prstClr val="black"/>
                </a:solidFill>
              </a:rPr>
              <a:t>государственного образовательного стандарта основного общего образования </a:t>
            </a:r>
            <a:r>
              <a:rPr lang="ru-RU" dirty="0" smtClean="0">
                <a:solidFill>
                  <a:prstClr val="black"/>
                </a:solidFill>
              </a:rPr>
              <a:t>(ФГОС </a:t>
            </a:r>
            <a:r>
              <a:rPr lang="ru-RU" dirty="0">
                <a:solidFill>
                  <a:prstClr val="black"/>
                </a:solidFill>
              </a:rPr>
              <a:t>ООО): </a:t>
            </a:r>
            <a:r>
              <a:rPr lang="ru-RU" i="1" dirty="0">
                <a:solidFill>
                  <a:prstClr val="black"/>
                </a:solidFill>
              </a:rPr>
              <a:t>Приказ </a:t>
            </a:r>
            <a:r>
              <a:rPr lang="ru-RU" i="1" dirty="0" err="1" smtClean="0">
                <a:solidFill>
                  <a:prstClr val="black"/>
                </a:solidFill>
              </a:rPr>
              <a:t>Минобрнауки</a:t>
            </a:r>
            <a:r>
              <a:rPr lang="ru-RU" i="1" dirty="0" smtClean="0">
                <a:solidFill>
                  <a:prstClr val="black"/>
                </a:solidFill>
              </a:rPr>
              <a:t> </a:t>
            </a:r>
            <a:r>
              <a:rPr lang="ru-RU" i="1" dirty="0">
                <a:solidFill>
                  <a:prstClr val="black"/>
                </a:solidFill>
              </a:rPr>
              <a:t>России от </a:t>
            </a:r>
            <a:r>
              <a:rPr lang="ru-RU" i="1" dirty="0" smtClean="0">
                <a:solidFill>
                  <a:prstClr val="black"/>
                </a:solidFill>
              </a:rPr>
              <a:t>17.12.2010 №1897 </a:t>
            </a:r>
            <a:r>
              <a:rPr lang="ru-RU" i="1" dirty="0">
                <a:solidFill>
                  <a:prstClr val="black"/>
                </a:solidFill>
              </a:rPr>
              <a:t>«Об утверждении федерального государственного образовательного стандарта основного общего образования»  </a:t>
            </a:r>
            <a:r>
              <a:rPr lang="ru-RU" i="1" dirty="0" smtClean="0">
                <a:solidFill>
                  <a:prstClr val="black"/>
                </a:solidFill>
              </a:rPr>
              <a:t>(в редакции от 11.12.2020 №712)</a:t>
            </a:r>
            <a:endParaRPr lang="ru-RU" i="1" dirty="0">
              <a:solidFill>
                <a:prstClr val="black"/>
              </a:solidFill>
            </a:endParaRPr>
          </a:p>
          <a:p>
            <a:pPr marL="266700" lvl="0"/>
            <a:r>
              <a:rPr lang="ru-RU" dirty="0">
                <a:solidFill>
                  <a:prstClr val="black"/>
                </a:solidFill>
              </a:rPr>
              <a:t>Режим доступа: </a:t>
            </a:r>
            <a:r>
              <a:rPr lang="en-US" sz="1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2"/>
              </a:rPr>
              <a:t>https://docs.edu.gov.ru/document/8f549a94f631319a9f7f5532748d09fa</a:t>
            </a:r>
            <a:r>
              <a:rPr lang="en-US" sz="1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2"/>
              </a:rPr>
              <a:t>/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</a:p>
          <a:p>
            <a:pPr marL="266700" lvl="0"/>
            <a:endParaRPr lang="ru-RU" sz="1600" i="1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  <a:p>
            <a:pPr marL="285750" lvl="0" indent="-285750" algn="just">
              <a:buFont typeface="Symbol" panose="05050102010706020507" pitchFamily="18" charset="2"/>
              <a:buChar char=""/>
            </a:pPr>
            <a:r>
              <a:rPr lang="ru-RU" i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В </a:t>
            </a:r>
            <a:r>
              <a:rPr lang="ru-RU" b="1" dirty="0" smtClean="0">
                <a:solidFill>
                  <a:prstClr val="black"/>
                </a:solidFill>
              </a:rPr>
              <a:t>11 </a:t>
            </a:r>
            <a:r>
              <a:rPr lang="ru-RU" b="1" dirty="0">
                <a:solidFill>
                  <a:prstClr val="black"/>
                </a:solidFill>
              </a:rPr>
              <a:t>классах </a:t>
            </a:r>
            <a:r>
              <a:rPr lang="ru-RU" dirty="0">
                <a:solidFill>
                  <a:prstClr val="black"/>
                </a:solidFill>
              </a:rPr>
              <a:t>– </a:t>
            </a:r>
            <a:r>
              <a:rPr lang="ru-RU" dirty="0" smtClean="0">
                <a:solidFill>
                  <a:prstClr val="black"/>
                </a:solidFill>
              </a:rPr>
              <a:t>на основе Федерального </a:t>
            </a:r>
            <a:r>
              <a:rPr lang="ru-RU" dirty="0">
                <a:solidFill>
                  <a:prstClr val="black"/>
                </a:solidFill>
              </a:rPr>
              <a:t>государственного образовательного стандарта среднего общего образования </a:t>
            </a:r>
            <a:r>
              <a:rPr lang="ru-RU" dirty="0" smtClean="0">
                <a:solidFill>
                  <a:prstClr val="black"/>
                </a:solidFill>
              </a:rPr>
              <a:t>(ФГОС </a:t>
            </a:r>
            <a:r>
              <a:rPr lang="ru-RU" dirty="0">
                <a:solidFill>
                  <a:prstClr val="black"/>
                </a:solidFill>
              </a:rPr>
              <a:t>СОО): </a:t>
            </a:r>
            <a:r>
              <a:rPr lang="ru-RU" i="1" dirty="0">
                <a:solidFill>
                  <a:prstClr val="black"/>
                </a:solidFill>
              </a:rPr>
              <a:t>Приказ </a:t>
            </a:r>
            <a:r>
              <a:rPr lang="ru-RU" i="1" dirty="0" err="1" smtClean="0">
                <a:solidFill>
                  <a:prstClr val="black"/>
                </a:solidFill>
              </a:rPr>
              <a:t>Минобрнауки</a:t>
            </a:r>
            <a:r>
              <a:rPr lang="ru-RU" i="1" dirty="0" smtClean="0">
                <a:solidFill>
                  <a:prstClr val="black"/>
                </a:solidFill>
              </a:rPr>
              <a:t> </a:t>
            </a:r>
            <a:r>
              <a:rPr lang="ru-RU" i="1" dirty="0">
                <a:solidFill>
                  <a:prstClr val="black"/>
                </a:solidFill>
              </a:rPr>
              <a:t>РФ от </a:t>
            </a:r>
            <a:r>
              <a:rPr lang="ru-RU" i="1" dirty="0" smtClean="0">
                <a:solidFill>
                  <a:prstClr val="black"/>
                </a:solidFill>
              </a:rPr>
              <a:t>17.05.2012  №413 </a:t>
            </a:r>
            <a:r>
              <a:rPr lang="ru-RU" i="1" dirty="0">
                <a:solidFill>
                  <a:prstClr val="black"/>
                </a:solidFill>
              </a:rPr>
              <a:t>«</a:t>
            </a:r>
            <a:r>
              <a:rPr lang="ru-RU" i="1" dirty="0" smtClean="0">
                <a:solidFill>
                  <a:prstClr val="black"/>
                </a:solidFill>
              </a:rPr>
              <a:t>Об утверждении федерального государственного образовательного стандарта </a:t>
            </a:r>
            <a:r>
              <a:rPr lang="ru-RU" i="1" dirty="0">
                <a:solidFill>
                  <a:prstClr val="black"/>
                </a:solidFill>
              </a:rPr>
              <a:t>среднего общего </a:t>
            </a:r>
            <a:r>
              <a:rPr lang="ru-RU" i="1" dirty="0" smtClean="0">
                <a:solidFill>
                  <a:prstClr val="black"/>
                </a:solidFill>
              </a:rPr>
              <a:t>образования» (редакция 29.06.2017)  </a:t>
            </a:r>
            <a:endParaRPr lang="ru-RU" i="1" dirty="0">
              <a:solidFill>
                <a:prstClr val="black"/>
              </a:solidFill>
            </a:endParaRPr>
          </a:p>
          <a:p>
            <a:pPr lvl="0" indent="266700" algn="just"/>
            <a:r>
              <a:rPr lang="ru-RU" dirty="0">
                <a:solidFill>
                  <a:prstClr val="black"/>
                </a:solidFill>
              </a:rPr>
              <a:t>Режим доступа: </a:t>
            </a:r>
            <a:endParaRPr lang="ru-RU" dirty="0" smtClean="0">
              <a:solidFill>
                <a:prstClr val="black"/>
              </a:solidFill>
            </a:endParaRPr>
          </a:p>
          <a:p>
            <a:pPr marL="266700" lvl="0" algn="just"/>
            <a:r>
              <a:rPr lang="en-US" sz="1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3"/>
              </a:rPr>
              <a:t>https://xn--b1aew.xn-</a:t>
            </a:r>
            <a:r>
              <a:rPr lang="en-US" sz="1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3"/>
              </a:rPr>
              <a:t>-p1ai/upload/site143/folder_page/017/376/996/Prikaz_Minobrnauki_Rossii_ot_17.05.2012_N_413.pdf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  <a:endParaRPr lang="ru-RU" sz="16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  <a:p>
            <a:pPr marL="266700" lvl="0"/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l="2346" r="2604" b="58897"/>
          <a:stretch/>
        </p:blipFill>
        <p:spPr>
          <a:xfrm>
            <a:off x="214486" y="495747"/>
            <a:ext cx="8691389" cy="2114103"/>
          </a:xfrm>
          <a:prstGeom prst="rect">
            <a:avLst/>
          </a:prstGeom>
        </p:spPr>
      </p:pic>
      <p:pic>
        <p:nvPicPr>
          <p:cNvPr id="3" name="Slide"/>
          <p:cNvPicPr>
            <a:picLocks noChangeAspect="1"/>
          </p:cNvPicPr>
          <p:nvPr/>
        </p:nvPicPr>
        <p:blipFill rotWithShape="1">
          <a:blip r:embed="rId2"/>
          <a:srcRect l="2346" t="52778" r="2604"/>
          <a:stretch/>
        </p:blipFill>
        <p:spPr>
          <a:xfrm>
            <a:off x="214486" y="3443287"/>
            <a:ext cx="8691388" cy="24288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485" y="2609850"/>
            <a:ext cx="869138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3"/>
              </a:rPr>
              <a:t>https://docs.edu.gov.ru/document/b12aa655a39f6016af3974a98620bc34/download/3243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3"/>
              </a:rPr>
              <a:t>/</a:t>
            </a: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738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72250" y="3691111"/>
            <a:ext cx="8561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часов)</a:t>
            </a:r>
            <a:endParaRPr lang="ru-RU" sz="10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l="3438" r="3125"/>
          <a:stretch/>
        </p:blipFill>
        <p:spPr>
          <a:xfrm>
            <a:off x="314324" y="867096"/>
            <a:ext cx="854392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sp>
        <p:nvSpPr>
          <p:cNvPr id="3" name="TextBox 2"/>
          <p:cNvSpPr txBox="1"/>
          <p:nvPr/>
        </p:nvSpPr>
        <p:spPr>
          <a:xfrm>
            <a:off x="2804176" y="116632"/>
            <a:ext cx="3757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Рабочие программы по истории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8992" y="518806"/>
            <a:ext cx="85689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solidFill>
                  <a:srgbClr val="FF0000"/>
                </a:solidFill>
              </a:rPr>
              <a:t>Федеральные рабочие программы (ФРП)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основного общего образования и среднего общего образования (базовый, углубленный уровни) по предмету «История», включенные соответственно в ФОП ООО и ФОП СОО, </a:t>
            </a:r>
            <a:r>
              <a:rPr lang="ru-RU" sz="1600" b="1" dirty="0" smtClean="0">
                <a:solidFill>
                  <a:srgbClr val="FF0000"/>
                </a:solidFill>
              </a:rPr>
              <a:t>являются программами непосредственного применения </a:t>
            </a:r>
            <a:r>
              <a:rPr lang="ru-RU" sz="1600" dirty="0" smtClean="0"/>
              <a:t>(Ст. 6 ч. 3  Федерального закона от 24.09.2022 № 371-ФЗ). Это означает, что </a:t>
            </a:r>
            <a:r>
              <a:rPr lang="ru-RU" sz="1600" u="sng" dirty="0" smtClean="0"/>
              <a:t>содержательная часть </a:t>
            </a:r>
            <a:r>
              <a:rPr lang="ru-RU" sz="1600" dirty="0" smtClean="0"/>
              <a:t>данных программ и </a:t>
            </a:r>
            <a:r>
              <a:rPr lang="ru-RU" sz="1600" u="sng" dirty="0" smtClean="0"/>
              <a:t>планируемые образовательные результаты </a:t>
            </a:r>
            <a:r>
              <a:rPr lang="ru-RU" sz="1600" dirty="0" smtClean="0"/>
              <a:t>являются обязательными при изучении истории и </a:t>
            </a:r>
            <a:r>
              <a:rPr lang="ru-RU" sz="1600" u="sng" dirty="0" smtClean="0"/>
              <a:t>не могут корректироваться учителем</a:t>
            </a:r>
            <a:r>
              <a:rPr lang="ru-RU" sz="1600" dirty="0" smtClean="0"/>
              <a:t>.</a:t>
            </a:r>
          </a:p>
          <a:p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С 01 сентября 2023 года изучение учебного предмета «История» в 5-11 классах осуществляется только по Федеральным рабочим программам.  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Портал «Единое содержание общего образования» (ЕСОО). </a:t>
            </a:r>
          </a:p>
          <a:p>
            <a:pPr algn="ctr"/>
            <a:r>
              <a:rPr lang="ru-RU" sz="1600" dirty="0" smtClean="0"/>
              <a:t>Режим доступа: </a:t>
            </a:r>
            <a:r>
              <a:rPr lang="en-US" sz="1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2"/>
              </a:rPr>
              <a:t>https://edsoo.ru/</a:t>
            </a:r>
            <a:r>
              <a:rPr lang="ru-RU" sz="1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2"/>
              </a:rPr>
              <a:t>рабочие-программы</a:t>
            </a:r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2"/>
              </a:rPr>
              <a:t>/</a:t>
            </a:r>
            <a:endParaRPr lang="ru-RU" sz="160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  <a:p>
            <a:pPr algn="ctr"/>
            <a:endParaRPr lang="ru-RU" sz="8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Федеральная </a:t>
            </a:r>
            <a:r>
              <a:rPr lang="ru-RU" sz="1400" b="1" dirty="0"/>
              <a:t>рабочая программа основного общего образования. </a:t>
            </a:r>
            <a:r>
              <a:rPr lang="ru-RU" sz="1400" b="1" dirty="0" smtClean="0"/>
              <a:t>История (для 5-9 классов)</a:t>
            </a:r>
          </a:p>
          <a:p>
            <a:pPr marL="285750" indent="-285750"/>
            <a:r>
              <a:rPr lang="ru-RU" sz="1400" b="1" dirty="0" smtClean="0"/>
              <a:t>Режим </a:t>
            </a:r>
            <a:r>
              <a:rPr lang="ru-RU" sz="1400" b="1" dirty="0"/>
              <a:t>доступа: </a:t>
            </a:r>
            <a:endParaRPr lang="ru-RU" sz="1400" b="1" dirty="0" smtClean="0"/>
          </a:p>
          <a:p>
            <a:pPr marL="285750" indent="-285750"/>
            <a:r>
              <a:rPr lang="en-US" sz="1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3"/>
              </a:rPr>
              <a:t>https</a:t>
            </a:r>
            <a:r>
              <a:rPr lang="en-US" sz="14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3"/>
              </a:rPr>
              <a:t>://edsoo.ru/wp-content/uploads/2023/08/17_</a:t>
            </a:r>
            <a:r>
              <a:rPr lang="ru-RU" sz="14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3"/>
              </a:rPr>
              <a:t>ФРП_История_5-9-классы.</a:t>
            </a:r>
            <a:r>
              <a:rPr lang="en-US" sz="1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3"/>
              </a:rPr>
              <a:t>pdf</a:t>
            </a:r>
            <a:r>
              <a:rPr lang="ru-RU" sz="1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  <a:endParaRPr lang="ru-RU" sz="14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Федеральная </a:t>
            </a:r>
            <a:r>
              <a:rPr lang="ru-RU" sz="1400" b="1" dirty="0"/>
              <a:t>рабочая программа среднего общего образования. История (для 10–11 классов образовательных организаций). Базовый уровень. </a:t>
            </a:r>
            <a:endParaRPr lang="ru-RU" sz="1400" b="1" dirty="0" smtClean="0"/>
          </a:p>
          <a:p>
            <a:pPr marL="266700" indent="-266700"/>
            <a:r>
              <a:rPr lang="ru-RU" sz="1400" dirty="0" smtClean="0"/>
              <a:t>Режим </a:t>
            </a:r>
            <a:r>
              <a:rPr lang="ru-RU" sz="1400" dirty="0"/>
              <a:t>доступа: </a:t>
            </a:r>
            <a:endParaRPr lang="ru-RU" sz="1400" dirty="0" smtClean="0"/>
          </a:p>
          <a:p>
            <a:pPr marL="266700" indent="-266700"/>
            <a:r>
              <a:rPr lang="en-US" sz="1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4"/>
              </a:rPr>
              <a:t>https</a:t>
            </a:r>
            <a:r>
              <a:rPr lang="en-US" sz="14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4"/>
              </a:rPr>
              <a:t>://edsoo.ru/wp-content/uploads/2023/08/29_</a:t>
            </a:r>
            <a:r>
              <a:rPr lang="ru-RU" sz="14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4"/>
              </a:rPr>
              <a:t>ФРП_История_10-11-классы_база.</a:t>
            </a:r>
            <a:r>
              <a:rPr lang="en-US" sz="1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4"/>
              </a:rPr>
              <a:t>pdf</a:t>
            </a:r>
            <a:r>
              <a:rPr lang="ru-RU" sz="1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  <a:endParaRPr lang="ru-RU" sz="14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Федеральная рабочая </a:t>
            </a:r>
            <a:r>
              <a:rPr lang="ru-RU" sz="1400" b="1" dirty="0"/>
              <a:t>программа среднего общего образования. </a:t>
            </a:r>
            <a:r>
              <a:rPr lang="ru-RU" sz="1400" b="1" dirty="0" smtClean="0"/>
              <a:t>История</a:t>
            </a:r>
            <a:r>
              <a:rPr lang="ru-RU" sz="1400" b="1" dirty="0"/>
              <a:t> </a:t>
            </a:r>
            <a:r>
              <a:rPr lang="ru-RU" sz="1400" b="1" dirty="0" smtClean="0"/>
              <a:t>(для </a:t>
            </a:r>
            <a:r>
              <a:rPr lang="ru-RU" sz="1400" b="1" dirty="0"/>
              <a:t>10–11 классов образовательных организаций</a:t>
            </a:r>
            <a:r>
              <a:rPr lang="ru-RU" sz="1400" b="1" dirty="0" smtClean="0"/>
              <a:t>). Углубленный </a:t>
            </a:r>
            <a:r>
              <a:rPr lang="ru-RU" sz="1400" b="1" dirty="0"/>
              <a:t>уровень </a:t>
            </a:r>
            <a:endParaRPr lang="ru-RU" sz="1400" b="1" dirty="0" smtClean="0"/>
          </a:p>
          <a:p>
            <a:r>
              <a:rPr lang="ru-RU" sz="1400" dirty="0" smtClean="0"/>
              <a:t>Режим </a:t>
            </a:r>
            <a:r>
              <a:rPr lang="ru-RU" sz="1400" dirty="0"/>
              <a:t>доступа: </a:t>
            </a:r>
            <a:endParaRPr lang="ru-RU" sz="1400" dirty="0" smtClean="0"/>
          </a:p>
          <a:p>
            <a:pPr marL="266700" indent="-266700"/>
            <a:r>
              <a:rPr lang="en-US" sz="1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5"/>
              </a:rPr>
              <a:t>https</a:t>
            </a:r>
            <a:r>
              <a:rPr lang="en-US" sz="14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5"/>
              </a:rPr>
              <a:t>://edsoo.ru/wp-content/uploads/2023/08/30_</a:t>
            </a:r>
            <a:r>
              <a:rPr lang="ru-RU" sz="14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5"/>
              </a:rPr>
              <a:t>ФРП_История_10-11-классы_угл.</a:t>
            </a:r>
            <a:r>
              <a:rPr lang="en-US" sz="1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hlinkClick r:id="rId5"/>
              </a:rPr>
              <a:t>pdf</a:t>
            </a:r>
            <a:r>
              <a:rPr lang="ru-RU" sz="1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  <a:endParaRPr lang="ru-RU" sz="14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614</TotalTime>
  <Words>859</Words>
  <Application>Microsoft Office PowerPoint</Application>
  <PresentationFormat>Экран (4:3)</PresentationFormat>
  <Paragraphs>101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пр</cp:lastModifiedBy>
  <cp:revision>30</cp:revision>
  <dcterms:created xsi:type="dcterms:W3CDTF">2023-08-24T07:12:45Z</dcterms:created>
  <dcterms:modified xsi:type="dcterms:W3CDTF">2023-08-24T20:32:58Z</dcterms:modified>
</cp:coreProperties>
</file>