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5" r:id="rId5"/>
    <p:sldId id="264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6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8476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35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365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292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718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74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656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603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398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185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553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8B266-D218-4C38-8E66-05C1774154CE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6D4FC-866C-494A-8182-AB73A2558F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329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7742" y="1958398"/>
            <a:ext cx="6672695" cy="1325563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800"/>
              </a:spcAft>
            </a:pP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«Оптимизация планирования музыкального руководителя в условиях внедрения ФГОС, ФОП ДО»</a:t>
            </a: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/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44982" y="4726862"/>
            <a:ext cx="56803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Шарипова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 </a:t>
            </a:r>
            <a:r>
              <a:rPr lang="ru-RU" b="1" i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Усния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 </a:t>
            </a:r>
            <a:r>
              <a:rPr lang="ru-RU" b="1" i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Исметовна</a:t>
            </a:r>
            <a:endParaRPr lang="ru-RU" b="1" i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музыкальный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руководитель </a:t>
            </a:r>
            <a:endParaRPr lang="ru-RU" b="1" i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Calibri"/>
            </a:endParaRPr>
          </a:p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МБДОУ 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«Детский сад «Теремок» </a:t>
            </a:r>
            <a:r>
              <a:rPr lang="ru-RU" b="1" i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пгт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 Гвардейское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»</a:t>
            </a:r>
            <a:endParaRPr lang="ru-RU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58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очему необходимо учить детей музык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2006" y="2815346"/>
            <a:ext cx="1871979" cy="2110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7669" y="240436"/>
            <a:ext cx="4774623" cy="909492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Актуальность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20264" y="1118182"/>
            <a:ext cx="73844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ru-RU" dirty="0">
                <a:latin typeface="Times New Roman, serif"/>
              </a:rPr>
              <a:t>В дошкольной педагогике музыка рассматривается как ничем не заменимое средство развития у детей эмоциональной отзывчивости на все доброе и прекрасное, с которым они встречаются в жизни. Поэтому музыкальная деятельность является обязательной в образовательной области «Художественно-эстетическое развитие». </a:t>
            </a:r>
            <a:endParaRPr lang="ru-RU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4333" y="4869961"/>
            <a:ext cx="7384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ru-RU" dirty="0">
                <a:latin typeface="Times New Roman, serif"/>
              </a:rPr>
              <a:t>Вопрос об оптимизации планирования деятельности музыкального руководителя является актуальным в связи с внедрением в систему дошкольного образования Федеральной образовательной программы дошкольного образования (ФОП ДО</a:t>
            </a:r>
            <a:r>
              <a:rPr lang="ru-RU" dirty="0" smtClean="0">
                <a:latin typeface="Times New Roman, serif"/>
              </a:rPr>
              <a:t>).</a:t>
            </a:r>
          </a:p>
          <a:p>
            <a:pPr indent="354013" algn="just"/>
            <a:endParaRPr lang="ru-RU" dirty="0">
              <a:latin typeface="Times New Roman, serif"/>
            </a:endParaRPr>
          </a:p>
          <a:p>
            <a:pPr indent="354013"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481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низ 4"/>
          <p:cNvSpPr/>
          <p:nvPr/>
        </p:nvSpPr>
        <p:spPr>
          <a:xfrm rot="10800000">
            <a:off x="3528568" y="1499318"/>
            <a:ext cx="484633" cy="554566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40659" y="353960"/>
            <a:ext cx="8037870" cy="940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Федеральная образовательная программа дошкольного образования                        (ФОП ДО) (утверждена приказом Министерства Российской Федерации </a:t>
            </a:r>
          </a:p>
          <a:p>
            <a:pPr algn="ctr"/>
            <a:r>
              <a:rPr lang="ru-RU" b="1" dirty="0" smtClean="0"/>
              <a:t>от 25.11.2022 №1028)</a:t>
            </a:r>
            <a:endParaRPr lang="ru-RU" b="1" dirty="0"/>
          </a:p>
        </p:txBody>
      </p:sp>
      <p:sp>
        <p:nvSpPr>
          <p:cNvPr id="9" name="Стрелка вниз 8"/>
          <p:cNvSpPr/>
          <p:nvPr/>
        </p:nvSpPr>
        <p:spPr>
          <a:xfrm rot="10800000">
            <a:off x="4285878" y="1482904"/>
            <a:ext cx="484633" cy="554566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10800000">
            <a:off x="5003331" y="1511040"/>
            <a:ext cx="484633" cy="554566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55077" y="2433712"/>
            <a:ext cx="7779434" cy="914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Образовательная программа дошкольного образования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(разрабатывается на основании ФГОС, ФОП ДО, утверждается приказом заведующего дошкольным учреждение)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 rot="10800000">
            <a:off x="3652832" y="3677465"/>
            <a:ext cx="484633" cy="554566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10800000">
            <a:off x="4342149" y="3691533"/>
            <a:ext cx="484633" cy="554566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0800000">
            <a:off x="5000986" y="3703258"/>
            <a:ext cx="484633" cy="554566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24595" y="4682198"/>
            <a:ext cx="7779434" cy="914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Образовательная область «Художественно-эстетическое развитие»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(раздел «Музыкальная деятельность»)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19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644726" y="196947"/>
            <a:ext cx="40084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Что изменилось?</a:t>
            </a:r>
            <a:endParaRPr lang="ru-RU" sz="40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62708" y="1087432"/>
          <a:ext cx="8243668" cy="5327904"/>
        </p:xfrm>
        <a:graphic>
          <a:graphicData uri="http://schemas.openxmlformats.org/drawingml/2006/table">
            <a:tbl>
              <a:tblPr/>
              <a:tblGrid>
                <a:gridCol w="4121403"/>
                <a:gridCol w="4122265"/>
              </a:tblGrid>
              <a:tr h="5541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Примерная основная образовательная программа дошкольного образования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(ПООП ДО)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Федеральная образовательная программа дошкольного образования 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(ФОП ДО)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472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Целевой раздел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472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Отличия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167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Определены общие задачи и целевые ориентиры по музыкальной деятельности; описаны возрастные характеристики развития детей от 2 до 7 лет (по группам):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вторая группа раннего возраста (2-3 года);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младшая группа (3-4 года);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средняя группа (4-5 лет);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старшая группа (5-6 лет);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подготовительная к школе группа (6-7 лет).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планируемых результатах освоения Программы сформулированы задачи и целевые ориентиры для каждой возрастной группы: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ранний возраст (к 3 годам);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дошкольный возраст (к 4,5,6 годам);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на этапе завершения освоения Программы (к концу дошкольного возраста)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472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Сходства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38909">
                <a:tc gridSpan="2">
                  <a:txBody>
                    <a:bodyPr/>
                    <a:lstStyle/>
                    <a:p>
                      <a:pPr marR="1149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Неизменными остались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Планируемые результаты освоения Программы в части, формируемой участниками образовательного процесса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на основе 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реги</a:t>
                      </a:r>
                      <a:r>
                        <a:rPr lang="ru-RU" sz="1600" spc="-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наль</a:t>
                      </a:r>
                      <a:r>
                        <a:rPr lang="ru-RU" sz="1600" spc="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ой</a:t>
                      </a:r>
                      <a:r>
                        <a:rPr lang="ru-RU" sz="1600" spc="-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парц</a:t>
                      </a:r>
                      <a:r>
                        <a:rPr lang="ru-RU" sz="1600" spc="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ал</a:t>
                      </a:r>
                      <a:r>
                        <a:rPr lang="ru-RU" sz="1600" spc="-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ь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ной</a:t>
                      </a:r>
                      <a:r>
                        <a:rPr lang="ru-RU" sz="1600" spc="-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програ</a:t>
                      </a:r>
                      <a:r>
                        <a:rPr lang="ru-RU" sz="1600" spc="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мм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ы «Крымск</a:t>
                      </a:r>
                      <a:r>
                        <a:rPr lang="ru-RU" sz="1600" spc="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й</a:t>
                      </a:r>
                      <a:r>
                        <a:rPr lang="ru-RU" sz="1600" spc="5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веночек»)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1149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Основным методом педагогической диагностики является наблюдение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619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644726" y="0"/>
            <a:ext cx="40084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Что изменилось?</a:t>
            </a:r>
            <a:endParaRPr lang="ru-RU" sz="4000" b="1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618980" y="745587"/>
          <a:ext cx="8215532" cy="5888736"/>
        </p:xfrm>
        <a:graphic>
          <a:graphicData uri="http://schemas.openxmlformats.org/drawingml/2006/table">
            <a:tbl>
              <a:tblPr/>
              <a:tblGrid>
                <a:gridCol w="3615396"/>
                <a:gridCol w="4600136"/>
              </a:tblGrid>
              <a:tr h="6026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Примерная основная образовательная программа дошкольного образования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(ПООП ДО)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Федеральная образовательная программа дошкольного образования 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(ФОП ДО)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0088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Содержательный раздел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88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Отличия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3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Музыкальная деятельность начинается с 2 лет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Музыкальная деятельность начинается с младенческого возраста с 2 мес. При составлении ОП ДО менять его категорически нельзя.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026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Основные цели и задачи прописаны в целом для образовательной области, в том числе музыкальной деятельности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Конкретизированы программные задачи музыкальной деятельности на каждый возраст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607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Рабочая программа воспитания ранее существовала как отдельный документ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содержательный раздел включена Федеральная рабочая программа воспитания (п.29), в которой обозначены направления, целевые ориентиры и задачи воспитания, в том числе по художественной эстетическому развитию (п.29.2.2.7, п.29.2.3.1, п.29.2.3.2, п.29.3.4)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0088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Сходства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3547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Программное содержание музыкальной деятельности по возрастам и по направлениям (пение, слушание, песенное творчество, музыкально-ритмические движения, развитие танцевально-игрового творчества, игра на ДМИ) в целом остались без изменений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619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644726" y="0"/>
            <a:ext cx="40084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Что изменилось?</a:t>
            </a:r>
            <a:endParaRPr lang="ru-RU" sz="40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90844" y="801859"/>
          <a:ext cx="8074854" cy="5686161"/>
        </p:xfrm>
        <a:graphic>
          <a:graphicData uri="http://schemas.openxmlformats.org/drawingml/2006/table">
            <a:tbl>
              <a:tblPr/>
              <a:tblGrid>
                <a:gridCol w="4037005"/>
                <a:gridCol w="4037849"/>
              </a:tblGrid>
              <a:tr h="7978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Примерная основная образовательная программа дошкольного образования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(ПООП ДО)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Федеральная образовательная программа дошкольного образования 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(ФОП ДО)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594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Организационный раздел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59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091" marR="540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091" marR="540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594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Примерный музыкальный репертуар с младенческого возраста до школы прописан в приложении 6 к Программе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Примерный перечень музыкальных произведений для детей младенческого, раннего и дошкольного возраста указан в программе (п.33.2.).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Больше всего изменений в репертуаре для слушания, где появилось разнообразие произведений В.А. Моцарта,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                      С.С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Прокофьева, А. 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Вивальди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637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Примерное комплексно-тематическое планирование с указанием интегрирующих тем недели в приложении 3 к Программе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Комплексно-тематическое планирование отсутствует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318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091" marR="540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ФОП ДО допускает использование ссылок в ОП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619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0" y="143035"/>
            <a:ext cx="9144000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Нормативная база, регламентирующая планирование деятельности  музыкального руководителя в МБДОУ  «Детский сад «Теремок» </a:t>
            </a:r>
            <a:r>
              <a:rPr lang="ru-RU" sz="2000" b="1" dirty="0" err="1" smtClean="0"/>
              <a:t>пгт</a:t>
            </a:r>
            <a:r>
              <a:rPr lang="ru-RU" sz="2000" b="1" dirty="0" smtClean="0"/>
              <a:t> Гвардейское»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158698"/>
            <a:ext cx="8893277" cy="40934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42913" indent="-266700">
              <a:buFont typeface="+mj-lt"/>
              <a:buAutoNum type="arabicPeriod"/>
            </a:pPr>
            <a:r>
              <a:rPr lang="ru-RU" sz="2000" b="1" dirty="0" smtClean="0"/>
              <a:t>Федеральный закон «Об образовании»  </a:t>
            </a:r>
            <a:r>
              <a:rPr lang="ru-RU" sz="2000" dirty="0" smtClean="0"/>
              <a:t>от 29.12.2012 №273-ФЗ                              (в редакции от 17.02.2023) </a:t>
            </a:r>
          </a:p>
          <a:p>
            <a:pPr marL="442913" indent="-266700" algn="just">
              <a:buFont typeface="+mj-lt"/>
              <a:buAutoNum type="arabicPeriod"/>
            </a:pPr>
            <a:r>
              <a:rPr lang="ru-RU" sz="2000" b="1" dirty="0" smtClean="0"/>
              <a:t>Федеральная образовательная программа дошкольного образования (ФОП ДО)</a:t>
            </a:r>
            <a:r>
              <a:rPr lang="ru-RU" sz="2000" dirty="0" smtClean="0"/>
              <a:t> (утверждена приказом Министерства просвещения Российской Федерации от 25.11.2022 №1028)</a:t>
            </a:r>
          </a:p>
          <a:p>
            <a:pPr marL="442913" indent="-266700" algn="just">
              <a:buFont typeface="+mj-lt"/>
              <a:buAutoNum type="arabicPeriod"/>
            </a:pPr>
            <a:r>
              <a:rPr lang="ru-RU" sz="2000" b="1" dirty="0" smtClean="0"/>
              <a:t>Образовательная программа дошкольного образования МБДОУ «Детский сад «Теремок» </a:t>
            </a:r>
            <a:r>
              <a:rPr lang="ru-RU" sz="2000" b="1" dirty="0" err="1" smtClean="0"/>
              <a:t>пгт</a:t>
            </a:r>
            <a:r>
              <a:rPr lang="ru-RU" sz="2000" b="1" dirty="0" smtClean="0"/>
              <a:t> Гвардейское» </a:t>
            </a:r>
            <a:r>
              <a:rPr lang="ru-RU" sz="2000" dirty="0" smtClean="0"/>
              <a:t>(утверждена приказам заведующего от 30.08.2023 №366)</a:t>
            </a:r>
          </a:p>
          <a:p>
            <a:pPr marL="442913" indent="-266700" algn="just">
              <a:buFont typeface="+mj-lt"/>
              <a:buAutoNum type="arabicPeriod"/>
            </a:pPr>
            <a:r>
              <a:rPr lang="ru-RU" sz="2000" b="1" dirty="0" smtClean="0"/>
              <a:t>Положение </a:t>
            </a:r>
            <a:r>
              <a:rPr lang="ru-RU" sz="2000" dirty="0" smtClean="0"/>
              <a:t>о планировании образовательного процесса в МБДОУ «Детский сад «Теремок» </a:t>
            </a:r>
            <a:r>
              <a:rPr lang="ru-RU" sz="2000" dirty="0" err="1" smtClean="0"/>
              <a:t>пгт</a:t>
            </a:r>
            <a:r>
              <a:rPr lang="ru-RU" sz="2000" dirty="0" smtClean="0"/>
              <a:t> Гвардейское» (утверждено </a:t>
            </a:r>
            <a:r>
              <a:rPr lang="ru-RU" sz="2000" dirty="0">
                <a:solidFill>
                  <a:prstClr val="black"/>
                </a:solidFill>
              </a:rPr>
              <a:t>приказам заведующего от 30.08.2023 №</a:t>
            </a:r>
            <a:r>
              <a:rPr lang="ru-RU" sz="2000" dirty="0" smtClean="0">
                <a:solidFill>
                  <a:prstClr val="black"/>
                </a:solidFill>
              </a:rPr>
              <a:t>366)</a:t>
            </a:r>
          </a:p>
          <a:p>
            <a:pPr marL="442913" indent="-266700" algn="just">
              <a:buFont typeface="+mj-lt"/>
              <a:buAutoNum type="arabicPeriod"/>
            </a:pPr>
            <a:r>
              <a:rPr lang="ru-RU" sz="2000" b="1" dirty="0" smtClean="0">
                <a:solidFill>
                  <a:prstClr val="black"/>
                </a:solidFill>
              </a:rPr>
              <a:t>Номенклатура </a:t>
            </a:r>
            <a:r>
              <a:rPr lang="ru-RU" sz="2000" b="1" dirty="0">
                <a:solidFill>
                  <a:prstClr val="black"/>
                </a:solidFill>
              </a:rPr>
              <a:t>дел </a:t>
            </a:r>
            <a:r>
              <a:rPr lang="ru-RU" sz="2000" dirty="0">
                <a:solidFill>
                  <a:prstClr val="black"/>
                </a:solidFill>
              </a:rPr>
              <a:t>(утверждена приказам </a:t>
            </a:r>
            <a:r>
              <a:rPr lang="ru-RU" sz="2000" dirty="0" smtClean="0">
                <a:solidFill>
                  <a:prstClr val="black"/>
                </a:solidFill>
              </a:rPr>
              <a:t>заведующего от 24.08.2023 №284-б)</a:t>
            </a:r>
            <a:endParaRPr lang="ru-RU" dirty="0"/>
          </a:p>
        </p:txBody>
      </p:sp>
      <p:pic>
        <p:nvPicPr>
          <p:cNvPr id="1031" name="Picture 7" descr="https://st44.stpulscen.ru/images/product/238/276/250_b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7618">
            <a:off x="7457946" y="5356477"/>
            <a:ext cx="1019947" cy="91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390" y="4980474"/>
            <a:ext cx="1498248" cy="1622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956" y="4923250"/>
            <a:ext cx="1486514" cy="1679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19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5909" y="457199"/>
            <a:ext cx="8111613" cy="805786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Документы музыкального руководителя при планировании музыкальной деятельности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72349" y="1633774"/>
            <a:ext cx="5014452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dirty="0" smtClean="0">
                <a:latin typeface="Times New Roman, serif"/>
              </a:rPr>
              <a:t>В соответствии с локальным актом ДОУ документы по планированию </a:t>
            </a:r>
            <a:r>
              <a:rPr lang="ru-RU" dirty="0">
                <a:latin typeface="Times New Roman, serif"/>
              </a:rPr>
              <a:t>музыкальной деятельности составляются музыкальным руководителем, </a:t>
            </a:r>
            <a:r>
              <a:rPr lang="ru-RU" dirty="0" smtClean="0">
                <a:latin typeface="Times New Roman, serif"/>
              </a:rPr>
              <a:t>включают:</a:t>
            </a:r>
          </a:p>
          <a:p>
            <a:pPr>
              <a:lnSpc>
                <a:spcPct val="115000"/>
              </a:lnSpc>
            </a:pPr>
            <a:endParaRPr lang="ru-RU" sz="800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, serif"/>
              </a:rPr>
              <a:t>перспективно-тематическое планирование музыкальной деятельности;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, serif"/>
              </a:rPr>
              <a:t>календарно-тематическое планирование;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, serif"/>
              </a:rPr>
              <a:t>календарный план воспитательной работы;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, serif"/>
              </a:rPr>
              <a:t>перспективный план взаимодействия с родителями</a:t>
            </a:r>
            <a:endParaRPr lang="ru-RU" dirty="0">
              <a:effectLst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53" y="1968860"/>
            <a:ext cx="2595716" cy="306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581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7419" y="498148"/>
            <a:ext cx="7978878" cy="2620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ctr">
              <a:lnSpc>
                <a:spcPct val="115000"/>
              </a:lnSpc>
            </a:pPr>
            <a:r>
              <a:rPr lang="ru-RU" b="1" dirty="0">
                <a:latin typeface="Times New Roman, serif"/>
              </a:rPr>
              <a:t>Перспективно-тематическое планирование музыкальной </a:t>
            </a:r>
            <a:r>
              <a:rPr lang="ru-RU" b="1" dirty="0" smtClean="0">
                <a:latin typeface="Times New Roman, serif"/>
              </a:rPr>
              <a:t>деятельности</a:t>
            </a:r>
            <a:endParaRPr lang="ru-RU" dirty="0" smtClean="0">
              <a:latin typeface="Times New Roman, serif"/>
            </a:endParaRPr>
          </a:p>
          <a:p>
            <a:pPr indent="354013" algn="just">
              <a:lnSpc>
                <a:spcPct val="115000"/>
              </a:lnSpc>
            </a:pPr>
            <a:endParaRPr lang="ru-RU" dirty="0"/>
          </a:p>
          <a:p>
            <a:pPr indent="354013" algn="just">
              <a:lnSpc>
                <a:spcPct val="115000"/>
              </a:lnSpc>
            </a:pPr>
            <a:r>
              <a:rPr lang="ru-RU" dirty="0">
                <a:latin typeface="Times New Roman, serif"/>
              </a:rPr>
              <a:t>Структура перспективно-тематического плана:</a:t>
            </a:r>
            <a:endParaRPr lang="ru-RU" dirty="0"/>
          </a:p>
          <a:p>
            <a:pPr marL="461963" indent="-285750" algn="just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265113" algn="l"/>
              </a:tabLst>
            </a:pPr>
            <a:r>
              <a:rPr lang="ru-RU" dirty="0">
                <a:latin typeface="Times New Roman, serif"/>
              </a:rPr>
              <a:t>интегрирующие темы и периоды их реализации;</a:t>
            </a:r>
            <a:endParaRPr lang="ru-RU" dirty="0"/>
          </a:p>
          <a:p>
            <a:pPr marL="461963" indent="-285750" algn="just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265113" algn="l"/>
              </a:tabLst>
            </a:pPr>
            <a:r>
              <a:rPr lang="ru-RU" dirty="0">
                <a:latin typeface="Times New Roman, serif"/>
              </a:rPr>
              <a:t>вид деятельности;</a:t>
            </a:r>
            <a:endParaRPr lang="ru-RU" dirty="0"/>
          </a:p>
          <a:p>
            <a:pPr marL="461963" indent="-285750" algn="just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265113" algn="l"/>
              </a:tabLst>
            </a:pPr>
            <a:r>
              <a:rPr lang="ru-RU" dirty="0">
                <a:latin typeface="Times New Roman, serif"/>
              </a:rPr>
              <a:t>программные задачи;</a:t>
            </a:r>
            <a:endParaRPr lang="ru-RU" dirty="0"/>
          </a:p>
          <a:p>
            <a:pPr marL="461963" indent="-285750" algn="just">
              <a:lnSpc>
                <a:spcPct val="115000"/>
              </a:lnSpc>
              <a:buFont typeface="Wingdings" panose="05000000000000000000" pitchFamily="2" charset="2"/>
              <a:buChar char="§"/>
              <a:tabLst>
                <a:tab pos="265113" algn="l"/>
              </a:tabLst>
            </a:pPr>
            <a:r>
              <a:rPr lang="ru-RU" dirty="0">
                <a:latin typeface="Times New Roman, serif"/>
              </a:rPr>
              <a:t>примерный репертуар.</a:t>
            </a:r>
            <a:endParaRPr lang="ru-RU" dirty="0">
              <a:effectLst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249436"/>
              </p:ext>
            </p:extLst>
          </p:nvPr>
        </p:nvGraphicFramePr>
        <p:xfrm>
          <a:off x="948812" y="3225801"/>
          <a:ext cx="7221794" cy="306930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753353"/>
                <a:gridCol w="2386028"/>
                <a:gridCol w="1533833"/>
                <a:gridCol w="1548580"/>
              </a:tblGrid>
              <a:tr h="370840">
                <a:tc>
                  <a:txBody>
                    <a:bodyPr/>
                    <a:lstStyle/>
                    <a:p>
                      <a:pPr algn="l" rtl="0"/>
                      <a:r>
                        <a:rPr lang="ru-RU" sz="1600" b="0" dirty="0" err="1">
                          <a:effectLst/>
                          <a:latin typeface="Times New Roman, serif"/>
                        </a:rPr>
                        <a:t>Интергирующая</a:t>
                      </a:r>
                      <a:r>
                        <a:rPr lang="ru-RU" sz="1600" b="0" dirty="0">
                          <a:effectLst/>
                          <a:latin typeface="Times New Roman, serif"/>
                        </a:rPr>
                        <a:t> тема периода</a:t>
                      </a:r>
                      <a:endParaRPr lang="ru-RU" sz="1600" b="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-RU" sz="1600" b="0" dirty="0">
                          <a:effectLst/>
                          <a:latin typeface="Times New Roman, serif"/>
                        </a:rPr>
                        <a:t>Вид деятельности</a:t>
                      </a:r>
                      <a:endParaRPr lang="ru-RU" sz="1600" b="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-RU" sz="1600" b="0" dirty="0">
                          <a:effectLst/>
                          <a:latin typeface="Times New Roman, serif"/>
                        </a:rPr>
                        <a:t>Программные задачи</a:t>
                      </a:r>
                      <a:endParaRPr lang="ru-RU" sz="1600" b="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-RU" sz="1600" b="0" dirty="0">
                          <a:effectLst/>
                          <a:latin typeface="Times New Roman, serif"/>
                        </a:rPr>
                        <a:t>Примерный репертуар</a:t>
                      </a:r>
                      <a:endParaRPr lang="ru-RU" sz="1600" b="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</a:tr>
              <a:tr h="695673">
                <a:tc rowSpan="5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600" dirty="0">
                          <a:effectLst/>
                          <a:latin typeface="Times New Roman, serif"/>
                        </a:rPr>
                        <a:t>Музыкально-ритмические </a:t>
                      </a:r>
                      <a:r>
                        <a:rPr lang="ru-RU" sz="1600" dirty="0" smtClean="0">
                          <a:effectLst/>
                          <a:latin typeface="Times New Roman, serif"/>
                        </a:rPr>
                        <a:t>движения</a:t>
                      </a:r>
                      <a:endParaRPr lang="ru-RU" sz="160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600" dirty="0" smtClean="0">
                          <a:effectLst/>
                          <a:latin typeface="Times New Roman, serif"/>
                        </a:rPr>
                        <a:t>Слушание</a:t>
                      </a:r>
                      <a:endParaRPr lang="ru-RU" sz="160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600" dirty="0" smtClean="0">
                          <a:effectLst/>
                          <a:latin typeface="Times New Roman, serif"/>
                        </a:rPr>
                        <a:t>Пение</a:t>
                      </a:r>
                      <a:endParaRPr lang="ru-RU" sz="160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600" dirty="0">
                          <a:effectLst/>
                          <a:latin typeface="Times New Roman, serif"/>
                        </a:rPr>
                        <a:t>Игра на музыкальных </a:t>
                      </a:r>
                      <a:r>
                        <a:rPr lang="ru-RU" sz="1600" dirty="0" smtClean="0">
                          <a:effectLst/>
                          <a:latin typeface="Times New Roman, serif"/>
                        </a:rPr>
                        <a:t>инструментах</a:t>
                      </a:r>
                      <a:endParaRPr lang="ru-RU" sz="160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600" dirty="0" smtClean="0">
                          <a:effectLst/>
                          <a:latin typeface="Times New Roman, serif"/>
                        </a:rPr>
                        <a:t>Развлечение</a:t>
                      </a:r>
                      <a:endParaRPr lang="ru-RU" sz="1600" dirty="0">
                        <a:effectLst/>
                      </a:endParaRPr>
                    </a:p>
                  </a:txBody>
                  <a:tcPr marL="66675" marR="66675" marT="66675" marB="66675"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393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1445" y="144146"/>
            <a:ext cx="8229600" cy="147271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dirty="0">
                <a:latin typeface="Times New Roman, serif"/>
              </a:rPr>
              <a:t>Календарно-тематическое планирование </a:t>
            </a:r>
            <a:endParaRPr lang="ru-RU" sz="2000" b="1" dirty="0" smtClean="0">
              <a:latin typeface="Times New Roman, serif"/>
            </a:endParaRPr>
          </a:p>
          <a:p>
            <a:pPr algn="just">
              <a:lnSpc>
                <a:spcPct val="115000"/>
              </a:lnSpc>
            </a:pPr>
            <a:endParaRPr lang="ru-RU" sz="1000" b="1" dirty="0">
              <a:latin typeface="Times New Roman, serif"/>
            </a:endParaRPr>
          </a:p>
          <a:p>
            <a:pPr indent="265113" algn="just">
              <a:lnSpc>
                <a:spcPct val="115000"/>
              </a:lnSpc>
            </a:pPr>
            <a:r>
              <a:rPr lang="ru-RU" sz="1600" dirty="0" smtClean="0">
                <a:latin typeface="Times New Roman, serif"/>
              </a:rPr>
              <a:t>Разрабатывается </a:t>
            </a:r>
            <a:r>
              <a:rPr lang="ru-RU" sz="1600" dirty="0">
                <a:latin typeface="Times New Roman, serif"/>
              </a:rPr>
              <a:t>на учебный год для каждой возрастной группы с указанием темы образовательной деятельности, даты проведения занятий, программных задач, </a:t>
            </a:r>
            <a:r>
              <a:rPr lang="ru-RU" sz="1600" dirty="0" smtClean="0">
                <a:latin typeface="Times New Roman, serif"/>
              </a:rPr>
              <a:t>содержанием (репертуар).</a:t>
            </a:r>
            <a:endParaRPr lang="ru-RU" sz="1600" dirty="0">
              <a:effectLst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14087"/>
              </p:ext>
            </p:extLst>
          </p:nvPr>
        </p:nvGraphicFramePr>
        <p:xfrm>
          <a:off x="501442" y="1616857"/>
          <a:ext cx="8229603" cy="991870"/>
        </p:xfrm>
        <a:graphic>
          <a:graphicData uri="http://schemas.openxmlformats.org/drawingml/2006/table">
            <a:tbl>
              <a:tblPr firstRow="1" bandRow="1">
                <a:tableStyleId>{5202B0CA-FC54-4496-8BCA-5EF66A818D29}</a:tableStyleId>
              </a:tblPr>
              <a:tblGrid>
                <a:gridCol w="1513799"/>
                <a:gridCol w="1513799"/>
                <a:gridCol w="1513799"/>
                <a:gridCol w="1773564"/>
                <a:gridCol w="1914642"/>
              </a:tblGrid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№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, serif"/>
                        </a:rPr>
                        <a:t>занятия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, serif"/>
                        </a:rPr>
                        <a:t>Тема занятия,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, serif"/>
                        </a:rPr>
                        <a:t>Дата проведения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, serif"/>
                        </a:rPr>
                        <a:t>Программные задачи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, serif"/>
                        </a:rPr>
                        <a:t>Примерный репертуар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1445" y="2846438"/>
            <a:ext cx="8229600" cy="15434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b="1" dirty="0">
                <a:latin typeface="Times New Roman, serif"/>
              </a:rPr>
              <a:t>Календарный план воспитательной работы </a:t>
            </a:r>
            <a:endParaRPr lang="ru-RU" b="1" dirty="0" smtClean="0">
              <a:latin typeface="Times New Roman, serif"/>
            </a:endParaRPr>
          </a:p>
          <a:p>
            <a:pPr algn="just">
              <a:lnSpc>
                <a:spcPct val="115000"/>
              </a:lnSpc>
            </a:pPr>
            <a:endParaRPr lang="ru-RU" sz="1000" b="1" dirty="0">
              <a:latin typeface="Times New Roman, serif"/>
            </a:endParaRPr>
          </a:p>
          <a:p>
            <a:pPr indent="265113" algn="just">
              <a:lnSpc>
                <a:spcPct val="115000"/>
              </a:lnSpc>
            </a:pPr>
            <a:r>
              <a:rPr lang="ru-RU" dirty="0" smtClean="0">
                <a:latin typeface="Times New Roman, serif"/>
              </a:rPr>
              <a:t>Составляется </a:t>
            </a:r>
            <a:r>
              <a:rPr lang="ru-RU" dirty="0">
                <a:latin typeface="Times New Roman, serif"/>
              </a:rPr>
              <a:t>на учебный год в соответствии с образовательной программой ДОУ </a:t>
            </a:r>
            <a:endParaRPr lang="ru-RU" dirty="0" smtClean="0">
              <a:latin typeface="Times New Roman, serif"/>
            </a:endParaRPr>
          </a:p>
          <a:p>
            <a:pPr indent="265113" algn="just">
              <a:lnSpc>
                <a:spcPct val="115000"/>
              </a:lnSpc>
            </a:pPr>
            <a:endParaRPr lang="ru-RU" dirty="0"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92390"/>
              </p:ext>
            </p:extLst>
          </p:nvPr>
        </p:nvGraphicFramePr>
        <p:xfrm>
          <a:off x="501445" y="4081207"/>
          <a:ext cx="82296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№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п/п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Содержание работы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Срок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Ответственные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01446" y="5234453"/>
            <a:ext cx="8229599" cy="13665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ru-RU" b="1" dirty="0">
                <a:solidFill>
                  <a:prstClr val="black"/>
                </a:solidFill>
                <a:latin typeface="Times New Roman, serif"/>
              </a:rPr>
              <a:t>Перспективный план взаимодействия с родителями </a:t>
            </a:r>
          </a:p>
          <a:p>
            <a:pPr lvl="0" algn="just">
              <a:lnSpc>
                <a:spcPct val="115000"/>
              </a:lnSpc>
            </a:pPr>
            <a:endParaRPr lang="ru-RU" b="1" dirty="0">
              <a:solidFill>
                <a:prstClr val="black"/>
              </a:solidFill>
              <a:latin typeface="Times New Roman, serif"/>
            </a:endParaRPr>
          </a:p>
          <a:p>
            <a:pPr lvl="0" indent="354013" algn="just">
              <a:lnSpc>
                <a:spcPct val="115000"/>
              </a:lnSpc>
            </a:pPr>
            <a:r>
              <a:rPr lang="ru-RU" dirty="0">
                <a:solidFill>
                  <a:prstClr val="black"/>
                </a:solidFill>
                <a:latin typeface="Times New Roman, serif"/>
              </a:rPr>
              <a:t>Составляется на учебный год для каждой группы с указанием форм взаимодействия с семьей.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96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6979" y="211884"/>
            <a:ext cx="7820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Документы, входящие в перечень номенклатуры дел музыкального руководителя </a:t>
            </a:r>
            <a:endParaRPr lang="ru-RU" sz="2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978" y="1587909"/>
            <a:ext cx="2483137" cy="293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05084" y="1445003"/>
            <a:ext cx="4572000" cy="455201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, serif"/>
              </a:rPr>
              <a:t>расписание </a:t>
            </a:r>
            <a:r>
              <a:rPr lang="ru-RU" dirty="0">
                <a:latin typeface="Times New Roman, serif"/>
              </a:rPr>
              <a:t>занятий, график работы музыкального руководителя (циклограмма);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, serif"/>
              </a:rPr>
              <a:t>диагностика </a:t>
            </a:r>
            <a:r>
              <a:rPr lang="ru-RU" dirty="0">
                <a:latin typeface="Times New Roman, serif"/>
              </a:rPr>
              <a:t>музыкально-творческого развития детей;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, serif"/>
              </a:rPr>
              <a:t>журнал </a:t>
            </a:r>
            <a:r>
              <a:rPr lang="ru-RU" dirty="0">
                <a:latin typeface="Times New Roman, serif"/>
              </a:rPr>
              <a:t>взаимодействия музыкального руководителя с педагогами;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, serif"/>
              </a:rPr>
              <a:t>конспекты </a:t>
            </a:r>
            <a:r>
              <a:rPr lang="ru-RU" dirty="0">
                <a:latin typeface="Times New Roman, serif"/>
              </a:rPr>
              <a:t>занятий;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, serif"/>
              </a:rPr>
              <a:t>сценарии </a:t>
            </a:r>
            <a:r>
              <a:rPr lang="ru-RU" dirty="0">
                <a:latin typeface="Times New Roman, serif"/>
              </a:rPr>
              <a:t>праздников;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, serif"/>
              </a:rPr>
              <a:t>материалы </a:t>
            </a:r>
            <a:r>
              <a:rPr lang="ru-RU" dirty="0">
                <a:latin typeface="Times New Roman, serif"/>
              </a:rPr>
              <a:t>по теме самообразования;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, serif"/>
              </a:rPr>
              <a:t>паспорт </a:t>
            </a:r>
            <a:r>
              <a:rPr lang="ru-RU" dirty="0">
                <a:latin typeface="Times New Roman, serif"/>
              </a:rPr>
              <a:t>музыкального зала;</a:t>
            </a:r>
            <a:endParaRPr lang="ru-RU" dirty="0"/>
          </a:p>
          <a:p>
            <a:pPr marL="28575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, serif"/>
              </a:rPr>
              <a:t>должностная </a:t>
            </a:r>
            <a:r>
              <a:rPr lang="ru-RU" dirty="0">
                <a:latin typeface="Times New Roman, serif"/>
              </a:rPr>
              <a:t>инструкция музыкального руководителя.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11349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3612" y="1170009"/>
            <a:ext cx="7138219" cy="4659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0225" algn="just">
              <a:lnSpc>
                <a:spcPct val="150000"/>
              </a:lnSpc>
            </a:pPr>
            <a:r>
              <a:rPr lang="ru-RU" sz="2000" dirty="0" smtClean="0">
                <a:latin typeface="Times New Roman, serif"/>
              </a:rPr>
              <a:t>Первостепенное </a:t>
            </a:r>
            <a:r>
              <a:rPr lang="ru-RU" sz="2000" dirty="0">
                <a:latin typeface="Times New Roman, serif"/>
              </a:rPr>
              <a:t>значение при планировании образовательного процесса имеет не столько знание педагогом возрастных особенностей ребенка, сколько учет его личностных характеристик и возможностей</a:t>
            </a:r>
            <a:r>
              <a:rPr lang="ru-RU" sz="2000" dirty="0" smtClean="0">
                <a:latin typeface="Times New Roman, serif"/>
              </a:rPr>
              <a:t>.</a:t>
            </a:r>
          </a:p>
          <a:p>
            <a:pPr indent="530225" algn="just">
              <a:lnSpc>
                <a:spcPct val="150000"/>
              </a:lnSpc>
            </a:pPr>
            <a:r>
              <a:rPr lang="ru-RU" sz="2000" dirty="0" smtClean="0">
                <a:latin typeface="Times New Roman, serif"/>
              </a:rPr>
              <a:t> </a:t>
            </a:r>
            <a:r>
              <a:rPr lang="ru-RU" sz="2000" dirty="0">
                <a:latin typeface="Times New Roman, serif"/>
              </a:rPr>
              <a:t>Задача педагога - спланировать образовательный процесс таким образом, чтобы вместе с воспитанниками полноценно прожить все его этапы: подготовку, проведение, обсуждение итогов. При этом важно, чтобы у ребенка остались положительные эмоциональные впечатления и воспоминания.</a:t>
            </a:r>
            <a:endParaRPr lang="ru-RU" sz="2000" dirty="0"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77381" y="516194"/>
            <a:ext cx="26516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Заключение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231542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637" y="158074"/>
            <a:ext cx="7439890" cy="593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994" y="5597236"/>
            <a:ext cx="7961333" cy="12607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312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7">
      <a:majorFont>
        <a:latin typeface="a_Romanus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825</Words>
  <Application>Microsoft Office PowerPoint</Application>
  <PresentationFormat>Экран (4:3)</PresentationFormat>
  <Paragraphs>120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«Оптимизация планирования музыкального руководителя в условиях внедрения ФГОС, ФОП ДО» </vt:lpstr>
      <vt:lpstr>Актуальность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Документы музыкального руководителя при планировании музыкальной деятельности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RePack by Diakov</cp:lastModifiedBy>
  <cp:revision>103</cp:revision>
  <dcterms:created xsi:type="dcterms:W3CDTF">2018-02-08T19:04:38Z</dcterms:created>
  <dcterms:modified xsi:type="dcterms:W3CDTF">2023-11-22T20:11:51Z</dcterms:modified>
</cp:coreProperties>
</file>