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E86F96-DD6B-478C-8C5E-0DEA6456DAC6}">
          <p14:sldIdLst>
            <p14:sldId id="256"/>
          </p14:sldIdLst>
        </p14:section>
        <p14:section name="Раздел без заголовка" id="{FBEAF563-D871-4682-9ECB-2A3B34710635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126" autoAdjust="0"/>
  </p:normalViewPr>
  <p:slideViewPr>
    <p:cSldViewPr>
      <p:cViewPr varScale="1">
        <p:scale>
          <a:sx n="81" d="100"/>
          <a:sy n="81" d="100"/>
        </p:scale>
        <p:origin x="14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ADEBF8-C989-43B8-8593-D00CB1F0DA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7A4865-580E-46B3-A430-C1CEB5ED54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pr-ege.ru/russkij-yazyk/998-kriterii-otsenivaniya-oge-po-russkomu-yazyku-2021-god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B050"/>
                </a:solidFill>
                <a:ea typeface="Calibri"/>
                <a:cs typeface="Arial"/>
              </a:rPr>
              <a:t>Анализ текста и его информационная переработка при подготовке к написанию сочинения – рассуждения при подготовке </a:t>
            </a:r>
            <a:r>
              <a:rPr lang="ru-RU" sz="2800" b="1">
                <a:solidFill>
                  <a:srgbClr val="00B050"/>
                </a:solidFill>
                <a:ea typeface="Calibri"/>
                <a:cs typeface="Arial"/>
              </a:rPr>
              <a:t>к ОГЭ</a:t>
            </a:r>
            <a:br>
              <a:rPr lang="ru-RU" sz="2800" dirty="0">
                <a:ea typeface="Calibri"/>
                <a:cs typeface="Arial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640960" cy="1752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Calibri"/>
                <a:cs typeface="Arial"/>
              </a:rPr>
              <a:t>                                           Учитель русского языка и литературы МБОУ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/>
                <a:cs typeface="Arial"/>
              </a:rPr>
              <a:t>                                                           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Calibri"/>
                <a:cs typeface="Arial"/>
              </a:rPr>
              <a:t>«Гвардейская школа-гимназия №3»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/>
                <a:cs typeface="Arial"/>
              </a:rPr>
              <a:t>                                                                 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a typeface="Calibri"/>
                <a:cs typeface="Arial"/>
              </a:rPr>
              <a:t>Поврачева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Calibri"/>
                <a:cs typeface="Arial"/>
              </a:rPr>
              <a:t> Зинаида Анатольевна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83171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1369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Задание 9.1 </a:t>
            </a:r>
            <a:r>
              <a:rPr lang="ru-RU" sz="3200" dirty="0">
                <a:latin typeface="Calibri"/>
                <a:ea typeface="Calibri"/>
                <a:cs typeface="Arial"/>
              </a:rPr>
              <a:t>предполагает комментарий  слов известных ученых - лингвистов, писателя,  публициста о русском языке. Основная задача – раскрыть смысл высказывания, опираясь на конкретный языковой материал. </a:t>
            </a:r>
            <a:endParaRPr lang="ru-RU" sz="32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3744416" cy="267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5006"/>
            <a:ext cx="3093988" cy="17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22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1"/>
            <a:ext cx="8280920" cy="2037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Задание 9.2 </a:t>
            </a:r>
            <a:r>
              <a:rPr lang="ru-RU" sz="3600" b="1" dirty="0">
                <a:latin typeface="Calibri"/>
                <a:ea typeface="Calibri"/>
                <a:cs typeface="Arial"/>
              </a:rPr>
              <a:t>проверяет умение самостоятельно интерпретировать смысл ключевого фрагмента текста</a:t>
            </a:r>
            <a:endParaRPr lang="ru-RU" sz="3600" b="1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573016"/>
            <a:ext cx="3141352" cy="314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7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Задание 9.3 </a:t>
            </a:r>
            <a:r>
              <a:rPr lang="ru-RU" sz="3600" b="1" dirty="0">
                <a:latin typeface="Calibri"/>
                <a:ea typeface="Calibri"/>
                <a:cs typeface="Arial"/>
              </a:rPr>
              <a:t>предполагает написание сочинения – рассуждения на морально – этическую тему с опорой на предложенный текст и собственный жизненный опыт.</a:t>
            </a:r>
            <a:endParaRPr lang="ru-RU" sz="3600" b="1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392488" cy="329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56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2088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B0F0"/>
                </a:solidFill>
                <a:latin typeface="Calibri"/>
                <a:ea typeface="Calibri"/>
                <a:cs typeface="Arial"/>
              </a:rPr>
              <a:t>Эффективные приемы и методы технологии критического мышления. </a:t>
            </a:r>
            <a:r>
              <a:rPr lang="ru-RU" sz="3600" b="1" dirty="0">
                <a:latin typeface="Calibri"/>
                <a:ea typeface="Calibri"/>
                <a:cs typeface="Arial"/>
              </a:rPr>
              <a:t>Использование данной стратегии ориентировано на развитие навыков работы с текстом. </a:t>
            </a:r>
            <a:endParaRPr lang="ru-RU" sz="3600" b="1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66" y="3354044"/>
            <a:ext cx="3116101" cy="296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9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324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Calibri"/>
                <a:ea typeface="Calibri"/>
                <a:cs typeface="Arial"/>
              </a:rPr>
              <a:t>Критическое мышление включает в себя умение прогнозировать ситуацию, наблюдать, обобщать, сравнивать, устанавливать связи, выявлять причины. </a:t>
            </a:r>
            <a:endParaRPr lang="ru-RU" sz="36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4871914" cy="291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Прием «</a:t>
            </a:r>
            <a:r>
              <a:rPr lang="ru-RU" sz="4000" b="1" dirty="0" err="1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Фишбоун</a:t>
            </a:r>
            <a:r>
              <a:rPr lang="ru-RU" sz="40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» </a:t>
            </a:r>
            <a:r>
              <a:rPr lang="ru-RU" sz="3600" b="1" dirty="0">
                <a:latin typeface="Calibri"/>
                <a:ea typeface="Calibri"/>
                <a:cs typeface="Arial"/>
              </a:rPr>
              <a:t>(рыбий скелет)направлен на развитие критического мышления учащихся в наглядно-содержательной форме. Наиболее эффективен при подготовке к написанию сочинения на лингвистическую тему. </a:t>
            </a:r>
            <a:endParaRPr lang="ru-RU" sz="3600" b="1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067817" cy="182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37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136904" cy="400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/>
                <a:ea typeface="Calibri"/>
                <a:cs typeface="Arial"/>
              </a:rPr>
              <a:t>Прием </a:t>
            </a:r>
            <a:r>
              <a:rPr lang="ru-RU" sz="3600" b="1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«Перекрестная наметка идей»</a:t>
            </a:r>
            <a:r>
              <a:rPr lang="ru-RU" sz="3600" b="1" dirty="0">
                <a:latin typeface="Calibri"/>
                <a:ea typeface="Calibri"/>
                <a:cs typeface="Arial"/>
              </a:rPr>
              <a:t> - это генерирование многочисленных идей по изучаемой теме и решений по заданной проблеме.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/>
                <a:ea typeface="Calibri"/>
                <a:cs typeface="Arial"/>
              </a:rPr>
              <a:t>Его использование уместно при подготовке к написанию сочинения </a:t>
            </a:r>
            <a:r>
              <a:rPr lang="ru-RU" sz="36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9.3</a:t>
            </a:r>
            <a:endParaRPr lang="ru-RU" sz="3600" b="1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85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37" y="620688"/>
            <a:ext cx="871296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Calibri"/>
                <a:ea typeface="Calibri"/>
                <a:cs typeface="Arial"/>
              </a:rPr>
              <a:t>Прием </a:t>
            </a:r>
            <a:r>
              <a:rPr lang="ru-RU" sz="3600" b="1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«Чтение с остановками»</a:t>
            </a:r>
            <a:r>
              <a:rPr lang="ru-RU" sz="3600" dirty="0">
                <a:latin typeface="Calibri"/>
                <a:ea typeface="Calibri"/>
                <a:cs typeface="Arial"/>
              </a:rPr>
              <a:t>, его использование способствует формированию представления школьника о структуре сочинения, соразмерности структурных частей. </a:t>
            </a:r>
            <a:endParaRPr lang="ru-RU" sz="36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21" y="3645024"/>
            <a:ext cx="3622376" cy="227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440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80920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Прием «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Синквейн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»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Этот прием может стать продуктивным приемом в написании вступления к сочинению.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B0F0"/>
                </a:solidFill>
                <a:latin typeface="Calibri"/>
                <a:ea typeface="Calibri"/>
                <a:cs typeface="Arial"/>
              </a:rPr>
              <a:t>Структура </a:t>
            </a:r>
            <a:r>
              <a:rPr lang="ru-RU" sz="3200" b="1" dirty="0" err="1">
                <a:solidFill>
                  <a:srgbClr val="00B0F0"/>
                </a:solidFill>
                <a:latin typeface="Calibri"/>
                <a:ea typeface="Calibri"/>
                <a:cs typeface="Arial"/>
              </a:rPr>
              <a:t>синквейна</a:t>
            </a:r>
            <a:r>
              <a:rPr lang="ru-RU" sz="3200" b="1" dirty="0">
                <a:solidFill>
                  <a:srgbClr val="00B0F0"/>
                </a:solidFill>
                <a:latin typeface="Calibri"/>
                <a:ea typeface="Calibri"/>
                <a:cs typeface="Arial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/>
                <a:ea typeface="Calibri"/>
                <a:cs typeface="Arial"/>
              </a:rPr>
              <a:t>1 стр. – существительное – тема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/>
                <a:ea typeface="Calibri"/>
                <a:cs typeface="Arial"/>
              </a:rPr>
              <a:t>2 стр. – 2 прилагательных – описание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/>
                <a:ea typeface="Calibri"/>
                <a:cs typeface="Arial"/>
              </a:rPr>
              <a:t>3 стр. – 3 глагола – описание действий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/>
                <a:ea typeface="Calibri"/>
                <a:cs typeface="Arial"/>
              </a:rPr>
              <a:t>4 стр. -   фраза из нескольких слов, отражающая личное отношение автора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libri"/>
                <a:ea typeface="Calibri"/>
                <a:cs typeface="Arial"/>
              </a:rPr>
              <a:t>5 стр. – слово, реализующее  тему</a:t>
            </a:r>
            <a:endParaRPr lang="ru-RU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579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352928" cy="260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Работая  над сочинением по заданному тексту, нельзя обойтись без традиционного комплексного анализа текста, без комментированного чтения!</a:t>
            </a:r>
            <a:endParaRPr lang="ru-RU" sz="3600" b="1" dirty="0">
              <a:solidFill>
                <a:srgbClr val="7030A0"/>
              </a:solidFill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465686"/>
            <a:ext cx="4266988" cy="284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76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1287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Задачи: 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1. Анализировать текст 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2. Рассмотреть виды сочинений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3. Структурировать эффективные приемы и методы работы  с текстом</a:t>
            </a:r>
          </a:p>
        </p:txBody>
      </p:sp>
    </p:spTree>
    <p:extLst>
      <p:ext uri="{BB962C8B-B14F-4D97-AF65-F5344CB8AC3E}">
        <p14:creationId xmlns:p14="http://schemas.microsoft.com/office/powerpoint/2010/main" val="2449822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208912" cy="601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Что поможет ему на основном государственном экзамене по русскому языку?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Выработка умений:</a:t>
            </a:r>
            <a:endParaRPr lang="ru-RU" sz="3200" dirty="0">
              <a:solidFill>
                <a:srgbClr val="00B05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/>
                <a:ea typeface="Calibri"/>
                <a:cs typeface="Arial"/>
              </a:rPr>
              <a:t>•Осуществление мыслительной работы с текстом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/>
                <a:ea typeface="Calibri"/>
                <a:cs typeface="Arial"/>
              </a:rPr>
              <a:t>•Усвоение информации текста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/>
                <a:ea typeface="Calibri"/>
                <a:cs typeface="Arial"/>
              </a:rPr>
              <a:t>•Проведение анализа текста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/>
                <a:ea typeface="Calibri"/>
                <a:cs typeface="Arial"/>
              </a:rPr>
              <a:t>•Подготовка  сообщения по теме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/>
                <a:ea typeface="Calibri"/>
                <a:cs typeface="Arial"/>
              </a:rPr>
              <a:t>•Выделение главного, существенного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/>
                <a:ea typeface="Calibri"/>
                <a:cs typeface="Arial"/>
              </a:rPr>
              <a:t> </a:t>
            </a:r>
            <a:endParaRPr lang="ru-RU" sz="2800" b="1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24966"/>
            <a:ext cx="2219599" cy="123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09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0567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Работа с текстом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1. Понимать основную мысль текста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2. Уметь создавать собственное письменное высказывание на основе прочитанного по заданным параметрам.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3. Устанавливать авторскую позицию в тексте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4. Выражать свое отношение к теме текста и формировать свою позицию по данной теме.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5. Логически последовательно излагать свою точку зрения. </a:t>
            </a:r>
          </a:p>
        </p:txBody>
      </p:sp>
    </p:spTree>
    <p:extLst>
      <p:ext uri="{BB962C8B-B14F-4D97-AF65-F5344CB8AC3E}">
        <p14:creationId xmlns:p14="http://schemas.microsoft.com/office/powerpoint/2010/main" val="407710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Схема построения сочинения - рассуждения:</a:t>
            </a:r>
            <a:br>
              <a:rPr lang="ru-RU" sz="3200" dirty="0">
                <a:latin typeface="Calibri"/>
                <a:ea typeface="Calibri"/>
                <a:cs typeface="Arial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763284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  <a:t>• Тезис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  <a:t>• Аргумент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  <a:t>• Вывод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  <a:t>• Абзацы в тексте </a:t>
            </a:r>
          </a:p>
        </p:txBody>
      </p:sp>
    </p:spTree>
    <p:extLst>
      <p:ext uri="{BB962C8B-B14F-4D97-AF65-F5344CB8AC3E}">
        <p14:creationId xmlns:p14="http://schemas.microsoft.com/office/powerpoint/2010/main" val="119317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Критерии оценивания заданий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772816"/>
            <a:ext cx="46085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  <a:t>    9.1, 9.2, 9.3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872010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/>
                <a:cs typeface="Arial"/>
              </a:rPr>
              <a:t>Ссылка</a:t>
            </a:r>
            <a:r>
              <a:rPr lang="ru-RU" dirty="0"/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913122"/>
            <a:ext cx="8136904" cy="10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effectLst/>
                <a:latin typeface="Calibri"/>
                <a:ea typeface="Calibri"/>
                <a:cs typeface="Arial"/>
                <a:hlinkClick r:id="rId2"/>
              </a:rPr>
              <a:t>https://vpr-ege.ru/russkij-yazyk/998-kriterii-otsenivaniya-oge-po-russkomu-yazyku-2021-god</a:t>
            </a:r>
            <a:endParaRPr lang="ru-RU" sz="2800" b="1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08580"/>
            <a:ext cx="2277514" cy="134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11471"/>
            <a:ext cx="1669408" cy="166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22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221825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   Использование клише </a:t>
            </a:r>
            <a:br>
              <a:rPr lang="ru-RU" sz="3200" dirty="0">
                <a:latin typeface="Calibri"/>
                <a:ea typeface="Calibri"/>
                <a:cs typeface="Arial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92234"/>
            <a:ext cx="6061032" cy="404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88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Речевые клише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77963"/>
            <a:ext cx="8280920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Calibri"/>
                <a:ea typeface="Calibri"/>
                <a:cs typeface="Arial"/>
              </a:rPr>
              <a:t>Автор цитаты</a:t>
            </a:r>
            <a:r>
              <a:rPr lang="ru-RU" sz="2000" dirty="0">
                <a:effectLst/>
                <a:latin typeface="Calibri"/>
                <a:ea typeface="Calibri"/>
                <a:cs typeface="Arial"/>
              </a:rPr>
              <a:t>: лингвист, ученый, языковед, автор высказывания, филолог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effectLst/>
                <a:latin typeface="Calibri"/>
                <a:ea typeface="Calibri"/>
                <a:cs typeface="Arial"/>
              </a:rPr>
              <a:t>Деятельность:</a:t>
            </a:r>
            <a:r>
              <a:rPr lang="ru-RU" sz="2000" b="1" dirty="0">
                <a:effectLst/>
                <a:latin typeface="Calibri"/>
                <a:ea typeface="Calibri"/>
                <a:cs typeface="Arial"/>
              </a:rPr>
              <a:t>   </a:t>
            </a:r>
            <a:r>
              <a:rPr lang="ru-RU" sz="2000" dirty="0">
                <a:effectLst/>
                <a:latin typeface="Calibri"/>
                <a:ea typeface="Calibri"/>
                <a:cs typeface="Arial"/>
              </a:rPr>
              <a:t>утверждает, считает, пишет, рассуждает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effectLst/>
                <a:latin typeface="Calibri"/>
                <a:ea typeface="Calibri"/>
                <a:cs typeface="Arial"/>
              </a:rPr>
              <a:t>Высказывание: </a:t>
            </a:r>
            <a:r>
              <a:rPr lang="ru-RU" sz="2000" b="1" dirty="0">
                <a:effectLst/>
                <a:latin typeface="Calibri"/>
                <a:ea typeface="Calibri"/>
                <a:cs typeface="Arial"/>
              </a:rPr>
              <a:t> </a:t>
            </a:r>
            <a:r>
              <a:rPr lang="ru-RU" sz="2000" dirty="0">
                <a:effectLst/>
                <a:latin typeface="Calibri"/>
                <a:ea typeface="Calibri"/>
                <a:cs typeface="Arial"/>
              </a:rPr>
              <a:t>цитата, мысль, суждение, мнение, слова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Calibri"/>
                <a:ea typeface="Calibri"/>
                <a:cs typeface="Arial"/>
              </a:rPr>
              <a:t>Оценка высказывания: </a:t>
            </a:r>
            <a:r>
              <a:rPr lang="ru-RU" sz="2000" dirty="0">
                <a:effectLst/>
                <a:latin typeface="Calibri"/>
                <a:ea typeface="Calibri"/>
                <a:cs typeface="Arial"/>
              </a:rPr>
              <a:t>понятно, справедливо, верно, неоспоримо, бесспорно</a:t>
            </a:r>
            <a:r>
              <a:rPr lang="ru-RU" sz="2000" b="1" dirty="0">
                <a:effectLst/>
                <a:latin typeface="Calibri"/>
                <a:ea typeface="Calibri"/>
                <a:cs typeface="Arial"/>
              </a:rPr>
              <a:t> </a:t>
            </a:r>
            <a:endParaRPr lang="ru-RU" sz="2000" dirty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Calibri"/>
                <a:ea typeface="Calibri"/>
                <a:cs typeface="Arial"/>
              </a:rPr>
              <a:t>Вступление</a:t>
            </a:r>
            <a:endParaRPr lang="ru-RU" sz="2000" dirty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Calibri"/>
                <a:ea typeface="Calibri"/>
                <a:cs typeface="Arial"/>
              </a:rPr>
              <a:t>Автор пишет  ….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Calibri"/>
                <a:ea typeface="Calibri"/>
                <a:cs typeface="Arial"/>
              </a:rPr>
              <a:t>Как отмечает …..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Calibri"/>
                <a:ea typeface="Calibri"/>
                <a:cs typeface="Arial"/>
              </a:rPr>
              <a:t>Бесспорно мнение автора о том, что 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Calibri"/>
                <a:ea typeface="Calibri"/>
                <a:cs typeface="Arial"/>
              </a:rPr>
              <a:t>Я полностью согласен с ….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Calibri"/>
                <a:ea typeface="Calibri"/>
                <a:cs typeface="Arial"/>
              </a:rPr>
              <a:t>Попробую доказать это мысль примерами из текста </a:t>
            </a:r>
          </a:p>
        </p:txBody>
      </p:sp>
    </p:spTree>
    <p:extLst>
      <p:ext uri="{BB962C8B-B14F-4D97-AF65-F5344CB8AC3E}">
        <p14:creationId xmlns:p14="http://schemas.microsoft.com/office/powerpoint/2010/main" val="122612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/Речевые клише/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38454"/>
            <a:ext cx="7632848" cy="5124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Calibri"/>
                <a:ea typeface="Calibri"/>
                <a:cs typeface="Arial"/>
              </a:rPr>
              <a:t>Основная часть</a:t>
            </a:r>
            <a:endParaRPr lang="ru-RU" sz="2400" dirty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/>
                <a:ea typeface="Calibri"/>
                <a:cs typeface="Arial"/>
              </a:rPr>
              <a:t>Прекрасным подтверждением этой мысли является текст….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/>
                <a:ea typeface="Calibri"/>
                <a:cs typeface="Arial"/>
              </a:rPr>
              <a:t>Пример можно найти  в предложении  ….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/>
                <a:ea typeface="Calibri"/>
                <a:cs typeface="Arial"/>
              </a:rPr>
              <a:t>Рассмотрим предложение ….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Calibri"/>
                <a:ea typeface="Calibri"/>
                <a:cs typeface="Arial"/>
              </a:rPr>
              <a:t> </a:t>
            </a:r>
            <a:endParaRPr lang="ru-RU" sz="2400" dirty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Calibri"/>
                <a:ea typeface="Calibri"/>
                <a:cs typeface="Arial"/>
              </a:rPr>
              <a:t>Заключение </a:t>
            </a:r>
            <a:endParaRPr lang="ru-RU" sz="2400" dirty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/>
                <a:ea typeface="Calibri"/>
                <a:cs typeface="Arial"/>
              </a:rPr>
              <a:t>Таким образом….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>
                <a:effectLst/>
                <a:latin typeface="Calibri"/>
                <a:ea typeface="Calibri"/>
                <a:cs typeface="Arial"/>
              </a:rPr>
              <a:t>Итак </a:t>
            </a:r>
            <a:r>
              <a:rPr lang="ru-RU" sz="2400" dirty="0">
                <a:effectLst/>
                <a:latin typeface="Calibri"/>
                <a:ea typeface="Calibri"/>
                <a:cs typeface="Arial"/>
              </a:rPr>
              <a:t>….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/>
                <a:ea typeface="Calibri"/>
                <a:cs typeface="Arial"/>
              </a:rPr>
              <a:t>В заключение ….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/>
                <a:ea typeface="Calibri"/>
                <a:cs typeface="Arial"/>
              </a:rPr>
              <a:t>Нам удалось доказать…. </a:t>
            </a:r>
          </a:p>
        </p:txBody>
      </p:sp>
    </p:spTree>
    <p:extLst>
      <p:ext uri="{BB962C8B-B14F-4D97-AF65-F5344CB8AC3E}">
        <p14:creationId xmlns:p14="http://schemas.microsoft.com/office/powerpoint/2010/main" val="209287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352928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Особенности каждого вида сочинения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/>
                <a:ea typeface="Calibri"/>
                <a:cs typeface="Arial"/>
              </a:rPr>
              <a:t>а) алгоритм выбора задания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/>
                <a:ea typeface="Calibri"/>
                <a:cs typeface="Arial"/>
              </a:rPr>
              <a:t>б) отбор языкового материала </a:t>
            </a:r>
            <a:endParaRPr lang="ru-RU" sz="3600" b="1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822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579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Century Schoolbook</vt:lpstr>
      <vt:lpstr>Wingdings</vt:lpstr>
      <vt:lpstr>Wingdings 2</vt:lpstr>
      <vt:lpstr>Эркер</vt:lpstr>
      <vt:lpstr>Анализ текста и его информационная переработка при подготовке к написанию сочинения – рассуждения при подготовке к ОГЭ </vt:lpstr>
      <vt:lpstr>Презентация PowerPoint</vt:lpstr>
      <vt:lpstr>Презентация PowerPoint</vt:lpstr>
      <vt:lpstr>Схема построения сочинения - рассуждения: </vt:lpstr>
      <vt:lpstr>Критерии оценивания заданий </vt:lpstr>
      <vt:lpstr>   Использование клише  </vt:lpstr>
      <vt:lpstr>Речевые клише</vt:lpstr>
      <vt:lpstr>/Речевые клише/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текста и его информационная переработка при подготовке к написанию сочинения – рассуждения при подготовке к ОГЭ.</dc:title>
  <dc:creator>Арабский Крестьянин</dc:creator>
  <cp:lastModifiedBy>Пользователь</cp:lastModifiedBy>
  <cp:revision>16</cp:revision>
  <dcterms:created xsi:type="dcterms:W3CDTF">2022-03-20T09:57:16Z</dcterms:created>
  <dcterms:modified xsi:type="dcterms:W3CDTF">2022-03-23T04:58:08Z</dcterms:modified>
</cp:coreProperties>
</file>