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FE86F96-DD6B-478C-8C5E-0DEA6456DAC6}">
          <p14:sldIdLst>
            <p14:sldId id="256"/>
          </p14:sldIdLst>
        </p14:section>
        <p14:section name="Раздел без заголовка" id="{FBEAF563-D871-4682-9ECB-2A3B34710635}">
          <p14:sldIdLst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95126" autoAdjust="0"/>
  </p:normalViewPr>
  <p:slideViewPr>
    <p:cSldViewPr>
      <p:cViewPr varScale="1">
        <p:scale>
          <a:sx n="81" d="100"/>
          <a:sy n="81" d="100"/>
        </p:scale>
        <p:origin x="146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DADEBF8-C989-43B8-8593-D00CB1F0DA8F}" type="datetimeFigureOut">
              <a:rPr lang="ru-RU" smtClean="0"/>
              <a:t>23.03.2022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67A4865-580E-46B3-A430-C1CEB5ED54A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DEBF8-C989-43B8-8593-D00CB1F0DA8F}" type="datetimeFigureOut">
              <a:rPr lang="ru-RU" smtClean="0"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A4865-580E-46B3-A430-C1CEB5ED54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DEBF8-C989-43B8-8593-D00CB1F0DA8F}" type="datetimeFigureOut">
              <a:rPr lang="ru-RU" smtClean="0"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A4865-580E-46B3-A430-C1CEB5ED54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DADEBF8-C989-43B8-8593-D00CB1F0DA8F}" type="datetimeFigureOut">
              <a:rPr lang="ru-RU" smtClean="0"/>
              <a:t>23.03.2022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67A4865-580E-46B3-A430-C1CEB5ED54A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DADEBF8-C989-43B8-8593-D00CB1F0DA8F}" type="datetimeFigureOut">
              <a:rPr lang="ru-RU" smtClean="0"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67A4865-580E-46B3-A430-C1CEB5ED54A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DEBF8-C989-43B8-8593-D00CB1F0DA8F}" type="datetimeFigureOut">
              <a:rPr lang="ru-RU" smtClean="0"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A4865-580E-46B3-A430-C1CEB5ED54A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DEBF8-C989-43B8-8593-D00CB1F0DA8F}" type="datetimeFigureOut">
              <a:rPr lang="ru-RU" smtClean="0"/>
              <a:t>23.03.2022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A4865-580E-46B3-A430-C1CEB5ED54AE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DADEBF8-C989-43B8-8593-D00CB1F0DA8F}" type="datetimeFigureOut">
              <a:rPr lang="ru-RU" smtClean="0"/>
              <a:t>23.03.2022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67A4865-580E-46B3-A430-C1CEB5ED54A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DEBF8-C989-43B8-8593-D00CB1F0DA8F}" type="datetimeFigureOut">
              <a:rPr lang="ru-RU" smtClean="0"/>
              <a:t>23.03.2022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A4865-580E-46B3-A430-C1CEB5ED54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DADEBF8-C989-43B8-8593-D00CB1F0DA8F}" type="datetimeFigureOut">
              <a:rPr lang="ru-RU" smtClean="0"/>
              <a:t>23.03.2022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67A4865-580E-46B3-A430-C1CEB5ED54AE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DADEBF8-C989-43B8-8593-D00CB1F0DA8F}" type="datetimeFigureOut">
              <a:rPr lang="ru-RU" smtClean="0"/>
              <a:t>23.03.2022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67A4865-580E-46B3-A430-C1CEB5ED54AE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DADEBF8-C989-43B8-8593-D00CB1F0DA8F}" type="datetimeFigureOut">
              <a:rPr lang="ru-RU" smtClean="0"/>
              <a:t>23.03.2022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67A4865-580E-46B3-A430-C1CEB5ED54A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vpr-ege.ru/russkij-yazyk/998-kriterii-otsenivaniya-oge-po-russkomu-yazyku-2021-god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2376263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>
                <a:solidFill>
                  <a:srgbClr val="00B050"/>
                </a:solidFill>
                <a:ea typeface="Calibri"/>
                <a:cs typeface="Arial"/>
              </a:rPr>
              <a:t>Анализ текста и его информационная переработка при подготовке к написанию сочинения – рассуждения при подготовке </a:t>
            </a:r>
            <a:r>
              <a:rPr lang="ru-RU" sz="2800" b="1">
                <a:solidFill>
                  <a:srgbClr val="00B050"/>
                </a:solidFill>
                <a:ea typeface="Calibri"/>
                <a:cs typeface="Arial"/>
              </a:rPr>
              <a:t>к ОГЭ</a:t>
            </a:r>
            <a:br>
              <a:rPr lang="ru-RU" sz="2800" dirty="0">
                <a:ea typeface="Calibri"/>
                <a:cs typeface="Arial"/>
              </a:rPr>
            </a:b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3886200"/>
            <a:ext cx="8640960" cy="1752600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  <a:ea typeface="Calibri"/>
                <a:cs typeface="Arial"/>
              </a:rPr>
              <a:t>                                           Учитель русского языка и литературы МБОУ   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ea typeface="Calibri"/>
                <a:cs typeface="Arial"/>
              </a:rPr>
              <a:t>                                                            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ea typeface="Calibri"/>
                <a:cs typeface="Arial"/>
              </a:rPr>
              <a:t>«Гвардейская школа-гимназия №3»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ea typeface="Calibri"/>
                <a:cs typeface="Arial"/>
              </a:rPr>
              <a:t>                                                                 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ea typeface="Calibri"/>
                <a:cs typeface="Arial"/>
              </a:rPr>
              <a:t>Поврачева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ea typeface="Calibri"/>
                <a:cs typeface="Arial"/>
              </a:rPr>
              <a:t> Зинаида Анатольевна</a:t>
            </a:r>
          </a:p>
          <a:p>
            <a:endParaRPr lang="ru-RU" sz="2100" dirty="0"/>
          </a:p>
        </p:txBody>
      </p:sp>
    </p:spTree>
    <p:extLst>
      <p:ext uri="{BB962C8B-B14F-4D97-AF65-F5344CB8AC3E}">
        <p14:creationId xmlns:p14="http://schemas.microsoft.com/office/powerpoint/2010/main" val="28317146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620688"/>
            <a:ext cx="8136904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000" b="1" dirty="0">
                <a:solidFill>
                  <a:srgbClr val="FF0000"/>
                </a:solidFill>
                <a:latin typeface="Calibri"/>
                <a:ea typeface="Calibri"/>
                <a:cs typeface="Arial"/>
              </a:rPr>
              <a:t>Задание 9.1 </a:t>
            </a:r>
            <a:r>
              <a:rPr lang="ru-RU" sz="3200" dirty="0">
                <a:latin typeface="Calibri"/>
                <a:ea typeface="Calibri"/>
                <a:cs typeface="Arial"/>
              </a:rPr>
              <a:t>предполагает комментарий  слов известных ученых - лингвистов, писателя,  публициста о русском языке. Основная задача – раскрыть смысл высказывания, опираясь на конкретный языковой материал. </a:t>
            </a:r>
            <a:endParaRPr lang="ru-RU" sz="3200" dirty="0">
              <a:effectLst/>
              <a:latin typeface="Calibri"/>
              <a:ea typeface="Calibri"/>
              <a:cs typeface="Arial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861048"/>
            <a:ext cx="3744416" cy="2679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435006"/>
            <a:ext cx="3093988" cy="1740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52285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268761"/>
            <a:ext cx="8280920" cy="20370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000" b="1" dirty="0">
                <a:solidFill>
                  <a:srgbClr val="FF0000"/>
                </a:solidFill>
                <a:latin typeface="Calibri"/>
                <a:ea typeface="Calibri"/>
                <a:cs typeface="Arial"/>
              </a:rPr>
              <a:t>Задание 9.2 </a:t>
            </a:r>
            <a:r>
              <a:rPr lang="ru-RU" sz="3600" b="1" dirty="0">
                <a:latin typeface="Calibri"/>
                <a:ea typeface="Calibri"/>
                <a:cs typeface="Arial"/>
              </a:rPr>
              <a:t>проверяет умение самостоятельно интерпретировать смысл ключевого фрагмента текста</a:t>
            </a:r>
            <a:endParaRPr lang="ru-RU" sz="3600" b="1" dirty="0">
              <a:effectLst/>
              <a:latin typeface="Calibri"/>
              <a:ea typeface="Calibri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996" y="3573016"/>
            <a:ext cx="3141352" cy="3141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00771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6672"/>
            <a:ext cx="8208912" cy="334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000" b="1" dirty="0">
                <a:solidFill>
                  <a:srgbClr val="FF0000"/>
                </a:solidFill>
                <a:latin typeface="Calibri"/>
                <a:ea typeface="Calibri"/>
                <a:cs typeface="Arial"/>
              </a:rPr>
              <a:t>Задание 9.3 </a:t>
            </a:r>
            <a:r>
              <a:rPr lang="ru-RU" sz="3600" b="1" dirty="0">
                <a:latin typeface="Calibri"/>
                <a:ea typeface="Calibri"/>
                <a:cs typeface="Arial"/>
              </a:rPr>
              <a:t>предполагает написание сочинения – рассуждения на морально – этическую тему с опорой на предложенный текст и собственный жизненный опыт.</a:t>
            </a:r>
            <a:endParaRPr lang="ru-RU" sz="3600" b="1" dirty="0">
              <a:effectLst/>
              <a:latin typeface="Calibri"/>
              <a:ea typeface="Calibri"/>
              <a:cs typeface="Arial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284984"/>
            <a:ext cx="4392488" cy="3294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75609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692696"/>
            <a:ext cx="7920880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>
                <a:solidFill>
                  <a:srgbClr val="00B0F0"/>
                </a:solidFill>
                <a:latin typeface="Calibri"/>
                <a:ea typeface="Calibri"/>
                <a:cs typeface="Arial"/>
              </a:rPr>
              <a:t>Эффективные приемы и методы технологии критического мышления. </a:t>
            </a:r>
            <a:r>
              <a:rPr lang="ru-RU" sz="3600" b="1" dirty="0">
                <a:latin typeface="Calibri"/>
                <a:ea typeface="Calibri"/>
                <a:cs typeface="Arial"/>
              </a:rPr>
              <a:t>Использование данной стратегии ориентировано на развитие навыков работы с текстом. </a:t>
            </a:r>
            <a:endParaRPr lang="ru-RU" sz="3600" b="1" dirty="0">
              <a:effectLst/>
              <a:latin typeface="Calibri"/>
              <a:ea typeface="Calibri"/>
              <a:cs typeface="Arial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266" y="3354044"/>
            <a:ext cx="3116101" cy="2960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62937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620688"/>
            <a:ext cx="8064896" cy="3240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600" dirty="0">
                <a:latin typeface="Calibri"/>
                <a:ea typeface="Calibri"/>
                <a:cs typeface="Arial"/>
              </a:rPr>
              <a:t>Критическое мышление включает в себя умение прогнозировать ситуацию, наблюдать, обобщать, сравнивать, устанавливать связи, выявлять причины. </a:t>
            </a:r>
            <a:endParaRPr lang="ru-RU" sz="3600" dirty="0">
              <a:effectLst/>
              <a:latin typeface="Calibri"/>
              <a:ea typeface="Calibri"/>
              <a:cs typeface="Arial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212976"/>
            <a:ext cx="4871914" cy="2914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3721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352928" cy="4622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000" b="1" dirty="0">
                <a:solidFill>
                  <a:srgbClr val="FF0000"/>
                </a:solidFill>
                <a:latin typeface="Calibri"/>
                <a:ea typeface="Calibri"/>
                <a:cs typeface="Arial"/>
              </a:rPr>
              <a:t>Прием «</a:t>
            </a:r>
            <a:r>
              <a:rPr lang="ru-RU" sz="4000" b="1" dirty="0" err="1">
                <a:solidFill>
                  <a:srgbClr val="FF0000"/>
                </a:solidFill>
                <a:latin typeface="Calibri"/>
                <a:ea typeface="Calibri"/>
                <a:cs typeface="Arial"/>
              </a:rPr>
              <a:t>Фишбоун</a:t>
            </a:r>
            <a:r>
              <a:rPr lang="ru-RU" sz="4000" b="1" dirty="0">
                <a:solidFill>
                  <a:srgbClr val="FF0000"/>
                </a:solidFill>
                <a:latin typeface="Calibri"/>
                <a:ea typeface="Calibri"/>
                <a:cs typeface="Arial"/>
              </a:rPr>
              <a:t>» </a:t>
            </a:r>
            <a:r>
              <a:rPr lang="ru-RU" sz="3600" b="1" dirty="0">
                <a:latin typeface="Calibri"/>
                <a:ea typeface="Calibri"/>
                <a:cs typeface="Arial"/>
              </a:rPr>
              <a:t>(рыбий скелет)направлен на развитие критического мышления учащихся в наглядно-содержательной форме. Наиболее эффективен при подготовке к написанию сочинения на лингвистическую тему. </a:t>
            </a:r>
            <a:endParaRPr lang="ru-RU" sz="3600" b="1" dirty="0">
              <a:effectLst/>
              <a:latin typeface="Calibri"/>
              <a:ea typeface="Calibri"/>
              <a:cs typeface="Arial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861048"/>
            <a:ext cx="2067817" cy="1825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33767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908720"/>
            <a:ext cx="8136904" cy="4005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>
                <a:latin typeface="Calibri"/>
                <a:ea typeface="Calibri"/>
                <a:cs typeface="Arial"/>
              </a:rPr>
              <a:t>Прием </a:t>
            </a:r>
            <a:r>
              <a:rPr lang="ru-RU" sz="3600" b="1" dirty="0">
                <a:solidFill>
                  <a:srgbClr val="00B050"/>
                </a:solidFill>
                <a:latin typeface="Calibri"/>
                <a:ea typeface="Calibri"/>
                <a:cs typeface="Arial"/>
              </a:rPr>
              <a:t>«Перекрестная наметка идей»</a:t>
            </a:r>
            <a:r>
              <a:rPr lang="ru-RU" sz="3600" b="1" dirty="0">
                <a:latin typeface="Calibri"/>
                <a:ea typeface="Calibri"/>
                <a:cs typeface="Arial"/>
              </a:rPr>
              <a:t> - это генерирование многочисленных идей по изучаемой теме и решений по заданной проблеме.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>
                <a:latin typeface="Calibri"/>
                <a:ea typeface="Calibri"/>
                <a:cs typeface="Arial"/>
              </a:rPr>
              <a:t>Его использование уместно при подготовке к написанию сочинения </a:t>
            </a:r>
            <a:r>
              <a:rPr lang="ru-RU" sz="3600" b="1" dirty="0">
                <a:solidFill>
                  <a:srgbClr val="FF0000"/>
                </a:solidFill>
                <a:latin typeface="Calibri"/>
                <a:ea typeface="Calibri"/>
                <a:cs typeface="Arial"/>
              </a:rPr>
              <a:t>9.3</a:t>
            </a:r>
            <a:endParaRPr lang="ru-RU" sz="3600" b="1" dirty="0">
              <a:solidFill>
                <a:srgbClr val="FF0000"/>
              </a:solidFill>
              <a:effectLst/>
              <a:latin typeface="Calibri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998580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5737" y="620688"/>
            <a:ext cx="8712968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600" dirty="0">
                <a:latin typeface="Calibri"/>
                <a:ea typeface="Calibri"/>
                <a:cs typeface="Arial"/>
              </a:rPr>
              <a:t>Прием </a:t>
            </a:r>
            <a:r>
              <a:rPr lang="ru-RU" sz="3600" b="1" dirty="0">
                <a:solidFill>
                  <a:srgbClr val="0070C0"/>
                </a:solidFill>
                <a:latin typeface="Calibri"/>
                <a:ea typeface="Calibri"/>
                <a:cs typeface="Arial"/>
              </a:rPr>
              <a:t>«Чтение с остановками»</a:t>
            </a:r>
            <a:r>
              <a:rPr lang="ru-RU" sz="3600" dirty="0">
                <a:latin typeface="Calibri"/>
                <a:ea typeface="Calibri"/>
                <a:cs typeface="Arial"/>
              </a:rPr>
              <a:t>, его использование способствует формированию представления школьника о структуре сочинения, соразмерности структурных частей. </a:t>
            </a:r>
            <a:endParaRPr lang="ru-RU" sz="3600" dirty="0">
              <a:effectLst/>
              <a:latin typeface="Calibri"/>
              <a:ea typeface="Calibri"/>
              <a:cs typeface="Arial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2221" y="3645024"/>
            <a:ext cx="3622376" cy="2278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54402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76672"/>
            <a:ext cx="8280920" cy="5573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000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Arial"/>
              </a:rPr>
              <a:t>Прием «</a:t>
            </a:r>
            <a:r>
              <a:rPr lang="ru-RU" sz="4000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Arial"/>
              </a:rPr>
              <a:t>Синквейн</a:t>
            </a:r>
            <a:r>
              <a:rPr lang="ru-RU" sz="4000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Arial"/>
              </a:rPr>
              <a:t>»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7030A0"/>
                </a:solidFill>
                <a:latin typeface="Calibri"/>
                <a:ea typeface="Calibri"/>
                <a:cs typeface="Arial"/>
              </a:rPr>
              <a:t>Этот прием может стать продуктивным приемом в написании вступления к сочинению. 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>
                <a:solidFill>
                  <a:srgbClr val="00B0F0"/>
                </a:solidFill>
                <a:latin typeface="Calibri"/>
                <a:ea typeface="Calibri"/>
                <a:cs typeface="Arial"/>
              </a:rPr>
              <a:t>Структура </a:t>
            </a:r>
            <a:r>
              <a:rPr lang="ru-RU" sz="3200" b="1" dirty="0" err="1">
                <a:solidFill>
                  <a:srgbClr val="00B0F0"/>
                </a:solidFill>
                <a:latin typeface="Calibri"/>
                <a:ea typeface="Calibri"/>
                <a:cs typeface="Arial"/>
              </a:rPr>
              <a:t>синквейна</a:t>
            </a:r>
            <a:r>
              <a:rPr lang="ru-RU" sz="3200" b="1" dirty="0">
                <a:solidFill>
                  <a:srgbClr val="00B0F0"/>
                </a:solidFill>
                <a:latin typeface="Calibri"/>
                <a:ea typeface="Calibri"/>
                <a:cs typeface="Arial"/>
              </a:rPr>
              <a:t>: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Calibri"/>
                <a:ea typeface="Calibri"/>
                <a:cs typeface="Arial"/>
              </a:rPr>
              <a:t>1 стр. – существительное – тема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Calibri"/>
                <a:ea typeface="Calibri"/>
                <a:cs typeface="Arial"/>
              </a:rPr>
              <a:t>2 стр. – 2 прилагательных – описание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Calibri"/>
                <a:ea typeface="Calibri"/>
                <a:cs typeface="Arial"/>
              </a:rPr>
              <a:t>3 стр. – 3 глагола – описание действий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Calibri"/>
                <a:ea typeface="Calibri"/>
                <a:cs typeface="Arial"/>
              </a:rPr>
              <a:t>4 стр. -   фраза из нескольких слов, отражающая личное отношение автора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Calibri"/>
                <a:ea typeface="Calibri"/>
                <a:cs typeface="Arial"/>
              </a:rPr>
              <a:t>5 стр. – слово, реализующее  тему</a:t>
            </a:r>
            <a:endParaRPr lang="ru-RU" sz="2800" dirty="0">
              <a:effectLst/>
              <a:latin typeface="Calibri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255792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836712"/>
            <a:ext cx="8352928" cy="26033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>
                <a:solidFill>
                  <a:srgbClr val="7030A0"/>
                </a:solidFill>
                <a:latin typeface="Calibri"/>
                <a:ea typeface="Calibri"/>
                <a:cs typeface="Arial"/>
              </a:rPr>
              <a:t>Работая  над сочинением по заданному тексту, нельзя обойтись без традиционного комплексного анализа текста, без комментированного чтения!</a:t>
            </a:r>
            <a:endParaRPr lang="ru-RU" sz="3600" b="1" dirty="0">
              <a:solidFill>
                <a:srgbClr val="7030A0"/>
              </a:solidFill>
              <a:effectLst/>
              <a:latin typeface="Calibri"/>
              <a:ea typeface="Calibri"/>
              <a:cs typeface="Arial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1" y="3465686"/>
            <a:ext cx="4266988" cy="2843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4761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836712"/>
            <a:ext cx="7128792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Задачи: </a:t>
            </a:r>
          </a:p>
          <a:p>
            <a:r>
              <a:rPr lang="ru-RU" sz="3600" b="1" dirty="0">
                <a:solidFill>
                  <a:schemeClr val="accent2">
                    <a:lumMod val="75000"/>
                  </a:schemeClr>
                </a:solidFill>
              </a:rPr>
              <a:t>1. Анализировать текст </a:t>
            </a:r>
          </a:p>
          <a:p>
            <a:r>
              <a:rPr lang="ru-RU" sz="3600" b="1" dirty="0">
                <a:solidFill>
                  <a:schemeClr val="accent2">
                    <a:lumMod val="75000"/>
                  </a:schemeClr>
                </a:solidFill>
              </a:rPr>
              <a:t>2. Рассмотреть виды сочинений</a:t>
            </a:r>
          </a:p>
          <a:p>
            <a:r>
              <a:rPr lang="ru-RU" sz="3600" b="1" dirty="0">
                <a:solidFill>
                  <a:schemeClr val="accent2">
                    <a:lumMod val="75000"/>
                  </a:schemeClr>
                </a:solidFill>
              </a:rPr>
              <a:t>3. Структурировать эффективные приемы и методы работы  с текстом</a:t>
            </a:r>
          </a:p>
        </p:txBody>
      </p:sp>
    </p:spTree>
    <p:extLst>
      <p:ext uri="{BB962C8B-B14F-4D97-AF65-F5344CB8AC3E}">
        <p14:creationId xmlns:p14="http://schemas.microsoft.com/office/powerpoint/2010/main" val="24498225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548680"/>
            <a:ext cx="8208912" cy="60119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000" b="1" dirty="0">
                <a:solidFill>
                  <a:srgbClr val="FF0000"/>
                </a:solidFill>
                <a:latin typeface="Calibri"/>
                <a:ea typeface="Calibri"/>
                <a:cs typeface="Arial"/>
              </a:rPr>
              <a:t>Что поможет ему на основном государственном экзамене по русскому языку?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>
                <a:solidFill>
                  <a:srgbClr val="00B050"/>
                </a:solidFill>
                <a:latin typeface="Calibri"/>
                <a:ea typeface="Calibri"/>
                <a:cs typeface="Arial"/>
              </a:rPr>
              <a:t>Выработка умений:</a:t>
            </a:r>
            <a:endParaRPr lang="ru-RU" sz="3200" dirty="0">
              <a:solidFill>
                <a:srgbClr val="00B050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latin typeface="Calibri"/>
                <a:ea typeface="Calibri"/>
                <a:cs typeface="Arial"/>
              </a:rPr>
              <a:t>•Осуществление мыслительной работы с текстом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latin typeface="Calibri"/>
                <a:ea typeface="Calibri"/>
                <a:cs typeface="Arial"/>
              </a:rPr>
              <a:t>•Усвоение информации текста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latin typeface="Calibri"/>
                <a:ea typeface="Calibri"/>
                <a:cs typeface="Arial"/>
              </a:rPr>
              <a:t>•Проведение анализа текста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latin typeface="Calibri"/>
                <a:ea typeface="Calibri"/>
                <a:cs typeface="Arial"/>
              </a:rPr>
              <a:t>•Подготовка  сообщения по теме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latin typeface="Calibri"/>
                <a:ea typeface="Calibri"/>
                <a:cs typeface="Arial"/>
              </a:rPr>
              <a:t>•Выделение главного, существенного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latin typeface="Calibri"/>
                <a:ea typeface="Calibri"/>
                <a:cs typeface="Arial"/>
              </a:rPr>
              <a:t> </a:t>
            </a:r>
            <a:endParaRPr lang="ru-RU" sz="2800" b="1" dirty="0">
              <a:effectLst/>
              <a:latin typeface="Calibri"/>
              <a:ea typeface="Calibri"/>
              <a:cs typeface="Arial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324966"/>
            <a:ext cx="2219599" cy="1235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7090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60648"/>
            <a:ext cx="7056784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B050"/>
                </a:solidFill>
              </a:rPr>
              <a:t>Работа с текстом </a:t>
            </a:r>
          </a:p>
          <a:p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1. Понимать основную мысль текста </a:t>
            </a:r>
          </a:p>
          <a:p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2. Уметь создавать собственное письменное высказывание на основе прочитанного по заданным параметрам. </a:t>
            </a:r>
          </a:p>
          <a:p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3. Устанавливать авторскую позицию в тексте </a:t>
            </a:r>
          </a:p>
          <a:p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4. Выражать свое отношение к теме текста и формировать свою позицию по данной теме.</a:t>
            </a:r>
          </a:p>
          <a:p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5. Логически последовательно излагать свою точку зрения. </a:t>
            </a:r>
          </a:p>
        </p:txBody>
      </p:sp>
    </p:spTree>
    <p:extLst>
      <p:ext uri="{BB962C8B-B14F-4D97-AF65-F5344CB8AC3E}">
        <p14:creationId xmlns:p14="http://schemas.microsoft.com/office/powerpoint/2010/main" val="4077107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>
                <a:solidFill>
                  <a:srgbClr val="0070C0"/>
                </a:solidFill>
                <a:latin typeface="Calibri"/>
                <a:ea typeface="Calibri"/>
                <a:cs typeface="Arial"/>
              </a:rPr>
              <a:t>Схема построения сочинения - рассуждения:</a:t>
            </a:r>
            <a:br>
              <a:rPr lang="ru-RU" sz="3200" dirty="0">
                <a:latin typeface="Calibri"/>
                <a:ea typeface="Calibri"/>
                <a:cs typeface="Arial"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772816"/>
            <a:ext cx="7632848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effectLst/>
                <a:latin typeface="Calibri"/>
                <a:ea typeface="Calibri"/>
                <a:cs typeface="Arial"/>
              </a:rPr>
              <a:t>• Тезис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effectLst/>
                <a:latin typeface="Calibri"/>
                <a:ea typeface="Calibri"/>
                <a:cs typeface="Arial"/>
              </a:rPr>
              <a:t>• Аргумент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effectLst/>
                <a:latin typeface="Calibri"/>
                <a:ea typeface="Calibri"/>
                <a:cs typeface="Arial"/>
              </a:rPr>
              <a:t>• Вывод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effectLst/>
                <a:latin typeface="Calibri"/>
                <a:ea typeface="Calibri"/>
                <a:cs typeface="Arial"/>
              </a:rPr>
              <a:t>• Абзацы в тексте </a:t>
            </a:r>
          </a:p>
        </p:txBody>
      </p:sp>
    </p:spTree>
    <p:extLst>
      <p:ext uri="{BB962C8B-B14F-4D97-AF65-F5344CB8AC3E}">
        <p14:creationId xmlns:p14="http://schemas.microsoft.com/office/powerpoint/2010/main" val="1193176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114300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7030A0"/>
                </a:solidFill>
              </a:rPr>
              <a:t>Критерии оценивания заданий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67744" y="1772816"/>
            <a:ext cx="4608512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effectLst/>
                <a:latin typeface="Calibri"/>
                <a:ea typeface="Calibri"/>
                <a:cs typeface="Arial"/>
              </a:rPr>
              <a:t>    9.1, 9.2, 9.3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2872010"/>
            <a:ext cx="21602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accent1">
                    <a:lumMod val="50000"/>
                  </a:schemeClr>
                </a:solidFill>
                <a:effectLst/>
                <a:latin typeface="Calibri"/>
                <a:ea typeface="Calibri"/>
                <a:cs typeface="Arial"/>
              </a:rPr>
              <a:t>Ссылка</a:t>
            </a:r>
            <a:r>
              <a:rPr lang="ru-RU" dirty="0"/>
              <a:t>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: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3913122"/>
            <a:ext cx="8136904" cy="1054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u="sng" dirty="0">
                <a:effectLst/>
                <a:latin typeface="Calibri"/>
                <a:ea typeface="Calibri"/>
                <a:cs typeface="Arial"/>
                <a:hlinkClick r:id="rId2"/>
              </a:rPr>
              <a:t>https://vpr-ege.ru/russkij-yazyk/998-kriterii-otsenivaniya-oge-po-russkomu-yazyku-2021-god</a:t>
            </a:r>
            <a:endParaRPr lang="ru-RU" sz="2800" b="1" dirty="0">
              <a:effectLst/>
              <a:latin typeface="Calibri"/>
              <a:ea typeface="Calibri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5108580"/>
            <a:ext cx="2277514" cy="1341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711471"/>
            <a:ext cx="1669408" cy="1669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2226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31224" cy="2218258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6000" b="1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Arial"/>
              </a:rPr>
              <a:t>   Использование клише </a:t>
            </a:r>
            <a:br>
              <a:rPr lang="ru-RU" sz="3200" dirty="0">
                <a:latin typeface="Calibri"/>
                <a:ea typeface="Calibri"/>
                <a:cs typeface="Arial"/>
              </a:rPr>
            </a:b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092234"/>
            <a:ext cx="6061032" cy="4048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1885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solidFill>
                  <a:srgbClr val="0070C0"/>
                </a:solidFill>
              </a:rPr>
              <a:t>Речевые клише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577963"/>
            <a:ext cx="8280920" cy="5392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b="1" dirty="0">
              <a:effectLst/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b="1" dirty="0"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effectLst/>
                <a:latin typeface="Calibri"/>
                <a:ea typeface="Calibri"/>
                <a:cs typeface="Arial"/>
              </a:rPr>
              <a:t>Автор цитаты</a:t>
            </a:r>
            <a:r>
              <a:rPr lang="ru-RU" sz="2000" dirty="0">
                <a:effectLst/>
                <a:latin typeface="Calibri"/>
                <a:ea typeface="Calibri"/>
                <a:cs typeface="Arial"/>
              </a:rPr>
              <a:t>: лингвист, ученый, языковед, автор высказывания, филолог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u="sng" dirty="0">
                <a:effectLst/>
                <a:latin typeface="Calibri"/>
                <a:ea typeface="Calibri"/>
                <a:cs typeface="Arial"/>
              </a:rPr>
              <a:t>Деятельность:</a:t>
            </a:r>
            <a:r>
              <a:rPr lang="ru-RU" sz="2000" b="1" dirty="0">
                <a:effectLst/>
                <a:latin typeface="Calibri"/>
                <a:ea typeface="Calibri"/>
                <a:cs typeface="Arial"/>
              </a:rPr>
              <a:t>   </a:t>
            </a:r>
            <a:r>
              <a:rPr lang="ru-RU" sz="2000" dirty="0">
                <a:effectLst/>
                <a:latin typeface="Calibri"/>
                <a:ea typeface="Calibri"/>
                <a:cs typeface="Arial"/>
              </a:rPr>
              <a:t>утверждает, считает, пишет, рассуждает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u="sng" dirty="0">
                <a:effectLst/>
                <a:latin typeface="Calibri"/>
                <a:ea typeface="Calibri"/>
                <a:cs typeface="Arial"/>
              </a:rPr>
              <a:t>Высказывание: </a:t>
            </a:r>
            <a:r>
              <a:rPr lang="ru-RU" sz="2000" b="1" dirty="0">
                <a:effectLst/>
                <a:latin typeface="Calibri"/>
                <a:ea typeface="Calibri"/>
                <a:cs typeface="Arial"/>
              </a:rPr>
              <a:t> </a:t>
            </a:r>
            <a:r>
              <a:rPr lang="ru-RU" sz="2000" dirty="0">
                <a:effectLst/>
                <a:latin typeface="Calibri"/>
                <a:ea typeface="Calibri"/>
                <a:cs typeface="Arial"/>
              </a:rPr>
              <a:t>цитата, мысль, суждение, мнение, слова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effectLst/>
                <a:latin typeface="Calibri"/>
                <a:ea typeface="Calibri"/>
                <a:cs typeface="Arial"/>
              </a:rPr>
              <a:t>Оценка высказывания: </a:t>
            </a:r>
            <a:r>
              <a:rPr lang="ru-RU" sz="2000" dirty="0">
                <a:effectLst/>
                <a:latin typeface="Calibri"/>
                <a:ea typeface="Calibri"/>
                <a:cs typeface="Arial"/>
              </a:rPr>
              <a:t>понятно, справедливо, верно, неоспоримо, бесспорно</a:t>
            </a:r>
            <a:r>
              <a:rPr lang="ru-RU" sz="2000" b="1" dirty="0">
                <a:effectLst/>
                <a:latin typeface="Calibri"/>
                <a:ea typeface="Calibri"/>
                <a:cs typeface="Arial"/>
              </a:rPr>
              <a:t> </a:t>
            </a:r>
            <a:endParaRPr lang="ru-RU" sz="2000" dirty="0">
              <a:effectLst/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effectLst/>
                <a:latin typeface="Calibri"/>
                <a:ea typeface="Calibri"/>
                <a:cs typeface="Arial"/>
              </a:rPr>
              <a:t>Вступление</a:t>
            </a:r>
            <a:endParaRPr lang="ru-RU" sz="2000" dirty="0">
              <a:effectLst/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effectLst/>
                <a:latin typeface="Calibri"/>
                <a:ea typeface="Calibri"/>
                <a:cs typeface="Arial"/>
              </a:rPr>
              <a:t>Автор пишет  ….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effectLst/>
                <a:latin typeface="Calibri"/>
                <a:ea typeface="Calibri"/>
                <a:cs typeface="Arial"/>
              </a:rPr>
              <a:t>Как отмечает …..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effectLst/>
                <a:latin typeface="Calibri"/>
                <a:ea typeface="Calibri"/>
                <a:cs typeface="Arial"/>
              </a:rPr>
              <a:t>Бесспорно мнение автора о том, что …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effectLst/>
                <a:latin typeface="Calibri"/>
                <a:ea typeface="Calibri"/>
                <a:cs typeface="Arial"/>
              </a:rPr>
              <a:t>Я полностью согласен с ….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effectLst/>
                <a:latin typeface="Calibri"/>
                <a:ea typeface="Calibri"/>
                <a:cs typeface="Arial"/>
              </a:rPr>
              <a:t>Попробую доказать это мысль примерами из текста </a:t>
            </a:r>
          </a:p>
        </p:txBody>
      </p:sp>
    </p:spTree>
    <p:extLst>
      <p:ext uri="{BB962C8B-B14F-4D97-AF65-F5344CB8AC3E}">
        <p14:creationId xmlns:p14="http://schemas.microsoft.com/office/powerpoint/2010/main" val="1226129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70C0"/>
                </a:solidFill>
              </a:rPr>
              <a:t>/Речевые клише/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438454"/>
            <a:ext cx="7632848" cy="5124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effectLst/>
                <a:latin typeface="Calibri"/>
                <a:ea typeface="Calibri"/>
                <a:cs typeface="Arial"/>
              </a:rPr>
              <a:t>Основная часть</a:t>
            </a:r>
            <a:endParaRPr lang="ru-RU" sz="2400" dirty="0">
              <a:effectLst/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effectLst/>
                <a:latin typeface="Calibri"/>
                <a:ea typeface="Calibri"/>
                <a:cs typeface="Arial"/>
              </a:rPr>
              <a:t>Прекрасным подтверждением этой мысли является текст….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effectLst/>
                <a:latin typeface="Calibri"/>
                <a:ea typeface="Calibri"/>
                <a:cs typeface="Arial"/>
              </a:rPr>
              <a:t>Пример можно найти  в предложении  ….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effectLst/>
                <a:latin typeface="Calibri"/>
                <a:ea typeface="Calibri"/>
                <a:cs typeface="Arial"/>
              </a:rPr>
              <a:t>Рассмотрим предложение ….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effectLst/>
                <a:latin typeface="Calibri"/>
                <a:ea typeface="Calibri"/>
                <a:cs typeface="Arial"/>
              </a:rPr>
              <a:t> </a:t>
            </a:r>
            <a:endParaRPr lang="ru-RU" sz="2400" dirty="0">
              <a:effectLst/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effectLst/>
                <a:latin typeface="Calibri"/>
                <a:ea typeface="Calibri"/>
                <a:cs typeface="Arial"/>
              </a:rPr>
              <a:t>Заключение </a:t>
            </a:r>
            <a:endParaRPr lang="ru-RU" sz="2400" dirty="0">
              <a:effectLst/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effectLst/>
                <a:latin typeface="Calibri"/>
                <a:ea typeface="Calibri"/>
                <a:cs typeface="Arial"/>
              </a:rPr>
              <a:t>Таким образом….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>
                <a:effectLst/>
                <a:latin typeface="Calibri"/>
                <a:ea typeface="Calibri"/>
                <a:cs typeface="Arial"/>
              </a:rPr>
              <a:t>Итак </a:t>
            </a:r>
            <a:r>
              <a:rPr lang="ru-RU" sz="2400" dirty="0">
                <a:effectLst/>
                <a:latin typeface="Calibri"/>
                <a:ea typeface="Calibri"/>
                <a:cs typeface="Arial"/>
              </a:rPr>
              <a:t>….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effectLst/>
                <a:latin typeface="Calibri"/>
                <a:ea typeface="Calibri"/>
                <a:cs typeface="Arial"/>
              </a:rPr>
              <a:t>В заключение ….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effectLst/>
                <a:latin typeface="Calibri"/>
                <a:ea typeface="Calibri"/>
                <a:cs typeface="Arial"/>
              </a:rPr>
              <a:t>Нам удалось доказать…. </a:t>
            </a:r>
          </a:p>
        </p:txBody>
      </p:sp>
    </p:spTree>
    <p:extLst>
      <p:ext uri="{BB962C8B-B14F-4D97-AF65-F5344CB8AC3E}">
        <p14:creationId xmlns:p14="http://schemas.microsoft.com/office/powerpoint/2010/main" val="2092870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764704"/>
            <a:ext cx="8352928" cy="2260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Arial"/>
              </a:rPr>
              <a:t>Особенности каждого вида сочинения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>
                <a:latin typeface="Calibri"/>
                <a:ea typeface="Calibri"/>
                <a:cs typeface="Arial"/>
              </a:rPr>
              <a:t>а) алгоритм выбора задания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>
                <a:latin typeface="Calibri"/>
                <a:ea typeface="Calibri"/>
                <a:cs typeface="Arial"/>
              </a:rPr>
              <a:t>б) отбор языкового материала </a:t>
            </a:r>
            <a:endParaRPr lang="ru-RU" sz="3600" b="1" dirty="0">
              <a:effectLst/>
              <a:latin typeface="Calibri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258221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121</TotalTime>
  <Words>579</Words>
  <Application>Microsoft Office PowerPoint</Application>
  <PresentationFormat>Экран (4:3)</PresentationFormat>
  <Paragraphs>77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Calibri</vt:lpstr>
      <vt:lpstr>Century Gothic</vt:lpstr>
      <vt:lpstr>Century Schoolbook</vt:lpstr>
      <vt:lpstr>Wingdings</vt:lpstr>
      <vt:lpstr>Wingdings 2</vt:lpstr>
      <vt:lpstr>Эркер</vt:lpstr>
      <vt:lpstr>Анализ текста и его информационная переработка при подготовке к написанию сочинения – рассуждения при подготовке к ОГЭ </vt:lpstr>
      <vt:lpstr>Презентация PowerPoint</vt:lpstr>
      <vt:lpstr>Презентация PowerPoint</vt:lpstr>
      <vt:lpstr>Схема построения сочинения - рассуждения: </vt:lpstr>
      <vt:lpstr>Критерии оценивания заданий </vt:lpstr>
      <vt:lpstr>   Использование клише  </vt:lpstr>
      <vt:lpstr>Речевые клише</vt:lpstr>
      <vt:lpstr>/Речевые клише/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текста и его информационная переработка при подготовке к написанию сочинения – рассуждения при подготовке к ОГЭ.</dc:title>
  <dc:creator>Арабский Крестьянин</dc:creator>
  <cp:lastModifiedBy>Пользователь</cp:lastModifiedBy>
  <cp:revision>16</cp:revision>
  <dcterms:created xsi:type="dcterms:W3CDTF">2022-03-20T09:57:16Z</dcterms:created>
  <dcterms:modified xsi:type="dcterms:W3CDTF">2022-03-23T04:58:08Z</dcterms:modified>
</cp:coreProperties>
</file>