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62" r:id="rId5"/>
    <p:sldId id="263" r:id="rId6"/>
    <p:sldId id="259" r:id="rId7"/>
    <p:sldId id="265" r:id="rId8"/>
    <p:sldId id="267" r:id="rId9"/>
    <p:sldId id="266" r:id="rId10"/>
    <p:sldId id="268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821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22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869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8009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998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5255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224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64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12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37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50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92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43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31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83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59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93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74290-F2FE-4FC9-B832-8CB49B863BAE}" type="datetimeFigureOut">
              <a:rPr lang="ru-RU" smtClean="0"/>
              <a:t>вс 25.09.22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6FEFB2-C15B-4D1D-A995-03D0F78EB1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81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17283"/>
            <a:ext cx="9144000" cy="1131683"/>
          </a:xfrm>
        </p:spPr>
        <p:txBody>
          <a:bodyPr/>
          <a:lstStyle/>
          <a:p>
            <a:pPr algn="ctr"/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БЮДЖЕТНОЕ ОБРАЗОВАТЕЛЬНОЕ УЧРЕЖДЕНИЕ ДОПОЛНИТЕЛЬНОГО ОБРАЗОВАНИЯ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«ЦЕНТР ДЕТСКОГО И ЮНОШЕСКОГО ТВОРЧЕСТВА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8300" y="1898377"/>
            <a:ext cx="8915399" cy="2121362"/>
          </a:xfrm>
        </p:spPr>
        <p:txBody>
          <a:bodyPr>
            <a:normAutofit fontScale="40000" lnSpcReduction="20000"/>
          </a:bodyPr>
          <a:lstStyle/>
          <a:p>
            <a:pPr algn="ctr">
              <a:tabLst>
                <a:tab pos="249555" algn="l"/>
              </a:tabLst>
            </a:pPr>
            <a:r>
              <a:rPr lang="ru-RU" sz="9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ШМУ: «Проектирование </a:t>
            </a:r>
            <a:r>
              <a:rPr lang="ru-RU" sz="9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учебных занятий в соответствии с требованиями обновленных ФГОС ООО</a:t>
            </a:r>
            <a:r>
              <a:rPr lang="ru-RU" sz="9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57699" y="4360048"/>
            <a:ext cx="6096000" cy="13285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МБОУ ДО «ЦДЮТ»</a:t>
            </a:r>
          </a:p>
          <a:p>
            <a:pPr marL="0" marR="0" lvl="0" indent="0" algn="r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Смирнова Н.Л.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62496" y="6028927"/>
            <a:ext cx="18283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  <a:tabLst>
                <a:tab pos="249555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28.09.2022 г.</a:t>
            </a:r>
            <a:endParaRPr lang="ru-RU" sz="2400" dirty="0">
              <a:solidFill>
                <a:prstClr val="black">
                  <a:lumMod val="65000"/>
                  <a:lumOff val="35000"/>
                </a:prst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53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1030"/>
          </a:xfrm>
        </p:spPr>
        <p:txBody>
          <a:bodyPr/>
          <a:lstStyle/>
          <a:p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Типы уроков по ФГОС ООО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908381"/>
              </p:ext>
            </p:extLst>
          </p:nvPr>
        </p:nvGraphicFramePr>
        <p:xfrm>
          <a:off x="894945" y="1439329"/>
          <a:ext cx="10885251" cy="5449590"/>
        </p:xfrm>
        <a:graphic>
          <a:graphicData uri="http://schemas.openxmlformats.org/drawingml/2006/table">
            <a:tbl>
              <a:tblPr firstRow="1" firstCol="1" bandRow="1"/>
              <a:tblGrid>
                <a:gridCol w="1750252"/>
                <a:gridCol w="9134999"/>
              </a:tblGrid>
              <a:tr h="3531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Типы уроков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35" marR="3353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 урока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35" marR="3353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86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коррекции знаний и способов деятельности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35" marR="3353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этап.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Постановка цели и задач урока. Мотивация учебной деятельности учащихся.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Итоги диагностики (контроля) знаний и способов деятельности. Определение типичных ошибок и пробелов в знаниях и умениях, путей их устранения и совершенствования знаний и умений. В зависимости от результатов диагностики учитель планирует коллективные, групповые и индивидуальные способы обучения.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Информация о домашнем задании, инструктаж по его выполнению.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 (подведение итогов занятия).</a:t>
                      </a:r>
                      <a:endParaRPr lang="ru-RU" sz="2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35" marR="3353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222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ru-RU" sz="4400" b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Спасибо за внимание!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98" y="1400783"/>
            <a:ext cx="11186807" cy="5194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48000" y="2567226"/>
            <a:ext cx="6096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400" b="1" dirty="0">
                <a:solidFill>
                  <a:prstClr val="black">
                    <a:lumMod val="75000"/>
                    <a:lumOff val="25000"/>
                  </a:prstClr>
                </a:solidFill>
                <a:ea typeface="+mj-ea"/>
                <a:cs typeface="+mj-cs"/>
              </a:rPr>
              <a:t/>
            </a:r>
            <a:br>
              <a:rPr lang="ru-RU" sz="4400" b="1" dirty="0">
                <a:solidFill>
                  <a:prstClr val="black">
                    <a:lumMod val="75000"/>
                    <a:lumOff val="25000"/>
                  </a:prstClr>
                </a:solidFill>
                <a:ea typeface="+mj-ea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91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856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07000"/>
              </a:lnSpc>
              <a:spcBef>
                <a:spcPts val="1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Моделируя современный урок, необходимо придерживаться следующих правил:</a:t>
            </a:r>
            <a:r>
              <a:rPr lang="ru-RU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9226" y="1556426"/>
            <a:ext cx="10629122" cy="4899545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Конкретно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определить тему, цели, тип урока и его место в развороте учебной программы.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Отобрать учебный материал (определить его содержание, объем, установить связь с ранее изученным, подобрать систему упражнений, дополнительный материал для дифференцированной работы).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Выбрать наиболее эффективные методы и приемы обучения в данном классе, разнообразные виды деятельности обучающихся и учителя на всех этапах урока.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Определить формы контроля за учебной деятельностью школьников.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Продумать оптимальный темп урока, то есть рассчитать время на каждый его этап.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Продумать форму подведения итогов урока.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Продумать содержание, объем и форму домашнего задания.</a:t>
            </a:r>
            <a:endParaRPr lang="ru-RU" sz="20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9764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99176"/>
            <a:ext cx="8911687" cy="1705824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Отличие современного урока от традиционного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987140"/>
              </p:ext>
            </p:extLst>
          </p:nvPr>
        </p:nvGraphicFramePr>
        <p:xfrm>
          <a:off x="470780" y="986830"/>
          <a:ext cx="11461687" cy="5622203"/>
        </p:xfrm>
        <a:graphic>
          <a:graphicData uri="http://schemas.openxmlformats.org/drawingml/2006/table">
            <a:tbl>
              <a:tblPr firstRow="1" firstCol="1" bandRow="1"/>
              <a:tblGrid>
                <a:gridCol w="1471639"/>
                <a:gridCol w="4472165"/>
                <a:gridCol w="5517883"/>
              </a:tblGrid>
              <a:tr h="4302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уроку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Традиционный урок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современного типа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15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Объявление темы урока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сообщает учащимся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Формулируют сами учащиеся (учитель подводит учащихся к осознанию темы)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1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Сообщение целей и задач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формулирует и сообщает учащимся, чему должны научиться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Формулируют сами учащиеся, определив границы знания и незнания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(учитель подводит учащихся к осознанию целей и задач)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15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сообщает учащимся, какую работу они должны выполнить, чтобы достичь цели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учащимися способов достижения намеченной цели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(учитель помогает, советует)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2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деятельность учащихся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 руководством учителя учащиеся выполняют ряд практических задач (чаще применяется фронтальный метод организации деятельности)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осуществляют учебные действия по намеченному плану (применяется групповой, индивидуальный методы)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(учитель консультирует)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1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контроля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осуществляет контроль за выполнением учащимися практической работы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осуществляют контроль (применяются формы самоконтроля, взаимоконтроля)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(учитель консультирует)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1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коррекции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в ходе выполнения и по итогам выполненной работы учащимися осуществляет коррекцию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формулируют затруднения и осуществляют коррекцию самостоятельно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(учитель консультирует, советует, помогает)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2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Оценивание учащихся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осуществляет оценивание учащихся за работу на уроке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дают оценку деятельности по её результатам (самооценивание, оценивание результатов деятельности товарищей)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(учитель консультирует)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4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 урока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выясняет у учащихся, что они запомнили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Проводится рефлексия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15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Домашнее задание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объявляет и комментирует (чаще – задание одно для всех)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могут выбирать задание из предложенных учителем с учётом индивидуальных возможностей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76" marR="42076" marT="685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752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0"/>
            <a:ext cx="9675812" cy="1376128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изменений в деятельности педагога, работающего по ФГОС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197123"/>
              </p:ext>
            </p:extLst>
          </p:nvPr>
        </p:nvGraphicFramePr>
        <p:xfrm>
          <a:off x="488887" y="923453"/>
          <a:ext cx="11289671" cy="5693404"/>
        </p:xfrm>
        <a:graphic>
          <a:graphicData uri="http://schemas.openxmlformats.org/drawingml/2006/table">
            <a:tbl>
              <a:tblPr firstRow="1" firstCol="1" bandRow="1"/>
              <a:tblGrid>
                <a:gridCol w="3204927"/>
                <a:gridCol w="3467477"/>
                <a:gridCol w="4617267"/>
              </a:tblGrid>
              <a:tr h="2030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изменений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 anchor="ctr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Традиционная деятельность учителя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 anchor="ctr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учителя, работающего по ФГОС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 anchor="ctr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1430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 уроку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пользуется жестко структурированным конспектом урока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пользуется сценарным планом урока, предоставляющим ему свободу в выборе форм, способов и приемов обучения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72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подготовке к уроку учитель использует учебник и методические рекомендации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подготовке к уроку учитель использует учебник и методические рекомендации, интернет-ресурсы, материалы коллег. Обменивается конспектами с коллегами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24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этапы урока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Объяснение и закрепление учебного материала. Большое количество времени занимает речь учителя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деятельность обучающихся (более половины времени урока)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729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Главная цель учителя на уроке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Успеть выполнить все, что запланировано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Организовать деятельность детей: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• по поиску и обработке информации;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• обобщению способов действия;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• постановке учебной задачи и т. д.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75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Формулирование заданий для обучающихся (определение деятельности детей)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Формулировки: решите, спишите, сравните, найдите, выпишите, выполните и т. д.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Формулировки: проанализируйте, докажите (объясните), сравните, выразите символом, создайте схему или модель, продолжите, обобщите (сделайте вывод), выберите решение или способ решения, исследуйте, оцените, измените, придумайте и т. д.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906" marR="13906" marT="13906" marB="13906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334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840554"/>
              </p:ext>
            </p:extLst>
          </p:nvPr>
        </p:nvGraphicFramePr>
        <p:xfrm>
          <a:off x="1068309" y="208230"/>
          <a:ext cx="10248523" cy="6638518"/>
        </p:xfrm>
        <a:graphic>
          <a:graphicData uri="http://schemas.openxmlformats.org/drawingml/2006/table">
            <a:tbl>
              <a:tblPr firstRow="1" firstCol="1" bandRow="1"/>
              <a:tblGrid>
                <a:gridCol w="2109457"/>
                <a:gridCol w="4626321"/>
                <a:gridCol w="3512745"/>
              </a:tblGrid>
              <a:tr h="5103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урока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Преимущественно фронтальная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Преимущественно групповая и/или индивидуальная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687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Нестандартное ведение уроков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ведет урок в параллельном классе, урок ведут два педагога (совместно с учителями информатики, психологами и логопедами), урок проходит с поддержкой тьютора или в присутствии родителей обучающихся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94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 с родителями обучающихся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Происходит в виде лекций, родители не включены в образовательный процесс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Информированность родителей обучающихся. Они имеют возможность участвовать в образовательном процессе. Общение учителя с родителями школьников может осуществляться при помощи Интернета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099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среда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Создается учителем. Выставки работ обучающихся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Создается обучающимися (дети изготавливают учебный материал, проводят презентации). Зонирование классов, холлов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510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обучения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результаты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только предметные результаты, но и личностные,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4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 портфолио обучающегося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портфолио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5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оценка – оценка учителя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 на самооценку обучающегося, формирование адекватной самооценки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70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Важны положительные оценки учеников по итогам контрольных работ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Учет динамики результатов обучения детей относительно самих себя. Оценка промежуточных результатов обучения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15" marR="26715" marT="26715" marB="26715">
                    <a:lnL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14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52919"/>
            <a:ext cx="8911687" cy="787941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САМОАНАЛИЗ УРОКА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4051" y="894945"/>
            <a:ext cx="10535055" cy="5016277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Каково место данного урока в теме, разделе, курсе? В чем специфика урока (необычность)?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Каково целеполагание урока как результата (предметного, </a:t>
            </a:r>
            <a:r>
              <a:rPr lang="ru-RU" sz="7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метапредметного</a:t>
            </a: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личностного); какие задачи (образовательные, развивающие, воспитательные) решались на нем для достижения трех видов результатов? Как учтены в цели и задачах личностные особенности обучающихся?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Почему выбранная структура (содержание) урока была рациональна для решения этих задач?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каких понятиях, идеях, фактах был сделан акцент и почему? Какие компетентности обучающихся были сформированы в результате их освоения? Как был осуществлен контроль за </a:t>
            </a:r>
            <a:r>
              <a:rPr lang="ru-RU" sz="7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сформированностью</a:t>
            </a: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УУД (универсальных учебных действий)?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Какие приемы, методы, формы организации обучения, технологии были выбраны для эффективного решения цели и задач урока?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Совпала ли цель урока с его конечным результатом? В чем выражен разрыв? Удалось ли реализовать все поставленные задачи? Если не удалось, то какие, и почему?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бы Вы охарактеризовали результативность урока?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Есть ли инновации в уроке? В чем они заключаются?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Какова Ваша роль на уроке?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7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Выводы и самооценка.</a:t>
            </a:r>
            <a:endParaRPr lang="ru-RU" sz="7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0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1030"/>
          </a:xfrm>
        </p:spPr>
        <p:txBody>
          <a:bodyPr/>
          <a:lstStyle/>
          <a:p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Типы уроков по ФГОС ООО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02544"/>
              </p:ext>
            </p:extLst>
          </p:nvPr>
        </p:nvGraphicFramePr>
        <p:xfrm>
          <a:off x="964009" y="1235414"/>
          <a:ext cx="10680000" cy="5128678"/>
        </p:xfrm>
        <a:graphic>
          <a:graphicData uri="http://schemas.openxmlformats.org/drawingml/2006/table">
            <a:tbl>
              <a:tblPr firstRow="1" firstCol="1" bandRow="1"/>
              <a:tblGrid>
                <a:gridCol w="2000996"/>
                <a:gridCol w="8679004"/>
              </a:tblGrid>
              <a:tr h="365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Типы уроков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 урока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3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по изучению и первичному закреплению новых знаний и способов деятельности.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этап.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Постановка цели и задач урока. Мотивация учебной деятельности учащихся.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Актуализация субъективного опыта.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Восприятие и осмысление учащимися нового материала.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Первичная проверка понимания.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Первичное закрепление.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Информация о домашнем задании, инструктаж по его выполнению.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 (подведение итогов занятия).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7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комплексного применения знаний и способов деятельности учащихся (урок закрепления)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этап.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Проверка домашнего задания, воспроизведение и коррекция опорных знаний учащихся.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Постановка цели и задач урока. Мотивация учебной деятельности учащихся.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Актуализация комплекса знаний и способов деятельности.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деятельности учащихся по использованию знаний: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в знакомой ситуации (типовые задания),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в измененной ситуации (конструктивные задания).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Творческое применение и добывание знаний в новой ситуации (проблемные задания).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Информация о домашнем задании, инструктаж по его выполнению.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 (подведение итогов занятия).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69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01575"/>
          </a:xfrm>
        </p:spPr>
        <p:txBody>
          <a:bodyPr/>
          <a:lstStyle/>
          <a:p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Типы уроков по ФГОС ООО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389862"/>
              </p:ext>
            </p:extLst>
          </p:nvPr>
        </p:nvGraphicFramePr>
        <p:xfrm>
          <a:off x="583660" y="1332690"/>
          <a:ext cx="11089531" cy="5055613"/>
        </p:xfrm>
        <a:graphic>
          <a:graphicData uri="http://schemas.openxmlformats.org/drawingml/2006/table">
            <a:tbl>
              <a:tblPr firstRow="1" firstCol="1" bandRow="1"/>
              <a:tblGrid>
                <a:gridCol w="1848255"/>
                <a:gridCol w="9241276"/>
              </a:tblGrid>
              <a:tr h="5058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Типы уроков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 урока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5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актуализации знаний и способов деятельности учащихся (урок повторения)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этап.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Проверка домашнего задания, воспроизведение и коррекция знаний и способов деятельности учащихся, необходимых для творческого решения поставленных задач.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Постановка цели и задач урока. Мотивация учебной деятельности учащихся.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Актуализация знаний и способов деятельности: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с целью подготовки к контрольному уроку,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с целью подготовки к изучению новой темы.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Применение знаний и способов деятельности в новой ситуации.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Обобщение и систематизация знаний.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Контроль усвоения, обсуждение допущенных ошибок и их коррекция.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Информация о домашнем задании, инструктаж по его выполнению.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 (подведение итогов занятия).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33" marR="24733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988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130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Типы уроков по ФГОС ООО</a:t>
            </a:r>
            <a:r>
              <a:rPr lang="ru-RU" sz="3200" dirty="0">
                <a:latin typeface="Calibri"/>
                <a:ea typeface="Calibri"/>
                <a:cs typeface="Times New Roman"/>
              </a:rPr>
              <a:t/>
            </a:r>
            <a:br>
              <a:rPr lang="ru-RU" sz="32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286161"/>
              </p:ext>
            </p:extLst>
          </p:nvPr>
        </p:nvGraphicFramePr>
        <p:xfrm>
          <a:off x="562200" y="1339588"/>
          <a:ext cx="11266634" cy="5218431"/>
        </p:xfrm>
        <a:graphic>
          <a:graphicData uri="http://schemas.openxmlformats.org/drawingml/2006/table">
            <a:tbl>
              <a:tblPr firstRow="1" firstCol="1" bandRow="1"/>
              <a:tblGrid>
                <a:gridCol w="1947536"/>
                <a:gridCol w="931909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Типы уроков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08" marR="33608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 урока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08" marR="33608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7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обобщения и систематизации знаний и способов деятельности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08" marR="33608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этап.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Постановка цели и задач урока. Мотивация учебной деятельности учащихся.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Актуализация знаний и умений.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Обобщение и систематизация знаний. Подготовка учащихся к обобщенной деятельности. Воспроизведение на новом уровне (переформулированные вопросы).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Установление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межпредметных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внутрипредметных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связей.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Контроль усвоения, обсуждение допущенных ошибок и их коррекция.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Информация о домашнем задании, инструктаж по его выполнению.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 (подведение итогов занятия).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08" marR="33608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7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проверки и оценки знаний и способов деятельности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08" marR="33608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этап.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Постановка цели и задач урока. Мотивация учебной деятельности учащихся.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деятельности учащихся по самостоятельному применению знаний. Выявление знаний, умений и навыков, проверка уровня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сформированности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 учащихся </a:t>
                      </a:r>
                      <a:r>
                        <a:rPr lang="ru-RU" sz="16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общеучебных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умений. (Задания по объему или степени трудности должны соответствовать программе и быть посильными для каждого учащегося). Уроки контроля могут быть уроками письменного контроля, уроками сочетания устного и письменного контроля. В зависимости от вида контроля формируется его окончательная структура.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Контроль и самоконтроль.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Рефлексия (подведение итогов занятия).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08" marR="33608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01063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</TotalTime>
  <Words>1477</Words>
  <Application>Microsoft Office PowerPoint</Application>
  <PresentationFormat>Произвольный</PresentationFormat>
  <Paragraphs>171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МУНИЦИПАЛЬНОЕ БЮДЖЕТНОЕ ОБРАЗОВАТЕЛЬНОЕ УЧРЕЖДЕНИЕ ДОПОЛНИТЕЛЬНОГО ОБРАЗОВАНИЯ «ЦЕНТР ДЕТСКОГО И ЮНОШЕСКОГО ТВОРЧЕСТВА</vt:lpstr>
      <vt:lpstr>Моделируя современный урок, необходимо придерживаться следующих правил: </vt:lpstr>
      <vt:lpstr> Отличие современного урока от традиционного</vt:lpstr>
      <vt:lpstr>Характеристика изменений в деятельности педагога, работающего по ФГОС </vt:lpstr>
      <vt:lpstr>Презентация PowerPoint</vt:lpstr>
      <vt:lpstr>САМОАНАЛИЗ УРОКА</vt:lpstr>
      <vt:lpstr>Типы уроков по ФГОС ООО</vt:lpstr>
      <vt:lpstr>Типы уроков по ФГОС ООО</vt:lpstr>
      <vt:lpstr>Типы уроков по ФГОС ООО </vt:lpstr>
      <vt:lpstr>Типы уроков по ФГОС ООО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ДОПОЛНИТЕЛЬНОГО ОБРАЗОВАНИЯ «ЦЕНТР ДЕТСКОГО И ЮНОШЕСКОГО ТВОРЧЕСТВА</dc:title>
  <dc:creator>Смирнова</dc:creator>
  <cp:lastModifiedBy>DOM-PK</cp:lastModifiedBy>
  <cp:revision>7</cp:revision>
  <dcterms:created xsi:type="dcterms:W3CDTF">2022-09-22T09:23:54Z</dcterms:created>
  <dcterms:modified xsi:type="dcterms:W3CDTF">2022-09-25T09:08:50Z</dcterms:modified>
</cp:coreProperties>
</file>