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876" r:id="rId1"/>
  </p:sldMasterIdLst>
  <p:notesMasterIdLst>
    <p:notesMasterId r:id="rId24"/>
  </p:notesMasterIdLst>
  <p:sldIdLst>
    <p:sldId id="481" r:id="rId2"/>
    <p:sldId id="483" r:id="rId3"/>
    <p:sldId id="530" r:id="rId4"/>
    <p:sldId id="531" r:id="rId5"/>
    <p:sldId id="509" r:id="rId6"/>
    <p:sldId id="533" r:id="rId7"/>
    <p:sldId id="532" r:id="rId8"/>
    <p:sldId id="528" r:id="rId9"/>
    <p:sldId id="518" r:id="rId10"/>
    <p:sldId id="534" r:id="rId11"/>
    <p:sldId id="517" r:id="rId12"/>
    <p:sldId id="522" r:id="rId13"/>
    <p:sldId id="520" r:id="rId14"/>
    <p:sldId id="484" r:id="rId15"/>
    <p:sldId id="514" r:id="rId16"/>
    <p:sldId id="510" r:id="rId17"/>
    <p:sldId id="529" r:id="rId18"/>
    <p:sldId id="521" r:id="rId19"/>
    <p:sldId id="525" r:id="rId20"/>
    <p:sldId id="523" r:id="rId21"/>
    <p:sldId id="526" r:id="rId22"/>
    <p:sldId id="52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87384" autoAdjust="0"/>
  </p:normalViewPr>
  <p:slideViewPr>
    <p:cSldViewPr>
      <p:cViewPr varScale="1">
        <p:scale>
          <a:sx n="84" d="100"/>
          <a:sy n="84" d="100"/>
        </p:scale>
        <p:origin x="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955AC6-47CD-4509-A589-B0885F8886B0}" type="doc">
      <dgm:prSet loTypeId="urn:microsoft.com/office/officeart/2005/8/layout/hProcess9" loCatId="process" qsTypeId="urn:microsoft.com/office/officeart/2005/8/quickstyle/3d2" qsCatId="3D" csTypeId="urn:microsoft.com/office/officeart/2005/8/colors/colorful2" csCatId="colorful" phldr="1"/>
      <dgm:spPr/>
    </dgm:pt>
    <dgm:pt modelId="{B57E517B-B914-424F-BC28-15835CD78B83}">
      <dgm:prSet phldrT="[Текст]"/>
      <dgm:spPr>
        <a:solidFill>
          <a:schemeClr val="accent5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Федеральная адаптированная образовательная программа для детей с ОВЗ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6A06BF-E15D-46A9-B541-24C755586E1C}" type="parTrans" cxnId="{C550B822-F297-406C-9F6C-F9C1B5AFF735}">
      <dgm:prSet/>
      <dgm:spPr/>
      <dgm:t>
        <a:bodyPr/>
        <a:lstStyle/>
        <a:p>
          <a:endParaRPr lang="ru-RU"/>
        </a:p>
      </dgm:t>
    </dgm:pt>
    <dgm:pt modelId="{801BC2BF-F9C5-4231-A72F-B7D28576E01A}" type="sibTrans" cxnId="{C550B822-F297-406C-9F6C-F9C1B5AFF735}">
      <dgm:prSet/>
      <dgm:spPr/>
      <dgm:t>
        <a:bodyPr/>
        <a:lstStyle/>
        <a:p>
          <a:endParaRPr lang="ru-RU"/>
        </a:p>
      </dgm:t>
    </dgm:pt>
    <dgm:pt modelId="{52EBBCEB-E4B3-4214-91F4-EAF5AB02290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Адаптированная образовательная программа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C64BA9D-9373-410B-8EAB-E064628C3CBF}" type="parTrans" cxnId="{9F26F042-FFF4-4227-8FAC-403B0D583041}">
      <dgm:prSet/>
      <dgm:spPr/>
      <dgm:t>
        <a:bodyPr/>
        <a:lstStyle/>
        <a:p>
          <a:endParaRPr lang="ru-RU"/>
        </a:p>
      </dgm:t>
    </dgm:pt>
    <dgm:pt modelId="{CC05C2BA-159D-42DB-828D-6178FD94C538}" type="sibTrans" cxnId="{9F26F042-FFF4-4227-8FAC-403B0D583041}">
      <dgm:prSet/>
      <dgm:spPr/>
      <dgm:t>
        <a:bodyPr/>
        <a:lstStyle/>
        <a:p>
          <a:endParaRPr lang="ru-RU"/>
        </a:p>
      </dgm:t>
    </dgm:pt>
    <dgm:pt modelId="{2E3CC095-5097-45CE-B7B1-6F7FAEC0FAF3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Адаптированная основная образовательная программа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5C60E88-DE7E-4BEE-A60A-BE5F45D5D15E}" type="sibTrans" cxnId="{B6F80543-00B6-444F-B028-F6C66721F7A0}">
      <dgm:prSet/>
      <dgm:spPr/>
      <dgm:t>
        <a:bodyPr/>
        <a:lstStyle/>
        <a:p>
          <a:endParaRPr lang="ru-RU"/>
        </a:p>
      </dgm:t>
    </dgm:pt>
    <dgm:pt modelId="{4EC2A0C0-2D1E-4692-87DA-7A7D32C82DA0}" type="parTrans" cxnId="{B6F80543-00B6-444F-B028-F6C66721F7A0}">
      <dgm:prSet/>
      <dgm:spPr/>
      <dgm:t>
        <a:bodyPr/>
        <a:lstStyle/>
        <a:p>
          <a:endParaRPr lang="ru-RU"/>
        </a:p>
      </dgm:t>
    </dgm:pt>
    <dgm:pt modelId="{DC8200B2-94AE-4CA2-84DA-EBF70F7F73F0}" type="pres">
      <dgm:prSet presAssocID="{6E955AC6-47CD-4509-A589-B0885F8886B0}" presName="CompostProcess" presStyleCnt="0">
        <dgm:presLayoutVars>
          <dgm:dir/>
          <dgm:resizeHandles val="exact"/>
        </dgm:presLayoutVars>
      </dgm:prSet>
      <dgm:spPr/>
    </dgm:pt>
    <dgm:pt modelId="{323C2BCB-10BC-4FF7-8AAB-B7CD75F92E60}" type="pres">
      <dgm:prSet presAssocID="{6E955AC6-47CD-4509-A589-B0885F8886B0}" presName="arrow" presStyleLbl="bgShp" presStyleIdx="0" presStyleCnt="1" custLinFactNeighborX="-29" custLinFactNeighborY="636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endParaRPr lang="ru-RU"/>
        </a:p>
      </dgm:t>
    </dgm:pt>
    <dgm:pt modelId="{34ADA889-9CC1-4CF1-8642-324C5D089A02}" type="pres">
      <dgm:prSet presAssocID="{6E955AC6-47CD-4509-A589-B0885F8886B0}" presName="linearProcess" presStyleCnt="0"/>
      <dgm:spPr/>
    </dgm:pt>
    <dgm:pt modelId="{68C96827-E0E6-4C55-891B-0729958C998E}" type="pres">
      <dgm:prSet presAssocID="{B57E517B-B914-424F-BC28-15835CD78B8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955E53-94A0-4477-B5BF-3A6F2D505153}" type="pres">
      <dgm:prSet presAssocID="{801BC2BF-F9C5-4231-A72F-B7D28576E01A}" presName="sibTrans" presStyleCnt="0"/>
      <dgm:spPr/>
    </dgm:pt>
    <dgm:pt modelId="{6C3678DF-9361-42A0-A3EA-A7CA8BA99ABF}" type="pres">
      <dgm:prSet presAssocID="{2E3CC095-5097-45CE-B7B1-6F7FAEC0FAF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27A130-905D-4CB6-A34D-8A4655269DC6}" type="pres">
      <dgm:prSet presAssocID="{05C60E88-DE7E-4BEE-A60A-BE5F45D5D15E}" presName="sibTrans" presStyleCnt="0"/>
      <dgm:spPr/>
    </dgm:pt>
    <dgm:pt modelId="{62443F1B-624D-4CBA-B33E-542E56853806}" type="pres">
      <dgm:prSet presAssocID="{52EBBCEB-E4B3-4214-91F4-EAF5AB0229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50B822-F297-406C-9F6C-F9C1B5AFF735}" srcId="{6E955AC6-47CD-4509-A589-B0885F8886B0}" destId="{B57E517B-B914-424F-BC28-15835CD78B83}" srcOrd="0" destOrd="0" parTransId="{D96A06BF-E15D-46A9-B541-24C755586E1C}" sibTransId="{801BC2BF-F9C5-4231-A72F-B7D28576E01A}"/>
    <dgm:cxn modelId="{9F26F042-FFF4-4227-8FAC-403B0D583041}" srcId="{6E955AC6-47CD-4509-A589-B0885F8886B0}" destId="{52EBBCEB-E4B3-4214-91F4-EAF5AB022904}" srcOrd="2" destOrd="0" parTransId="{3C64BA9D-9373-410B-8EAB-E064628C3CBF}" sibTransId="{CC05C2BA-159D-42DB-828D-6178FD94C538}"/>
    <dgm:cxn modelId="{2BF18B1B-2069-4FA4-A19E-F1B11DCFE1F2}" type="presOf" srcId="{2E3CC095-5097-45CE-B7B1-6F7FAEC0FAF3}" destId="{6C3678DF-9361-42A0-A3EA-A7CA8BA99ABF}" srcOrd="0" destOrd="0" presId="urn:microsoft.com/office/officeart/2005/8/layout/hProcess9"/>
    <dgm:cxn modelId="{F6EAD824-0004-477F-B1EE-43B96EC2905A}" type="presOf" srcId="{B57E517B-B914-424F-BC28-15835CD78B83}" destId="{68C96827-E0E6-4C55-891B-0729958C998E}" srcOrd="0" destOrd="0" presId="urn:microsoft.com/office/officeart/2005/8/layout/hProcess9"/>
    <dgm:cxn modelId="{9320AAB0-9911-48D1-8DFF-020EB6FCCE19}" type="presOf" srcId="{52EBBCEB-E4B3-4214-91F4-EAF5AB022904}" destId="{62443F1B-624D-4CBA-B33E-542E56853806}" srcOrd="0" destOrd="0" presId="urn:microsoft.com/office/officeart/2005/8/layout/hProcess9"/>
    <dgm:cxn modelId="{B6F80543-00B6-444F-B028-F6C66721F7A0}" srcId="{6E955AC6-47CD-4509-A589-B0885F8886B0}" destId="{2E3CC095-5097-45CE-B7B1-6F7FAEC0FAF3}" srcOrd="1" destOrd="0" parTransId="{4EC2A0C0-2D1E-4692-87DA-7A7D32C82DA0}" sibTransId="{05C60E88-DE7E-4BEE-A60A-BE5F45D5D15E}"/>
    <dgm:cxn modelId="{A8B209B3-247F-4B3E-8B2A-B14B2D3212D1}" type="presOf" srcId="{6E955AC6-47CD-4509-A589-B0885F8886B0}" destId="{DC8200B2-94AE-4CA2-84DA-EBF70F7F73F0}" srcOrd="0" destOrd="0" presId="urn:microsoft.com/office/officeart/2005/8/layout/hProcess9"/>
    <dgm:cxn modelId="{38994860-7090-4676-91B8-95E46C103543}" type="presParOf" srcId="{DC8200B2-94AE-4CA2-84DA-EBF70F7F73F0}" destId="{323C2BCB-10BC-4FF7-8AAB-B7CD75F92E60}" srcOrd="0" destOrd="0" presId="urn:microsoft.com/office/officeart/2005/8/layout/hProcess9"/>
    <dgm:cxn modelId="{D49581A8-125E-41B3-8253-33777443664F}" type="presParOf" srcId="{DC8200B2-94AE-4CA2-84DA-EBF70F7F73F0}" destId="{34ADA889-9CC1-4CF1-8642-324C5D089A02}" srcOrd="1" destOrd="0" presId="urn:microsoft.com/office/officeart/2005/8/layout/hProcess9"/>
    <dgm:cxn modelId="{6B70CE0D-C58F-49D9-97B2-61EA292EF894}" type="presParOf" srcId="{34ADA889-9CC1-4CF1-8642-324C5D089A02}" destId="{68C96827-E0E6-4C55-891B-0729958C998E}" srcOrd="0" destOrd="0" presId="urn:microsoft.com/office/officeart/2005/8/layout/hProcess9"/>
    <dgm:cxn modelId="{61873387-89FD-4E6F-8ABF-36264F7B60CF}" type="presParOf" srcId="{34ADA889-9CC1-4CF1-8642-324C5D089A02}" destId="{02955E53-94A0-4477-B5BF-3A6F2D505153}" srcOrd="1" destOrd="0" presId="urn:microsoft.com/office/officeart/2005/8/layout/hProcess9"/>
    <dgm:cxn modelId="{2925D55E-197E-41D2-8CE8-2E4BC7AE6066}" type="presParOf" srcId="{34ADA889-9CC1-4CF1-8642-324C5D089A02}" destId="{6C3678DF-9361-42A0-A3EA-A7CA8BA99ABF}" srcOrd="2" destOrd="0" presId="urn:microsoft.com/office/officeart/2005/8/layout/hProcess9"/>
    <dgm:cxn modelId="{BCC4BDEF-0873-4E17-BDB1-604F38F42057}" type="presParOf" srcId="{34ADA889-9CC1-4CF1-8642-324C5D089A02}" destId="{0F27A130-905D-4CB6-A34D-8A4655269DC6}" srcOrd="3" destOrd="0" presId="urn:microsoft.com/office/officeart/2005/8/layout/hProcess9"/>
    <dgm:cxn modelId="{3FFE9155-1564-4493-9FF2-DD5C5CB04DA1}" type="presParOf" srcId="{34ADA889-9CC1-4CF1-8642-324C5D089A02}" destId="{62443F1B-624D-4CBA-B33E-542E5685380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C2BCB-10BC-4FF7-8AAB-B7CD75F92E60}">
      <dsp:nvSpPr>
        <dsp:cNvPr id="0" name=""/>
        <dsp:cNvSpPr/>
      </dsp:nvSpPr>
      <dsp:spPr>
        <a:xfrm>
          <a:off x="683546" y="0"/>
          <a:ext cx="7772400" cy="4495800"/>
        </a:xfrm>
        <a:prstGeom prst="rightArrow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8C96827-E0E6-4C55-891B-0729958C998E}">
      <dsp:nvSpPr>
        <dsp:cNvPr id="0" name=""/>
        <dsp:cNvSpPr/>
      </dsp:nvSpPr>
      <dsp:spPr>
        <a:xfrm>
          <a:off x="309860" y="1348740"/>
          <a:ext cx="2743200" cy="1798320"/>
        </a:xfrm>
        <a:prstGeom prst="roundRect">
          <a:avLst/>
        </a:prstGeom>
        <a:solidFill>
          <a:schemeClr val="accent5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Федеральная адаптированная образовательная программа для детей с ОВЗ</a:t>
          </a:r>
          <a:endParaRPr lang="ru-RU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647" y="1436527"/>
        <a:ext cx="2567626" cy="1622746"/>
      </dsp:txXfrm>
    </dsp:sp>
    <dsp:sp modelId="{6C3678DF-9361-42A0-A3EA-A7CA8BA99ABF}">
      <dsp:nvSpPr>
        <dsp:cNvPr id="0" name=""/>
        <dsp:cNvSpPr/>
      </dsp:nvSpPr>
      <dsp:spPr>
        <a:xfrm>
          <a:off x="3200399" y="1348740"/>
          <a:ext cx="2743200" cy="1798320"/>
        </a:xfrm>
        <a:prstGeom prst="roundRect">
          <a:avLst/>
        </a:prstGeom>
        <a:solidFill>
          <a:schemeClr val="accent2">
            <a:hueOff val="1373170"/>
            <a:satOff val="-24404"/>
            <a:lumOff val="785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Адаптированная основная образовательная программа</a:t>
          </a:r>
          <a:endParaRPr lang="ru-RU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88186" y="1436527"/>
        <a:ext cx="2567626" cy="1622746"/>
      </dsp:txXfrm>
    </dsp:sp>
    <dsp:sp modelId="{62443F1B-624D-4CBA-B33E-542E56853806}">
      <dsp:nvSpPr>
        <dsp:cNvPr id="0" name=""/>
        <dsp:cNvSpPr/>
      </dsp:nvSpPr>
      <dsp:spPr>
        <a:xfrm>
          <a:off x="6090939" y="1348740"/>
          <a:ext cx="2743200" cy="1798320"/>
        </a:xfrm>
        <a:prstGeom prst="roundRect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Адаптированная образовательная программа</a:t>
          </a:r>
          <a:endParaRPr lang="ru-RU" sz="2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78726" y="1436527"/>
        <a:ext cx="2567626" cy="1622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5822A-DAB4-40A4-A67E-82A1BA0E6B7D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BD3D1-CF0F-498D-88C2-E54088A21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8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AAFEB82-D69C-46A5-800D-C34D0D28D0C7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575681-92B4-47FF-9C7F-FF3F8CF633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krcppms.ru/DswMedia/1perechen-osnovnyixnormativno-pravovyixdokumentov-reglamentiruyushaieorganizaciyuobucheniyadeteysovz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fgosreestr.ru/" TargetMode="External"/><Relationship Id="rId2" Type="http://schemas.openxmlformats.org/officeDocument/2006/relationships/hyperlink" Target="https://ikp-rao.ru/frc-ovz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kp-rao.ru/metodicheskie-rekomendacii/soderzhanie-18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013176"/>
            <a:ext cx="7724804" cy="99060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Bookman Old Style" pitchFamily="18" charset="0"/>
              </a:rPr>
              <a:t>Методист МБОУ ДО «ЦДЮТ» Ремизова Л.В.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03648" y="1741806"/>
            <a:ext cx="7272808" cy="2304256"/>
          </a:xfrm>
        </p:spPr>
        <p:txBody>
          <a:bodyPr>
            <a:normAutofit fontScale="85000" lnSpcReduction="10000"/>
          </a:bodyPr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43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Организация обучения по медицинским показания на дому </a:t>
            </a: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43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в 2025/2026 учебном году</a:t>
            </a:r>
          </a:p>
          <a:p>
            <a:endParaRPr lang="ru-RU" dirty="0"/>
          </a:p>
        </p:txBody>
      </p:sp>
      <p:pic>
        <p:nvPicPr>
          <p:cNvPr id="4" name="Picture 2" descr="C:\Users\5555\Desktop\л\1664424812_21-beolin-club-p-dokumenti-risunok-pinterest-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633186"/>
            <a:ext cx="1604126" cy="1604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476672"/>
            <a:ext cx="8153400" cy="990600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sz="3200" b="1" dirty="0">
                <a:solidFill>
                  <a:srgbClr val="7BA79D">
                    <a:lumMod val="75000"/>
                  </a:srgbClr>
                </a:solidFill>
                <a:latin typeface="Bookman Old Style" pitchFamily="18" charset="0"/>
                <a:ea typeface="+mn-ea"/>
                <a:cs typeface="+mn-cs"/>
              </a:rPr>
              <a:t>Нормативно-правовая база</a:t>
            </a:r>
            <a:r>
              <a:rPr lang="ru-RU" sz="3200" dirty="0">
                <a:solidFill>
                  <a:srgbClr val="7BA79D">
                    <a:lumMod val="50000"/>
                  </a:srgbClr>
                </a:solidFill>
                <a:latin typeface="Bookman Old Style" pitchFamily="18" charset="0"/>
                <a:ea typeface="+mn-ea"/>
                <a:cs typeface="+mn-cs"/>
              </a:rPr>
              <a:t/>
            </a:r>
            <a:br>
              <a:rPr lang="ru-RU" sz="3200" dirty="0">
                <a:solidFill>
                  <a:srgbClr val="7BA79D">
                    <a:lumMod val="50000"/>
                  </a:srgbClr>
                </a:solidFill>
                <a:latin typeface="Bookman Old Style" pitchFamily="18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 Республики Крым, осуществляющее обучение, «Крымский республиканский центр психолого-педагогического и медико-социального сопровождения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ресурсный центр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ИРЦ)</a:t>
            </a: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основных нормативно-правовых документов, регламентирующих организацию обучения детей с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</a:p>
          <a:p>
            <a:pPr marL="0" indent="0" algn="ctr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krcppms.ru/DswMedia/1perechen-osnovnyixnormativno-pravovyixdokumentov-reglamentiruyushaieorganizaciyuobucheniyadeteysovz.pdf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068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643050"/>
            <a:ext cx="7786742" cy="492922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858280" cy="928694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Нормативно-правовая база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3263" y="1916832"/>
            <a:ext cx="8208912" cy="3826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Georgia" panose="02040502050405020303" pitchFamily="18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управления образования администрации Симферопольского района РК от 22.08.2024 № 758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 утверждении Порядка регламентации и оформления отношений между муниципальными бюджетными образовательными учреждениями Симферопольского района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родителями (законными представителями) обучающихся, нуждающихся в длительном лечении, а также детей инвалидов в части организации обучения по основным общеобразовательным программам на дому»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Georgia" panose="02040502050405020303" pitchFamily="18" charset="0"/>
              <a:buChar char="•"/>
            </a:pPr>
            <a:endParaRPr lang="ru-RU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487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Алгоритм организации обучения на дому**</a:t>
            </a: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480328" cy="44958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Прием заявления от родителей (законных представителей) с пакетом документов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Утверждение (при необходимости) АООП.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Заключение договора об обучении на дому с родителями (законными представителями) обучающихся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Издание приказа о переводе на обучение на дому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Разработка ИУП, ИКУГ, ИРЗ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Издание приказа об организации обучения на дому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Перечень документов в образовательной организации для осуществления </a:t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обучения на дому**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492514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Положение об организации обучения на дому.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Порядок обучения по индивидуальным учебным планам.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Положение о текущем контроле и промежуточной аттестации.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Заявление родителей с пакетом документов.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Личное дело обучающегося.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Соответствующая АООП или ООП.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Договор об обучении на дому.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Приказ «О переводе на обучение на дому».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Приказ «Об организации обучения на дому».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Индивидуальный учебный план/ СИПР.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Индивидуальный календарный учебный график.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Индивидуальный план внеурочной деятельности.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Индивидуальное расписание занятий.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Индивидуальные рабочие программы по учебным предметам, внеурочной деятельности, коррекционно-развивающим занятиям.</a:t>
            </a:r>
          </a:p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Электронный журнал «Обучение на дому».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b="1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Разработка АООП/АОП   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33550226"/>
              </p:ext>
            </p:extLst>
          </p:nvPr>
        </p:nvGraphicFramePr>
        <p:xfrm>
          <a:off x="0" y="1600200"/>
          <a:ext cx="9144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Разработка АООП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разработке разделов АООП, отсутствующих в ФАОП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(рабочих программ учебных предметов и коррекционных курсов, программы формирования базовых учебных действия и др.) </a:t>
            </a:r>
          </a:p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образовательными организациями могут использоваться программно-методические материалы, размещенные по ссылкам: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ikp-rao.ru/frc-ovz/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https://fgosreestr.ru/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ea typeface="+mn-ea"/>
                <a:cs typeface="+mn-cs"/>
              </a:rPr>
              <a:t>О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ea typeface="+mn-ea"/>
                <a:cs typeface="+mn-cs"/>
              </a:rPr>
              <a:t>рганизационный раздел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В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структуре организационного раздела ФАООП отсутствуют требования к условиям </a:t>
            </a: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</a:rPr>
              <a:t>реализации</a:t>
            </a:r>
          </a:p>
          <a:p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Соответствующий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раздел АООП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, включая финансовые, кадровые, материально-технические, психолого-педагогические и информационно-методические условия реализации,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формируется образовательной организацией самостоятельно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, исходя из имеющихся у неё условий и возможностей, а также с учетом ФГОС и санитарных правил СП 1.2.3685-21 «Гигиенические нормативы и требования к обеспечению безопасности и (или) безвредности для человека факторов среды обитания»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20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и СП 2.4.3648-20 «Санитарно-эпидемиологические требования к организациям воспитания и обучения, отдыха и оздоровления детей и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молодежи»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2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ИУП разрабатывается МБОУ 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требований федеральных государственных образовательных стандартов общего образования и соответствующих федеральных адаптированных основных общеобразовательных программ: 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едеральной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адаптированной образовательной программы начального общего образования для обучающихся с ОВЗ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едеральной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адаптированной образовательной программы основного общего образования для обучающихся с ОВЗ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едеральной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среднего общего образования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едеральной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адаптированной основной общеобразовательной программы обучающихся с умственной отсталостью (интеллектуальными нарушениями)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9306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Индивидуальный учебный план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**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480328" cy="52578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Индивидуальные учебные планы разрабатываются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ППк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ОУ на основании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федеральных учебных планов (ФУП) в соответствии с ФАООП и ФОП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ИУП необходимо включить все предметы, которые входят в ФУП уровня образования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Индивидуальный учебный план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*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8929718" cy="52578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Индивидуальный учебный план обучающегося на дому содержит часы, отведенные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аудиторную работу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педагогических работников с обучающимся, на обучение с использованием дистанционных и/или электронных образовательных технологий (при организации такого формата образования)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самоподготовку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обучающегося.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количество часов, отведенных на аудиторную работу педагогических работников (с учетом внеурочной деятельности), должно составлять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 менее 50% общего объёма недельной нагрузки.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Содержание самоподготовки должно быть отражено в рабочей программе по предмету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направлено на расширение и углубление практических знаний и умений. Не допускается самостоятельное изучение обучающимися на дому   теоретического материала   программ   учебных предметов, коррекционных курсов.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643050"/>
            <a:ext cx="7786742" cy="492922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858280" cy="928694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Нормативно-правовая база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831652"/>
            <a:ext cx="81439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*Письмо Министерства Просвещения РФ от 29.08.2025 № ОК-2425/07</a:t>
            </a:r>
          </a:p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 направлении разъяснений»</a:t>
            </a:r>
          </a:p>
          <a:p>
            <a:pPr algn="ctr"/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Об организации общего образования обучающихся с ОВЗ, с инвалидностью по индивидуальному учебному плану на дому мом в общеобразовательной организации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ИУП/Расписание занятий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*Индивидуальный учебный план обучающегося на дому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согласовывается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его родителями (законными представителями)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утверждается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руководителем образовательной организации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**Индивидуальное расписание занятий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составляется с учетом мнения родителей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(законных представителей) обучающегося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Обучающиеся с ОВЗ обучаются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только в 1 смену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0333283"/>
              </p:ext>
            </p:extLst>
          </p:nvPr>
        </p:nvGraphicFramePr>
        <p:xfrm>
          <a:off x="1403648" y="2564904"/>
          <a:ext cx="6341110" cy="2979420"/>
        </p:xfrm>
        <a:graphic>
          <a:graphicData uri="http://schemas.openxmlformats.org/drawingml/2006/table">
            <a:tbl>
              <a:tblPr firstRow="1" firstCol="1" bandRow="1"/>
              <a:tblGrid>
                <a:gridCol w="1118235"/>
                <a:gridCol w="1118235"/>
                <a:gridCol w="1197610"/>
                <a:gridCol w="1197610"/>
                <a:gridCol w="925830"/>
                <a:gridCol w="783590"/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Предметная область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Учебные предметы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часов в неделю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Аудиторно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Самостоятельно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Совместно с классом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Обязательная часть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Итого: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Часть, формируемая участниками образовательных отношений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Внеурочная деятельность:</a:t>
                      </a:r>
                      <a:endParaRPr lang="ru-RU" sz="110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коррекционно-развивающая область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КРЗ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Другая внеурочная деятельность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совместно с 3-Б классом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37146" y="113438"/>
            <a:ext cx="6782626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Индивидуальный учебный план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____________________учебный год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обучающегося __________________________________________класса_________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______________________________________________________________________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(название АООП/ ООП 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заключением ПМПК)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5805264"/>
            <a:ext cx="55446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индивидуальным учебным планом ознакомлен(а)/ </a:t>
            </a:r>
            <a:r>
              <a:rPr lang="ru-RU" altLang="ru-RU" sz="1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согласовываю</a:t>
            </a:r>
            <a:endParaRPr lang="ru-RU" altLang="ru-RU" sz="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«___ »________________20_____    </a:t>
            </a:r>
            <a:r>
              <a:rPr lang="ru-RU" altLang="ru-RU" sz="1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_____________________________________________</a:t>
            </a:r>
            <a:endParaRPr lang="ru-RU" altLang="ru-RU" sz="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Подпись/Ф.И.О. родителя (законного представителя</a:t>
            </a:r>
            <a:r>
              <a:rPr lang="ru-RU" altLang="ru-RU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733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Bookman Old Style" panose="02050604050505020204" pitchFamily="18" charset="0"/>
              </a:rPr>
              <a:t>Деловая документация учителя-дефектолога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ГКУ РК «Информационно-методический, аналитический центр»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порядке ведения деловой документации педагога-дефектолога в общеобразовательной организации»</a:t>
            </a:r>
          </a:p>
          <a:p>
            <a:pPr marL="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03.09.2024 № 01-13/141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74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643050"/>
            <a:ext cx="8640960" cy="4929222"/>
          </a:xfrm>
        </p:spPr>
        <p:txBody>
          <a:bodyPr>
            <a:normAutofit/>
          </a:bodyPr>
          <a:lstStyle/>
          <a:p>
            <a:pPr marL="457200" indent="-457200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858280" cy="928694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Нормативно-правовая база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772816"/>
            <a:ext cx="885698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письме Министерства Просвещения РФ </a:t>
            </a:r>
          </a:p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29.08.2025 № ОК-2425/07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 направлении разъяснений»</a:t>
            </a:r>
          </a:p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рекомендованы:</a:t>
            </a:r>
          </a:p>
          <a:p>
            <a:pPr algn="ctr"/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Министерства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Просвещения РФ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26.02.2021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03-205 «О методических рекомендациях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Методические </a:t>
            </a: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по обеспечению возможности освоения основных образовательных программ обучающимися 5–11 классов по индивидуальному учебному </a:t>
            </a:r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Министерства Просвещения РФ от 24.11.2021 № ДГ-2121/07 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направлении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методических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рекомендаций» 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Методические рекомендации об </a:t>
            </a: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обучения на </a:t>
            </a:r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дому обучающихся </a:t>
            </a: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ограниченными возможностями </a:t>
            </a:r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здоровья, с </a:t>
            </a: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инвалидностью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246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>
              <a:spcBef>
                <a:spcPts val="0"/>
              </a:spcBef>
            </a:pPr>
            <a:r>
              <a:rPr lang="ru-RU" sz="3200" b="1" dirty="0">
                <a:solidFill>
                  <a:srgbClr val="7BA79D">
                    <a:lumMod val="75000"/>
                  </a:srgbClr>
                </a:solidFill>
                <a:latin typeface="Bookman Old Style" pitchFamily="18" charset="0"/>
                <a:ea typeface="+mn-ea"/>
                <a:cs typeface="+mn-cs"/>
              </a:rPr>
              <a:t>Нормативно-правовая база</a:t>
            </a:r>
            <a:endParaRPr lang="ru-RU" sz="3200" dirty="0">
              <a:solidFill>
                <a:srgbClr val="7BA79D">
                  <a:lumMod val="50000"/>
                </a:srgbClr>
              </a:solidFill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15.08.2025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ОК-2310/07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обеспечении специальными учебниками обучающихся с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345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643050"/>
            <a:ext cx="7786742" cy="492922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858280" cy="928694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Нормативно-правовая база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844824"/>
            <a:ext cx="8497893" cy="4311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Georgia" panose="02040502050405020303" pitchFamily="18" charset="0"/>
              <a:buChar char="•"/>
            </a:pPr>
            <a:r>
              <a:rPr lang="ru-RU" sz="20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Приказ </a:t>
            </a:r>
            <a:r>
              <a:rPr lang="ru-RU" sz="2000" b="1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Минпросвещения</a:t>
            </a:r>
            <a:r>
              <a:rPr lang="ru-RU" sz="20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России от 24.11.2022 № 1023 </a:t>
            </a:r>
            <a:r>
              <a:rPr lang="ru-RU" sz="20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«Об утверждении федеральной адаптированной образовательной программы начального общего образования для обучающихся с ограниченными возможностями здоровья</a:t>
            </a:r>
            <a:r>
              <a:rPr lang="ru-RU" sz="20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»</a:t>
            </a:r>
            <a:endParaRPr lang="ru-RU" sz="20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Georgia" panose="02040502050405020303" pitchFamily="18" charset="0"/>
              <a:buChar char="•"/>
            </a:pPr>
            <a:r>
              <a:rPr lang="ru-RU" sz="20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Приказ </a:t>
            </a:r>
            <a:r>
              <a:rPr lang="ru-RU" sz="2000" b="1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Минпросвещения</a:t>
            </a:r>
            <a:r>
              <a:rPr lang="ru-RU" sz="20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России от 24.11.2022 № 1025 </a:t>
            </a:r>
            <a:r>
              <a:rPr lang="ru-RU" sz="20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«Об утверждении федеральной адаптированной образовательной программы основного общего образования для обучающихся с ограниченными возможностями здоровья</a:t>
            </a:r>
            <a:r>
              <a:rPr lang="ru-RU" sz="20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» </a:t>
            </a:r>
            <a:endParaRPr lang="ru-RU" sz="20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Georgia" panose="02040502050405020303" pitchFamily="18" charset="0"/>
              <a:buChar char="•"/>
            </a:pPr>
            <a:r>
              <a:rPr lang="ru-RU" sz="20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Приказ </a:t>
            </a:r>
            <a:r>
              <a:rPr lang="ru-RU" sz="2000" b="1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Минпросвещения</a:t>
            </a:r>
            <a:r>
              <a:rPr lang="ru-RU" sz="20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России от 24.11.2022 № 1026 </a:t>
            </a:r>
            <a:r>
              <a:rPr lang="ru-RU" sz="20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«Об </a:t>
            </a:r>
            <a:r>
              <a:rPr lang="ru-RU" sz="20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утверждении федеральной адаптированной основной общеобразовательной программы обучающихся с умственной отсталостью (интеллектуальными нарушениями</a:t>
            </a:r>
            <a:r>
              <a:rPr lang="ru-RU" sz="20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)»</a:t>
            </a:r>
          </a:p>
        </p:txBody>
      </p:sp>
    </p:spTree>
    <p:extLst>
      <p:ext uri="{BB962C8B-B14F-4D97-AF65-F5344CB8AC3E}">
        <p14:creationId xmlns:p14="http://schemas.microsoft.com/office/powerpoint/2010/main" val="661487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7BA79D">
                    <a:lumMod val="75000"/>
                  </a:srgbClr>
                </a:solidFill>
                <a:latin typeface="Bookman Old Style" pitchFamily="18" charset="0"/>
              </a:rPr>
              <a:t>Нормативно-правовая база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4853136"/>
          </a:xfrm>
        </p:spPr>
        <p:txBody>
          <a:bodyPr>
            <a:normAutofit fontScale="92500" lnSpcReduction="10000"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Письмо Министерства образования и науки Российской Федерации </a:t>
            </a: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15 марта 2018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№ ТС 728-07 </a:t>
            </a:r>
          </a:p>
          <a:p>
            <a:pPr marL="0" lv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 организации работы по СИПР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marL="0" lvl="0" indent="0" algn="ctr">
              <a:spcAft>
                <a:spcPts val="0"/>
              </a:spcAft>
              <a:buNone/>
            </a:pP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Методическое пособие.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просвещения Российской Федерации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бюджетное научное учреждение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«Институт коррекционной педагогики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«Организация 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 обучающихся по специальным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индивидуальным программам развития (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СИПР)»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О.Г</a:t>
            </a: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Болдинова</a:t>
            </a: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Л.А. </a:t>
            </a:r>
            <a:r>
              <a:rPr lang="ru-RU" sz="1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Головчиц</a:t>
            </a: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И.Ю. Левченко,</a:t>
            </a:r>
          </a:p>
          <a:p>
            <a:pPr marL="0" lvl="0" indent="0" algn="ctr">
              <a:spcAft>
                <a:spcPts val="0"/>
              </a:spcAft>
              <a:buNone/>
            </a:pP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М.В. </a:t>
            </a:r>
            <a:r>
              <a:rPr lang="ru-RU" sz="1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Переверзева</a:t>
            </a: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Е.В. Семенова, А.М. Царев, О.В. </a:t>
            </a:r>
            <a:r>
              <a:rPr lang="ru-RU" sz="1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Шохова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2521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476672"/>
            <a:ext cx="8153400" cy="9906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с нарушением интеллекта, получающих образование по адаптированной основной общеобразовательной программе»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000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://ikp-rao.ru/metodicheskie-rekomendacii/soderzhanie-18/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919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643050"/>
            <a:ext cx="7786742" cy="492922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858280" cy="928694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Нормативно-правовая база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831652"/>
            <a:ext cx="81439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*Приказ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Министерства образования, науки и молодежи Республики Крым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Министерства здравоохранения Республики Крым от 15.07.2024 № 1102/1076 </a:t>
            </a:r>
          </a:p>
          <a:p>
            <a:pPr algn="ctr"/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«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Об утверждении Порядка регламентации и оформления отношений государственной и муниципальной образовательной организации, и родителей (законных представителей) обучающихся, нуждающихся в длительном лечении, а также детей-инвалидов в части организации обучения по основным общеобразовательным программам на дому или в медицинских организациях»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586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643050"/>
            <a:ext cx="7786742" cy="492922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858280" cy="928694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Bookman Old Style" pitchFamily="18" charset="0"/>
              </a:rPr>
              <a:t>Нормативно-правовая база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285992"/>
            <a:ext cx="8208912" cy="2423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4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**П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исьмо Министерства образования, науки и молодежи Республики Крым от 29.02.2024 № 1311/01-14</a:t>
            </a:r>
          </a:p>
          <a:p>
            <a:pPr algn="ctr">
              <a:spcAft>
                <a:spcPts val="0"/>
              </a:spcAft>
            </a:pPr>
            <a:r>
              <a:rPr lang="ru-RU" sz="2400" b="1" i="1" dirty="0" smtClean="0">
                <a:latin typeface="Times New Roman"/>
                <a:ea typeface="Times New Roman"/>
              </a:rPr>
              <a:t>«Методические рекомендации по организации </a:t>
            </a:r>
          </a:p>
          <a:p>
            <a:pPr algn="ctr">
              <a:spcAft>
                <a:spcPts val="0"/>
              </a:spcAft>
            </a:pPr>
            <a:r>
              <a:rPr lang="ru-RU" sz="2400" b="1" i="1" dirty="0" smtClean="0">
                <a:latin typeface="Times New Roman"/>
                <a:ea typeface="Times New Roman"/>
              </a:rPr>
              <a:t>обучения на дому»</a:t>
            </a:r>
            <a:endParaRPr lang="ru-RU" sz="2000" i="1" dirty="0" smtClean="0">
              <a:latin typeface="Times New Roman"/>
              <a:ea typeface="Times New Roman"/>
            </a:endParaRPr>
          </a:p>
          <a:p>
            <a:pPr marL="342900" indent="-342900" algn="ctr">
              <a:lnSpc>
                <a:spcPct val="115000"/>
              </a:lnSpc>
              <a:buFont typeface="Georgia" panose="02040502050405020303" pitchFamily="18" charset="0"/>
              <a:buChar char="•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Georgia" panose="02040502050405020303" pitchFamily="18" charset="0"/>
              <a:buChar char="•"/>
            </a:pPr>
            <a:endParaRPr lang="ru-RU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487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4511</TotalTime>
  <Words>1164</Words>
  <Application>Microsoft Office PowerPoint</Application>
  <PresentationFormat>Экран (4:3)</PresentationFormat>
  <Paragraphs>183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Bookman Old Style</vt:lpstr>
      <vt:lpstr>Calibri</vt:lpstr>
      <vt:lpstr>Georgia</vt:lpstr>
      <vt:lpstr>Times New Roman</vt:lpstr>
      <vt:lpstr>Tw Cen MT</vt:lpstr>
      <vt:lpstr>Wingdings</vt:lpstr>
      <vt:lpstr>Wingdings 2</vt:lpstr>
      <vt:lpstr>Обычная</vt:lpstr>
      <vt:lpstr>Методист МБОУ ДО «ЦДЮТ» Ремизова Л.В.</vt:lpstr>
      <vt:lpstr>        </vt:lpstr>
      <vt:lpstr>        </vt:lpstr>
      <vt:lpstr>Нормативно-правовая база</vt:lpstr>
      <vt:lpstr>        </vt:lpstr>
      <vt:lpstr>Нормативно-правовая база</vt:lpstr>
      <vt:lpstr>Методические рекомендации  </vt:lpstr>
      <vt:lpstr>        </vt:lpstr>
      <vt:lpstr>        </vt:lpstr>
      <vt:lpstr>Нормативно-правовая база </vt:lpstr>
      <vt:lpstr>        </vt:lpstr>
      <vt:lpstr>Алгоритм организации обучения на дому** </vt:lpstr>
      <vt:lpstr> Перечень документов в образовательной организации для осуществления  обучения на дому** </vt:lpstr>
      <vt:lpstr>Разработка АООП/АОП   </vt:lpstr>
      <vt:lpstr>Разработка АООП</vt:lpstr>
      <vt:lpstr>Организационный раздел</vt:lpstr>
      <vt:lpstr>ИУП разрабатывается МБОУ </vt:lpstr>
      <vt:lpstr>Индивидуальный учебный план **</vt:lpstr>
      <vt:lpstr>Индивидуальный учебный план *</vt:lpstr>
      <vt:lpstr>ИУП/Расписание занятий</vt:lpstr>
      <vt:lpstr>Презентация PowerPoint</vt:lpstr>
      <vt:lpstr>Деловая документация учителя-дефектолога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remzieva@outlook.com</cp:lastModifiedBy>
  <cp:revision>321</cp:revision>
  <dcterms:created xsi:type="dcterms:W3CDTF">2014-04-06T07:43:26Z</dcterms:created>
  <dcterms:modified xsi:type="dcterms:W3CDTF">2025-09-25T11:25:16Z</dcterms:modified>
</cp:coreProperties>
</file>