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6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0" r:id="rId2"/>
    <p:sldMasterId id="2147483708" r:id="rId3"/>
    <p:sldMasterId id="2147483726" r:id="rId4"/>
    <p:sldMasterId id="2147483744" r:id="rId5"/>
    <p:sldMasterId id="2147483762" r:id="rId6"/>
    <p:sldMasterId id="2147483780" r:id="rId7"/>
    <p:sldMasterId id="2147483798" r:id="rId8"/>
  </p:sldMasterIdLst>
  <p:sldIdLst>
    <p:sldId id="260" r:id="rId9"/>
    <p:sldId id="262" r:id="rId10"/>
    <p:sldId id="264" r:id="rId11"/>
    <p:sldId id="265" r:id="rId12"/>
    <p:sldId id="266" r:id="rId13"/>
    <p:sldId id="274" r:id="rId14"/>
    <p:sldId id="267" r:id="rId15"/>
    <p:sldId id="268" r:id="rId16"/>
    <p:sldId id="277" r:id="rId17"/>
    <p:sldId id="278" r:id="rId18"/>
    <p:sldId id="279" r:id="rId19"/>
    <p:sldId id="280" r:id="rId20"/>
    <p:sldId id="281" r:id="rId21"/>
    <p:sldId id="282" r:id="rId22"/>
    <p:sldId id="269" r:id="rId23"/>
    <p:sldId id="263" r:id="rId24"/>
    <p:sldId id="272" r:id="rId25"/>
    <p:sldId id="270" r:id="rId26"/>
    <p:sldId id="273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1" autoAdjust="0"/>
    <p:restoredTop sz="94660"/>
  </p:normalViewPr>
  <p:slideViewPr>
    <p:cSldViewPr snapToGrid="0">
      <p:cViewPr varScale="1">
        <p:scale>
          <a:sx n="58" d="100"/>
          <a:sy n="58" d="100"/>
        </p:scale>
        <p:origin x="72" y="12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96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8311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69066"/>
      </p:ext>
    </p:extLst>
  </p:cSld>
  <p:clrMapOvr>
    <a:masterClrMapping/>
  </p:clrMapOvr>
  <p:hf sldNum="0"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44773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65119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968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112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7734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1844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2119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88334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03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642418"/>
      </p:ext>
    </p:extLst>
  </p:cSld>
  <p:clrMapOvr>
    <a:masterClrMapping/>
  </p:clrMapOvr>
  <p:hf sldNum="0"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0037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0259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70020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596872"/>
      </p:ext>
    </p:extLst>
  </p:cSld>
  <p:clrMapOvr>
    <a:masterClrMapping/>
  </p:clrMapOvr>
  <p:hf sldNum="0"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7939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1906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223242"/>
      </p:ext>
    </p:extLst>
  </p:cSld>
  <p:clrMapOvr>
    <a:masterClrMapping/>
  </p:clrMapOvr>
  <p:hf sldNum="0"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762140"/>
      </p:ext>
    </p:extLst>
  </p:cSld>
  <p:clrMapOvr>
    <a:masterClrMapping/>
  </p:clrMapOvr>
  <p:hf sldNum="0"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535101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431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38354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412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6411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14787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94510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07427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64221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02945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25304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0395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815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901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8075753"/>
      </p:ext>
    </p:extLst>
  </p:cSld>
  <p:clrMapOvr>
    <a:masterClrMapping/>
  </p:clrMapOvr>
  <p:hf sldNum="0" hdr="0" ft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76030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25078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919295"/>
      </p:ext>
    </p:extLst>
  </p:cSld>
  <p:clrMapOvr>
    <a:masterClrMapping/>
  </p:clrMapOvr>
  <p:hf sldNum="0"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5782"/>
      </p:ext>
    </p:extLst>
  </p:cSld>
  <p:clrMapOvr>
    <a:masterClrMapping/>
  </p:clrMapOvr>
  <p:hf sldNum="0" hdr="0" ft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56663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12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58923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93956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1550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226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006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203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78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367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141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57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6314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910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885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977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144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232145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395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521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332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8640893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658932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6890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8685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496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078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1673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0628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78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4336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5833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687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0755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651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276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715142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4862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5942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740078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23565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9510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1552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544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6070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9352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4442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8077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1946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0794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7705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061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5684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0552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6529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603828"/>
      </p:ext>
    </p:extLst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5592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1982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716857"/>
      </p:ext>
    </p:extLst>
  </p:cSld>
  <p:clrMapOvr>
    <a:masterClrMapping/>
  </p:clrMapOvr>
  <p:hf sldNum="0"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946094"/>
      </p:ext>
    </p:extLst>
  </p:cSld>
  <p:clrMapOvr>
    <a:masterClrMapping/>
  </p:clrMapOvr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8467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2139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23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850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19339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2949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8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9763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3354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9280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403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85937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777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446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2016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4515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511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447322"/>
      </p:ext>
    </p:extLst>
  </p:cSld>
  <p:clrMapOvr>
    <a:masterClrMapping/>
  </p:clrMapOvr>
  <p:hf sldNum="0"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343415"/>
      </p:ext>
    </p:extLst>
  </p:cSld>
  <p:clrMapOvr>
    <a:masterClrMapping/>
  </p:clrMapOvr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5873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62509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0420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57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1915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51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312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6542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2499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034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1604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5757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2585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503826"/>
      </p:ext>
    </p:extLst>
  </p:cSld>
  <p:clrMapOvr>
    <a:masterClrMapping/>
  </p:clrMapOvr>
  <p:hf sldNum="0"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12584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71230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4889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29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154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540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40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71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70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060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black"/>
                </a:solidFill>
              </a:rPr>
              <a:pPr defTabSz="457200"/>
              <a:t>1/23/2026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30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0001202505290040" TargetMode="External"/><Relationship Id="rId2" Type="http://schemas.openxmlformats.org/officeDocument/2006/relationships/hyperlink" Target="http://publication.pravo.gov.ru/document/0001202505290036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fioco.ru/expert_of_ed_pub" TargetMode="External"/><Relationship Id="rId5" Type="http://schemas.openxmlformats.org/officeDocument/2006/relationships/hyperlink" Target="https://fioco.ru/obraztsi_i_opisaniya_vpr" TargetMode="External"/><Relationship Id="rId4" Type="http://schemas.openxmlformats.org/officeDocument/2006/relationships/hyperlink" Target="https://fioco.ru/nav-vpr-oo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Анализ работы учителей </a:t>
            </a:r>
            <a:b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</a:br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иностранного языка</a:t>
            </a:r>
            <a:r>
              <a:rPr lang="ru-RU" sz="3600" b="1" i="1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600" b="1" i="1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за </a:t>
            </a:r>
            <a:r>
              <a:rPr lang="ru-RU" sz="3600" b="1" i="1" kern="100" cap="small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½ 2025 </a:t>
            </a:r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/ </a:t>
            </a:r>
            <a:r>
              <a:rPr lang="ru-RU" sz="3600" b="1" i="1" kern="100" cap="small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2026 учебного года</a:t>
            </a:r>
            <a:endParaRPr lang="ru-RU" sz="6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36024" y="3971495"/>
            <a:ext cx="4717702" cy="1320802"/>
          </a:xfrm>
        </p:spPr>
        <p:txBody>
          <a:bodyPr>
            <a:normAutofit/>
          </a:bodyPr>
          <a:lstStyle/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endParaRPr lang="ru-RU" sz="1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Юрченко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Оксана Анатольевна, </a:t>
            </a:r>
          </a:p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методист МБОУ ДО «ЦДЮТ»</a:t>
            </a:r>
          </a:p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26 января 2026</a:t>
            </a:r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004" y="113073"/>
            <a:ext cx="11955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Schoolbook"/>
              </a:rPr>
              <a:t>Муниципальное бюджетное общеобразовательное учреждение дополнительного образования</a:t>
            </a:r>
          </a:p>
          <a:p>
            <a:pPr algn="ctr"/>
            <a:r>
              <a:rPr lang="ru-RU" sz="14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Schoolbook"/>
              </a:rPr>
              <a:t>«Центр детского и юношеского творчества» </a:t>
            </a:r>
          </a:p>
          <a:p>
            <a:pPr algn="ctr"/>
            <a:r>
              <a:rPr lang="ru-RU" sz="14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Schoolbook"/>
              </a:rPr>
              <a:t>Симферопольского района Республики Крым</a:t>
            </a:r>
          </a:p>
        </p:txBody>
      </p:sp>
      <p:pic>
        <p:nvPicPr>
          <p:cNvPr id="5" name="Picture 2" descr="редкие иностранные язы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8887" y="3400095"/>
            <a:ext cx="2446398" cy="1835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49025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591132"/>
            <a:ext cx="1097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Ниже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тестового балла по району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(от 8,5 до 62,6) 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797256"/>
              </p:ext>
            </p:extLst>
          </p:nvPr>
        </p:nvGraphicFramePr>
        <p:xfrm>
          <a:off x="772451" y="1235605"/>
          <a:ext cx="10779815" cy="4891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582"/>
                <a:gridCol w="2374231"/>
                <a:gridCol w="4347411"/>
                <a:gridCol w="2063917"/>
                <a:gridCol w="1590674"/>
              </a:tblGrid>
              <a:tr h="401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участника пробного экзамена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первичных баллов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первичного балла =100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тестовый балл 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51,3409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62,6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Радченко Альбина Викторовна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Заречненская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им.126 ОГББО»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Саган Мария Андреевна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Нещеретная Ульяна Ивановна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Абдурашитов Тимур Бахтиярович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И.С.Тарасюка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Муратов Осман Русланович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Урожайновская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им.К.В.Варлыгина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Макарова Саргарита Ивановна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И.С.Тарасюка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Козинцева Дарья Сергеевна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«Гвардейская школа-гимназия № </a:t>
                      </a:r>
                      <a:r>
                        <a:rPr lang="ru-RU" sz="18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им. Героя Российской Федерации Дмитрия Фомина»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Орлов Артём Вячеславович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Зенина Арина Сергеевна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Никита Андреевич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39,02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Федосова Мария Витальевна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38,41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Евдокимова Дарья Сергеевна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«Урожайновская школа им.К.В.Варлыгина»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8,537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963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7495" y="893437"/>
            <a:ext cx="7658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тестовый балл – от 82 баллов до 100 баллов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366509"/>
              </p:ext>
            </p:extLst>
          </p:nvPr>
        </p:nvGraphicFramePr>
        <p:xfrm>
          <a:off x="822327" y="1942845"/>
          <a:ext cx="10779815" cy="3261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498"/>
                <a:gridCol w="2983831"/>
                <a:gridCol w="3643062"/>
                <a:gridCol w="2190750"/>
                <a:gridCol w="1590674"/>
              </a:tblGrid>
              <a:tr h="1815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участника пробного экзамена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первичных баллов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первичного балла =100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Нерубальская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Анастасия Николаевна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«Чистенская школа-гимназия им И.С.Тарасюка»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Дюндикова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Виктория Александровна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Кочура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Екатерина Алексеевна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«Партизанская школа им.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А.П.Богданова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Санников Кирилл Олегович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Кольчугинская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Авраамова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Г.Н.»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Галамай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Дарья Сергеевна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И.С.Тарасюка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Николаенко Арина Константиновна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520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2770" y="927270"/>
            <a:ext cx="7527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Достаточный тестовый балл – 59 баллов – 81 балла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354503"/>
              </p:ext>
            </p:extLst>
          </p:nvPr>
        </p:nvGraphicFramePr>
        <p:xfrm>
          <a:off x="759730" y="1821871"/>
          <a:ext cx="10913673" cy="40638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111"/>
                <a:gridCol w="3039667"/>
                <a:gridCol w="3669515"/>
                <a:gridCol w="2217954"/>
                <a:gridCol w="1610426"/>
              </a:tblGrid>
              <a:tr h="401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участника пробного экзамена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первичных баллов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первичного балла =100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Черман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Амина Руслановна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79,27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Кобылянская София Александровна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68,29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Абибулаева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Амина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Ленмаровна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им.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Я.М.Слонимского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65,85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Гусакова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Владислава Андреевна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Трёхпрудненская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им.К.Д.Ушинского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63,41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Радченко Альбина Викторовна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Заречненская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им.126 ОГББО»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Саган Мария Андреевна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Нещеретная Ульяна Ивановна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20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513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7855" y="517806"/>
            <a:ext cx="8501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Удовлетворительный тестовый балл – 58 баллов - 22 балла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80022" y="890008"/>
          <a:ext cx="10779815" cy="3597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498"/>
                <a:gridCol w="2679031"/>
                <a:gridCol w="3947862"/>
                <a:gridCol w="2190750"/>
                <a:gridCol w="1590674"/>
              </a:tblGrid>
              <a:tr h="3137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участника пробного экзамена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первичных баллов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первичного балла =100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Абдурашитов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Тимур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Бахтиярович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И.С.Тарасюка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Муратов Осман Русланович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Урожайновская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им.К.В.Варлыгина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Макарова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Саргарита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Ивановна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И.С.Тарасюка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Козинцева Дарья Сергеевна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«Гвардейская школа-гимназия № </a:t>
                      </a:r>
                      <a:r>
                        <a:rPr lang="ru-RU" sz="16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им. Героя Российской Федерации Дмитрия Фомина»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Орлов Артём Вячеславович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Зенина Арина Сергеевна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Никита Андреевич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39,02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Федосова Мария Витальевна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38,41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548889"/>
              </p:ext>
            </p:extLst>
          </p:nvPr>
        </p:nvGraphicFramePr>
        <p:xfrm>
          <a:off x="880021" y="4997735"/>
          <a:ext cx="10779815" cy="11227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498"/>
                <a:gridCol w="2679031"/>
                <a:gridCol w="3947862"/>
                <a:gridCol w="2190750"/>
                <a:gridCol w="159067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участника пробного экзамена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первичных баллов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первичного балла =100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Евдокимова Дарья Сергеевна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aseline="30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Урожайновская</a:t>
                      </a:r>
                      <a:r>
                        <a:rPr lang="ru-RU" sz="16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</a:t>
                      </a:r>
                      <a:r>
                        <a:rPr lang="ru-RU" sz="16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им.К.В.Варлыгина</a:t>
                      </a:r>
                      <a:r>
                        <a:rPr lang="ru-RU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8,537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00060" y="4511779"/>
            <a:ext cx="7939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набрала минимальное количество первичных баллов </a:t>
            </a:r>
          </a:p>
        </p:txBody>
      </p:sp>
    </p:spTree>
    <p:extLst>
      <p:ext uri="{BB962C8B-B14F-4D97-AF65-F5344CB8AC3E}">
        <p14:creationId xmlns:p14="http://schemas.microsoft.com/office/powerpoint/2010/main" val="2680225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9622" y="990272"/>
            <a:ext cx="5276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результативности ЕГЭ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054895"/>
              </p:ext>
            </p:extLst>
          </p:nvPr>
        </p:nvGraphicFramePr>
        <p:xfrm>
          <a:off x="568383" y="2445400"/>
          <a:ext cx="11005889" cy="233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022"/>
                <a:gridCol w="2739022"/>
                <a:gridCol w="2739022"/>
                <a:gridCol w="2788823"/>
              </a:tblGrid>
              <a:tr h="55143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Задания с кратким ответом 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42 первичных балла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Письменная часть 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 первичных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баллов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Устная часть 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 первичных баллов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Максимальный балл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 тестовых 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баллов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3363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11.2025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11.2025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11.2025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11.2025</a:t>
                      </a: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2168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27,931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11,41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62,6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2168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54,4%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23,4%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22,2%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62,2%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447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2389" y="576391"/>
            <a:ext cx="10895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УУД по иностранному языку </a:t>
            </a:r>
          </a:p>
          <a:p>
            <a:pPr algn="ctr" defTabSz="457200"/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за 1 полугодие 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2025/2026 </a:t>
            </a:r>
            <a:r>
              <a:rPr lang="ru-RU" sz="2800" b="1" i="1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учебного года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391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081947"/>
              </p:ext>
            </p:extLst>
          </p:nvPr>
        </p:nvGraphicFramePr>
        <p:xfrm>
          <a:off x="800101" y="1705648"/>
          <a:ext cx="10610849" cy="3041904"/>
        </p:xfrm>
        <a:graphic>
          <a:graphicData uri="http://schemas.openxmlformats.org/drawingml/2006/table">
            <a:tbl>
              <a:tblPr/>
              <a:tblGrid>
                <a:gridCol w="2060652"/>
                <a:gridCol w="886021"/>
                <a:gridCol w="795339"/>
                <a:gridCol w="795339"/>
                <a:gridCol w="795339"/>
                <a:gridCol w="686884"/>
                <a:gridCol w="752700"/>
                <a:gridCol w="1344103"/>
                <a:gridCol w="1554526"/>
                <a:gridCol w="939946"/>
              </a:tblGrid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н/а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качество знаний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успеваемости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Ср. балл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НОО Иностранный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 (Английский)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6499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2618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2789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1087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83,19%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99,92%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4,2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Иностранный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 (Английский)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11077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2512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4888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3614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63,612%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99,35%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3,9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 Иностранный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 (Английский)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942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292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464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184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80,25%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99,78%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4,1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</a:t>
                      </a:r>
                      <a:endParaRPr lang="ru-RU" sz="18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18518</a:t>
                      </a:r>
                      <a:endParaRPr lang="ru-RU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5422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30,71%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8141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44,98%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4885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24%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51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0,26%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0,05%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75,688%</a:t>
                      </a:r>
                      <a:endParaRPr lang="ru-RU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99,688%</a:t>
                      </a:r>
                      <a:endParaRPr lang="ru-RU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4,1</a:t>
                      </a:r>
                      <a:endParaRPr lang="ru-RU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2359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4000" y="658322"/>
            <a:ext cx="10417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План работы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solidFill>
                <a:prstClr val="black"/>
              </a:solidFill>
            </a:endParaRPr>
          </a:p>
          <a:p>
            <a:pPr lvl="0" algn="ctr" defTabSz="457200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на 2 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полугодие 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2025/2026 учебного года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391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246856"/>
              </p:ext>
            </p:extLst>
          </p:nvPr>
        </p:nvGraphicFramePr>
        <p:xfrm>
          <a:off x="914401" y="1612429"/>
          <a:ext cx="10407534" cy="4078459"/>
        </p:xfrm>
        <a:graphic>
          <a:graphicData uri="http://schemas.openxmlformats.org/drawingml/2006/table">
            <a:tbl>
              <a:tblPr/>
              <a:tblGrid>
                <a:gridCol w="3489350"/>
                <a:gridCol w="3459092"/>
                <a:gridCol w="3459092"/>
              </a:tblGrid>
              <a:tr h="4657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Тематика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Вопросы</a:t>
                      </a: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изучения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Февраль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МБОУ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Скворцовская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школа»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</a:t>
                      </a: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Методическая копилка учителя — нестандартные приемы и задания для каждого этапа урока с использованием практико-ориентированных подходов»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Категория: </a:t>
                      </a:r>
                      <a:r>
                        <a:rPr lang="ru-RU" sz="18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учителя иностранного языка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приемы и задания для каждого этапа урока с использованием практико-ориентированных подходов</a:t>
                      </a:r>
                    </a:p>
                    <a:p>
                      <a:pPr marR="762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задания ВПР</a:t>
                      </a: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8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ШМУ </a:t>
                      </a:r>
                      <a:r>
                        <a:rPr lang="ru-RU" sz="1800" kern="1200" dirty="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 формирования креативного мышления на уроках английского языка</a:t>
                      </a:r>
                      <a:r>
                        <a:rPr lang="ru-RU" sz="1800" kern="1200" dirty="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Категория: учителя иностранного языка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Приемы формирования креативного мышления на уроках английского языка</a:t>
                      </a:r>
                    </a:p>
                  </a:txBody>
                  <a:tcPr marL="30364" marR="30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531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9770" y="795845"/>
            <a:ext cx="106453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Формы и методы комплексной экспертной педагогической диагностики</a:t>
            </a:r>
          </a:p>
        </p:txBody>
      </p:sp>
      <p:pic>
        <p:nvPicPr>
          <p:cNvPr id="5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319"/>
            <a:ext cx="1209770" cy="1215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464848"/>
              </p:ext>
            </p:extLst>
          </p:nvPr>
        </p:nvGraphicFramePr>
        <p:xfrm>
          <a:off x="831273" y="2226306"/>
          <a:ext cx="10172466" cy="2363034"/>
        </p:xfrm>
        <a:graphic>
          <a:graphicData uri="http://schemas.openxmlformats.org/drawingml/2006/table">
            <a:tbl>
              <a:tblPr firstRow="1" firstCol="1" bandRow="1"/>
              <a:tblGrid>
                <a:gridCol w="5543890"/>
                <a:gridCol w="4628576"/>
              </a:tblGrid>
              <a:tr h="1687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и место проведения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5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Качество реализации образовательной программы по учебному предмету «Иностранный язык (английский)»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Февраль,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«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2»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5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реализации образовательной программы по учебному предмету «Иностранный язык (английский)»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Март,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Заречненская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им.126 ОГББО» - день УО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45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Качество реализации образовательной программы по учебному предмету «Иностранный язык (английский)»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Апрель,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99490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Тепловская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976" marR="42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34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7651" y="658321"/>
            <a:ext cx="105904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Участие в районной программе</a:t>
            </a:r>
          </a:p>
          <a:p>
            <a:pPr lvl="0" algn="ctr" defTabSz="457200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 «Способные. Творческие. Одарённые»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391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188126"/>
              </p:ext>
            </p:extLst>
          </p:nvPr>
        </p:nvGraphicFramePr>
        <p:xfrm>
          <a:off x="947651" y="2044690"/>
          <a:ext cx="10398956" cy="28504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5884"/>
                <a:gridCol w="7899272"/>
                <a:gridCol w="2183800"/>
              </a:tblGrid>
              <a:tr h="3189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20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проведения</a:t>
                      </a:r>
                      <a:endParaRPr lang="ru-RU" sz="20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литературного перевода «TIME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RHYME»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Пробный ГИА в 9 классах по иностранному языку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Всероссийские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ренировочные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экзамены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марта (п/у),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мая (у)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смотр-конкурс «Литературная гостиная»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ВПР – 2026 (4 – 8, 10)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преля – 20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841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4553" y="617065"/>
            <a:ext cx="109074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Рособрнадзор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выпустил два приказа, в которых утвердил состав участников, сроки и продолжительность проведения всероссийских проверочных работ (ВПР)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http://publication.pravo.gov.ru/document/0001202505290036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defTabSz="457200"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также национальных сопоставительных исследований качества общего образования в 2025/2026 учебном году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http://publication.pravo.gov.ru/document/0001202505290040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457200">
              <a:buFont typeface="Wingdings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Нормативная база 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https://fioco.ru/nav-vpr-oo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457200">
              <a:buFont typeface="Wingdings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Образцы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описания проверочных работ для проведения ВПР в 2026 году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https://fioco.ru/obraztsi_i_opisaniya_vpr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457200">
              <a:buFont typeface="Wingdings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Перечень учебных изданий по тематике ВПР, прошедших экспертизу и получивших положительную экспертную оценку ФГБУ «ФИОКО» </a:t>
            </a:r>
          </a:p>
          <a:p>
            <a:pPr defTabSz="457200"/>
            <a:r>
              <a:rPr lang="ru-RU" sz="2000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https</a:t>
            </a:r>
            <a:r>
              <a:rPr lang="ru-RU" sz="2000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://fioco.ru/expert_of_ed_pub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1004" y="3872338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Общий алгоритм подготовки обучающихся к ВПР.</a:t>
            </a:r>
            <a:endParaRPr lang="ru-RU" sz="2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4429" y="4212547"/>
            <a:ext cx="108575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Выписать перечень планируемых результатов по иностранному языку ВПР.</a:t>
            </a:r>
          </a:p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Включить в поверочные работы задания в формате ВПР для диагностики того, насколько усвоен материал (после прохождения каждого раздела программы).</a:t>
            </a:r>
          </a:p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Включить задания, вызвавшие затруднения у обучающихся, в дидактические материалы уроков.</a:t>
            </a:r>
          </a:p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Провести повторение по разделам учебной программы.</a:t>
            </a:r>
          </a:p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Обсудить с обучающимися особенности формулировки заданий ВПР.</a:t>
            </a:r>
          </a:p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Обсудить с обучающимися возможные стратегии выполнения работы.</a:t>
            </a:r>
          </a:p>
          <a:p>
            <a:pPr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Выполнить несколько проверочных работ на все разделы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349785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050" y="847726"/>
            <a:ext cx="10639425" cy="483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115000"/>
              </a:lnSpc>
            </a:pPr>
            <a:endParaRPr lang="ru-RU" sz="2400" i="1" u="sng" kern="1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Lohit Hindi"/>
            </a:endParaRPr>
          </a:p>
          <a:p>
            <a:pPr algn="ctr" defTabSz="457200">
              <a:lnSpc>
                <a:spcPct val="115000"/>
              </a:lnSpc>
            </a:pPr>
            <a:r>
              <a:rPr lang="ru-RU" sz="2400" i="1" u="sng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В ½ 2024/2025 учебном году было проведено:</a:t>
            </a:r>
          </a:p>
          <a:p>
            <a:pPr algn="just" defTabSz="457200">
              <a:lnSpc>
                <a:spcPct val="115000"/>
              </a:lnSpc>
            </a:pPr>
            <a:r>
              <a:rPr lang="ru-RU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РМО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 - «Концептуальные основы преподавания иностранного языка: особенности преподавания иностранных языков в </a:t>
            </a:r>
            <a:r>
              <a:rPr lang="ru-RU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2025/2026 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учебном году в условиях перехода на новые ФГОС НОО, ФГОС ООО и ФГОС СОО»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 defTabSz="457200">
              <a:lnSpc>
                <a:spcPct val="115000"/>
              </a:lnSpc>
            </a:pPr>
            <a:r>
              <a:rPr lang="ru-RU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СП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 – </a:t>
            </a:r>
            <a:r>
              <a:rPr lang="ru-RU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«Функциональная грамотность на уроке английского языка — интеграцию цифровых инструментов, развития </a:t>
            </a:r>
            <a:r>
              <a:rPr lang="ru-RU" sz="20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soft</a:t>
            </a:r>
            <a:r>
              <a:rPr lang="ru-RU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 </a:t>
            </a:r>
            <a:r>
              <a:rPr lang="ru-RU" sz="20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skills</a:t>
            </a:r>
            <a:r>
              <a:rPr lang="ru-RU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 и практико-ориентированных подходов»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defTabSz="457200">
              <a:lnSpc>
                <a:spcPct val="115000"/>
              </a:lnSpc>
              <a:tabLst>
                <a:tab pos="1062990" algn="ctr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ШМУ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«««Педагогика сотрудничества» - формы и методы, направленные на развитие коммуникативной компетенции в целях использования их на уроках иностранных языков.</a:t>
            </a:r>
          </a:p>
          <a:p>
            <a:pPr defTabSz="457200">
              <a:lnSpc>
                <a:spcPct val="115000"/>
              </a:lnSpc>
              <a:tabLst>
                <a:tab pos="1062990" algn="ctr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Ведение школьной документации. Актуальные проблемы планирования. Структура современного урока»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defTabSz="457200">
              <a:lnSpc>
                <a:spcPct val="115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МК –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«Применение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нейросети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преподавании иностранного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языка»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 defTabSz="457200">
              <a:lnSpc>
                <a:spcPct val="115000"/>
              </a:lnSpc>
            </a:pPr>
            <a:endParaRPr lang="ru-RU" sz="2000" i="1" u="sng" kern="1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Lohit Hindi"/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08" y="0"/>
            <a:ext cx="1046415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15823" y="540000"/>
            <a:ext cx="10304652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115000"/>
              </a:lnSpc>
            </a:pP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  <a:ea typeface="Times New Roman" panose="02020603050405020304" pitchFamily="18" charset="0"/>
              </a:rPr>
              <a:t>Мероприятия по реализации федеральных образовательных стандартов     </a:t>
            </a:r>
          </a:p>
        </p:txBody>
      </p:sp>
    </p:spTree>
    <p:extLst>
      <p:ext uri="{BB962C8B-B14F-4D97-AF65-F5344CB8AC3E}">
        <p14:creationId xmlns:p14="http://schemas.microsoft.com/office/powerpoint/2010/main" val="326220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354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99"/>
            <a:ext cx="1036912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8600" y="785151"/>
            <a:ext cx="1196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buSzPts val="1100"/>
            </a:pP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профессиональной компетенции учителей иностранного языка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3562" y="1624979"/>
            <a:ext cx="104518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Учителя Тропина О.Л., МБОУ «</a:t>
            </a:r>
            <a:r>
              <a:rPr lang="ru-RU" sz="2400" dirty="0" err="1" smtClean="0"/>
              <a:t>Родниковская</a:t>
            </a:r>
            <a:r>
              <a:rPr lang="ru-RU" sz="2400" dirty="0" smtClean="0"/>
              <a:t> школа-гимназия» и </a:t>
            </a:r>
            <a:r>
              <a:rPr lang="ru-RU" sz="2400" dirty="0" err="1" smtClean="0"/>
              <a:t>Найдин</a:t>
            </a:r>
            <a:r>
              <a:rPr lang="ru-RU" sz="2400" dirty="0" smtClean="0"/>
              <a:t> Ю.В., МБОУ «</a:t>
            </a:r>
            <a:r>
              <a:rPr lang="ru-RU" sz="2400" dirty="0" err="1" smtClean="0"/>
              <a:t>Денисовская</a:t>
            </a:r>
            <a:r>
              <a:rPr lang="ru-RU" sz="2400" dirty="0" smtClean="0"/>
              <a:t> школа» приняли участие в «Крымский фестиваль педагогических инициатив – 2025» - лауреаты 1 степени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/>
              <a:t>Учитель Исаева А.В., МБОУ «Гвардейская школа-гимназия № 2 им.  Приняла участие в конкурсе «Лучший классный </a:t>
            </a:r>
            <a:r>
              <a:rPr lang="ru-RU" sz="2400" dirty="0" err="1" smtClean="0"/>
              <a:t>классный</a:t>
            </a:r>
            <a:r>
              <a:rPr lang="ru-RU" sz="2400" dirty="0" smtClean="0"/>
              <a:t>» и заняла 1 место в муниципальном этапе и стала призёром на республиканском уровне.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5147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1149" y="1856450"/>
            <a:ext cx="1044078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>
              <a:lnSpc>
                <a:spcPct val="115000"/>
              </a:lnSpc>
              <a:buSzPts val="1100"/>
            </a:pP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endParaRPr lang="ru-RU" sz="2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defTabSz="457200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4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Всекрымская</a:t>
            </a:r>
            <a:r>
              <a:rPr lang="ru-RU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конференция «Инновационные технологии в преподавании английского языка» (КИПУ)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– 9 учителей из 7 школ Симферопольского района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340"/>
            <a:ext cx="1123328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0500" y="895807"/>
            <a:ext cx="1200150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115000"/>
              </a:lnSpc>
              <a:buSzPts val="1100"/>
            </a:pP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Печатные работы учителей иностранного языка в ½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2025/2026 </a:t>
            </a: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учебного года </a:t>
            </a:r>
          </a:p>
        </p:txBody>
      </p:sp>
    </p:spTree>
    <p:extLst>
      <p:ext uri="{BB962C8B-B14F-4D97-AF65-F5344CB8AC3E}">
        <p14:creationId xmlns:p14="http://schemas.microsoft.com/office/powerpoint/2010/main" val="367673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7731" y="1626666"/>
            <a:ext cx="10567988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15000"/>
              </a:lnSpc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457200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МАН школьников Крыма «Искатель»  -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Симферопольского района: «Гвардейская школа-гимназия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2»</a:t>
            </a:r>
          </a:p>
          <a:p>
            <a:pPr algn="just" defTabSz="457200">
              <a:lnSpc>
                <a:spcPct val="115000"/>
              </a:lnSpc>
              <a:buFont typeface="Wingdings" pitchFamily="2" charset="2"/>
              <a:buChar char="v"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75" y="860813"/>
            <a:ext cx="10934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  <a:ea typeface="Times New Roman" panose="02020603050405020304" pitchFamily="18" charset="0"/>
              </a:rPr>
              <a:t>Участие в муниципальной программе «Способные. Творческие. Одаренные»</a:t>
            </a:r>
            <a:endParaRPr lang="ru-RU" sz="3600" b="1" i="1" dirty="0">
              <a:ln w="22225">
                <a:solidFill>
                  <a:srgbClr val="00B050"/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46"/>
            <a:ext cx="108012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740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340"/>
            <a:ext cx="1123328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31025" y="677286"/>
            <a:ext cx="105405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Республиканский 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конкурс исследовательских работ с защитой на английском языке «Наука без границ 2025» РЦ «Импульс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»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7650" y="1631393"/>
            <a:ext cx="105072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Социально-гуманитарные исследования: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возрастная категория </a:t>
            </a:r>
            <a:r>
              <a:rPr lang="ru-RU" sz="2400" dirty="0"/>
              <a:t>(обучающиеся 5-7 классов) - руководитель — </a:t>
            </a:r>
            <a:r>
              <a:rPr lang="ru-RU" sz="2400" dirty="0" err="1"/>
              <a:t>Духанова</a:t>
            </a:r>
            <a:r>
              <a:rPr lang="ru-RU" sz="2400" dirty="0"/>
              <a:t> </a:t>
            </a:r>
            <a:r>
              <a:rPr lang="ru-RU" sz="2400" dirty="0" smtClean="0"/>
              <a:t>А.Ю.,  </a:t>
            </a:r>
            <a:r>
              <a:rPr lang="ru-RU" sz="2400" dirty="0"/>
              <a:t>МБОУ «Лицей Крымской весны» -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степень</a:t>
            </a:r>
          </a:p>
          <a:p>
            <a:r>
              <a:rPr lang="ru-RU" sz="2400" b="1" i="1" dirty="0"/>
              <a:t>Языкознание и литературоведение: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возрастная категория </a:t>
            </a:r>
            <a:r>
              <a:rPr lang="ru-RU" sz="2400" dirty="0"/>
              <a:t>(обучающиеся 5-7 классов) - руководитель - Чертовских </a:t>
            </a:r>
            <a:r>
              <a:rPr lang="ru-RU" sz="2400" dirty="0" smtClean="0"/>
              <a:t>Ю.Н., </a:t>
            </a:r>
            <a:r>
              <a:rPr lang="ru-RU" sz="2400" dirty="0"/>
              <a:t>МБОУ «</a:t>
            </a:r>
            <a:r>
              <a:rPr lang="ru-RU" sz="2400" dirty="0" err="1"/>
              <a:t>Чистенская</a:t>
            </a:r>
            <a:r>
              <a:rPr lang="ru-RU" sz="2400" dirty="0"/>
              <a:t> школа-гимназия им. </a:t>
            </a:r>
            <a:r>
              <a:rPr lang="ru-RU" sz="2400" dirty="0" err="1"/>
              <a:t>И.С.Тарасюка</a:t>
            </a:r>
            <a:r>
              <a:rPr lang="ru-RU" sz="2400" dirty="0"/>
              <a:t>» -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степень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возрастная категория </a:t>
            </a:r>
            <a:r>
              <a:rPr lang="ru-RU" sz="2400" dirty="0"/>
              <a:t>(обучающиеся 8-9 классов) - руководитель - Халилова </a:t>
            </a:r>
            <a:r>
              <a:rPr lang="ru-RU" sz="2400" dirty="0" smtClean="0"/>
              <a:t>Л.Ю., </a:t>
            </a:r>
            <a:r>
              <a:rPr lang="ru-RU" sz="2400" dirty="0"/>
              <a:t>МБОУ </a:t>
            </a:r>
            <a:r>
              <a:rPr lang="ru-RU" sz="2400" dirty="0" smtClean="0"/>
              <a:t>«Партизанская </a:t>
            </a:r>
            <a:r>
              <a:rPr lang="ru-RU" sz="2400" dirty="0"/>
              <a:t>школа им. А.П. </a:t>
            </a:r>
            <a:r>
              <a:rPr lang="ru-RU" sz="2400" dirty="0" smtClean="0"/>
              <a:t>Богданова» </a:t>
            </a:r>
            <a:r>
              <a:rPr lang="ru-RU" sz="2400" dirty="0"/>
              <a:t>–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степень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возрастная категория </a:t>
            </a:r>
            <a:r>
              <a:rPr lang="ru-RU" sz="2400" dirty="0"/>
              <a:t>(обучающиеся 10-11 классов) - руководитель - </a:t>
            </a:r>
            <a:r>
              <a:rPr lang="ru-RU" sz="2400" dirty="0" err="1"/>
              <a:t>Негляд</a:t>
            </a:r>
            <a:r>
              <a:rPr lang="ru-RU" sz="2400" dirty="0"/>
              <a:t> </a:t>
            </a:r>
            <a:r>
              <a:rPr lang="ru-RU" sz="2400" dirty="0" smtClean="0"/>
              <a:t>Т.А., </a:t>
            </a:r>
            <a:r>
              <a:rPr lang="ru-RU" sz="2400" dirty="0"/>
              <a:t>МБОУ «Лицей Крымской весны» -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степень</a:t>
            </a:r>
          </a:p>
          <a:p>
            <a:pPr lvl="0"/>
            <a:r>
              <a:rPr lang="ru-RU" sz="2400" dirty="0"/>
              <a:t>3 возрастная категория (обучающиеся 10-11 классов) - руководитель </a:t>
            </a:r>
            <a:r>
              <a:rPr lang="ru-RU" sz="2400" dirty="0" err="1"/>
              <a:t>Исаеева</a:t>
            </a:r>
            <a:r>
              <a:rPr lang="ru-RU" sz="2400" dirty="0"/>
              <a:t> </a:t>
            </a:r>
            <a:r>
              <a:rPr lang="ru-RU" sz="2400" dirty="0" smtClean="0"/>
              <a:t>А.В., </a:t>
            </a:r>
            <a:r>
              <a:rPr lang="ru-RU" sz="2400" dirty="0"/>
              <a:t>МБОУ </a:t>
            </a:r>
            <a:r>
              <a:rPr lang="ru-RU" sz="2400" dirty="0" smtClean="0"/>
              <a:t>«Гвардейская </a:t>
            </a:r>
            <a:r>
              <a:rPr lang="ru-RU" sz="2400" dirty="0"/>
              <a:t>школа-гимназия № </a:t>
            </a:r>
            <a:r>
              <a:rPr lang="ru-RU" sz="2400" dirty="0" smtClean="0"/>
              <a:t>2» -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степень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47191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026" y="673433"/>
            <a:ext cx="10895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Муниципальный конкурс исполнения песен на иностранных языках «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MUSICFEST-2025» 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8026" y="140862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/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Приняло участие </a:t>
            </a:r>
            <a:r>
              <a:rPr lang="ru-RU" sz="2000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</a:p>
          <a:p>
            <a:pPr defTabSz="457200"/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приняли участие </a:t>
            </a:r>
            <a:r>
              <a:rPr lang="ru-RU" sz="2000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</a:t>
            </a:r>
            <a:r>
              <a:rPr lang="ru-RU" sz="2000" u="sng" dirty="0">
                <a:solidFill>
                  <a:prstClr val="black"/>
                </a:solidFill>
                <a:latin typeface="Franklin Gothic Book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8026" y="2055091"/>
            <a:ext cx="1066515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5720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Победителями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стали: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defTabSz="457200"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Smile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учащиеся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-Б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класса МБОУ 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Краснозорькинская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начальная школа» (учитель Кротова Г.Е.),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defTabSz="457200">
              <a:lnSpc>
                <a:spcPct val="115000"/>
              </a:lnSpc>
            </a:pP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Османова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Айлин,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учащаяся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7-Б класса МБОУ «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Кольчугинская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№ 2 с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крымскотатарским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языком обучения» (учитель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Меметова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А.Р.),</a:t>
            </a:r>
          </a:p>
          <a:p>
            <a:pPr algn="just" defTabSz="457200">
              <a:lnSpc>
                <a:spcPct val="115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«MINIONS»,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учащиеся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9-А класса МБОУ «Партизанская школа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им.А.П.Богданова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(учитель Халилова Л.Ю.).</a:t>
            </a:r>
          </a:p>
          <a:p>
            <a:pPr algn="just" defTabSz="457200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defTabSz="45720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Призёрами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стали 9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учащихся и 2 группы из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МБОУ: «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Добровская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- гимназия имени Я.М. Слонимского» (учитель Тарасенко М.К.),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Перевальненская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школа им.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Ф.И.Федоренко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(учитель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Белялова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Г.И.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Садлаева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С.Р.),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Чистенская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школа-гимназия им. И.С. Тарасюка» (учитель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Дидковская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О.С.), «Перовская школа-гимназия им.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Г.А.Хачирашвили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(учитель Хижина Ю.В.), «Лицей Крымской весны» (учитель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Духанова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А.Ю.), «Гвардейская школа-гимназия № 3» (учитель Исакова Э.С.), «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Урожайновская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школа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им.К.В.Варлыгина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(учитель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Сатайкина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С.В.),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Мирновская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школа № 2» (учитель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Лазаревва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И.Н.), «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Добровская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школа - гимназия имени Я.М. Слонимского» (учитель Халилова А.И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.).</a:t>
            </a:r>
          </a:p>
          <a:p>
            <a:pPr marL="285750" indent="-285750" algn="just" defTabSz="457200">
              <a:lnSpc>
                <a:spcPct val="115000"/>
              </a:lnSpc>
              <a:buFont typeface="Wingdings" panose="05000000000000000000" pitchFamily="2" charset="2"/>
              <a:buChar char="q"/>
            </a:pP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 defTabSz="45720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Лауреатами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стили 15 учащихся и 7 групп из 18 МБОУ.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1934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23843" y="586912"/>
            <a:ext cx="108900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sz="24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   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solidFill>
                  <a:prstClr val="black"/>
                </a:solidFill>
              </a:rPr>
              <a:t>Школьный, муниципальный и региональный этапы всероссийской олимпиады школьников по иностранным языкам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94189" y="2005466"/>
            <a:ext cx="1071966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2200" b="1" i="1" u="sng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школьном этапе олимпиады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иностранным языкам приняло участие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861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5 – 11 классов: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853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по английскому языку, 8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по немецкому и 0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по французскому языках. </a:t>
            </a: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endParaRPr lang="ru-RU" altLang="zh-CN" sz="22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200" b="1" i="1" u="sng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муниципальном этапе олимпиады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иностранным языкам из 40 школ приняли участие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 школы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района по английскому языку –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45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учащихся,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школа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- 1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учащийся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немецкому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языку. </a:t>
            </a:r>
          </a:p>
          <a:p>
            <a:pPr indent="5397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zh-CN" sz="22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200" b="1" i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региональном этапе олимпиады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иностранному языку будет принимать участие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ученица МБОУ «Гвардейская школа-гимназия № 3»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английский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язык.</a:t>
            </a:r>
            <a:endParaRPr lang="ru-RU" altLang="zh-CN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96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4411" y="807766"/>
            <a:ext cx="9749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Выше среднего тестового балла по району (от 62,6 до 93,9)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47872"/>
              </p:ext>
            </p:extLst>
          </p:nvPr>
        </p:nvGraphicFramePr>
        <p:xfrm>
          <a:off x="789076" y="1850747"/>
          <a:ext cx="10779815" cy="41554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498"/>
                <a:gridCol w="2679031"/>
                <a:gridCol w="3947862"/>
                <a:gridCol w="2190750"/>
                <a:gridCol w="1590674"/>
              </a:tblGrid>
              <a:tr h="401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участника пробного экзамена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первичных баллов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первичного балла =100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Нерубальская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Анастасия Николаевна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«Чистенская школа-гимназия им И.С.Тарасюка»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Дюндикова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Виктория Александровна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Кочура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Екатерина Алексеевна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«Партизанская школа им.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А.П.Богданова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Санников Кирилл Олегович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Кольчугинская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Авраамова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Г.Н.»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Галамай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Дарья Сергеевна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И.С.Тарасюка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Николаенко Арина Константиновна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Черман Амина Руслановна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«Лицей Крымской весны»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79,27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Кобылянская София Александровна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Н.Н.Белова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68,29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Абибулаева Амина Ленмаровна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им.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Я.М.Слонимского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65,85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339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Гусакова Владислава Андреевна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Трёхпрудненская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</a:t>
                      </a:r>
                      <a:r>
                        <a:rPr lang="ru-RU" sz="1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им.К.Д.Ушинского</a:t>
                      </a:r>
                      <a:r>
                        <a:rPr lang="ru-RU" sz="18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63,41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  <a:tr h="208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тестовый балл 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51,3409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62,6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80" marR="449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8837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1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2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4.xml><?xml version="1.0" encoding="utf-8"?>
<a:theme xmlns:a="http://schemas.openxmlformats.org/drawingml/2006/main" name="3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5.xml><?xml version="1.0" encoding="utf-8"?>
<a:theme xmlns:a="http://schemas.openxmlformats.org/drawingml/2006/main" name="4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6.xml><?xml version="1.0" encoding="utf-8"?>
<a:theme xmlns:a="http://schemas.openxmlformats.org/drawingml/2006/main" name="5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7.xml><?xml version="1.0" encoding="utf-8"?>
<a:theme xmlns:a="http://schemas.openxmlformats.org/drawingml/2006/main" name="6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8.xml><?xml version="1.0" encoding="utf-8"?>
<a:theme xmlns:a="http://schemas.openxmlformats.org/drawingml/2006/main" name="7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2005</Words>
  <Application>Microsoft Office PowerPoint</Application>
  <PresentationFormat>Широкоэкранный</PresentationFormat>
  <Paragraphs>460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20</vt:i4>
      </vt:variant>
    </vt:vector>
  </HeadingPairs>
  <TitlesOfParts>
    <vt:vector size="38" baseType="lpstr">
      <vt:lpstr>Arial</vt:lpstr>
      <vt:lpstr>Calibri</vt:lpstr>
      <vt:lpstr>Century Schoolbook</vt:lpstr>
      <vt:lpstr>DejaVu Sans</vt:lpstr>
      <vt:lpstr>Franklin Gothic Book</vt:lpstr>
      <vt:lpstr>方正舒体</vt:lpstr>
      <vt:lpstr>Garamond</vt:lpstr>
      <vt:lpstr>Lohit Hindi</vt:lpstr>
      <vt:lpstr>Times New Roman</vt:lpstr>
      <vt:lpstr>Wingdings</vt:lpstr>
      <vt:lpstr>Натуральные материалы</vt:lpstr>
      <vt:lpstr>1_Натуральные материалы</vt:lpstr>
      <vt:lpstr>2_Натуральные материалы</vt:lpstr>
      <vt:lpstr>3_Натуральные материалы</vt:lpstr>
      <vt:lpstr>4_Натуральные материалы</vt:lpstr>
      <vt:lpstr>5_Натуральные материалы</vt:lpstr>
      <vt:lpstr>6_Натуральные материалы</vt:lpstr>
      <vt:lpstr>7_Натуральные материалы</vt:lpstr>
      <vt:lpstr>Анализ работы учителей  иностранного языка за ½ 2025 / 2026 учебного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DEXP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учителей  иностранного языка за ½ 2025 / 2026 учебного года</dc:title>
  <dc:creator>София</dc:creator>
  <cp:lastModifiedBy>София</cp:lastModifiedBy>
  <cp:revision>17</cp:revision>
  <dcterms:created xsi:type="dcterms:W3CDTF">2026-01-13T07:09:13Z</dcterms:created>
  <dcterms:modified xsi:type="dcterms:W3CDTF">2026-01-23T10:20:24Z</dcterms:modified>
</cp:coreProperties>
</file>