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1" autoAdjust="0"/>
    <p:restoredTop sz="94660"/>
  </p:normalViewPr>
  <p:slideViewPr>
    <p:cSldViewPr snapToGrid="0">
      <p:cViewPr varScale="1">
        <p:scale>
          <a:sx n="58" d="100"/>
          <a:sy n="58" d="100"/>
        </p:scale>
        <p:origin x="72" y="12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653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042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050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279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075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658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604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843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295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67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440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3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877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87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89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248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7770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2482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770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433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82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24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8034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0387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400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5875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8872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157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551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2807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6120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924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61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011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5907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7431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307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1801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8509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590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4414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2398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1572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656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219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8882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4448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3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7963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7835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1087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5045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1726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9063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662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6816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684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8439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5784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3687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866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0887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67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94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56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>
                <a:solidFill>
                  <a:srgbClr val="696464"/>
                </a:solidFill>
              </a:rPr>
              <a:pPr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380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microsoft.com/office/2007/relationships/hdphoto" Target="../media/hdphoto1.wdp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microsoft.com/office/2007/relationships/hdphoto" Target="../media/hdphoto1.wdp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6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7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66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66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00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8664C608-40B1-4030-A28D-5B74BC98ADCE}" type="datetimeFigureOut">
              <a:rPr lang="en-US" dirty="0">
                <a:solidFill>
                  <a:srgbClr val="696464"/>
                </a:solidFill>
              </a:rPr>
              <a:pPr defTabSz="457200"/>
              <a:t>1/23/2026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 dirty="0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dirty="0"/>
              <a:pPr defTabSz="4572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52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60A48A-2E61-7308-67D0-0986E38F0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687" y="204716"/>
            <a:ext cx="10364925" cy="545911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ПЭС (</a:t>
            </a:r>
            <a:r>
              <a:rPr 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проверяемые элементы содержания</a:t>
            </a:r>
            <a:r>
              <a:rPr 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8A4428-630E-F045-E9D7-2E066FC16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8" y="846161"/>
            <a:ext cx="11158868" cy="5807123"/>
          </a:xfrm>
        </p:spPr>
        <p:txBody>
          <a:bodyPr>
            <a:normAutofit/>
          </a:bodyPr>
          <a:lstStyle/>
          <a:p>
            <a:pPr marL="36000" indent="450215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элементы урока, наличие которых проверяется при составлении календарно-тематического плана и при проведении анализа контрольных работ. </a:t>
            </a:r>
            <a:r>
              <a:rPr lang="ru-RU" sz="22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ПЭС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определяются из кодификаторов проверяемых требований к результатам освоения основной образовательной программы и элементов содержания по иностранному языку.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" indent="450215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ru-RU" sz="22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Проверяемый элемент содержания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основой каждой контрольной работы, теста.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" indent="450215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  <a:tabLst>
                <a:tab pos="180340" algn="l"/>
              </a:tabLst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подготовке к уроку учителю необходимо:</a:t>
            </a:r>
            <a:endParaRPr lang="ru-RU" sz="2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" lvl="0" indent="-34290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SzPts val="1000"/>
              <a:buFont typeface="Symbol" panose="05050102010706020507" pitchFamily="18" charset="2"/>
              <a:buChar char=""/>
              <a:tabLst>
                <a:tab pos="9017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Определить, какие элементы содержания необходимы для достижения конкретных требований к результатам.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" lvl="0" indent="-34290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SzPts val="1000"/>
              <a:buFont typeface="Symbol" panose="05050102010706020507" pitchFamily="18" charset="2"/>
              <a:buChar char=""/>
              <a:tabLst>
                <a:tab pos="9017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Организовать учебный процесс таким образом, чтобы ученики освоили эти элементы содержания.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" lvl="0" indent="-34290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SzPts val="1000"/>
              <a:buFont typeface="Symbol" panose="05050102010706020507" pitchFamily="18" charset="2"/>
              <a:buChar char=""/>
              <a:tabLst>
                <a:tab pos="9017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Разработать задания и тесты, которые проверяют, как ученики применяют освоенные знания и умения на практике.  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519849A-0333-4E10-AFA9-BC1FE288D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04" y="98495"/>
            <a:ext cx="1254057" cy="924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29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6750" y="444381"/>
            <a:ext cx="1139682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Фонд Оценочных Средств</a:t>
            </a:r>
          </a:p>
          <a:p>
            <a:endParaRPr lang="ru-RU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Титульный лист</a:t>
            </a:r>
          </a:p>
          <a:p>
            <a:pPr marL="34290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</a:p>
          <a:p>
            <a:pPr marL="34290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Контрольно-Оценочные Средства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Общая структура работы и распределение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 Таблица перевода баллов в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отметку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 Контрольная работа по разделу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 Ответы 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3.5.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проверяемых требования к результатам освоения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начальной/основной/ средней образовательной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в соответствии с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Кодификатором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3.6. Критерии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оценивания по пятибалльной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шкале</a:t>
            </a:r>
            <a:endParaRPr lang="ru-RU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519849A-0333-4E10-AFA9-BC1FE288D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03" y="116852"/>
            <a:ext cx="1307810" cy="963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465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7128566" y="1899506"/>
          <a:ext cx="3597779" cy="2603945"/>
        </p:xfrm>
        <a:graphic>
          <a:graphicData uri="http://schemas.openxmlformats.org/drawingml/2006/table">
            <a:tbl>
              <a:tblPr firstRow="1" firstCol="1" bandRow="1"/>
              <a:tblGrid>
                <a:gridCol w="1333143"/>
                <a:gridCol w="1281869"/>
                <a:gridCol w="982767"/>
              </a:tblGrid>
              <a:tr h="7038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Кол-во баллов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% выполнения</a:t>
                      </a:r>
                      <a:endParaRPr lang="ru-RU" sz="15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</a:tr>
              <a:tr h="475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38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90% - 100%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–3</a:t>
                      </a:r>
                      <a:r>
                        <a:rPr lang="en-US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70% - 89%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–2</a:t>
                      </a:r>
                      <a:r>
                        <a:rPr lang="en-US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9</a:t>
                      </a:r>
                      <a:endParaRPr lang="ru-RU" sz="15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55% - 69%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6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0–</a:t>
                      </a:r>
                      <a:r>
                        <a:rPr lang="en-US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22</a:t>
                      </a:r>
                      <a:endParaRPr lang="ru-RU" sz="15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ru-RU" sz="15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5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55%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14300" marR="114300" marT="114300" marB="1143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995562" y="257723"/>
            <a:ext cx="456205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Таблица перевода баллов в отметку</a:t>
            </a:r>
            <a:endParaRPr lang="ru-RU" altLang="ru-RU" sz="36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67382" y="1335835"/>
          <a:ext cx="5315294" cy="4484990"/>
        </p:xfrm>
        <a:graphic>
          <a:graphicData uri="http://schemas.openxmlformats.org/drawingml/2006/table">
            <a:tbl>
              <a:tblPr firstRow="1" firstCol="1" bandRow="1"/>
              <a:tblGrid>
                <a:gridCol w="2136666"/>
                <a:gridCol w="870857"/>
                <a:gridCol w="2307771"/>
              </a:tblGrid>
              <a:tr h="3331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Задание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72398" marB="723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500" kern="10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72398" marB="723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72398" marB="723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C"/>
                    </a:solidFill>
                  </a:tcPr>
                </a:tc>
              </a:tr>
              <a:tr h="6184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Match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1–5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Fill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in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6–10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Multiple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choice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11–15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Underline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(идиомы)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16–21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6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E.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Word</a:t>
                      </a: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formation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22–27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6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F. Verb tenses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28–33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96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G. Prepositions and phrasal verbs</a:t>
                      </a:r>
                      <a:endParaRPr lang="ru-RU" sz="1500" kern="10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34–38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5 баллов (по 1 за каждое)</a:t>
                      </a: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500" kern="10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5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ru-RU" sz="15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баллов</a:t>
                      </a:r>
                      <a:endParaRPr lang="ru-RU" sz="1500" kern="100" dirty="0">
                        <a:effectLst/>
                        <a:latin typeface="Times New Roman" panose="02020603050405020304" pitchFamily="18" charset="0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108598" marR="108598" marT="108598" marB="10859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74682" y="257724"/>
            <a:ext cx="547647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 charset="0"/>
                <a:cs typeface="Times New Roman" panose="02020603050405020304" pitchFamily="18" charset="0"/>
              </a:rPr>
              <a:t>Общая структура работы и распределение баллов</a:t>
            </a:r>
            <a:endParaRPr lang="ru-RU" altLang="ru-RU" sz="36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519849A-0333-4E10-AFA9-BC1FE288D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521" y="734776"/>
            <a:ext cx="1307810" cy="963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410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9673" t="23053" r="8388" b="12524"/>
          <a:stretch/>
        </p:blipFill>
        <p:spPr>
          <a:xfrm>
            <a:off x="145278" y="1223311"/>
            <a:ext cx="11965846" cy="5292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2385" y="207648"/>
            <a:ext cx="11438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10 класс.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Контрольная работа по разделу: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«Повседневная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жизнь семьи. Межличностные отношения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семье, с друзьями и знакомыми. Конфликтные ситуации,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их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предупреждение и разрешение»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519849A-0333-4E10-AFA9-BC1FE288D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633" y="4971484"/>
            <a:ext cx="1307810" cy="963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54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797" y="0"/>
            <a:ext cx="11881658" cy="8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/>
                <a:cs typeface="Times New Roman" panose="02020603050405020304" pitchFamily="18" charset="0"/>
              </a:rPr>
              <a:t>Перечень проверяемых требования к результатам освоения основной образовательной </a:t>
            </a: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/>
                <a:cs typeface="Times New Roman" panose="02020603050405020304" pitchFamily="18" charset="0"/>
              </a:rPr>
              <a:t>программы в </a:t>
            </a: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/>
                <a:cs typeface="Times New Roman" panose="02020603050405020304" pitchFamily="18" charset="0"/>
              </a:rPr>
              <a:t>соответствии с Кодификатором</a:t>
            </a:r>
            <a:endParaRPr lang="ru-RU" i="1" kern="1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ptos" panose="020B0004020202020204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1797" y="855683"/>
          <a:ext cx="11881658" cy="6001198"/>
        </p:xfrm>
        <a:graphic>
          <a:graphicData uri="http://schemas.openxmlformats.org/drawingml/2006/table">
            <a:tbl>
              <a:tblPr firstRow="1" firstCol="1" bandRow="1"/>
              <a:tblGrid>
                <a:gridCol w="1740130"/>
                <a:gridCol w="8246226"/>
                <a:gridCol w="1895302"/>
              </a:tblGrid>
              <a:tr h="3683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Код проверяемого результата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Проверяемые предметные результаты освоения основной образовательной программы среднего общего образования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600" b="1" kern="100" dirty="0" smtClean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проверяемого </a:t>
                      </a:r>
                      <a:r>
                        <a:rPr lang="ru-RU" sz="16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требования по кодификатору ГИА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 smtClean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 Языковые </a:t>
                      </a:r>
                      <a:r>
                        <a:rPr lang="ru-RU" sz="1600" b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знания и умения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262630" algn="l"/>
                        </a:tabLst>
                      </a:pPr>
                      <a:r>
                        <a:rPr lang="ru-RU" sz="1600" b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2.3. Лексическая сторона речи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2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2.3.1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Распознавать в звучащем и письменном тексте 1400 лексических единиц (слов, фразовых глаголов, словосочетаний, речевых клише, средств логической связи) и правильно употреблять в устной и письменной речи 1300 лексических единиц, обслуживающих ситуации общения в рамках тематического содержания речи, с соблюдением существую щей в английском языке нормы лексической сочетаемости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ГИА 2.5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2.3.4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Распознавать и употреблять в устной и письменной речи родственные слова, образованные с использованием аффиксации: имена прилагательные при помощи префиксов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un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-,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-/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im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-, 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inter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-, 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non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- и суффиксов -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able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ible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ese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ful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ian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/-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 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ish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ive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less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ous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-y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2.3.10</a:t>
                      </a:r>
                      <a:endParaRPr lang="ru-RU" sz="12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Распознавать и употреблять в устной и письменной речи имена прилагательные на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и -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excited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exciting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2.3.11</a:t>
                      </a:r>
                      <a:endParaRPr lang="ru-RU" sz="12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Распознавать и употреблять в устной и письменной речи изученные многозначные лексические единицы, синонимы, антонимы, интернациональные слова, наиболее частотные фразовые глаголы, сокращения и аббревиатуры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2.4 Грамматическая сторона речи</a:t>
                      </a:r>
                      <a:endParaRPr lang="ru-RU" sz="1200" i="1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i="1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2.4.24</a:t>
                      </a:r>
                      <a:endParaRPr lang="ru-RU" sz="1200" kern="10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Распознавать в звучащем и письменном тексте и употреблять в устной и письменной речи глаголы (правильные и неправильные) в видовременных формах действительного залога в изъявительном наклонении (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Simple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Tense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Continuous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Tense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Perfect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Tense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Perfect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Continuous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00" dirty="0" err="1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Tense</a:t>
                      </a: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).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Times New Roman" panose="02020603050405020304" pitchFamily="18" charset="0"/>
                          <a:ea typeface="Aptos" panose="020B0004020202020204"/>
                          <a:cs typeface="Times New Roman" panose="02020603050405020304" pitchFamily="18" charset="0"/>
                        </a:rPr>
                        <a:t>ГИА 2.6</a:t>
                      </a:r>
                      <a:endParaRPr lang="ru-RU" sz="1200" kern="100" dirty="0">
                        <a:effectLst/>
                        <a:latin typeface="Aptos" panose="020B0004020202020204"/>
                        <a:ea typeface="Aptos" panose="020B0004020202020204"/>
                        <a:cs typeface="Times New Roman" panose="02020603050405020304" pitchFamily="18" charset="0"/>
                      </a:endParaRPr>
                    </a:p>
                  </a:txBody>
                  <a:tcPr marL="27661" marR="276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21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796" y="160391"/>
            <a:ext cx="921019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/>
                <a:cs typeface="Times New Roman" panose="02020603050405020304" pitchFamily="18" charset="0"/>
              </a:rPr>
              <a:t>К</a:t>
            </a: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ptos" panose="020B0004020202020204"/>
                <a:cs typeface="Times New Roman" panose="02020603050405020304" pitchFamily="18" charset="0"/>
              </a:rPr>
              <a:t>ритерии оценивания по пятибалльной шкале</a:t>
            </a:r>
            <a:endParaRPr lang="ru-RU" i="1" kern="1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ptos" panose="020B0004020202020204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1796" y="781101"/>
            <a:ext cx="11732029" cy="53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101568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Оценка «5» (отлично) — 36–38 баллов</a:t>
            </a:r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Ученик демонстрирует:</a:t>
            </a:r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Высокий уровень владения лексикой по теме «Повседневная жизнь семьи. Межличностные отношения в семье, с друзьями и знакомыми. Конфликтные ситуации, их предупреждение и разрешение» (включая прилагательные характера, идиомы, фразовые глаголы).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Полное и точное распознавание и употребление всех времён группы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Present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(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Simple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Continuous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Perfect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Perfect Continuous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), включая случаи с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for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/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since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already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/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yet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how long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Уверенное употребление суффиксов прилагательных, существительных, наречий: 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ful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less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ing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ed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ous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able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, -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ic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и др.).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Корректное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употребление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предлогов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(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good at, keen on, look up, look after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и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др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.)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и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идиоматических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выражений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(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pain in the neck, get on my nerves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и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т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д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.).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Минимальное количество ошибок (1–2 незначительных, не влияющих на общий уровень владения).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Логичность, грамматическая и лексическая точность во всех разделах.</a:t>
            </a:r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i="1" dirty="0" smtClean="0">
              <a:solidFill>
                <a:prstClr val="black"/>
              </a:solidFill>
              <a:latin typeface="Times New Roman" panose="02020603050405020304" pitchFamily="18" charset="0"/>
              <a:ea typeface="Aptos" panose="020B0004020202020204" charset="0"/>
              <a:cs typeface="Times New Roman" panose="02020603050405020304" pitchFamily="18" charset="0"/>
            </a:endParaRPr>
          </a:p>
          <a:p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Пример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: 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ученик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правильно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употребляет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“I've been working”, “look up the word”, “caring”, “supportive”, “bear with a sore head” </a:t>
            </a:r>
            <a:r>
              <a:rPr lang="ru-RU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и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r>
              <a:rPr lang="ru-RU" alt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др</a:t>
            </a:r>
            <a:r>
              <a:rPr lang="en-US" alt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.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charset="0"/>
                <a:cs typeface="Times New Roman" panose="02020603050405020304" pitchFamily="18" charset="0"/>
              </a:rPr>
              <a:t> </a:t>
            </a:r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519849A-0333-4E10-AFA9-BC1FE288D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007" y="226597"/>
            <a:ext cx="1307810" cy="963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63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2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15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3.xml><?xml version="1.0" encoding="utf-8"?>
<a:theme xmlns:a="http://schemas.openxmlformats.org/drawingml/2006/main" name="16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4.xml><?xml version="1.0" encoding="utf-8"?>
<a:theme xmlns:a="http://schemas.openxmlformats.org/drawingml/2006/main" name="17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5.xml><?xml version="1.0" encoding="utf-8"?>
<a:theme xmlns:a="http://schemas.openxmlformats.org/drawingml/2006/main" name="18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6.xml><?xml version="1.0" encoding="utf-8"?>
<a:theme xmlns:a="http://schemas.openxmlformats.org/drawingml/2006/main" name="19_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844</Words>
  <Application>Microsoft Office PowerPoint</Application>
  <PresentationFormat>Широкоэкранный</PresentationFormat>
  <Paragraphs>99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6</vt:i4>
      </vt:variant>
    </vt:vector>
  </HeadingPairs>
  <TitlesOfParts>
    <vt:vector size="21" baseType="lpstr">
      <vt:lpstr>Aptos</vt:lpstr>
      <vt:lpstr>Arial</vt:lpstr>
      <vt:lpstr>Calibri</vt:lpstr>
      <vt:lpstr>Cambria</vt:lpstr>
      <vt:lpstr>Rockwell</vt:lpstr>
      <vt:lpstr>Rockwell Condensed</vt:lpstr>
      <vt:lpstr>Symbol</vt:lpstr>
      <vt:lpstr>Times New Roman</vt:lpstr>
      <vt:lpstr>Wingdings</vt:lpstr>
      <vt:lpstr>12_Дерево</vt:lpstr>
      <vt:lpstr>15_Дерево</vt:lpstr>
      <vt:lpstr>16_Дерево</vt:lpstr>
      <vt:lpstr>17_Дерево</vt:lpstr>
      <vt:lpstr>18_Дерево</vt:lpstr>
      <vt:lpstr>19_Дерево</vt:lpstr>
      <vt:lpstr>ПЭС (проверяемые элементы содержания)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DEXP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ПЭС (проверяемые элементы содержания)</dc:title>
  <dc:creator>София</dc:creator>
  <cp:lastModifiedBy>София</cp:lastModifiedBy>
  <cp:revision>2</cp:revision>
  <dcterms:created xsi:type="dcterms:W3CDTF">2026-01-23T10:18:22Z</dcterms:created>
  <dcterms:modified xsi:type="dcterms:W3CDTF">2026-01-23T10:20:41Z</dcterms:modified>
</cp:coreProperties>
</file>