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2" r:id="rId13"/>
    <p:sldId id="268" r:id="rId14"/>
    <p:sldId id="269" r:id="rId15"/>
    <p:sldId id="271" r:id="rId16"/>
    <p:sldId id="270" r:id="rId17"/>
    <p:sldId id="273" r:id="rId18"/>
    <p:sldId id="274" r:id="rId19"/>
    <p:sldId id="275" r:id="rId20"/>
    <p:sldId id="284" r:id="rId21"/>
    <p:sldId id="287" r:id="rId22"/>
    <p:sldId id="281" r:id="rId23"/>
    <p:sldId id="276" r:id="rId24"/>
    <p:sldId id="277" r:id="rId25"/>
    <p:sldId id="278" r:id="rId26"/>
    <p:sldId id="282" r:id="rId27"/>
    <p:sldId id="279" r:id="rId28"/>
    <p:sldId id="280" r:id="rId29"/>
    <p:sldId id="285" r:id="rId30"/>
    <p:sldId id="286" r:id="rId31"/>
    <p:sldId id="289" r:id="rId32"/>
    <p:sldId id="290" r:id="rId33"/>
    <p:sldId id="291" r:id="rId34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01" autoAdjust="0"/>
    <p:restoredTop sz="94660"/>
  </p:normalViewPr>
  <p:slideViewPr>
    <p:cSldViewPr>
      <p:cViewPr varScale="1">
        <p:scale>
          <a:sx n="66" d="100"/>
          <a:sy n="66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14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image" Target="../media/image40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Результативность </a:t>
            </a:r>
          </a:p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вычислительных навыков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30150237149828307"/>
          <c:y val="1.4138377233427582E-2"/>
        </c:manualLayout>
      </c:layout>
      <c:spPr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c:spPr>
    </c:title>
    <c:plotArea>
      <c:layout>
        <c:manualLayout>
          <c:layoutTarget val="inner"/>
          <c:xMode val="edge"/>
          <c:yMode val="edge"/>
          <c:x val="0.38704257075801873"/>
          <c:y val="0.10925440284281576"/>
          <c:w val="0.56841689349836011"/>
          <c:h val="0.77368966744384515"/>
        </c:manualLayout>
      </c:layout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конец 1 класса</c:v>
                </c:pt>
                <c:pt idx="1">
                  <c:v>1ч-ть 2класс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0.48000000000000026</c:v>
                </c:pt>
                <c:pt idx="1">
                  <c:v>0.6500000000000008</c:v>
                </c:pt>
              </c:numCache>
            </c:numRef>
          </c:val>
        </c:ser>
        <c:gapWidth val="300"/>
        <c:axId val="57959552"/>
        <c:axId val="57960704"/>
      </c:barChart>
      <c:catAx>
        <c:axId val="57959552"/>
        <c:scaling>
          <c:orientation val="minMax"/>
        </c:scaling>
        <c:axPos val="l"/>
        <c:majorTickMark val="none"/>
        <c:tickLblPos val="nextTo"/>
        <c:spPr>
          <a:solidFill>
            <a:schemeClr val="accent1">
              <a:lumMod val="40000"/>
              <a:lumOff val="60000"/>
            </a:schemeClr>
          </a:solidFill>
        </c:spPr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57960704"/>
        <c:crosses val="autoZero"/>
        <c:auto val="1"/>
        <c:lblAlgn val="ctr"/>
        <c:lblOffset val="100"/>
      </c:catAx>
      <c:valAx>
        <c:axId val="57960704"/>
        <c:scaling>
          <c:orientation val="minMax"/>
        </c:scaling>
        <c:axPos val="b"/>
        <c:majorGridlines/>
        <c:numFmt formatCode="0%" sourceLinked="1"/>
        <c:maj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7959552"/>
        <c:crosses val="autoZero"/>
        <c:crossBetween val="between"/>
      </c:valAx>
    </c:plotArea>
    <c:plotVisOnly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конец 1 класса</c:v>
                </c:pt>
                <c:pt idx="1">
                  <c:v>1 ч-ть 2 класса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0.52</c:v>
                </c:pt>
                <c:pt idx="1">
                  <c:v>0.6900000000000005</c:v>
                </c:pt>
              </c:numCache>
            </c:numRef>
          </c:val>
        </c:ser>
        <c:dLbls>
          <c:showVal val="1"/>
        </c:dLbls>
        <c:gapWidth val="75"/>
        <c:overlap val="40"/>
        <c:axId val="89112960"/>
        <c:axId val="89114496"/>
      </c:barChart>
      <c:catAx>
        <c:axId val="89112960"/>
        <c:scaling>
          <c:orientation val="minMax"/>
        </c:scaling>
        <c:axPos val="l"/>
        <c:majorTickMark val="none"/>
        <c:tickLblPos val="nextTo"/>
        <c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c:spPr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89114496"/>
        <c:crosses val="autoZero"/>
        <c:auto val="1"/>
        <c:lblAlgn val="ctr"/>
        <c:lblOffset val="100"/>
      </c:catAx>
      <c:valAx>
        <c:axId val="89114496"/>
        <c:scaling>
          <c:orientation val="minMax"/>
        </c:scaling>
        <c:axPos val="b"/>
        <c:majorGridlines/>
        <c:numFmt formatCode="0%" sourceLinked="1"/>
        <c:maj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89112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1 класса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Лист1!$A$2:$A$15</c:f>
              <c:strCache>
                <c:ptCount val="14"/>
                <c:pt idx="0">
                  <c:v>Авхадиев Ринат</c:v>
                </c:pt>
                <c:pt idx="1">
                  <c:v>Акишина Вероника</c:v>
                </c:pt>
                <c:pt idx="2">
                  <c:v>Акулова Александра</c:v>
                </c:pt>
                <c:pt idx="3">
                  <c:v>Алядинов Саид</c:v>
                </c:pt>
                <c:pt idx="4">
                  <c:v>Аржанов Андрей</c:v>
                </c:pt>
                <c:pt idx="5">
                  <c:v>Булавко Алина</c:v>
                </c:pt>
                <c:pt idx="6">
                  <c:v>Гельфенштейн Диана</c:v>
                </c:pt>
                <c:pt idx="7">
                  <c:v>Ибрагимова Зение</c:v>
                </c:pt>
                <c:pt idx="8">
                  <c:v>Ефремова Ника</c:v>
                </c:pt>
                <c:pt idx="9">
                  <c:v>Марков Александр</c:v>
                </c:pt>
                <c:pt idx="10">
                  <c:v>Михайлова Екатерина</c:v>
                </c:pt>
                <c:pt idx="11">
                  <c:v>Олейник Кирилл</c:v>
                </c:pt>
                <c:pt idx="12">
                  <c:v>Семенова Мелания</c:v>
                </c:pt>
                <c:pt idx="13">
                  <c:v>Шустова Дарья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16</c:v>
                </c:pt>
                <c:pt idx="1">
                  <c:v>52</c:v>
                </c:pt>
                <c:pt idx="2">
                  <c:v>57</c:v>
                </c:pt>
                <c:pt idx="3">
                  <c:v>28</c:v>
                </c:pt>
                <c:pt idx="4">
                  <c:v>9</c:v>
                </c:pt>
                <c:pt idx="5">
                  <c:v>21</c:v>
                </c:pt>
                <c:pt idx="6">
                  <c:v>42</c:v>
                </c:pt>
                <c:pt idx="7">
                  <c:v>29</c:v>
                </c:pt>
                <c:pt idx="8">
                  <c:v>58</c:v>
                </c:pt>
                <c:pt idx="9">
                  <c:v>25</c:v>
                </c:pt>
                <c:pt idx="10">
                  <c:v>16</c:v>
                </c:pt>
                <c:pt idx="11">
                  <c:v>18</c:v>
                </c:pt>
                <c:pt idx="12">
                  <c:v>12</c:v>
                </c:pt>
                <c:pt idx="13">
                  <c:v>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14декабря 2класс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Лист1!$A$2:$A$15</c:f>
              <c:strCache>
                <c:ptCount val="14"/>
                <c:pt idx="0">
                  <c:v>Авхадиев Ринат</c:v>
                </c:pt>
                <c:pt idx="1">
                  <c:v>Акишина Вероника</c:v>
                </c:pt>
                <c:pt idx="2">
                  <c:v>Акулова Александра</c:v>
                </c:pt>
                <c:pt idx="3">
                  <c:v>Алядинов Саид</c:v>
                </c:pt>
                <c:pt idx="4">
                  <c:v>Аржанов Андрей</c:v>
                </c:pt>
                <c:pt idx="5">
                  <c:v>Булавко Алина</c:v>
                </c:pt>
                <c:pt idx="6">
                  <c:v>Гельфенштейн Диана</c:v>
                </c:pt>
                <c:pt idx="7">
                  <c:v>Ибрагимова Зение</c:v>
                </c:pt>
                <c:pt idx="8">
                  <c:v>Ефремова Ника</c:v>
                </c:pt>
                <c:pt idx="9">
                  <c:v>Марков Александр</c:v>
                </c:pt>
                <c:pt idx="10">
                  <c:v>Михайлова Екатерина</c:v>
                </c:pt>
                <c:pt idx="11">
                  <c:v>Олейник Кирилл</c:v>
                </c:pt>
                <c:pt idx="12">
                  <c:v>Семенова Мелания</c:v>
                </c:pt>
                <c:pt idx="13">
                  <c:v>Шустова Дарья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34</c:v>
                </c:pt>
                <c:pt idx="1">
                  <c:v>70</c:v>
                </c:pt>
                <c:pt idx="2">
                  <c:v>92</c:v>
                </c:pt>
                <c:pt idx="3">
                  <c:v>45</c:v>
                </c:pt>
                <c:pt idx="4">
                  <c:v>27</c:v>
                </c:pt>
                <c:pt idx="5">
                  <c:v>35</c:v>
                </c:pt>
                <c:pt idx="6">
                  <c:v>64</c:v>
                </c:pt>
                <c:pt idx="7">
                  <c:v>51</c:v>
                </c:pt>
                <c:pt idx="8">
                  <c:v>101</c:v>
                </c:pt>
                <c:pt idx="9">
                  <c:v>45</c:v>
                </c:pt>
                <c:pt idx="10">
                  <c:v>29</c:v>
                </c:pt>
                <c:pt idx="11">
                  <c:v>34</c:v>
                </c:pt>
                <c:pt idx="12">
                  <c:v>36</c:v>
                </c:pt>
                <c:pt idx="13">
                  <c:v>98</c:v>
                </c:pt>
              </c:numCache>
            </c:numRef>
          </c:val>
        </c:ser>
        <c:dLbls>
          <c:showVal val="1"/>
        </c:dLbls>
        <c:gapWidth val="75"/>
        <c:axId val="89108864"/>
        <c:axId val="89110400"/>
      </c:barChart>
      <c:catAx>
        <c:axId val="891088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89110400"/>
        <c:crosses val="autoZero"/>
        <c:auto val="1"/>
        <c:lblAlgn val="ctr"/>
        <c:lblOffset val="100"/>
      </c:catAx>
      <c:valAx>
        <c:axId val="891104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89108864"/>
        <c:crosses val="autoZero"/>
        <c:crossBetween val="between"/>
      </c:valAx>
    </c:plotArea>
    <c:legend>
      <c:legendPos val="b"/>
      <c:layout/>
      <c:spPr>
        <a:scene3d>
          <a:camera prst="orthographicFront"/>
          <a:lightRig rig="threePt" dir="t"/>
        </a:scene3d>
        <a:sp3d>
          <a:bevelT w="190500" h="38100"/>
        </a:sp3d>
      </c:spPr>
      <c:txPr>
        <a:bodyPr/>
        <a:lstStyle/>
        <a:p>
          <a:pPr>
            <a:defRPr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defRPr>
          </a:pPr>
          <a:endParaRPr lang="ru-RU"/>
        </a:p>
      </c:txPr>
    </c:legend>
    <c:plotVisOnly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7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pPr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8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9454" y="357166"/>
            <a:ext cx="1857388" cy="612793"/>
          </a:xfrm>
        </p:spPr>
        <p:txBody>
          <a:bodyPr>
            <a:normAutofit/>
          </a:bodyPr>
          <a:lstStyle/>
          <a:p>
            <a:endParaRPr lang="ru-RU" sz="20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071942"/>
            <a:ext cx="6115080" cy="214314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Щукина Т.Ш.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учитель начальных классов,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«Старший учитель»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Кольчугинская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школа №1»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57554" y="214290"/>
            <a:ext cx="5572164" cy="371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«Интерактивные средства обучения как способ активизации познавательной деятельности учащихся начальной школы на уроках и во внеурочной деятельности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условиях реализации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ФГОС НОО»</a:t>
            </a:r>
            <a:endParaRPr kumimoji="0" lang="ru-RU" sz="2800" b="1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BRICSMATH.COM результаты участия в олимпиаде по математике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is03.infourok.ru/img/0c31-000b6a58-49249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810026" cy="28575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867" name="Picture 3" descr="C:\Users\ЩУКИНА\Desktop\обобпо\дипломы\дипломы\19196\1б\1. Акулова Александра\Международный конкурс по математике «Поверь в себя»\Диплом проекта Urokiatematiki.ru 34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357718" cy="27860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868" name="Picture 4" descr="C:\Users\ЩУКИНА\Desktop\обобпо\дипломы\сертификаты\Сертификат проекта infourok.ru № 104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143248"/>
            <a:ext cx="2708723" cy="3476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Лепбук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ЩУКИНА\Desktop\моя нач классы\лепбук\image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49386"/>
            <a:ext cx="7564462" cy="5022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Русский язык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is03.infourok.ru/img/0d6e-000af665-893a49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643338" cy="26253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892" name="Picture 4" descr="https://is03.infourok.ru/img/0d4a-000af641-1c3bf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71546"/>
            <a:ext cx="3786214" cy="26401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894" name="Picture 6" descr="https://is03.infourok.ru/img/0d3e-000af635-a96fbf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714776" cy="27860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896" name="Picture 8" descr="https://is03.infourok.ru/img/0d31-000af628-7c8480a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628"/>
            <a:ext cx="3764304" cy="28232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898" name="Picture 10" descr="https://is03.infourok.ru/img/0d2c-000af623-08d9f3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1785926"/>
            <a:ext cx="4907280" cy="36804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000792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Результативность отработки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орфографической зоркости.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71736" y="150017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928794" y="285728"/>
            <a:ext cx="6000792" cy="1143000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Результативность отработки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орфографической зоркости.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429684" cy="98903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 </a:t>
            </a:r>
            <a:r>
              <a:rPr lang="ru-RU" sz="31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онлайн-олимпиаде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"Русский с Пушкиным" на сайте </a:t>
            </a:r>
            <a:r>
              <a:rPr lang="ru-RU" sz="31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uchi.ru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дипломов победителя!!!</a:t>
            </a:r>
            <a:endParaRPr lang="ru-RU" sz="3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is03.infourok.ru/img/1000-00079d97-a69630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6334169" cy="4750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Лэпбук для проекта по русскому языку &quot;Рассказ о слове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586678" cy="56496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143932" cy="10112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Чтение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is03.infourok.ru/img/11b2-00038099-f74746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357586" cy="25181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4" name="Picture 6" descr="https://is03.infourok.ru/img/11a9-00038090-30117e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71744"/>
            <a:ext cx="3360638" cy="22860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20171108_082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3786190"/>
            <a:ext cx="3524274" cy="26432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20171108_0852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3857628"/>
            <a:ext cx="3429024" cy="2571768"/>
          </a:xfrm>
          <a:prstGeom prst="rect">
            <a:avLst/>
          </a:prstGeom>
        </p:spPr>
      </p:pic>
      <p:pic>
        <p:nvPicPr>
          <p:cNvPr id="7" name="Рисунок 6" descr="20171108_0827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071942"/>
            <a:ext cx="3476617" cy="26074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2" name="Picture 4" descr="https://is03.infourok.ru/img/11b1-00038098-20fa04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28604"/>
            <a:ext cx="3750495" cy="500066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0" name="Picture 2" descr="https://i.mycdn.me/image?id=860488737418&amp;t=52&amp;plc=WEB&amp;tkn=*J5GaEPLUlrHxPdyob-16L-TMXs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1285860"/>
            <a:ext cx="3714774" cy="37147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Техника чтения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00" y="1397000"/>
          <a:ext cx="7334280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4476749" cy="33575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image (1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14290"/>
            <a:ext cx="4667251" cy="35004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4034" name="Picture 2" descr="C:\Users\ЩУКИНА\Desktop\моя нач классы\лепбук\image (3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285992"/>
            <a:ext cx="5619757" cy="42148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2" name="Picture 4" descr="https://i.mycdn.me/image?id=860488707722&amp;t=52&amp;plc=WEB&amp;tkn=*lc1G5DpkoRdP8Kleu2p5aBYzV6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2428860" cy="24288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3254" name="Picture 6" descr="https://i.mycdn.me/image?id=860488700810&amp;t=52&amp;plc=WEB&amp;tkn=*7uIACLP-xyslHJJP23r-ZYwtd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500174"/>
            <a:ext cx="2428892" cy="24288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3256" name="Picture 8" descr="https://i.mycdn.me/image?id=860488698506&amp;t=52&amp;plc=WEB&amp;tkn=*Yr3phHmFViwa5_GooviN7JG3UH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500174"/>
            <a:ext cx="2428891" cy="24288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3258" name="Picture 10" descr="https://i.mycdn.me/image?id=860488696458&amp;t=52&amp;plc=WEB&amp;tkn=*gnN2Hum0Xt0mt5BIH5yuJmxdv7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286124"/>
            <a:ext cx="3609985" cy="33956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3260" name="Picture 12" descr="https://i.mycdn.me/image?id=860119859338&amp;t=52&amp;plc=WEB&amp;tkn=*TIQC7lzysKE2sBLNLVs_mk7gPK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286124"/>
            <a:ext cx="3571900" cy="33575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255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средства обучения</a:t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позволяют решить</a:t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следующие задачи:</a:t>
            </a:r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992" y="1500174"/>
            <a:ext cx="55007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активное включение каждого ученика в процесс усвоения учебного материала;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-повышение познавательной мотивации;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-обучение навыкам успешного общения (умения слушать и слышать друг друга, выстраивать диалог, задавать вопросы на понимание);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-развитие навыков самостоятельной учебной деятельности;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-воспитание лидерских качеств;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-умение работать с командой и в команде;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-принимать на себя ответственность за совместную и собственную деятельность по достижению результата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571612"/>
            <a:ext cx="491546" cy="3571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286256"/>
            <a:ext cx="393237" cy="2857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714884"/>
            <a:ext cx="393237" cy="2857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5143512"/>
            <a:ext cx="428628" cy="3114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3116"/>
            <a:ext cx="393237" cy="2857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500306"/>
            <a:ext cx="393237" cy="2857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1" name="Picture 2" descr="C:\Users\ЩУКИНА\Desktop\computer-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714752"/>
            <a:ext cx="393237" cy="2857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.mycdn.me/image?id=855105009290&amp;t=52&amp;plc=WEB&amp;tkn=*d6ekVmL6rCHhIxm2OO5bC3ytMw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81489" cy="4181491"/>
          </a:xfrm>
          <a:prstGeom prst="rect">
            <a:avLst/>
          </a:prstGeom>
          <a:noFill/>
        </p:spPr>
      </p:pic>
      <p:pic>
        <p:nvPicPr>
          <p:cNvPr id="56324" name="Picture 4" descr="https://i.mycdn.me/image?id=855105009802&amp;t=52&amp;plc=WEB&amp;tkn=*7MTrDrjXdJP4IsHeBIG7xiHoLz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357716" cy="4143404"/>
          </a:xfrm>
          <a:prstGeom prst="rect">
            <a:avLst/>
          </a:prstGeom>
          <a:noFill/>
        </p:spPr>
      </p:pic>
      <p:pic>
        <p:nvPicPr>
          <p:cNvPr id="56326" name="Picture 6" descr="https://i.mycdn.me/image?id=861855509130&amp;t=52&amp;plc=WEB&amp;tkn=*gNj1jg-b8cmvTv6Zfg16S4O9z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428868"/>
            <a:ext cx="4214816" cy="4214818"/>
          </a:xfrm>
          <a:prstGeom prst="rect">
            <a:avLst/>
          </a:prstGeom>
          <a:noFill/>
        </p:spPr>
      </p:pic>
      <p:pic>
        <p:nvPicPr>
          <p:cNvPr id="6" name="Рисунок 5" descr="2017-12-14 08-24-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714356"/>
            <a:ext cx="7524771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"Второй учитель" английского языка -  сайт "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Учи.ру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2017-11-29 10-02-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5"/>
            <a:ext cx="4381531" cy="32861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2017-11-29 09-48-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928934"/>
            <a:ext cx="5000628" cy="37504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Литературная гостиная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s://is03.infourok.ru/img/075e-00060e55-60b3ec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4860">
            <a:off x="252645" y="1495178"/>
            <a:ext cx="5288283" cy="39662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60" name="Picture 4" descr="https://is03.infourok.ru/img/075b-00060e52-be0390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8456">
            <a:off x="4036822" y="1393982"/>
            <a:ext cx="4907280" cy="40005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62" name="Picture 6" descr="https://is03.infourok.ru/img/0878-0005c14f-a675d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928934"/>
            <a:ext cx="4907280" cy="36804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"Учимся говорить правильно»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внеурочное занятие.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is03.infourok.ru/img/0e2c-00053e4b-b28f47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928802"/>
            <a:ext cx="6143668" cy="46077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7110" name="Picture 6" descr="https://is03.infourok.ru/img/0e26-00053e45-9d117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7108" name="Picture 4" descr="https://is03.infourok.ru/img/0e2b-00053e4a-370a2a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643050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https://is03.infourok.ru/img/0696-0005232d-38702d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5857916" cy="43934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686568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Внеурочная деятельность модуль "Математическая радуга"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is03.infourok.ru/img/0693-0005232a-93a413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8132" name="Picture 4" descr="https://is03.infourok.ru/img/068c-00052323-10b8a3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2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14290"/>
            <a:ext cx="6186502" cy="1000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Модуль «Ментальная арифметика»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171108_082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143116"/>
            <a:ext cx="4286248" cy="3214686"/>
          </a:xfrm>
          <a:prstGeom prst="rect">
            <a:avLst/>
          </a:prstGeom>
        </p:spPr>
      </p:pic>
      <p:pic>
        <p:nvPicPr>
          <p:cNvPr id="4" name="Рисунок 3" descr="2017-12-14 08-08-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3857620" cy="28932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2017-12-14 08-10-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071546"/>
            <a:ext cx="3905278" cy="2928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2017-12-14 08-10-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071546"/>
            <a:ext cx="4024308" cy="2928958"/>
          </a:xfrm>
          <a:prstGeom prst="rect">
            <a:avLst/>
          </a:prstGeom>
        </p:spPr>
      </p:pic>
      <p:pic>
        <p:nvPicPr>
          <p:cNvPr id="7" name="Рисунок 6" descr="2017-12-14 08-11-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500306"/>
            <a:ext cx="3107535" cy="41433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2017-12-14 08-11-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56" y="2500306"/>
            <a:ext cx="3107535" cy="41433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2017-12-14 08-13-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1071546"/>
            <a:ext cx="4143404" cy="55245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Любим конструировать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4" descr="https://is03.infourok.ru/img/1070-0003b9ef-6b6aef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571612"/>
            <a:ext cx="3680460" cy="49072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9158" name="Picture 6" descr="https://is03.infourok.ru/img/1064-0003b9e3-1ef8ff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9154" name="Picture 2" descr="https://is03.infourok.ru/img/1076-0003b9f5-a531e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643050"/>
            <a:ext cx="3680460" cy="4907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Третье место в топе по школе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 сайте </a:t>
            </a:r>
            <a:r>
              <a:rPr lang="ru-RU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Якласс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7256492" cy="452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 descr="20171108_084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535892"/>
            <a:ext cx="6715171" cy="5036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Декан филологического факультета  Государственного института русского языка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им.А.С.Пушкина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г. Москва Щербаков А.В. вручает благодарность и сертификат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s://i.mycdn.me/image?id=856593205898&amp;t=52&amp;plc=WEB&amp;tkn=*F7JJwrKP-ITPE07WFPU-nw94b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929220" cy="49292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4276" name="Picture 4" descr="https://i.mycdn.me/image?id=856593203850&amp;t=52&amp;plc=WEB&amp;tkn=*a9ij0RYJrFPLXu8KRV2uqY7U7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00174"/>
            <a:ext cx="4857782" cy="48577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4278" name="Picture 6" descr="https://i.mycdn.me/image?id=856593198986&amp;t=52&amp;plc=WEB&amp;tkn=*TSaI28r4_XHyOkU1TMHO-7OoX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428736"/>
            <a:ext cx="5631176" cy="52149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686568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Ливадийском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форуме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s://i.mycdn.me/image?id=856593433226&amp;t=52&amp;plc=WEB&amp;tkn=*BbU9SNn6FV1nrlXwP2hiya8Fo_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3429024" cy="34290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5300" name="Picture 4" descr="https://i.mycdn.me/image?id=856593432970&amp;t=52&amp;plc=WEB&amp;tkn=*3dPJvtGAKWvm1FljlIyVWWFrKx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714488"/>
            <a:ext cx="3286147" cy="32861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5302" name="Picture 6" descr="https://i.mycdn.me/image?id=856593206410&amp;t=52&amp;plc=WEB&amp;ts=00&amp;tkn=*4FLlTnicEu3mnthr9uwoqYEjar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357298"/>
            <a:ext cx="5214972" cy="52149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средства</a:t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для развития познавательных</a:t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способностей учащихся:</a:t>
            </a:r>
            <a:endParaRPr lang="ru-RU" sz="3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868" y="1428736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1.Электронные приложения к учебникам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0" y="1785926"/>
            <a:ext cx="528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2.Интерактивные пособия.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00430" y="2143116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3.Интерактивные и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презентации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2857496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4.Электронные тренажеры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3286124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5.Обучающие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сайты.Скайп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обучение.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3643314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6.Флипчарты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54" y="4000504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7.Лепбуки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57554" y="4357694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8.Кластеры.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8992" y="4786322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9.Модули внеурочной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00430" y="521495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10.Компьютер с выходом в Интернет, ИД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43692" cy="84615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СЕМИНАР-ПРАКТИКУМ ПО ТЕМЕ «СОЗДАНИЕ ФЛИПЧАРТОВ НА ИНТЕРАКТИВНОЙ ДОСКЕ ДЛЯ УРОКОВ В НАЧАЛЬНОЙ ШКОЛЕ»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9394" name="Picture 2" descr="http://www.xn--1-7sbcizkcfgpgb7bvd7dueyc.xn--p1ai/images/novosti/bazcentr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4095778" cy="3071834"/>
          </a:xfrm>
          <a:prstGeom prst="rect">
            <a:avLst/>
          </a:prstGeom>
          <a:noFill/>
        </p:spPr>
      </p:pic>
      <p:pic>
        <p:nvPicPr>
          <p:cNvPr id="59396" name="Picture 4" descr="http://www.xn--1-7sbcizkcfgpgb7bvd7dueyc.xn--p1ai/images/novosti/bazcentr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14554"/>
            <a:ext cx="4191029" cy="3143272"/>
          </a:xfrm>
          <a:prstGeom prst="rect">
            <a:avLst/>
          </a:prstGeom>
          <a:noFill/>
        </p:spPr>
      </p:pic>
      <p:pic>
        <p:nvPicPr>
          <p:cNvPr id="59398" name="Picture 6" descr="http://www.xn--1-7sbcizkcfgpgb7bvd7dueyc.xn--p1ai/images/novosti/bazcentr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714488"/>
            <a:ext cx="3661198" cy="4881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758006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Семинар-практикум по работе с интерактивными пособиями.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ЩУКИНА\Desktop\моя нач классы\семинар-практикум\image-0-02-05-66c32af7578ff8cffcc6d3554f292fa1af155be49e2de2b25ed1a0a7c9ab569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09" y="1428736"/>
            <a:ext cx="2571768" cy="19288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19" name="Picture 3" descr="C:\Users\ЩУКИНА\Desktop\моя нач классы\семинар-практикум\image-0-02-05-2fc3d548f687cc92311be1660bcf913ad97a14adcea6bfc54a31ee9d7489c81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736"/>
            <a:ext cx="2571768" cy="19288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20" name="Picture 4" descr="C:\Users\ЩУКИНА\Desktop\моя нач классы\семинар-практикум\image-0-02-05-4a15f54b47dc34354eed6a1031928468f686a1724b7784c50387591fd333a7a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28736"/>
            <a:ext cx="2571768" cy="19288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21" name="Picture 5" descr="C:\Users\ЩУКИНА\Desktop\моя нач классы\семинар-практикум\image-0-02-05-a6cecf624bbb6255355d2a91c03ebb0969f557d4d28d23f624fe95aef981d3c8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14752"/>
            <a:ext cx="3795722" cy="28467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22" name="Picture 6" descr="C:\Users\ЩУКИНА\Desktop\моя нач классы\семинар-практикум\image-0-02-05-ece9b7a704d24fb277a7fc82673eb53fe19ffd67853809e2cffef34e69a728c6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3714752"/>
            <a:ext cx="3786214" cy="27860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551181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Высший пилотаж – это урок, на котором учитель лишь направляя детей, даёт рекомендации в течение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урока.Поэтому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учащиеся ощущают, что ведут урок сами.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Математика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s03.infourok.ru/img/0b30-0005fe9f-cd66e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736258" cy="28021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https://is03.infourok.ru/img/0b2e-0005fe9d-0222ef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3"/>
            <a:ext cx="3714775" cy="28575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4" name="Picture 6" descr="https://is03.infourok.ru/img/0b2a-0005fe99-4590d24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2"/>
            <a:ext cx="4087095" cy="28575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6" name="Picture 8" descr="https://is03.infourok.ru/img/0b23-0005fe92-d1c7f46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85795"/>
            <a:ext cx="4063244" cy="27860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ЩУКИНА\Desktop\фотографии\Новая папка\20171108_083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429024" cy="25717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3" name="Picture 3" descr="C:\Users\ЩУКИНА\Desktop\фотографии\Новая папка\20171108_08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000372"/>
            <a:ext cx="2677522" cy="35700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4" name="Picture 4" descr="C:\Users\ЩУКИНА\Desktop\фотографии\Новая папка\20171108_082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8"/>
            <a:ext cx="3814703" cy="27860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5" name="Picture 5" descr="C:\Users\ЩУКИНА\Desktop\фотографии\Новая папка\20171108_082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876"/>
            <a:ext cx="3857652" cy="27860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14348" y="642918"/>
          <a:ext cx="7715304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Наши результаты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is03.infourok.ru/img/1098-0003ba17-98242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293080" cy="30574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48" name="Picture 4" descr="https://is03.infourok.ru/img/1095-0003ba14-44930a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28604"/>
            <a:ext cx="2286016" cy="30003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50" name="Picture 6" descr="https://is03.infourok.ru/img/1091-0003ba10-267a0e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214422"/>
            <a:ext cx="3344854" cy="445980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52" name="Picture 8" descr="https://is03.infourok.ru/img/108b-0003ba0a-8c970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10686">
            <a:off x="285720" y="3500438"/>
            <a:ext cx="2214578" cy="31432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54" name="Picture 10" descr="https://is03.infourok.ru/img/1085-0003ba04-5a425bb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57638">
            <a:off x="6492237" y="3587321"/>
            <a:ext cx="2250297" cy="30003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онлайн-олимпиаде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математике на сайте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uchi.ru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 дипломов победителя и 3 грамоты!!!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is03.infourok.ru/img/0836-00073425-26c39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550354" cy="49127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Всероссийском конкурсе-игре по математике "Потомки Пифагора"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is03.infourok.ru/img/0966-000b8e9d-d3b08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5"/>
            <a:ext cx="6845763" cy="49292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1771538c8db4b2de3d0643512e18441fa49a1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330</Words>
  <Application>Microsoft Office PowerPoint</Application>
  <PresentationFormat>Экран (4:3)</PresentationFormat>
  <Paragraphs>54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Специальное оформление</vt:lpstr>
      <vt:lpstr>Слайд 1</vt:lpstr>
      <vt:lpstr>               Интерактивные средства обучения                  позволяют решить                  следующие задачи: </vt:lpstr>
      <vt:lpstr>                                    Интерактивные средства                                   для развития познавательных                                       способностей учащихся:</vt:lpstr>
      <vt:lpstr>        Математика</vt:lpstr>
      <vt:lpstr>Слайд 5</vt:lpstr>
      <vt:lpstr>Слайд 6</vt:lpstr>
      <vt:lpstr>     Наши результаты</vt:lpstr>
      <vt:lpstr>Результаты участия в онлайн-олимпиаде по математике на сайте uchi.ru 6 дипломов победителя и 3 грамоты!!!</vt:lpstr>
      <vt:lpstr>Участие во Всероссийском конкурсе-игре по математике "Потомки Пифагора"</vt:lpstr>
      <vt:lpstr>BRICSMATH.COM результаты участия в олимпиаде по математике</vt:lpstr>
      <vt:lpstr>Лепбук</vt:lpstr>
      <vt:lpstr>Русский язык</vt:lpstr>
      <vt:lpstr>Результативность отработки  орфографической зоркости.</vt:lpstr>
      <vt:lpstr>Результаты участия в онлайн-олимпиаде "Русский с Пушкиным" на сайте uchi.ru 10 дипломов победителя!!!</vt:lpstr>
      <vt:lpstr>Слайд 15</vt:lpstr>
      <vt:lpstr>Чтение</vt:lpstr>
      <vt:lpstr>Техника чтения</vt:lpstr>
      <vt:lpstr>Слайд 18</vt:lpstr>
      <vt:lpstr>Проекты</vt:lpstr>
      <vt:lpstr>Слайд 20</vt:lpstr>
      <vt:lpstr>"Второй учитель" английского языка -  сайт "Учи.ру"</vt:lpstr>
      <vt:lpstr>Литературная гостиная</vt:lpstr>
      <vt:lpstr>"Учимся говорить правильно»  внеурочное занятие.</vt:lpstr>
      <vt:lpstr>Внеурочная деятельность модуль "Математическая радуга"</vt:lpstr>
      <vt:lpstr>Модуль «Ментальная арифметика»</vt:lpstr>
      <vt:lpstr>Любим конструировать</vt:lpstr>
      <vt:lpstr>Третье место в топе по школе  на сайте Якласс</vt:lpstr>
      <vt:lpstr>Декан филологического факультета  Государственного института русского языка им.А.С.Пушкина г. Москва Щербаков А.В. вручает благодарность и сертификат</vt:lpstr>
      <vt:lpstr>Участие в Ливадийском форуме</vt:lpstr>
      <vt:lpstr> СЕМИНАР-ПРАКТИКУМ ПО ТЕМЕ «СОЗДАНИЕ ФЛИПЧАРТОВ НА ИНТЕРАКТИВНОЙ ДОСКЕ ДЛЯ УРОКОВ В НАЧАЛЬНОЙ ШКОЛЕ» </vt:lpstr>
      <vt:lpstr>Семинар-практикум по работе с интерактивными пособиями.</vt:lpstr>
      <vt:lpstr>Высший пилотаж – это урок, на котором учитель лишь направляя детей, даёт рекомендации в течение урока.Поэтому учащиеся ощущают, что ведут урок сами.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Логотип </dc:title>
  <dc:creator>Admin</dc:creator>
  <cp:lastModifiedBy>ЩУКИНА</cp:lastModifiedBy>
  <cp:revision>91</cp:revision>
  <dcterms:created xsi:type="dcterms:W3CDTF">2011-12-13T19:04:59Z</dcterms:created>
  <dcterms:modified xsi:type="dcterms:W3CDTF">2017-12-24T16:37:17Z</dcterms:modified>
</cp:coreProperties>
</file>