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5"/>
  </p:notes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302" r:id="rId10"/>
    <p:sldId id="278" r:id="rId11"/>
    <p:sldId id="279" r:id="rId12"/>
    <p:sldId id="281" r:id="rId13"/>
    <p:sldId id="280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97DC1-58DC-4311-B7F3-8F7F696DA8FC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9736D-735E-4BAA-BAFF-674DAAC78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9736D-735E-4BAA-BAFF-674DAAC781C2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A8AEA82-A27D-40B1-8CD0-06F49A41519F}" type="datetimeFigureOut">
              <a:rPr lang="ru-RU" smtClean="0"/>
              <a:pPr/>
              <a:t>17.04.2020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AE569FA-0E31-40C3-BFA9-9C3E2831CBC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&#1091;&#1084;&#1082;&#1089;&#1080;&#1087;&#1088;.&#1088;&#1092;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350388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Monotype Corsiva" pitchFamily="66" charset="0"/>
              </a:rPr>
              <a:t>Специальная индивидуальная программа развития  </a:t>
            </a:r>
            <a:br>
              <a:rPr lang="ru-RU" sz="4800" b="1" dirty="0" smtClean="0">
                <a:latin typeface="Monotype Corsiva" pitchFamily="66" charset="0"/>
              </a:rPr>
            </a:br>
            <a:r>
              <a:rPr lang="ru-RU" sz="4800" b="1" dirty="0" smtClean="0">
                <a:latin typeface="Monotype Corsiva" pitchFamily="66" charset="0"/>
              </a:rPr>
              <a:t>для </a:t>
            </a:r>
            <a:r>
              <a:rPr lang="ru-RU" sz="4800" b="1" dirty="0" smtClean="0">
                <a:latin typeface="Monotype Corsiva" pitchFamily="66" charset="0"/>
              </a:rPr>
              <a:t>детей с тяжелыми и множественными нарушениями развития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4286256"/>
            <a:ext cx="6843738" cy="1752600"/>
          </a:xfrm>
        </p:spPr>
        <p:txBody>
          <a:bodyPr/>
          <a:lstStyle/>
          <a:p>
            <a:pPr algn="r"/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</a:rPr>
              <a:t>Методист МБОУ ДО «ЦДЮТ»</a:t>
            </a:r>
          </a:p>
          <a:p>
            <a:pPr algn="r"/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</a:rPr>
              <a:t>Ремизова Л.В.</a:t>
            </a:r>
          </a:p>
          <a:p>
            <a:endParaRPr lang="ru-RU" dirty="0"/>
          </a:p>
        </p:txBody>
      </p:sp>
      <p:pic>
        <p:nvPicPr>
          <p:cNvPr id="1027" name="Picture 3" descr="F:\файлы\документация методиста\круглый стол КИПУ\9ca568585dcf7936bfa60ecd6a862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0570"/>
            <a:ext cx="3643306" cy="1690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Разработка СИПР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8472518" cy="48600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«На основе анализа результатов психолого-педагогического обследования ребёнка экспертной группой образовательной организации разрабатывается специальная индивидуальная программа развития»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    Основные задачи экспертной группы:</a:t>
            </a:r>
            <a:endParaRPr lang="ru-RU" dirty="0" smtClean="0"/>
          </a:p>
          <a:p>
            <a:r>
              <a:rPr lang="ru-RU" dirty="0" smtClean="0"/>
              <a:t>Проведение психолого-педагогического обследования обучающегося</a:t>
            </a:r>
          </a:p>
          <a:p>
            <a:r>
              <a:rPr lang="ru-RU" dirty="0" smtClean="0"/>
              <a:t>Разработка специальной индивидуальной программы развития (СИПР)</a:t>
            </a:r>
          </a:p>
          <a:p>
            <a:r>
              <a:rPr lang="ru-RU" dirty="0" smtClean="0"/>
              <a:t>Реализация специальной индивидуальной программы развития (СИПР)</a:t>
            </a:r>
          </a:p>
          <a:p>
            <a:r>
              <a:rPr lang="ru-RU" dirty="0" smtClean="0"/>
              <a:t>Оценка динамики освоения специальной индивидуальной программы развития (СИПР)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Создание экспертной группы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929718" cy="47171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В состав экспертной группы входят специалисты, участвующие в разработке и реализации СИПР:</a:t>
            </a:r>
          </a:p>
          <a:p>
            <a:r>
              <a:rPr lang="ru-RU" dirty="0" smtClean="0"/>
              <a:t>учителя класса,</a:t>
            </a:r>
          </a:p>
          <a:p>
            <a:r>
              <a:rPr lang="ru-RU" dirty="0" smtClean="0"/>
              <a:t>учитель-дефектолог,</a:t>
            </a:r>
          </a:p>
          <a:p>
            <a:r>
              <a:rPr lang="ru-RU" dirty="0" smtClean="0"/>
              <a:t>учитель-логопед, </a:t>
            </a:r>
          </a:p>
          <a:p>
            <a:r>
              <a:rPr lang="ru-RU" dirty="0" smtClean="0"/>
              <a:t>учитель физкультуры, </a:t>
            </a:r>
          </a:p>
          <a:p>
            <a:r>
              <a:rPr lang="ru-RU" dirty="0" smtClean="0"/>
              <a:t>учитель музыки, </a:t>
            </a:r>
          </a:p>
          <a:p>
            <a:r>
              <a:rPr lang="ru-RU" dirty="0" smtClean="0"/>
              <a:t>воспитатель/ ассистент/ </a:t>
            </a:r>
            <a:r>
              <a:rPr lang="ru-RU" dirty="0" err="1" smtClean="0"/>
              <a:t>тьютор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педагог-психолог,</a:t>
            </a:r>
          </a:p>
          <a:p>
            <a:r>
              <a:rPr lang="ru-RU" dirty="0" smtClean="0"/>
              <a:t>другие специалисты</a:t>
            </a:r>
          </a:p>
          <a:p>
            <a:r>
              <a:rPr lang="ru-RU" dirty="0" smtClean="0"/>
              <a:t>и привлекаются родители (законные представители) обучающегося.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Организация работы экспертной группы на этапе разработки СИПР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32511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Подготовка и проведение психолого-педагогического обследования обучающегося</a:t>
            </a:r>
          </a:p>
          <a:p>
            <a:pPr lvl="0"/>
            <a:r>
              <a:rPr lang="ru-RU" dirty="0" smtClean="0"/>
              <a:t>Обсуждение результатов анализа данных и определение приоритетных направлений развития</a:t>
            </a:r>
          </a:p>
          <a:p>
            <a:pPr lvl="0"/>
            <a:r>
              <a:rPr lang="ru-RU" dirty="0" smtClean="0"/>
              <a:t>Составление ИУП</a:t>
            </a:r>
          </a:p>
          <a:p>
            <a:pPr lvl="0"/>
            <a:r>
              <a:rPr lang="ru-RU" dirty="0" smtClean="0"/>
              <a:t>Определение содержания образования</a:t>
            </a:r>
          </a:p>
          <a:p>
            <a:pPr lvl="0"/>
            <a:r>
              <a:rPr lang="ru-RU" dirty="0" smtClean="0"/>
              <a:t>Представление проекта СИПР родителям для ознакомления</a:t>
            </a:r>
          </a:p>
          <a:p>
            <a:pPr lvl="0"/>
            <a:r>
              <a:rPr lang="ru-RU" dirty="0" smtClean="0"/>
              <a:t>Обсуждение с родителями проекта СИПР, подписание протокола о совместной работе по реализации СИПР</a:t>
            </a:r>
          </a:p>
          <a:p>
            <a:pPr lvl="0"/>
            <a:r>
              <a:rPr lang="ru-RU" dirty="0" smtClean="0"/>
              <a:t>Представление СИПР на МО/педсовете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Психолого-педагогические обследование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 Знакомство с семьей ребенка (социально-бытовые условия, взаимоотношения в семье, отношение к ребенку, поведение ребенка в домашней ситуации)</a:t>
            </a:r>
          </a:p>
          <a:p>
            <a:r>
              <a:rPr lang="ru-RU" dirty="0" smtClean="0"/>
              <a:t>2. Сбор информации о развитии ребенка у других специалистов (ОРП, коррекционный детский сад)</a:t>
            </a:r>
          </a:p>
          <a:p>
            <a:r>
              <a:rPr lang="ru-RU" dirty="0" smtClean="0"/>
              <a:t>3. Первичное психолого-педагогическое обследование (школа, один учебный день)</a:t>
            </a:r>
          </a:p>
          <a:p>
            <a:r>
              <a:rPr lang="ru-RU" dirty="0" smtClean="0"/>
              <a:t>4. Диагностический период (сентябрь) – углубленное изучение ребенка, выявление уровня актуального развития и ЗБР обучающегося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Первичное психолого-педагогическое обследование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В ходе первичного психолого-педагогического обследования ребенка оценивается:</a:t>
            </a:r>
          </a:p>
          <a:p>
            <a:r>
              <a:rPr lang="ru-RU" dirty="0" smtClean="0"/>
              <a:t>двигательное развитие, </a:t>
            </a:r>
          </a:p>
          <a:p>
            <a:r>
              <a:rPr lang="ru-RU" dirty="0" smtClean="0"/>
              <a:t>сенсорное развитие, </a:t>
            </a:r>
          </a:p>
          <a:p>
            <a:r>
              <a:rPr lang="ru-RU" dirty="0" smtClean="0"/>
              <a:t>действия с предметами, </a:t>
            </a:r>
          </a:p>
          <a:p>
            <a:r>
              <a:rPr lang="ru-RU" dirty="0" smtClean="0"/>
              <a:t>речевое развитие и коммуникация,</a:t>
            </a:r>
          </a:p>
          <a:p>
            <a:r>
              <a:rPr lang="ru-RU" dirty="0" smtClean="0"/>
              <a:t>взаимодействие с взрослыми и сверстниками, </a:t>
            </a:r>
          </a:p>
          <a:p>
            <a:r>
              <a:rPr lang="ru-RU" dirty="0" smtClean="0"/>
              <a:t>эмоционально-волевая сфера и поведение, </a:t>
            </a:r>
          </a:p>
          <a:p>
            <a:r>
              <a:rPr lang="ru-RU" dirty="0" smtClean="0"/>
              <a:t>предпосылки учебной деятельности;,</a:t>
            </a:r>
          </a:p>
          <a:p>
            <a:r>
              <a:rPr lang="ru-RU" dirty="0" err="1" smtClean="0"/>
              <a:t>сформированность</a:t>
            </a:r>
            <a:r>
              <a:rPr lang="ru-RU" dirty="0" smtClean="0"/>
              <a:t> навыков самообслуживания,</a:t>
            </a:r>
          </a:p>
          <a:p>
            <a:r>
              <a:rPr lang="ru-RU" dirty="0" smtClean="0"/>
              <a:t>познавательное развитие.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Характеристика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5429264"/>
          </a:xfrm>
        </p:spPr>
        <p:txBody>
          <a:bodyPr>
            <a:noAutofit/>
          </a:bodyPr>
          <a:lstStyle/>
          <a:p>
            <a:r>
              <a:rPr lang="ru-RU" sz="2400" dirty="0" smtClean="0"/>
              <a:t>Год обучения в образовательной организации.</a:t>
            </a:r>
          </a:p>
          <a:p>
            <a:r>
              <a:rPr lang="ru-RU" sz="2400" dirty="0" smtClean="0"/>
              <a:t>Социальная картина (семейное окружение; бытовые условия семьи; отношение семьи к ребенку).</a:t>
            </a:r>
          </a:p>
          <a:p>
            <a:r>
              <a:rPr lang="ru-RU" sz="2400" dirty="0" smtClean="0"/>
              <a:t>Данные о физическом здоровье, двигательном и сенсорном развитии ребенка.</a:t>
            </a:r>
          </a:p>
          <a:p>
            <a:r>
              <a:rPr lang="ru-RU" sz="2400" dirty="0" smtClean="0"/>
              <a:t>Особенности эмоциональной сферы, поведения</a:t>
            </a:r>
          </a:p>
          <a:p>
            <a:r>
              <a:rPr lang="ru-RU" sz="2400" dirty="0" smtClean="0"/>
              <a:t>Взаимодействие со взрослыми и сверстниками.</a:t>
            </a:r>
          </a:p>
          <a:p>
            <a:r>
              <a:rPr lang="ru-RU" sz="2400" dirty="0" err="1" smtClean="0"/>
              <a:t>Сформированность</a:t>
            </a:r>
            <a:r>
              <a:rPr lang="ru-RU" sz="2400" dirty="0" smtClean="0"/>
              <a:t> навыков самообслуживания, бытовой  и доступной трудовой деятельности. </a:t>
            </a:r>
          </a:p>
          <a:p>
            <a:r>
              <a:rPr lang="ru-RU" sz="2400" dirty="0" smtClean="0"/>
              <a:t>Потребность в уходе. Необходимый объем помощи со стороны окружающих: полная / частичная, постоянная / эпизодическая. Потребность в присмотре.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636"/>
            <a:ext cx="8229600" cy="135256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Социальные компетенции: </a:t>
            </a:r>
          </a:p>
          <a:p>
            <a:r>
              <a:rPr lang="ru-RU" dirty="0" smtClean="0"/>
              <a:t>базовые учебные действия, </a:t>
            </a:r>
          </a:p>
          <a:p>
            <a:r>
              <a:rPr lang="ru-RU" dirty="0" smtClean="0"/>
              <a:t>коммуникативные возможности (речь и общение), </a:t>
            </a:r>
          </a:p>
          <a:p>
            <a:r>
              <a:rPr lang="ru-RU" dirty="0" smtClean="0"/>
              <a:t>игровая деятельность, предметно-практическая деятельность (действия с предметами, инструментами, материалами), </a:t>
            </a:r>
          </a:p>
          <a:p>
            <a:r>
              <a:rPr lang="ru-RU" dirty="0" smtClean="0"/>
              <a:t>самообслуживание, бытовая и трудовая деятельность, </a:t>
            </a:r>
          </a:p>
          <a:p>
            <a:r>
              <a:rPr lang="ru-RU" dirty="0" smtClean="0"/>
              <a:t>математические представления, </a:t>
            </a:r>
          </a:p>
          <a:p>
            <a:r>
              <a:rPr lang="ru-RU" dirty="0" smtClean="0"/>
              <a:t>представления об окружающем мире (о себе, ближайшем окружении, природном, растительном, социальном мире).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Выводы по итогам оценки: учебная нагрузка, приоритетное содержание обучения и воспитания на предстоящий период.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Требования к АООП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обучающихся с умственной отсталостью (интеллектуальными нарушениями)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(Приложение к ФГОС О УО)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532888"/>
            <a:ext cx="9144000" cy="396794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400" dirty="0" smtClean="0"/>
              <a:t>   Вариант 2 предполагает, что обучающийся с умственной отсталостью (умеренной, тяжелой, глубокой, тяжелыми и множественными нарушениями развития) получает образование, которое по содержанию и итоговым достижениям не соотносится к моменту завершения школьного обучения с содержанием и итоговыми достижениями сверстников, не имеющих ограничений здоровья, в пролонгированные сроки</a:t>
            </a:r>
          </a:p>
          <a:p>
            <a:pPr algn="ctr">
              <a:buNone/>
            </a:pPr>
            <a:r>
              <a:rPr lang="ru-RU" sz="2400" b="1" dirty="0" smtClean="0"/>
              <a:t>АООП должна содержать три раздела: </a:t>
            </a:r>
            <a:r>
              <a:rPr lang="ru-RU" sz="2400" dirty="0" smtClean="0"/>
              <a:t>целевой, содержательный и организационный.</a:t>
            </a:r>
          </a:p>
          <a:p>
            <a:pPr algn="ctr">
              <a:buNone/>
            </a:pPr>
            <a:r>
              <a:rPr lang="ru-RU" sz="2400" dirty="0" smtClean="0"/>
              <a:t>Содержательный раздел АООП включает Программу сотрудничества с семьей обучающегося.</a:t>
            </a:r>
          </a:p>
          <a:p>
            <a:pPr algn="ctr">
              <a:buNone/>
            </a:pP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Специальная индивидуальная программа развития (СИПР)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49424"/>
            <a:ext cx="8686800" cy="43251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СИПР имеет свою структуру (ФГОС О УО п.2.9.1.), отличную от структуры АООП;</a:t>
            </a:r>
          </a:p>
          <a:p>
            <a:r>
              <a:rPr lang="ru-RU" dirty="0" smtClean="0"/>
              <a:t>разрабатывается на основе содержания АООП, но лишь в доступном для конкретного ребенка объёме, с учетом его индивидуальных возможностей и особых образовательных потребностей;</a:t>
            </a:r>
          </a:p>
          <a:p>
            <a:r>
              <a:rPr lang="ru-RU" dirty="0" smtClean="0"/>
              <a:t>разрабатывается на учебный год экспертной группой, включающей специалистов, работающих с ребенком; привлекаются родители обучающегося;</a:t>
            </a:r>
          </a:p>
          <a:p>
            <a:r>
              <a:rPr lang="ru-RU" dirty="0" smtClean="0"/>
              <a:t>утверждается директором ОУ на основе решения коллегиального органа(педагогического совета) образовательной организации;</a:t>
            </a:r>
          </a:p>
          <a:p>
            <a:r>
              <a:rPr lang="ru-RU" dirty="0" smtClean="0"/>
              <a:t>реализуется во взаимодействии семьи и специалистов в процессе обучения и воспитания ребенка.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Структура СИПР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(п.2.9.1 приложение ФГОС О УО)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1. общие сведения о ребёнке; </a:t>
            </a:r>
          </a:p>
          <a:p>
            <a:pPr>
              <a:buNone/>
            </a:pPr>
            <a:r>
              <a:rPr lang="ru-RU" dirty="0" smtClean="0"/>
              <a:t>2. характеристика, включающая оценку развития обучающегося на момент составления программы и определяющая приоритетные направления воспитания и обучения ребёнка; </a:t>
            </a:r>
          </a:p>
          <a:p>
            <a:pPr>
              <a:buNone/>
            </a:pPr>
            <a:r>
              <a:rPr lang="ru-RU" dirty="0" smtClean="0"/>
              <a:t>3. индивидуальный учебный план; </a:t>
            </a:r>
          </a:p>
          <a:p>
            <a:pPr>
              <a:buNone/>
            </a:pPr>
            <a:r>
              <a:rPr lang="ru-RU" dirty="0" smtClean="0"/>
              <a:t>4. содержание образования в условиях организации и семьи; </a:t>
            </a:r>
          </a:p>
          <a:p>
            <a:pPr>
              <a:buNone/>
            </a:pPr>
            <a:r>
              <a:rPr lang="ru-RU" dirty="0" smtClean="0"/>
              <a:t>5. условия реализации потребности в уходе и присмотре; </a:t>
            </a:r>
          </a:p>
          <a:p>
            <a:pPr>
              <a:buNone/>
            </a:pPr>
            <a:r>
              <a:rPr lang="ru-RU" dirty="0" smtClean="0"/>
              <a:t>6. перечень специалистов, участвующих в разработке и реализации СИПР; </a:t>
            </a:r>
          </a:p>
          <a:p>
            <a:pPr>
              <a:buNone/>
            </a:pPr>
            <a:r>
              <a:rPr lang="ru-RU" dirty="0" smtClean="0"/>
              <a:t>7. перечень возможных задач, мероприятий и форм сотрудничества организации и семьи обучающегося;</a:t>
            </a:r>
          </a:p>
          <a:p>
            <a:pPr>
              <a:buNone/>
            </a:pPr>
            <a:r>
              <a:rPr lang="ru-RU" dirty="0" smtClean="0"/>
              <a:t>8. перечень необходимых технических средств и дидактических материалов; </a:t>
            </a:r>
          </a:p>
          <a:p>
            <a:pPr>
              <a:buNone/>
            </a:pPr>
            <a:r>
              <a:rPr lang="ru-RU" dirty="0" smtClean="0"/>
              <a:t>9. средства мониторинга и оценки динамики обучения.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86808" cy="1643074"/>
          </a:xfrm>
        </p:spPr>
        <p:txBody>
          <a:bodyPr>
            <a:normAutofit fontScale="90000"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  <a:t>Приказы </a:t>
            </a:r>
            <a:r>
              <a:rPr lang="ru-RU" sz="3600" dirty="0" err="1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  <a:t>Минобрнауки</a:t>
            </a:r>
            <a:r>
              <a:rPr lang="ru-RU" sz="36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  <a:t> России</a:t>
            </a:r>
            <a:r>
              <a:rPr lang="ru-RU" sz="32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</a:rPr>
              <a:t>от 19.12.2014</a:t>
            </a:r>
            <a:r>
              <a:rPr lang="ru-RU" sz="3200" dirty="0" smtClean="0">
                <a:solidFill>
                  <a:schemeClr val="tx1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Calibri"/>
                <a:ea typeface="Times New Roman"/>
                <a:cs typeface="Times New Roman"/>
              </a:rPr>
            </a:br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214554"/>
            <a:ext cx="7786742" cy="4000528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ru-RU" sz="3200" dirty="0" smtClean="0"/>
              <a:t> №1598 «Об утверждении федерального </a:t>
            </a:r>
            <a:r>
              <a:rPr lang="ru-RU" sz="3200" dirty="0" err="1" smtClean="0"/>
              <a:t>государственногообразовательного</a:t>
            </a:r>
            <a:r>
              <a:rPr lang="ru-RU" sz="3200" dirty="0" smtClean="0"/>
              <a:t> стандарта начального общего образования </a:t>
            </a:r>
            <a:r>
              <a:rPr lang="ru-RU" sz="3200" dirty="0" err="1" smtClean="0"/>
              <a:t>обучающихсяс</a:t>
            </a:r>
            <a:r>
              <a:rPr lang="ru-RU" sz="3200" dirty="0" smtClean="0"/>
              <a:t> ограниченными возможностями здоровья»</a:t>
            </a:r>
          </a:p>
          <a:p>
            <a:endParaRPr lang="ru-RU" sz="3200" dirty="0" smtClean="0"/>
          </a:p>
          <a:p>
            <a:r>
              <a:rPr lang="ru-RU" sz="3200" dirty="0" smtClean="0"/>
              <a:t>№1599 «Об утверждении федерального </a:t>
            </a:r>
            <a:r>
              <a:rPr lang="ru-RU" sz="3200" dirty="0" err="1" smtClean="0"/>
              <a:t>государственногообразовательного</a:t>
            </a:r>
            <a:r>
              <a:rPr lang="ru-RU" sz="3200" dirty="0" smtClean="0"/>
              <a:t> стандарта образования обучающихся с </a:t>
            </a:r>
            <a:r>
              <a:rPr lang="ru-RU" sz="3200" dirty="0" err="1" smtClean="0"/>
              <a:t>умственнойотсталостью</a:t>
            </a:r>
            <a:r>
              <a:rPr lang="ru-RU" sz="3200" dirty="0" smtClean="0"/>
              <a:t>(интеллектуальными нарушениями)»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Разработка ИУП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Письмо </a:t>
            </a:r>
            <a:r>
              <a:rPr lang="ru-RU" sz="2200" i="1" dirty="0" err="1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МинобрнаукиРоссии</a:t>
            </a: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 от 15.03.2018 № ТС-728/07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«Об организации работы по СИПР»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ИУП включает индивидуальный набор учебных предметов и коррекционных курсов, выбранных из общего учебного плана АООП, с учетом индивидуальных образовательных потребностей, возможностей и особенностей развития конкретного обучающегося. </a:t>
            </a:r>
          </a:p>
          <a:p>
            <a:r>
              <a:rPr lang="ru-RU" dirty="0" smtClean="0"/>
              <a:t>В случае необоснованного переноса всех предметов и часов из учебного плана АООП в ИУП, создается риск нарушения требований ФГОС, что может привести к нарушению права обучающегося на доступное образование.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Индивидуальный учебный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15436" cy="53209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577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57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АООП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СИПР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9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1. Речь и альтернативная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коммуникация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Речь и альтернативная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коммуникация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2. Математические представления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3. Окружающий природный мир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2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 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Человек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6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5. </a:t>
                      </a:r>
                      <a:r>
                        <a:rPr lang="ru-RU" sz="1400" dirty="0" smtClean="0"/>
                        <a:t>Домоводство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81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6. Окружающий социальный мир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0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7. Музыка и движение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Музыка и движение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8. Изобразительная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Изобразительная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1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9. Адаптивная </a:t>
                      </a:r>
                      <a:r>
                        <a:rPr lang="ru-RU" sz="1400" dirty="0" smtClean="0"/>
                        <a:t>физкультура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3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10. Профильный труд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4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Коррекционные курсы: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 Альтернативная  </a:t>
                      </a:r>
                      <a:r>
                        <a:rPr lang="ru-RU" sz="1400" dirty="0" smtClean="0"/>
                        <a:t>коммуникация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 Сенсорное </a:t>
                      </a:r>
                      <a:r>
                        <a:rPr lang="ru-RU" sz="1400" dirty="0" smtClean="0"/>
                        <a:t>развитие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 </a:t>
                      </a:r>
                      <a:r>
                        <a:rPr lang="ru-RU" sz="1400" dirty="0" err="1" smtClean="0"/>
                        <a:t>Предметно-практическиедействия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 Двигательное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Коррекционные курсы: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-Альтернативная  </a:t>
                      </a:r>
                      <a:r>
                        <a:rPr lang="ru-RU" sz="1400" dirty="0" smtClean="0"/>
                        <a:t>коммуникация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-Сенсорное </a:t>
                      </a:r>
                      <a:r>
                        <a:rPr lang="ru-RU" sz="1400" dirty="0" smtClean="0"/>
                        <a:t>развитие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-Предметно-практические </a:t>
                      </a:r>
                      <a:r>
                        <a:rPr lang="ru-RU" sz="1400" dirty="0" smtClean="0"/>
                        <a:t>действия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-Двигательное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42926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Примерная АООП образования обучающихся с умственной отсталостью</a:t>
            </a:r>
            <a:b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(интеллектуальными нарушениями)</a:t>
            </a:r>
            <a:b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Раздел 3.3.1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00594"/>
          </a:xfrm>
        </p:spPr>
        <p:txBody>
          <a:bodyPr>
            <a:noAutofit/>
          </a:bodyPr>
          <a:lstStyle/>
          <a:p>
            <a:r>
              <a:rPr lang="ru-RU" sz="3200" dirty="0" smtClean="0"/>
              <a:t>В индивидуальных учебных планах детей с наиболее тяжелыми нарушениями развития, как правило, преобладают занятия коррекционной направленности. </a:t>
            </a:r>
          </a:p>
          <a:p>
            <a:r>
              <a:rPr lang="ru-RU" sz="3200" dirty="0" smtClean="0"/>
              <a:t>У детей с менее выраженными нарушениями развития больший объем учебной нагрузки распределится на предметные области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Содержание образования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(ФГОС О УО п. 3.1)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Базовые учебные действия </a:t>
            </a:r>
          </a:p>
          <a:p>
            <a:pPr lvl="0"/>
            <a:r>
              <a:rPr lang="ru-RU" dirty="0" smtClean="0"/>
              <a:t>Программы учебных предметов, курсов коррекционно-развивающей области</a:t>
            </a:r>
          </a:p>
          <a:p>
            <a:pPr lvl="0"/>
            <a:r>
              <a:rPr lang="ru-RU" dirty="0" smtClean="0"/>
              <a:t>Нравственное развитие </a:t>
            </a:r>
          </a:p>
          <a:p>
            <a:pPr lvl="0"/>
            <a:r>
              <a:rPr lang="ru-RU" dirty="0" smtClean="0"/>
              <a:t>Формирование экологической культуры, здорового и безопасного образа жизни</a:t>
            </a:r>
          </a:p>
          <a:p>
            <a:pPr lvl="0"/>
            <a:r>
              <a:rPr lang="ru-RU" dirty="0" smtClean="0"/>
              <a:t>Внеурочная деятельность</a:t>
            </a:r>
          </a:p>
          <a:p>
            <a:pPr lvl="0"/>
            <a:r>
              <a:rPr lang="ru-RU" dirty="0" smtClean="0"/>
              <a:t>Программа сотрудничества с семьей обучающегося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Формирование базовых учебных действий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1.Формирование учебного поведения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2.Формирование умения выполнять задания в соответствии с определенными характеристиками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Создание благоприятной обстановки, способствующей формированию положительной мотивации пребывания в образовательной организации и эмоциональному конструктивному взаимодействию с взрослым и сверстниками: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Спокойное пребывание и перемещение в новой среде без проявлений дискомфорта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Принятие контакта, инициированного взрослым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Установление контакта с педагогом и другими взрослыми, участвующими в организации учебного процесса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Ориентация в учебной среде (пространство, материалы, расписание) класса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Планирование учебного дня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Ориентация в расписании дня (последовательности событий/занятий, очередности действий)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Следование расписанию дня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Содержание учебных предметов и коррекционных курсов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sz="32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8686800" cy="493148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Содержание программного материала учебных предметов и коррекционных курсов включает конкретные задачи по формированию представлений, действий/операций.</a:t>
            </a:r>
          </a:p>
          <a:p>
            <a:r>
              <a:rPr lang="ru-RU" dirty="0" smtClean="0"/>
              <a:t>При разработке СИПР на конкретного обучающегося: </a:t>
            </a:r>
          </a:p>
          <a:p>
            <a:pPr>
              <a:buNone/>
            </a:pPr>
            <a:r>
              <a:rPr lang="ru-RU" dirty="0" smtClean="0"/>
              <a:t>   1. из программного материала выбирают возможные (ожидаемые) результаты обучения, которые актуальны для обучающегося (с учетом уровня актуального развития и ЗБР)</a:t>
            </a:r>
          </a:p>
          <a:p>
            <a:pPr>
              <a:buNone/>
            </a:pPr>
            <a:r>
              <a:rPr lang="ru-RU" dirty="0" smtClean="0"/>
              <a:t>   2. выбранные возможные (ожидаемые) результаты обучения индивидуализируют и оформляют с учетом проведения текущей аттестации в форме мониторинга.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Внеурочная деятельность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28736"/>
            <a:ext cx="8507288" cy="5145800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dirty="0" smtClean="0"/>
              <a:t>В случае организации образования обучающегося с умственной отсталостью, в том числе по СИПР, часть индивидуального учебного плана должна включать часы на внеурочную деятельность, предназначенные для реализации направлений внеурочной деятельности, и часы на коррекционно-развивающую область, в рамках которой реализуются коррекционные курсы и индивидуальная работа дефектолога, логопеда, психолога </a:t>
            </a:r>
          </a:p>
          <a:p>
            <a:pPr algn="ctr">
              <a:buNone/>
            </a:pPr>
            <a:r>
              <a:rPr lang="ru-RU" sz="2400" dirty="0" smtClean="0"/>
              <a:t>    </a:t>
            </a:r>
            <a:r>
              <a:rPr lang="ru-RU" sz="2000" dirty="0" smtClean="0"/>
              <a:t>(Письмо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России от 15.03.2018 </a:t>
            </a:r>
          </a:p>
          <a:p>
            <a:pPr algn="ctr">
              <a:buNone/>
            </a:pPr>
            <a:r>
              <a:rPr lang="ru-RU" sz="2000" dirty="0" smtClean="0"/>
              <a:t>№ ТС-728/07 «Об организации работы по СИПР»)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133" y="719667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Программа сотрудничества с семьей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sz="32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28736"/>
            <a:ext cx="8406106" cy="5096608"/>
          </a:xfrm>
        </p:spPr>
        <p:txBody>
          <a:bodyPr>
            <a:normAutofit fontScale="92500" lnSpcReduction="20000"/>
          </a:bodyPr>
          <a:lstStyle/>
          <a:p>
            <a:pPr marL="109728" indent="0" algn="ctr">
              <a:buNone/>
            </a:pPr>
            <a:r>
              <a:rPr lang="ru-RU" dirty="0" smtClean="0"/>
              <a:t>«Программа сотрудничества с семьей направлена на обеспечение конструктивного взаимодействия специалистов образовательной организации и родителей обучающегося в интересах особого ребенка и его семьи</a:t>
            </a:r>
            <a:r>
              <a:rPr lang="ru-RU" dirty="0"/>
              <a:t>» </a:t>
            </a:r>
            <a:r>
              <a:rPr lang="ru-RU" sz="2400" dirty="0" smtClean="0"/>
              <a:t>(АООП, вариант 2) </a:t>
            </a:r>
          </a:p>
          <a:p>
            <a:endParaRPr lang="ru-RU" dirty="0" smtClean="0"/>
          </a:p>
          <a:p>
            <a:pPr marL="109728" indent="0">
              <a:buNone/>
            </a:pPr>
            <a:r>
              <a:rPr lang="ru-RU" sz="2600" b="1" dirty="0" smtClean="0"/>
              <a:t>   Задачи:</a:t>
            </a:r>
            <a:endParaRPr lang="ru-RU" sz="2600" dirty="0" smtClean="0"/>
          </a:p>
          <a:p>
            <a:r>
              <a:rPr lang="ru-RU" sz="2600" dirty="0" smtClean="0"/>
              <a:t>создание позитивного отношения в семье к образованию особого ребенка; </a:t>
            </a:r>
          </a:p>
          <a:p>
            <a:r>
              <a:rPr lang="ru-RU" sz="2600" dirty="0" smtClean="0"/>
              <a:t>формирование доверия между специалистами и родителями в процессе обучения и воспитания ребенка; </a:t>
            </a:r>
          </a:p>
          <a:p>
            <a:r>
              <a:rPr lang="ru-RU" sz="2600" dirty="0" smtClean="0"/>
              <a:t>формирование конструктивной родительской позиции</a:t>
            </a:r>
            <a:r>
              <a:rPr lang="ru-RU" sz="2600" dirty="0"/>
              <a:t>. </a:t>
            </a:r>
            <a:endParaRPr lang="ru-RU" sz="2600" dirty="0" smtClean="0"/>
          </a:p>
          <a:p>
            <a:pPr marL="109728" indent="0">
              <a:buNone/>
            </a:pPr>
            <a:r>
              <a:rPr lang="ru-RU" sz="2600" dirty="0"/>
              <a:t> </a:t>
            </a:r>
            <a:r>
              <a:rPr lang="ru-RU" sz="2600" dirty="0" smtClean="0"/>
              <a:t>   Договор </a:t>
            </a:r>
            <a:r>
              <a:rPr lang="ru-RU" sz="2600" dirty="0"/>
              <a:t>о сотрудничестве !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Возможные задачи, мероприятия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 формы сотрудничества  организации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 семьи обучающегося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sz="2800" b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Психологическая поддержка семьи </a:t>
            </a:r>
          </a:p>
          <a:p>
            <a:r>
              <a:rPr lang="ru-RU" dirty="0" smtClean="0"/>
              <a:t>Повышение осведомленности родителей об особенностях развития и специфических образовательных потребностях ребенка </a:t>
            </a:r>
          </a:p>
          <a:p>
            <a:r>
              <a:rPr lang="ru-RU" dirty="0" smtClean="0"/>
              <a:t>Взаимодействие специалистов и семьи в ходе разработки и реализации СИПР </a:t>
            </a:r>
          </a:p>
          <a:p>
            <a:r>
              <a:rPr lang="ru-RU" dirty="0" smtClean="0"/>
              <a:t>Организация участия родителей в деятельности образовательной организации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Оценка динамики обучения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ru-RU" sz="32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00174"/>
            <a:ext cx="8219256" cy="48811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Текущая аттестация</a:t>
            </a:r>
            <a:r>
              <a:rPr lang="ru-RU" dirty="0" smtClean="0"/>
              <a:t> обучающихся включает в себя каждое полугодовое оценивание результатов освоения СИПР, разработанной на основе АООП образовательной организации. </a:t>
            </a:r>
          </a:p>
          <a:p>
            <a:r>
              <a:rPr lang="ru-RU" b="1" dirty="0" smtClean="0"/>
              <a:t>Промежуточная аттестация</a:t>
            </a:r>
            <a:r>
              <a:rPr lang="ru-RU" dirty="0" smtClean="0"/>
              <a:t> представляет собой оценку результатов освоения СИПР и развития жизненных компетенций ребёнка по итогам учебного года.</a:t>
            </a:r>
          </a:p>
          <a:p>
            <a:r>
              <a:rPr lang="ru-RU" b="1" dirty="0" smtClean="0"/>
              <a:t>Итоговая аттестация</a:t>
            </a:r>
            <a:r>
              <a:rPr lang="ru-RU" dirty="0" smtClean="0"/>
              <a:t> представляет собой оценку результатов освоения специальной индивидуальной программы развития последнего года обучения и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жизненных компетенций обучающимися. </a:t>
            </a:r>
          </a:p>
          <a:p>
            <a:pPr marL="265113" indent="-155575"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571744"/>
            <a:ext cx="8286808" cy="4071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«Для обучающихся с умеренной, тяжелой или глубокой умственной отсталостью, с тяжелыми и множественными нарушениями развития на основе требований Стандарта и АООП организация разрабатывает специальную индивидуальную программу развития (далее ― СИПР), учитывающую специфические образовательные потребности обучающихся»</a:t>
            </a:r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r>
              <a:rPr lang="ru-RU" b="1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857232"/>
            <a:ext cx="7500990" cy="157163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ФГОС образования обучающихся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интеллектуальными нарушениями</a:t>
            </a:r>
            <a:endParaRPr lang="ru-RU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r">
              <a:buNone/>
            </a:pP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610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Средства мониторинга и оценки динамики обучения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sz="32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4938" y="2089788"/>
            <a:ext cx="8363272" cy="4363548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dirty="0" smtClean="0"/>
              <a:t>Мониторинг результатов обучения </a:t>
            </a:r>
          </a:p>
          <a:p>
            <a:pPr marL="109728" indent="0" algn="ctr">
              <a:buNone/>
            </a:pPr>
            <a:r>
              <a:rPr lang="ru-RU" dirty="0" smtClean="0"/>
              <a:t>проводится не реже одного раза в полугодие. </a:t>
            </a:r>
          </a:p>
          <a:p>
            <a:pPr marL="109728" indent="0" algn="ctr">
              <a:buNone/>
            </a:pPr>
            <a:r>
              <a:rPr lang="ru-RU" dirty="0" smtClean="0"/>
              <a:t>В ходе мониторинга специалисты образовательной организации оценивают уровень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представлений, действий/операций, внесенных в СИПР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0182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оценки результатов отражает степень выполнения обучающимся СИПР, взаимодействие следующих компонентов: 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60848"/>
            <a:ext cx="8401080" cy="451368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400" dirty="0" smtClean="0"/>
              <a:t>что обучающийся знает и умеет на конец учебного периода,</a:t>
            </a:r>
          </a:p>
          <a:p>
            <a:pPr lvl="0"/>
            <a:r>
              <a:rPr lang="ru-RU" sz="2400" dirty="0" smtClean="0"/>
              <a:t>что из полученных знаний и умений он применяет на практике,</a:t>
            </a:r>
          </a:p>
          <a:p>
            <a:pPr lvl="0"/>
            <a:r>
              <a:rPr lang="ru-RU" sz="2400" dirty="0" smtClean="0"/>
              <a:t>насколько активно, адекватно и самостоятельно он их применяет.</a:t>
            </a:r>
          </a:p>
          <a:p>
            <a:pPr lvl="0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b="1" dirty="0" smtClean="0"/>
              <a:t>Итоговые результаты образования за оцениваемый период оформляются описательно</a:t>
            </a:r>
            <a:r>
              <a:rPr lang="ru-RU" dirty="0" smtClean="0"/>
              <a:t> в дневниках наблюдения и в форме характеристики за учебный год. </a:t>
            </a:r>
          </a:p>
          <a:p>
            <a:pPr marL="109728" indent="0" algn="ctr">
              <a:buNone/>
            </a:pPr>
            <a:r>
              <a:rPr lang="ru-RU" dirty="0" smtClean="0"/>
              <a:t>На основе итоговой характеристики составляется СИПР на следующий учебный период (АООП п. 3.1.1.4)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Требования к условиям 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реализации АООП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(ФГОС О УО п.3)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76872"/>
            <a:ext cx="8229600" cy="41764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Стандарт определяет требования к кадровым, финансовым, материально-техническим и иным условиям </a:t>
            </a:r>
            <a:r>
              <a:rPr lang="ru-RU" dirty="0" smtClean="0"/>
              <a:t>получения образования обучающимися с умственной отсталостью (интеллектуальными нарушениями)</a:t>
            </a:r>
          </a:p>
          <a:p>
            <a:pPr marL="109728" indent="0" algn="just">
              <a:buNone/>
            </a:pP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Требования к условиям получения образования обучающимися с умственной отсталостью (интеллектуальными нарушениями) представляют собой интегративное описание совокупности условий, необходимых для реализации АООП, и структурируются по сферам ресурсного обеспечения. </a:t>
            </a:r>
          </a:p>
          <a:p>
            <a:pPr algn="just"/>
            <a:endParaRPr lang="ru-RU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В помощь специалистам, осуществляющим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обучение по СИПР, 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разработан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учебно-методический комплекс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адрес УМК в интернете: </a:t>
            </a:r>
          </a:p>
          <a:p>
            <a:pPr algn="ctr">
              <a:buNone/>
            </a:pPr>
            <a:r>
              <a:rPr lang="ru-RU" u="sng" dirty="0" smtClean="0">
                <a:hlinkClick r:id="rId2"/>
              </a:rPr>
              <a:t>http://УМКСИПР.РФ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29684" cy="33575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Обучение детей с ТМНР направлено на формирование </a:t>
            </a:r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жизненных компетенций,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позволяющих </a:t>
            </a:r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достигать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максимально возможной </a:t>
            </a:r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самостоятельности в решении повседневных жизненных задач, включаться в жизнь общества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714728"/>
            <a:ext cx="8429684" cy="3143272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400" dirty="0" smtClean="0"/>
              <a:t>Общим результатом образования такого обучающегося может стать набор компетенций, позволяющих соразмерно психическим и физическим возможностям максимально самостоятельно решать задачи, направленные на нормализацию его жизни. (АООП п. 3.1.1.4)</a:t>
            </a:r>
          </a:p>
          <a:p>
            <a:pPr algn="r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1537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latin typeface="Times New Roman"/>
                <a:ea typeface="Times New Roman"/>
              </a:rPr>
              <a:t/>
            </a:r>
            <a:br>
              <a:rPr lang="ru-RU" sz="2700" dirty="0" smtClean="0">
                <a:latin typeface="Times New Roman"/>
                <a:ea typeface="Times New Roman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Особые образовательные  потребности обучающихся с ТМНР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4857784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ru-RU" sz="2400" dirty="0" smtClean="0"/>
              <a:t>существенным изменением содержания образования</a:t>
            </a:r>
          </a:p>
          <a:p>
            <a:r>
              <a:rPr lang="ru-RU" sz="2400" dirty="0" smtClean="0"/>
              <a:t>созданием оптимальных путей развития</a:t>
            </a:r>
          </a:p>
          <a:p>
            <a:r>
              <a:rPr lang="ru-RU" sz="2400" dirty="0" smtClean="0"/>
              <a:t>использованием специфических методов и средств обучения</a:t>
            </a:r>
          </a:p>
          <a:p>
            <a:r>
              <a:rPr lang="ru-RU" sz="2400" dirty="0" smtClean="0"/>
              <a:t>дифференцированным, "пошаговым" обучением</a:t>
            </a:r>
          </a:p>
          <a:p>
            <a:r>
              <a:rPr lang="ru-RU" sz="2400" dirty="0" smtClean="0"/>
              <a:t>обязательной индивидуализацией обучения</a:t>
            </a:r>
          </a:p>
          <a:p>
            <a:r>
              <a:rPr lang="ru-RU" sz="2400" dirty="0" smtClean="0"/>
              <a:t>формированием элементарных социально-бытовых навыков и навыков самообслуживания</a:t>
            </a:r>
          </a:p>
          <a:p>
            <a:r>
              <a:rPr lang="ru-RU" sz="2400" dirty="0" smtClean="0"/>
              <a:t>обеспечением присмотра и ухода за обучающимися</a:t>
            </a:r>
          </a:p>
          <a:p>
            <a:r>
              <a:rPr lang="ru-RU" sz="2400" dirty="0" smtClean="0"/>
              <a:t>дозированным расширением образовательного пространства внутри организации и за ее пределами</a:t>
            </a:r>
          </a:p>
          <a:p>
            <a:r>
              <a:rPr lang="ru-RU" sz="2400" dirty="0" smtClean="0"/>
              <a:t>организацией обучения в разновозрастных классах (группах)</a:t>
            </a:r>
          </a:p>
          <a:p>
            <a:r>
              <a:rPr lang="ru-RU" sz="2400" dirty="0" smtClean="0"/>
              <a:t>организацией взаимодействия специалистов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785794"/>
            <a:ext cx="8143932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400" b="1" i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Заключение ПМПК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28802"/>
            <a:ext cx="8215370" cy="450059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/>
              <a:t>Рекомендации по созданию специальных условий получения образования: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разработка специальной индивидуальной программы развития(СИПР); </a:t>
            </a:r>
          </a:p>
          <a:p>
            <a:r>
              <a:rPr lang="ru-RU" dirty="0" smtClean="0"/>
              <a:t>использование при разработке и реализации СИПР учебно-методического комплекса(УМК), размещенного в сети интернет на </a:t>
            </a:r>
            <a:r>
              <a:rPr lang="ru-RU" dirty="0" err="1" smtClean="0"/>
              <a:t>сайтеhttp</a:t>
            </a:r>
            <a:r>
              <a:rPr lang="ru-RU" dirty="0" smtClean="0"/>
              <a:t>://</a:t>
            </a:r>
            <a:r>
              <a:rPr lang="ru-RU" dirty="0" err="1" smtClean="0"/>
              <a:t>умксипр.рф</a:t>
            </a:r>
            <a:r>
              <a:rPr lang="ru-RU" dirty="0" smtClean="0"/>
              <a:t>; 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785794"/>
            <a:ext cx="6572296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400" b="1" i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5929354"/>
          </a:xfrm>
          <a:solidFill>
            <a:schemeClr val="bg1"/>
          </a:solidFill>
        </p:spPr>
        <p:txBody>
          <a:bodyPr>
            <a:noAutofit/>
          </a:bodyPr>
          <a:lstStyle/>
          <a:p>
            <a:endParaRPr lang="ru-RU" sz="2000" dirty="0" smtClean="0"/>
          </a:p>
          <a:p>
            <a:r>
              <a:rPr lang="ru-RU" sz="2400" dirty="0" smtClean="0"/>
              <a:t>проведение занятий специалистами: учитель-логопед, учитель-дефектолог, педагог-психолог, учитель АФК; в случае </a:t>
            </a:r>
            <a:r>
              <a:rPr lang="ru-RU" sz="2400" dirty="0" err="1" smtClean="0"/>
              <a:t>необходимости-тьютор</a:t>
            </a:r>
            <a:r>
              <a:rPr lang="ru-RU" sz="2400" dirty="0" smtClean="0"/>
              <a:t>, тифлопедагог, сурдопедагог; </a:t>
            </a:r>
          </a:p>
          <a:p>
            <a:r>
              <a:rPr lang="ru-RU" sz="2400" dirty="0" smtClean="0"/>
              <a:t>использование специальных методов обучения; </a:t>
            </a:r>
          </a:p>
          <a:p>
            <a:r>
              <a:rPr lang="ru-RU" sz="2400" dirty="0" smtClean="0"/>
              <a:t>предоставление услуг ассистента (помощника), оказывающего обучающемуся техническую помощь (в случае необходимости);</a:t>
            </a:r>
          </a:p>
          <a:p>
            <a:r>
              <a:rPr lang="ru-RU" sz="2400" dirty="0" smtClean="0"/>
              <a:t>использование технических средств обучения (в случае необходимости);</a:t>
            </a:r>
          </a:p>
          <a:p>
            <a:r>
              <a:rPr lang="ru-RU" sz="2400" dirty="0" smtClean="0"/>
              <a:t>использование </a:t>
            </a:r>
            <a:r>
              <a:rPr lang="ru-RU" sz="2400" dirty="0" err="1" smtClean="0"/>
              <a:t>ассистивных</a:t>
            </a:r>
            <a:r>
              <a:rPr lang="ru-RU" sz="2400" dirty="0" smtClean="0"/>
              <a:t> средств (в случае необходимости), без которых невозможно или затруднено освоение образовательных программ обучающимися с ТМНР.</a:t>
            </a:r>
          </a:p>
          <a:p>
            <a:pPr lvl="0"/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785794"/>
            <a:ext cx="7929618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Разработка  СИПР</a:t>
            </a: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072494" cy="4643470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/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РФ ВК-452/07 от 11.03.2016 «Методические рекомендации по вопросам внедрения ФГОС ОВЗ»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РФ ТС –728/07 от 15.03 2018 «Об организации работы по СИПР»</a:t>
            </a:r>
          </a:p>
          <a:p>
            <a:pPr lvl="0"/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Конкретный порядок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разработки и реализации СИПР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принимается педагогическим советом </a:t>
            </a:r>
          </a:p>
          <a:p>
            <a:pPr algn="ctr">
              <a:buNone/>
            </a:pPr>
            <a:r>
              <a:rPr lang="ru-RU" dirty="0" smtClean="0"/>
              <a:t>и утверждается приказом руководителя образовательной организации</a:t>
            </a:r>
          </a:p>
          <a:p>
            <a:pPr algn="ctr">
              <a:buNone/>
            </a:pPr>
            <a:r>
              <a:rPr lang="ru-RU" dirty="0" smtClean="0"/>
              <a:t>в качестве локального акта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1730</Words>
  <Application>Microsoft Office PowerPoint</Application>
  <PresentationFormat>Экран (4:3)</PresentationFormat>
  <Paragraphs>227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Городская</vt:lpstr>
      <vt:lpstr>Специальная индивидуальная программа развития   для детей с тяжелыми и множественными нарушениями развития</vt:lpstr>
      <vt:lpstr>Приказы Минобрнауки России от 19.12.2014  </vt:lpstr>
      <vt:lpstr>  «Для обучающихся с умеренной, тяжелой или глубокой умственной отсталостью, с тяжелыми и множественными нарушениями развития на основе требований Стандарта и АООП организация разрабатывает специальную индивидуальную программу развития (далее ― СИПР), учитывающую специфические образовательные потребности обучающихся»     </vt:lpstr>
      <vt:lpstr>    Обучение детей с ТМНР направлено на формирование жизненных компетенций, позволяющих достигать максимально возможной самостоятельности в решении повседневных жизненных задач, включаться в жизнь общества   </vt:lpstr>
      <vt:lpstr>     Особые образовательные  потребности обучающихся с ТМНР      </vt:lpstr>
      <vt:lpstr>     Заключение ПМПК   </vt:lpstr>
      <vt:lpstr>       </vt:lpstr>
      <vt:lpstr>  Разработка  СИПР    </vt:lpstr>
      <vt:lpstr>Конкретный порядок разработки и реализации СИПР </vt:lpstr>
      <vt:lpstr>Разработка СИПР</vt:lpstr>
      <vt:lpstr>Создание экспертной группы </vt:lpstr>
      <vt:lpstr>Организация работы экспертной группы на этапе разработки СИПР </vt:lpstr>
      <vt:lpstr>Психолого-педагогические обследование</vt:lpstr>
      <vt:lpstr>Первичное психолого-педагогическое обследование</vt:lpstr>
      <vt:lpstr>Характеристика  </vt:lpstr>
      <vt:lpstr> </vt:lpstr>
      <vt:lpstr>Требования к АООП  обучающихся с умственной отсталостью (интеллектуальными нарушениями) (Приложение к ФГОС О УО) </vt:lpstr>
      <vt:lpstr>Специальная индивидуальная программа развития (СИПР) </vt:lpstr>
      <vt:lpstr>Структура СИПР (п.2.9.1 приложение ФГОС О УО)  </vt:lpstr>
      <vt:lpstr>Разработка ИУП Письмо МинобрнаукиРоссии от 15.03.2018 № ТС-728/07 «Об организации работы по СИПР» </vt:lpstr>
      <vt:lpstr>Индивидуальный учебный план </vt:lpstr>
      <vt:lpstr>Примерная АООП образования обучающихся с умственной отсталостью (интеллектуальными нарушениями) Раздел 3.3.1</vt:lpstr>
      <vt:lpstr>Содержание образования (ФГОС О УО п. 3.1) </vt:lpstr>
      <vt:lpstr>Формирование базовых учебных действий </vt:lpstr>
      <vt:lpstr>Содержание учебных предметов и коррекционных курсов </vt:lpstr>
      <vt:lpstr>Внеурочная деятельность </vt:lpstr>
      <vt:lpstr>Программа сотрудничества с семьей </vt:lpstr>
      <vt:lpstr>Возможные задачи, мероприятия  и формы сотрудничества  организации  и семьи обучающегося </vt:lpstr>
      <vt:lpstr>Оценка динамики обучения </vt:lpstr>
      <vt:lpstr>Средства мониторинга и оценки динамики обучения </vt:lpstr>
      <vt:lpstr>Система оценки результатов отражает степень выполнения обучающимся СИПР, взаимодействие следующих компонентов:   </vt:lpstr>
      <vt:lpstr>  Требования к условиям  реализации АООП (ФГОС О УО п.3)   </vt:lpstr>
      <vt:lpstr>В помощь специалистам, осуществляющим  обучение по СИПР,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пппппппппппппп</dc:title>
  <dc:creator>LenovoUser</dc:creator>
  <cp:lastModifiedBy>5555</cp:lastModifiedBy>
  <cp:revision>107</cp:revision>
  <dcterms:created xsi:type="dcterms:W3CDTF">2019-12-10T06:33:38Z</dcterms:created>
  <dcterms:modified xsi:type="dcterms:W3CDTF">2020-04-17T09:40:30Z</dcterms:modified>
</cp:coreProperties>
</file>