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dyt.krymschool.ru/info/item/1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699804"/>
            <a:ext cx="4118992" cy="1143000"/>
          </a:xfrm>
        </p:spPr>
        <p:txBody>
          <a:bodyPr/>
          <a:lstStyle/>
          <a:p>
            <a:r>
              <a:rPr lang="ru-RU" dirty="0"/>
              <a:t>Педагог ДО МБОУ ДО ЦДЮТ Муратов М.Ж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Памятники истории и культуры Симферопольского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90562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3" y="476672"/>
            <a:ext cx="453650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1991 г. новый владелец дома </a:t>
            </a:r>
            <a:r>
              <a:rPr lang="ru-RU" sz="2000" dirty="0" err="1"/>
              <a:t>Шнайдеров</a:t>
            </a:r>
            <a:r>
              <a:rPr lang="ru-RU" sz="2000" dirty="0"/>
              <a:t> начал создание </a:t>
            </a:r>
            <a:r>
              <a:rPr lang="ru-RU" sz="2000" dirty="0" smtClean="0"/>
              <a:t>этнического центра </a:t>
            </a:r>
            <a:r>
              <a:rPr lang="ru-RU" sz="2000" dirty="0"/>
              <a:t>немцев. </a:t>
            </a:r>
            <a:r>
              <a:rPr lang="ru-RU" sz="2000" dirty="0" smtClean="0"/>
              <a:t>Дом </a:t>
            </a:r>
            <a:r>
              <a:rPr lang="ru-RU" sz="2000" dirty="0"/>
              <a:t>был построен в 1870 году. </a:t>
            </a:r>
            <a:r>
              <a:rPr lang="ru-RU" sz="2000" dirty="0" smtClean="0"/>
              <a:t>В ходе </a:t>
            </a:r>
            <a:r>
              <a:rPr lang="ru-RU" sz="2000" dirty="0"/>
              <a:t>работы по созданию центра откопан и восстановлен 2-й вход в </a:t>
            </a:r>
            <a:r>
              <a:rPr lang="ru-RU" sz="2000" dirty="0" smtClean="0"/>
              <a:t>подвал (представляет </a:t>
            </a:r>
            <a:r>
              <a:rPr lang="ru-RU" sz="2000" dirty="0"/>
              <a:t>собой бутовое сооружение, уходящее на глубину 3,5 метра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dirty="0" smtClean="0"/>
              <a:t>Откопан </a:t>
            </a:r>
            <a:r>
              <a:rPr lang="ru-RU" sz="2000" dirty="0"/>
              <a:t>и реставрирован старый немецкий </a:t>
            </a:r>
            <a:r>
              <a:rPr lang="ru-RU" sz="2000" dirty="0" smtClean="0"/>
              <a:t>колодец (внутренний </a:t>
            </a:r>
            <a:r>
              <a:rPr lang="ru-RU" sz="2000" dirty="0"/>
              <a:t>диаметр 2 </a:t>
            </a:r>
            <a:r>
              <a:rPr lang="ru-RU" sz="2000" dirty="0" smtClean="0"/>
              <a:t>м, внешний </a:t>
            </a:r>
            <a:r>
              <a:rPr lang="ru-RU" sz="2000" dirty="0"/>
              <a:t>— 3,5 м, глубина — 15 м, столб воды — 7,5 м), выложенный из </a:t>
            </a:r>
            <a:r>
              <a:rPr lang="ru-RU" sz="2000" dirty="0" smtClean="0"/>
              <a:t>бута.</a:t>
            </a:r>
          </a:p>
          <a:p>
            <a:pPr marL="0" indent="0">
              <a:buNone/>
            </a:pPr>
            <a:r>
              <a:rPr lang="ru-RU" sz="2000" dirty="0" err="1" smtClean="0"/>
              <a:t>Кронентальцы</a:t>
            </a:r>
            <a:r>
              <a:rPr lang="ru-RU" sz="2000" dirty="0" smtClean="0"/>
              <a:t> первыми </a:t>
            </a:r>
            <a:r>
              <a:rPr lang="ru-RU" sz="2000" dirty="0"/>
              <a:t>в Крыму начали выращивать сады-виноградники (рядом с </a:t>
            </a:r>
            <a:r>
              <a:rPr lang="ru-RU" sz="2000" dirty="0" smtClean="0"/>
              <a:t>саженцем дерева </a:t>
            </a:r>
            <a:r>
              <a:rPr lang="ru-RU" sz="2000" dirty="0"/>
              <a:t>сажали виноградную лозу), именно они превратили долину реки</a:t>
            </a:r>
            <a:br>
              <a:rPr lang="ru-RU" sz="2000" dirty="0"/>
            </a:br>
            <a:r>
              <a:rPr lang="ru-RU" sz="2000" dirty="0" err="1"/>
              <a:t>Булганак</a:t>
            </a:r>
            <a:r>
              <a:rPr lang="ru-RU" sz="2000" dirty="0"/>
              <a:t> в «винную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4" name="AutoShape 2" descr="О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О на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роненталь (Кольчугино) - этнографический центр | Крымски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9" y="1700808"/>
            <a:ext cx="4520755" cy="3790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5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Посёлок Школьное расположен посреди холмистой </a:t>
            </a:r>
            <a:r>
              <a:rPr lang="ru-RU" sz="2000" dirty="0" smtClean="0"/>
              <a:t>возвышенности на </a:t>
            </a:r>
            <a:r>
              <a:rPr lang="ru-RU" sz="2000" dirty="0"/>
              <a:t>приблизительной высоте 100 м над уровнем моря у балки </a:t>
            </a:r>
            <a:r>
              <a:rPr lang="ru-RU" sz="2000" dirty="0" err="1"/>
              <a:t>Джабанак</a:t>
            </a:r>
            <a:r>
              <a:rPr lang="ru-RU" sz="2000" dirty="0"/>
              <a:t>, в 18 </a:t>
            </a:r>
            <a:r>
              <a:rPr lang="ru-RU" sz="2000" dirty="0" smtClean="0"/>
              <a:t>км от </a:t>
            </a:r>
            <a:r>
              <a:rPr lang="ru-RU" sz="2000" dirty="0"/>
              <a:t>г. Симферополя.</a:t>
            </a:r>
            <a:br>
              <a:rPr lang="ru-RU" sz="2000" dirty="0"/>
            </a:br>
            <a:r>
              <a:rPr lang="ru-RU" sz="2000" dirty="0"/>
              <a:t>Запуск первого в мире советского спутника Земли 4 октября 1957 г. и </a:t>
            </a:r>
            <a:r>
              <a:rPr lang="ru-RU" sz="2000" dirty="0" smtClean="0"/>
              <a:t>есть начало </a:t>
            </a:r>
            <a:r>
              <a:rPr lang="ru-RU" sz="2000" dirty="0"/>
              <a:t>отсчета истории существования пос. Школьное.</a:t>
            </a:r>
            <a:br>
              <a:rPr lang="ru-RU" sz="2000" dirty="0"/>
            </a:br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Наземный измерительный пункт №</a:t>
            </a:r>
            <a:r>
              <a:rPr lang="ru-RU" b="1" dirty="0" smtClean="0">
                <a:effectLst/>
              </a:rPr>
              <a:t>10 </a:t>
            </a:r>
            <a:r>
              <a:rPr lang="ru-RU" b="1" dirty="0">
                <a:effectLst/>
              </a:rPr>
              <a:t>(НИП-10</a:t>
            </a:r>
            <a:r>
              <a:rPr lang="ru-RU" b="1" dirty="0" smtClean="0">
                <a:effectLst/>
              </a:rPr>
              <a:t>)</a:t>
            </a:r>
            <a:endParaRPr lang="ru-RU" dirty="0"/>
          </a:p>
        </p:txBody>
      </p:sp>
      <p:pic>
        <p:nvPicPr>
          <p:cNvPr id="9218" name="Picture 2" descr="Забытый «Школьны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7"/>
            <a:ext cx="5414653" cy="3609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1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В 1957 году был построен комплекс зданий и сооружений </a:t>
            </a:r>
            <a:r>
              <a:rPr lang="ru-RU" sz="2000" dirty="0" smtClean="0"/>
              <a:t>космической инфраструктуры </a:t>
            </a:r>
            <a:r>
              <a:rPr lang="ru-RU" sz="2000" dirty="0"/>
              <a:t>под названием «Наземный измерительный пункт №10» (</a:t>
            </a:r>
            <a:r>
              <a:rPr lang="ru-RU" sz="2000" dirty="0" smtClean="0"/>
              <a:t>НИП-10</a:t>
            </a:r>
            <a:r>
              <a:rPr lang="ru-RU" sz="2000" dirty="0"/>
              <a:t>), одновременно с которым вырос и посёлок городского типа Школьное. </a:t>
            </a:r>
            <a:r>
              <a:rPr lang="ru-RU" sz="2000" dirty="0" smtClean="0"/>
              <a:t>Это был </a:t>
            </a:r>
            <a:r>
              <a:rPr lang="ru-RU" sz="2000" dirty="0"/>
              <a:t>гарнизон военно-космических сил СССР, в </a:t>
            </a:r>
            <a:r>
              <a:rPr lang="ru-RU" sz="2000" dirty="0" smtClean="0"/>
              <a:t>котором дислоцировалось</a:t>
            </a:r>
            <a:r>
              <a:rPr lang="ru-RU" sz="2000" dirty="0"/>
              <a:t> </a:t>
            </a:r>
            <a:r>
              <a:rPr lang="ru-RU" sz="2000" dirty="0" smtClean="0"/>
              <a:t>несколько </a:t>
            </a:r>
            <a:r>
              <a:rPr lang="ru-RU" sz="2000" dirty="0"/>
              <a:t>воинских частей.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Забытый «Школьный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Забытый «Школьный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Забытый «Школьны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053135" cy="328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Здесь проводились следующие </a:t>
            </a:r>
            <a:r>
              <a:rPr lang="ru-RU" sz="2000" dirty="0" smtClean="0"/>
              <a:t>исследования: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велась </a:t>
            </a:r>
            <a:r>
              <a:rPr lang="ru-RU" sz="2000" dirty="0"/>
              <a:t>работа по программе «Луна» и «Луноход</a:t>
            </a:r>
            <a:r>
              <a:rPr lang="ru-RU" sz="2000" dirty="0" smtClean="0"/>
              <a:t>»;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принято </a:t>
            </a:r>
            <a:r>
              <a:rPr lang="ru-RU" sz="2000" dirty="0"/>
              <a:t>первое изображение с поверхности Луны, </a:t>
            </a:r>
            <a:r>
              <a:rPr lang="ru-RU" sz="2000" dirty="0" smtClean="0"/>
              <a:t>переданное космическим </a:t>
            </a:r>
            <a:r>
              <a:rPr lang="ru-RU" sz="2000" dirty="0"/>
              <a:t>аппаратом «Луна-9</a:t>
            </a:r>
            <a:r>
              <a:rPr lang="ru-RU" sz="2000" dirty="0" smtClean="0"/>
              <a:t>»;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был </a:t>
            </a:r>
            <a:r>
              <a:rPr lang="ru-RU" sz="2000" dirty="0"/>
              <a:t>построен единственный в мире </a:t>
            </a:r>
            <a:r>
              <a:rPr lang="ru-RU" sz="2000" dirty="0" err="1"/>
              <a:t>лунодром</a:t>
            </a:r>
            <a:r>
              <a:rPr lang="ru-RU" sz="2000" dirty="0"/>
              <a:t>, на котором </a:t>
            </a:r>
            <a:r>
              <a:rPr lang="ru-RU" sz="2000" dirty="0" smtClean="0"/>
              <a:t>экипажи луноходов </a:t>
            </a:r>
            <a:r>
              <a:rPr lang="ru-RU" sz="2000" dirty="0"/>
              <a:t>проходили обучение: на площадке размером с </a:t>
            </a:r>
            <a:r>
              <a:rPr lang="ru-RU" sz="2000" dirty="0" smtClean="0"/>
              <a:t>футбольное поле </a:t>
            </a:r>
            <a:r>
              <a:rPr lang="ru-RU" sz="2000" dirty="0"/>
              <a:t>искусственно создавали рельеф, имитирующий лунную</a:t>
            </a:r>
            <a:br>
              <a:rPr lang="ru-RU" sz="2000" dirty="0"/>
            </a:br>
            <a:r>
              <a:rPr lang="ru-RU" sz="2000" dirty="0" smtClean="0"/>
              <a:t>поверхность;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находился центр управления луноходами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1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НИП-10 посещали руководители правительства СССР, науки </a:t>
            </a:r>
            <a:r>
              <a:rPr lang="ru-RU" dirty="0" smtClean="0"/>
              <a:t>и промышленности</a:t>
            </a:r>
            <a:r>
              <a:rPr lang="ru-RU" dirty="0"/>
              <a:t>: председатель Совета Министров СССР Н.С. Хрущёв,</a:t>
            </a:r>
            <a:br>
              <a:rPr lang="ru-RU" dirty="0"/>
            </a:br>
            <a:r>
              <a:rPr lang="ru-RU" dirty="0"/>
              <a:t>президент АН СССР М.В. Келдыш, академик С.П. Королёв, </a:t>
            </a:r>
            <a:r>
              <a:rPr lang="ru-RU" dirty="0" err="1"/>
              <a:t>членкорреспондент</a:t>
            </a:r>
            <a:r>
              <a:rPr lang="ru-RU" dirty="0"/>
              <a:t> Г.Н. </a:t>
            </a:r>
            <a:r>
              <a:rPr lang="ru-RU" dirty="0" err="1"/>
              <a:t>Бабакин</a:t>
            </a:r>
            <a:r>
              <a:rPr lang="ru-RU" dirty="0"/>
              <a:t>, первый космонавт Ю.А. Гагарин, </a:t>
            </a:r>
            <a:r>
              <a:rPr lang="ru-RU" dirty="0" err="1"/>
              <a:t>летчиккосмонавт</a:t>
            </a:r>
            <a:r>
              <a:rPr lang="ru-RU" dirty="0"/>
              <a:t> Г.С. Титов, член-корреспондент Б.Е. Черток и многие </a:t>
            </a:r>
            <a:r>
              <a:rPr lang="ru-RU" dirty="0" smtClean="0"/>
              <a:t>другие ведущие </a:t>
            </a:r>
            <a:r>
              <a:rPr lang="ru-RU" dirty="0"/>
              <a:t>инженеры и конструкторы.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Баклинский</a:t>
            </a:r>
            <a:r>
              <a:rPr lang="ru-RU" sz="2000" dirty="0"/>
              <a:t> архитектурно-археологический комплекс расположен </a:t>
            </a:r>
            <a:r>
              <a:rPr lang="ru-RU" sz="2000" dirty="0" smtClean="0"/>
              <a:t>в междуречье </a:t>
            </a:r>
            <a:r>
              <a:rPr lang="ru-RU" sz="2000" dirty="0" err="1"/>
              <a:t>Бодрака</a:t>
            </a:r>
            <a:r>
              <a:rPr lang="ru-RU" sz="2000" dirty="0"/>
              <a:t> и </a:t>
            </a:r>
            <a:r>
              <a:rPr lang="ru-RU" sz="2000" dirty="0" err="1"/>
              <a:t>Альмы</a:t>
            </a:r>
            <a:r>
              <a:rPr lang="ru-RU" sz="2000" dirty="0"/>
              <a:t>, в двух километрах юго-восточнее </a:t>
            </a:r>
            <a:r>
              <a:rPr lang="ru-RU" sz="2000" dirty="0" smtClean="0"/>
              <a:t>с</a:t>
            </a:r>
            <a:r>
              <a:rPr lang="ru-RU" sz="2000" dirty="0"/>
              <a:t>. Скалистое. Пещерное городище </a:t>
            </a:r>
            <a:r>
              <a:rPr lang="ru-RU" sz="2000" dirty="0" err="1"/>
              <a:t>Бакла</a:t>
            </a:r>
            <a:r>
              <a:rPr lang="ru-RU" sz="2000" dirty="0"/>
              <a:t> находится на широкой террасе </a:t>
            </a:r>
            <a:r>
              <a:rPr lang="ru-RU" sz="2000" dirty="0" smtClean="0"/>
              <a:t>между двумя </a:t>
            </a:r>
            <a:r>
              <a:rPr lang="ru-RU" sz="2000" dirty="0"/>
              <a:t>ярусами утеса на высоте около 320 м над уровнем </a:t>
            </a:r>
            <a:r>
              <a:rPr lang="ru-RU" sz="2000" dirty="0" smtClean="0"/>
              <a:t>моря.</a:t>
            </a:r>
          </a:p>
          <a:p>
            <a:pPr marL="0" indent="0">
              <a:buNone/>
            </a:pPr>
            <a:r>
              <a:rPr lang="ru-RU" sz="2000" dirty="0" err="1"/>
              <a:t>Куэста</a:t>
            </a:r>
            <a:r>
              <a:rPr lang="ru-RU" sz="2000" dirty="0"/>
              <a:t>, в этом месте представляющая собой крутой откос, состоит из </a:t>
            </a:r>
            <a:r>
              <a:rPr lang="ru-RU" sz="2000" dirty="0" smtClean="0"/>
              <a:t>пласта прочного </a:t>
            </a:r>
            <a:r>
              <a:rPr lang="ru-RU" sz="2000" dirty="0"/>
              <a:t>мшанкового известняка, поверх которого залегает нуммулитовый.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Пещерное городище </a:t>
            </a:r>
            <a:r>
              <a:rPr lang="ru-RU" b="1" dirty="0" err="1" smtClean="0">
                <a:effectLst/>
              </a:rPr>
              <a:t>Бакла</a:t>
            </a:r>
            <a:endParaRPr lang="ru-RU" dirty="0"/>
          </a:p>
        </p:txBody>
      </p:sp>
      <p:pic>
        <p:nvPicPr>
          <p:cNvPr id="11266" name="Picture 2" descr="Пещерный город «Бакла» — Карта Кры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46206"/>
            <a:ext cx="5092824" cy="341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9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Предположительно во второй половине III в. вершина </a:t>
            </a:r>
            <a:r>
              <a:rPr lang="ru-RU" sz="2200" dirty="0" err="1"/>
              <a:t>Баклы</a:t>
            </a:r>
            <a:r>
              <a:rPr lang="ru-RU" sz="2200" dirty="0"/>
              <a:t> </a:t>
            </a:r>
            <a:r>
              <a:rPr lang="ru-RU" sz="2200" dirty="0" smtClean="0"/>
              <a:t>стала местом </a:t>
            </a:r>
            <a:r>
              <a:rPr lang="ru-RU" sz="2200" dirty="0"/>
              <a:t>основания укрепленного поселения. V </a:t>
            </a:r>
            <a:r>
              <a:rPr lang="ru-RU" sz="2200" dirty="0" smtClean="0"/>
              <a:t>- </a:t>
            </a:r>
            <a:r>
              <a:rPr lang="ru-RU" sz="2200" dirty="0"/>
              <a:t>первая половина VI </a:t>
            </a:r>
            <a:r>
              <a:rPr lang="ru-RU" sz="2200" dirty="0" smtClean="0"/>
              <a:t>вв. - время</a:t>
            </a:r>
            <a:r>
              <a:rPr lang="ru-RU" sz="2200" dirty="0"/>
              <a:t>, когда здесь возводится первая линия обороны, которая в результате</a:t>
            </a:r>
            <a:br>
              <a:rPr lang="ru-RU" sz="2200" dirty="0"/>
            </a:br>
            <a:r>
              <a:rPr lang="ru-RU" sz="2200" dirty="0"/>
              <a:t>перестройки VIII—IX вв. была усилена. Возведенные стены служили </a:t>
            </a:r>
            <a:r>
              <a:rPr lang="ru-RU" sz="2200" dirty="0" smtClean="0"/>
              <a:t>защитой для </a:t>
            </a:r>
            <a:r>
              <a:rPr lang="ru-RU" sz="2200" dirty="0"/>
              <a:t>самого уязвимого южного пологого склона.</a:t>
            </a:r>
            <a:br>
              <a:rPr lang="ru-RU" sz="2200" dirty="0"/>
            </a:br>
            <a:r>
              <a:rPr lang="ru-RU" sz="2200" dirty="0"/>
              <a:t>В настоящее время на территории городища можно разглядеть </a:t>
            </a:r>
            <a:r>
              <a:rPr lang="ru-RU" sz="2200" dirty="0" smtClean="0"/>
              <a:t>следы </a:t>
            </a:r>
            <a:r>
              <a:rPr lang="ru-RU" sz="2200" dirty="0" err="1" smtClean="0"/>
              <a:t>близкостоящих</a:t>
            </a:r>
            <a:r>
              <a:rPr lang="ru-RU" sz="2200" dirty="0" smtClean="0"/>
              <a:t> </a:t>
            </a:r>
            <a:r>
              <a:rPr lang="ru-RU" sz="2200" dirty="0"/>
              <a:t>домов, узенькие улицы, небольшой храм IX в., который </a:t>
            </a:r>
            <a:r>
              <a:rPr lang="ru-RU" sz="2200" dirty="0" smtClean="0"/>
              <a:t>был встроен </a:t>
            </a:r>
            <a:r>
              <a:rPr lang="ru-RU" sz="2200" dirty="0"/>
              <a:t>в комплекс жилых помещений, зерновые ямы.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ещерный город «Бакла» на карте Крыма, фото и отзывы, ка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ещерный город «Бакла» на карте Крыма, фото и отзывы, как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ещерный город «Бакла» на карте Крыма, фото и отзывы, как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4355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Городище </a:t>
            </a:r>
            <a:r>
              <a:rPr lang="ru-RU" sz="2000" dirty="0" err="1"/>
              <a:t>Бакла</a:t>
            </a:r>
            <a:r>
              <a:rPr lang="ru-RU" sz="2000" dirty="0"/>
              <a:t> было разрушено в 1299г. от ударов войска</a:t>
            </a:r>
            <a:br>
              <a:rPr lang="ru-RU" sz="2000" dirty="0"/>
            </a:br>
            <a:r>
              <a:rPr lang="ru-RU" sz="2000" dirty="0"/>
              <a:t>золотоордынского </a:t>
            </a:r>
            <a:r>
              <a:rPr lang="ru-RU" sz="2000" dirty="0" err="1" smtClean="0"/>
              <a:t>беклярбека</a:t>
            </a:r>
            <a:r>
              <a:rPr lang="ru-RU" sz="2000" dirty="0" smtClean="0"/>
              <a:t> </a:t>
            </a:r>
            <a:r>
              <a:rPr lang="ru-RU" sz="2000" dirty="0" err="1"/>
              <a:t>Ногая</a:t>
            </a:r>
            <a:r>
              <a:rPr lang="ru-RU" sz="2000" dirty="0"/>
              <a:t>, после чего уже </a:t>
            </a:r>
            <a:r>
              <a:rPr lang="ru-RU" sz="2000" dirty="0" smtClean="0"/>
              <a:t>не восстанавливалось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Первые изучения </a:t>
            </a:r>
            <a:r>
              <a:rPr lang="ru-RU" sz="2000" dirty="0" err="1"/>
              <a:t>Баклы</a:t>
            </a:r>
            <a:r>
              <a:rPr lang="ru-RU" sz="2000" dirty="0"/>
              <a:t> проводились в 1929 г. сотрудниками </a:t>
            </a:r>
            <a:r>
              <a:rPr lang="ru-RU" sz="2000" dirty="0" smtClean="0"/>
              <a:t>Крымского краеведческого </a:t>
            </a:r>
            <a:r>
              <a:rPr lang="ru-RU" sz="2000" dirty="0"/>
              <a:t>музея.</a:t>
            </a:r>
            <a:br>
              <a:rPr lang="ru-RU" sz="2000" dirty="0"/>
            </a:br>
            <a:r>
              <a:rPr lang="ru-RU" sz="2000" dirty="0"/>
              <a:t>С 1961 г. изучением городища </a:t>
            </a:r>
            <a:r>
              <a:rPr lang="ru-RU" sz="2000" dirty="0" smtClean="0"/>
              <a:t>занимался Государственный Исторический музей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постсоветское время </a:t>
            </a:r>
            <a:r>
              <a:rPr lang="ru-RU" sz="2000" dirty="0" err="1"/>
              <a:t>Бакла</a:t>
            </a:r>
            <a:r>
              <a:rPr lang="ru-RU" sz="2000" dirty="0"/>
              <a:t> и окрестные древние </a:t>
            </a:r>
            <a:r>
              <a:rPr lang="ru-RU" sz="2000" dirty="0" smtClean="0"/>
              <a:t>захоронения подверглись </a:t>
            </a:r>
            <a:r>
              <a:rPr lang="ru-RU" sz="2000" dirty="0"/>
              <a:t>варварским раскопкам «черных археологов», </a:t>
            </a:r>
            <a:r>
              <a:rPr lang="ru-RU" sz="2000" dirty="0" smtClean="0"/>
              <a:t>которые продолжаются </a:t>
            </a:r>
            <a:r>
              <a:rPr lang="ru-RU" sz="2000" dirty="0"/>
              <a:t>и по настоящее время, но уже в меньших масштабах.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Пещерный город Бакла - фото, карта, опис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1"/>
          <a:stretch/>
        </p:blipFill>
        <p:spPr bwMode="auto">
          <a:xfrm>
            <a:off x="1259632" y="3455268"/>
            <a:ext cx="6753890" cy="3265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6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Усадьба Ферсмана (</a:t>
            </a:r>
            <a:r>
              <a:rPr lang="ru-RU" sz="2000" dirty="0" err="1"/>
              <a:t>Кесслера</a:t>
            </a:r>
            <a:r>
              <a:rPr lang="ru-RU" sz="2000" dirty="0"/>
              <a:t>) на берегу р. </a:t>
            </a:r>
            <a:r>
              <a:rPr lang="ru-RU" sz="2000" dirty="0" err="1"/>
              <a:t>Салгир</a:t>
            </a:r>
            <a:r>
              <a:rPr lang="ru-RU" sz="2000" dirty="0"/>
              <a:t> получила свое </a:t>
            </a:r>
            <a:r>
              <a:rPr lang="ru-RU" sz="2000" dirty="0" smtClean="0"/>
              <a:t>название благодаря </a:t>
            </a:r>
            <a:r>
              <a:rPr lang="ru-RU" sz="2000" dirty="0"/>
              <a:t>выдающемуся ученому </a:t>
            </a:r>
            <a:r>
              <a:rPr lang="ru-RU" sz="2000" dirty="0" err="1"/>
              <a:t>А.Е.Ферсману</a:t>
            </a:r>
            <a:r>
              <a:rPr lang="ru-RU" sz="2000" dirty="0"/>
              <a:t> - минерологу и </a:t>
            </a:r>
            <a:r>
              <a:rPr lang="ru-RU" sz="2000" dirty="0" smtClean="0"/>
              <a:t>геохимику, которому </a:t>
            </a:r>
            <a:r>
              <a:rPr lang="ru-RU" sz="2000" dirty="0"/>
              <a:t>удалось популяризовать науку о камнях.</a:t>
            </a:r>
            <a:br>
              <a:rPr lang="ru-RU" sz="2000" dirty="0"/>
            </a:br>
            <a:r>
              <a:rPr lang="ru-RU" sz="2000" dirty="0"/>
              <a:t>В пределах села Лозовое, недалеко от того места, где </a:t>
            </a:r>
            <a:r>
              <a:rPr lang="ru-RU" sz="2000" dirty="0" err="1"/>
              <a:t>Салгир</a:t>
            </a:r>
            <a:r>
              <a:rPr lang="ru-RU" sz="2000" dirty="0"/>
              <a:t> впадает </a:t>
            </a:r>
            <a:r>
              <a:rPr lang="ru-RU" sz="2000" dirty="0" smtClean="0"/>
              <a:t>в водохранилище</a:t>
            </a:r>
            <a:r>
              <a:rPr lang="ru-RU" sz="2000" dirty="0"/>
              <a:t>, на пригорке среди старых сосен, видны живописные </a:t>
            </a:r>
            <a:r>
              <a:rPr lang="ru-RU" sz="2000" dirty="0" smtClean="0"/>
              <a:t>руины небольшого </a:t>
            </a:r>
            <a:r>
              <a:rPr lang="ru-RU" sz="2000" dirty="0"/>
              <a:t>двухэтажного замка.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Усадьба Ферсмана (</a:t>
            </a:r>
            <a:r>
              <a:rPr lang="ru-RU" b="1" dirty="0" err="1">
                <a:effectLst/>
              </a:rPr>
              <a:t>Кесслера</a:t>
            </a:r>
            <a:r>
              <a:rPr lang="ru-RU" b="1" dirty="0" smtClean="0">
                <a:effectLst/>
              </a:rPr>
              <a:t>)</a:t>
            </a:r>
            <a:endParaRPr lang="ru-RU" dirty="0"/>
          </a:p>
        </p:txBody>
      </p:sp>
      <p:pic>
        <p:nvPicPr>
          <p:cNvPr id="14338" name="Picture 2" descr="Усадьба Ферсмана - Цены ниже чем на Bo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2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Дом Ферсмана является памятником архитектуры </a:t>
            </a:r>
            <a:r>
              <a:rPr lang="ru-RU" sz="2000" dirty="0" smtClean="0"/>
              <a:t>республиканского значения</a:t>
            </a:r>
            <a:r>
              <a:rPr lang="ru-RU" sz="2000" dirty="0"/>
              <a:t>. Он, а также жилой дом усадьбы </a:t>
            </a:r>
            <a:r>
              <a:rPr lang="ru-RU" sz="2000" dirty="0" err="1"/>
              <a:t>Кесслера</a:t>
            </a:r>
            <a:r>
              <a:rPr lang="ru-RU" sz="2000" dirty="0"/>
              <a:t> (А. Ф. </a:t>
            </a:r>
            <a:r>
              <a:rPr lang="ru-RU" sz="2000" dirty="0" err="1"/>
              <a:t>Монжене</a:t>
            </a:r>
            <a:r>
              <a:rPr lang="ru-RU" sz="2000" dirty="0"/>
              <a:t>) в </a:t>
            </a:r>
            <a:r>
              <a:rPr lang="ru-RU" sz="2000" dirty="0" smtClean="0"/>
              <a:t>с. Пионерское </a:t>
            </a:r>
            <a:r>
              <a:rPr lang="ru-RU" sz="2000" dirty="0"/>
              <a:t>(Симферопольский район) находились на балансе </a:t>
            </a:r>
            <a:r>
              <a:rPr lang="ru-RU" sz="2000" dirty="0" smtClean="0"/>
              <a:t>Министерства строительной </a:t>
            </a:r>
            <a:r>
              <a:rPr lang="ru-RU" sz="2000" dirty="0"/>
              <a:t>политики и архитектуры Крыма.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Замок Кесслера-Ферсман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Замок Кесслера-Ферсмана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Дом-замок Кесслера в Лозов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54" y="2852936"/>
            <a:ext cx="5833670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1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572000"/>
          </a:xfrm>
        </p:spPr>
        <p:txBody>
          <a:bodyPr/>
          <a:lstStyle/>
          <a:p>
            <a:pPr algn="just"/>
            <a:r>
              <a:rPr lang="ru-RU" dirty="0"/>
              <a:t>Знакомство с объектами </a:t>
            </a:r>
            <a:r>
              <a:rPr lang="ru-RU" dirty="0" smtClean="0"/>
              <a:t>историко-культурного наследия </a:t>
            </a:r>
            <a:r>
              <a:rPr lang="ru-RU" dirty="0"/>
              <a:t>Симферопольского </a:t>
            </a:r>
            <a:r>
              <a:rPr lang="ru-RU" dirty="0" smtClean="0"/>
              <a:t>района </a:t>
            </a:r>
          </a:p>
          <a:p>
            <a:pPr algn="just"/>
            <a:r>
              <a:rPr lang="ru-RU" dirty="0" smtClean="0"/>
              <a:t>Закрепление и углубление знаний </a:t>
            </a:r>
            <a:r>
              <a:rPr lang="ru-RU" dirty="0"/>
              <a:t>участников </a:t>
            </a:r>
            <a:r>
              <a:rPr lang="ru-RU" dirty="0" smtClean="0"/>
              <a:t>ТО о памятниках  истории и культуры Симферопольского района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9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Как называется стоянка древнего человека, расположенная возле села Мазанка?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 Чем занимался Ферсман А.Е.? Где расположена его усадьба?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Какой и </a:t>
            </a:r>
            <a:r>
              <a:rPr lang="ru-RU" sz="2400" dirty="0" err="1" smtClean="0"/>
              <a:t>зпещерных</a:t>
            </a:r>
            <a:r>
              <a:rPr lang="ru-RU" sz="2400" dirty="0" smtClean="0"/>
              <a:t> городов Крыма расположен в пределах нашего района?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Как называлась немецкая колония в долине реки Западный </a:t>
            </a:r>
            <a:r>
              <a:rPr lang="ru-RU" sz="2400" dirty="0" err="1"/>
              <a:t>Б</a:t>
            </a:r>
            <a:r>
              <a:rPr lang="ru-RU" sz="2400" dirty="0" err="1" smtClean="0"/>
              <a:t>улганак</a:t>
            </a:r>
            <a:r>
              <a:rPr lang="ru-RU" sz="2400" dirty="0" smtClean="0"/>
              <a:t>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 какими масштабными историческими событиями связано появление поселка Школьное?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Закрепление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28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https://cdyt.krymschool.ru/info/item/139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01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18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На территории села Донское находится Волчий грот - пещерная </a:t>
            </a:r>
            <a:r>
              <a:rPr lang="ru-RU" sz="2000" dirty="0" smtClean="0"/>
              <a:t>стоянка древнекаменного </a:t>
            </a:r>
            <a:r>
              <a:rPr lang="ru-RU" sz="2000" dirty="0"/>
              <a:t>века. </a:t>
            </a:r>
            <a:r>
              <a:rPr lang="ru-RU" sz="2000" dirty="0" smtClean="0"/>
              <a:t>При пересечении </a:t>
            </a:r>
            <a:r>
              <a:rPr lang="ru-RU" sz="2000" dirty="0"/>
              <a:t>трассы с рекой </a:t>
            </a:r>
            <a:r>
              <a:rPr lang="ru-RU" sz="2000" dirty="0" err="1"/>
              <a:t>Бештерек</a:t>
            </a:r>
            <a:r>
              <a:rPr lang="ru-RU" sz="2000" dirty="0"/>
              <a:t> видна </a:t>
            </a:r>
            <a:r>
              <a:rPr lang="ru-RU" sz="2000" dirty="0" smtClean="0"/>
              <a:t>с правой </a:t>
            </a:r>
            <a:r>
              <a:rPr lang="ru-RU" sz="2000" dirty="0"/>
              <a:t>стороны глубокая карстовая полость в серо-желтой скале на </a:t>
            </a:r>
            <a:r>
              <a:rPr lang="ru-RU" sz="2000" dirty="0" smtClean="0"/>
              <a:t>правом берегу </a:t>
            </a:r>
            <a:r>
              <a:rPr lang="ru-RU" sz="2000" dirty="0"/>
              <a:t>реки. Это и есть Волчий грот, его глубина около 15 м.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Это стоянка неандертальцев </a:t>
            </a:r>
            <a:r>
              <a:rPr lang="ru-RU" sz="2000" dirty="0" err="1"/>
              <a:t>мустьерской</a:t>
            </a:r>
            <a:r>
              <a:rPr lang="ru-RU" sz="2000" dirty="0"/>
              <a:t> эпохи (100–40 тыс. лет назад) </a:t>
            </a:r>
            <a:r>
              <a:rPr lang="ru-RU" sz="2000" dirty="0" smtClean="0"/>
              <a:t>обнаружена К</a:t>
            </a:r>
            <a:r>
              <a:rPr lang="ru-RU" sz="2000" dirty="0"/>
              <a:t>. С. Мережковским в 1879 </a:t>
            </a:r>
            <a:r>
              <a:rPr lang="ru-RU" sz="2000" dirty="0" smtClean="0"/>
              <a:t>г.</a:t>
            </a:r>
          </a:p>
          <a:p>
            <a:pPr marL="0" indent="0" algn="just">
              <a:buNone/>
            </a:pPr>
            <a:r>
              <a:rPr lang="ru-RU" sz="2000" dirty="0" smtClean="0"/>
              <a:t>Это </a:t>
            </a:r>
            <a:r>
              <a:rPr lang="ru-RU" sz="2000" dirty="0"/>
              <a:t>довольно редкий в Крыму памятник среднего</a:t>
            </a:r>
            <a:br>
              <a:rPr lang="ru-RU" sz="2000" dirty="0"/>
            </a:br>
            <a:r>
              <a:rPr lang="ru-RU" sz="2000" dirty="0"/>
              <a:t>палеолита, кстати, первый, открытый на территории Российской империи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</a:rPr>
              <a:t>Волчий </a:t>
            </a:r>
            <a:r>
              <a:rPr lang="ru-RU" b="1" dirty="0" smtClean="0">
                <a:effectLst/>
              </a:rPr>
              <a:t>грот</a:t>
            </a:r>
            <a:endParaRPr lang="ru-RU" dirty="0"/>
          </a:p>
        </p:txBody>
      </p:sp>
      <p:pic>
        <p:nvPicPr>
          <p:cNvPr id="1026" name="Picture 2" descr="Волчий гр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9406"/>
            <a:ext cx="4876800" cy="2962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2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42048" y="116632"/>
            <a:ext cx="4794448" cy="6741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результате археологических экспедиций, которые были </a:t>
            </a:r>
            <a:r>
              <a:rPr lang="ru-RU" sz="2000" dirty="0" smtClean="0"/>
              <a:t>проведены Мережковским</a:t>
            </a:r>
            <a:r>
              <a:rPr lang="ru-RU" sz="2000" dirty="0"/>
              <a:t>, а позднее Г. А. </a:t>
            </a:r>
            <a:r>
              <a:rPr lang="ru-RU" sz="2000" dirty="0" err="1"/>
              <a:t>Бонч-Осмоловским</a:t>
            </a:r>
            <a:r>
              <a:rPr lang="ru-RU" sz="2000" dirty="0"/>
              <a:t>, Н. Л. Эрнстом и </a:t>
            </a:r>
            <a:r>
              <a:rPr lang="ru-RU" sz="2000" dirty="0" smtClean="0"/>
              <a:t>О</a:t>
            </a:r>
            <a:r>
              <a:rPr lang="ru-RU" sz="2000" dirty="0"/>
              <a:t>. Н. </a:t>
            </a:r>
            <a:r>
              <a:rPr lang="ru-RU" sz="2000" dirty="0" err="1"/>
              <a:t>Бадером</a:t>
            </a:r>
            <a:r>
              <a:rPr lang="ru-RU" sz="2000" dirty="0"/>
              <a:t>, в этом обиталище неандертальцев был обнаружен </a:t>
            </a:r>
            <a:r>
              <a:rPr lang="ru-RU" sz="2000" dirty="0" smtClean="0"/>
              <a:t>довольно богатый </a:t>
            </a:r>
            <a:r>
              <a:rPr lang="ru-RU" sz="2000" dirty="0"/>
              <a:t>культурный слой (в самом гроте и на площадке перед ним</a:t>
            </a:r>
            <a:r>
              <a:rPr lang="ru-RU" sz="2000" dirty="0" smtClean="0"/>
              <a:t>).</a:t>
            </a:r>
          </a:p>
          <a:p>
            <a:pPr marL="0" indent="0" algn="just">
              <a:buNone/>
            </a:pPr>
            <a:r>
              <a:rPr lang="ru-RU" sz="2000" dirty="0" smtClean="0"/>
              <a:t>Обнаружение многочисленных скоплений </a:t>
            </a:r>
            <a:r>
              <a:rPr lang="ru-RU" sz="2000" dirty="0"/>
              <a:t>кремневых орудий и осколков </a:t>
            </a:r>
            <a:r>
              <a:rPr lang="ru-RU" sz="2000" dirty="0" smtClean="0"/>
              <a:t>кремня натолкнуло </a:t>
            </a:r>
            <a:r>
              <a:rPr lang="ru-RU" sz="2000" dirty="0"/>
              <a:t>ученых на предположение, что здесь </a:t>
            </a:r>
            <a:r>
              <a:rPr lang="ru-RU" sz="2000" dirty="0" smtClean="0"/>
              <a:t>была своеобразная</a:t>
            </a:r>
            <a:r>
              <a:rPr lang="ru-RU" sz="2000" dirty="0"/>
              <a:t> </a:t>
            </a:r>
            <a:r>
              <a:rPr lang="ru-RU" sz="2000" dirty="0" smtClean="0"/>
              <a:t>«мастерская</a:t>
            </a:r>
            <a:r>
              <a:rPr lang="ru-RU" sz="2000" dirty="0"/>
              <a:t>» по обработке кремня и изготовлению орудий труда, </a:t>
            </a:r>
            <a:r>
              <a:rPr lang="ru-RU" sz="2000" dirty="0" smtClean="0"/>
              <a:t>самообороны и охоты. </a:t>
            </a:r>
          </a:p>
          <a:p>
            <a:pPr marL="0" indent="0" algn="just">
              <a:buNone/>
            </a:pPr>
            <a:r>
              <a:rPr lang="ru-RU" sz="2000" dirty="0" smtClean="0"/>
              <a:t>Оказалось</a:t>
            </a:r>
            <a:r>
              <a:rPr lang="ru-RU" sz="2000" dirty="0"/>
              <a:t>, что в </a:t>
            </a:r>
            <a:r>
              <a:rPr lang="ru-RU" sz="2000" dirty="0" smtClean="0"/>
              <a:t>это время на территории </a:t>
            </a:r>
            <a:r>
              <a:rPr lang="ru-RU" sz="2000" dirty="0"/>
              <a:t>Крыма водились дикий </a:t>
            </a:r>
            <a:r>
              <a:rPr lang="ru-RU" sz="2000" dirty="0" smtClean="0"/>
              <a:t>бык, шерстистый </a:t>
            </a:r>
            <a:r>
              <a:rPr lang="ru-RU" sz="2000" dirty="0"/>
              <a:t>носорог, </a:t>
            </a:r>
            <a:r>
              <a:rPr lang="ru-RU" sz="2000" dirty="0" smtClean="0"/>
              <a:t>благородный олень</a:t>
            </a:r>
            <a:r>
              <a:rPr lang="ru-RU" sz="2000" dirty="0"/>
              <a:t>, сайгак, косуля, пещерный медведь, дикая лошадь, </a:t>
            </a:r>
            <a:r>
              <a:rPr lang="ru-RU" sz="2000" dirty="0" smtClean="0"/>
              <a:t>мамонт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2050" name="Picture 2" descr="Волчий грот (пещера) в Крыму: как доехать, исследования,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0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6093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Начиная с весны 1942 года на территории совхоза «</a:t>
            </a:r>
            <a:r>
              <a:rPr lang="ru-RU" sz="2000" dirty="0" smtClean="0"/>
              <a:t>Красный» существовал </a:t>
            </a:r>
            <a:r>
              <a:rPr lang="ru-RU" sz="2000" dirty="0"/>
              <a:t>концлагерь, где немцы за 2,5 года оккупации замучили </a:t>
            </a:r>
            <a:r>
              <a:rPr lang="ru-RU" sz="2000" dirty="0" smtClean="0"/>
              <a:t>и расстреляли </a:t>
            </a:r>
            <a:r>
              <a:rPr lang="ru-RU" sz="2000" dirty="0"/>
              <a:t>не менее 8000 жителей Крыма. Нацисты периодически </a:t>
            </a:r>
            <a:r>
              <a:rPr lang="ru-RU" sz="2000" dirty="0" smtClean="0"/>
              <a:t>пригоняли сюда </a:t>
            </a:r>
            <a:r>
              <a:rPr lang="ru-RU" sz="2000" dirty="0"/>
              <a:t>группы заключенных численностью от 400 до 2000 человек. Из </a:t>
            </a:r>
            <a:r>
              <a:rPr lang="ru-RU" sz="2000" dirty="0" smtClean="0"/>
              <a:t>лагеря систематически </a:t>
            </a:r>
            <a:r>
              <a:rPr lang="ru-RU" sz="2000" dirty="0"/>
              <a:t>вывозились группы от 80 до 150 человек для </a:t>
            </a:r>
            <a:r>
              <a:rPr lang="ru-RU" sz="2000" dirty="0" smtClean="0"/>
              <a:t>уничтожения.  </a:t>
            </a:r>
          </a:p>
          <a:p>
            <a:pPr marL="0" indent="0" algn="just">
              <a:buNone/>
            </a:pPr>
            <a:r>
              <a:rPr lang="ru-RU" sz="2000" dirty="0" smtClean="0"/>
              <a:t>27 </a:t>
            </a:r>
            <a:r>
              <a:rPr lang="ru-RU" sz="2000" dirty="0"/>
              <a:t>октября 1943 года </a:t>
            </a:r>
            <a:r>
              <a:rPr lang="ru-RU" sz="2000" dirty="0" smtClean="0"/>
              <a:t>было организовано </a:t>
            </a:r>
            <a:r>
              <a:rPr lang="ru-RU" sz="2000" dirty="0"/>
              <a:t>массовое уничтожение заключенных, выведено и </a:t>
            </a:r>
            <a:r>
              <a:rPr lang="ru-RU" sz="2000" dirty="0" smtClean="0"/>
              <a:t>расстреляно около </a:t>
            </a:r>
            <a:r>
              <a:rPr lang="ru-RU" sz="2000" dirty="0"/>
              <a:t>1500 человек. Также в "Красном" был впервые испытан и </a:t>
            </a:r>
            <a:r>
              <a:rPr lang="ru-RU" sz="2000" dirty="0" smtClean="0"/>
              <a:t>применен автомобиль-душегубка.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</a:rPr>
              <a:t>Концлагерь совхоза «Красный</a:t>
            </a:r>
            <a:r>
              <a:rPr lang="ru-RU" sz="3600" b="1" dirty="0" smtClean="0">
                <a:effectLst/>
              </a:rPr>
              <a:t>»</a:t>
            </a:r>
            <a:endParaRPr lang="ru-RU" sz="3600" dirty="0"/>
          </a:p>
        </p:txBody>
      </p:sp>
      <p:pic>
        <p:nvPicPr>
          <p:cNvPr id="5122" name="Picture 2" descr="Концлагерь &quot;Красный&quot;: ад на крымской земле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5447928" cy="3089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9" y="404664"/>
            <a:ext cx="4392487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По народной традиции, в честь Дня Победы на Мемориале жертв </a:t>
            </a:r>
            <a:r>
              <a:rPr lang="ru-RU" sz="2000" dirty="0" smtClean="0"/>
              <a:t>нацизма в </a:t>
            </a:r>
            <a:r>
              <a:rPr lang="ru-RU" sz="2000" dirty="0"/>
              <a:t>Концлагере «Красный» проходят массовые траурные мероприятия с </a:t>
            </a:r>
            <a:r>
              <a:rPr lang="ru-RU" sz="2000" dirty="0" smtClean="0"/>
              <a:t>участием Крымского </a:t>
            </a:r>
            <a:r>
              <a:rPr lang="ru-RU" sz="2000" dirty="0"/>
              <a:t>союза малолетних узников-жертв нацизма, ветеранов </a:t>
            </a:r>
            <a:r>
              <a:rPr lang="ru-RU" sz="2000" dirty="0" smtClean="0"/>
              <a:t>Великой Отечественной войны, представителей </a:t>
            </a:r>
            <a:r>
              <a:rPr lang="ru-RU" sz="2000" dirty="0"/>
              <a:t>общественности, чиновников и местных</a:t>
            </a:r>
            <a:br>
              <a:rPr lang="ru-RU" sz="2000" dirty="0"/>
            </a:br>
            <a:r>
              <a:rPr lang="ru-RU" sz="2000" dirty="0"/>
              <a:t>жителей, в том числе многочисленной группы учащихся и </a:t>
            </a:r>
            <a:r>
              <a:rPr lang="ru-RU" sz="2000" dirty="0" smtClean="0"/>
              <a:t>учителей </a:t>
            </a:r>
            <a:r>
              <a:rPr lang="ru-RU" sz="2000" dirty="0" err="1" smtClean="0"/>
              <a:t>Мирновской</a:t>
            </a:r>
            <a:r>
              <a:rPr lang="ru-RU" sz="2000" dirty="0" smtClean="0"/>
              <a:t> </a:t>
            </a:r>
            <a:r>
              <a:rPr lang="ru-RU" sz="2000" dirty="0"/>
              <a:t>школы №1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/>
              <a:t>В 2011 году постановлением крымского </a:t>
            </a:r>
            <a:r>
              <a:rPr lang="ru-RU" sz="2000" dirty="0" smtClean="0"/>
              <a:t>парламента территория бывшего фашистского </a:t>
            </a:r>
            <a:r>
              <a:rPr lang="ru-RU" sz="2000" dirty="0"/>
              <a:t>концлагеря "Красный" была объявлена историческим </a:t>
            </a:r>
            <a:r>
              <a:rPr lang="ru-RU" sz="2000" dirty="0" smtClean="0"/>
              <a:t>памятником местного </a:t>
            </a:r>
            <a:r>
              <a:rPr lang="ru-RU" sz="2000" dirty="0"/>
              <a:t>значения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Строительство мемориала «Концлагерь “Красный”» обещают начать уж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536505" cy="375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3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445624" cy="371224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8 мая 2015 года, накануне 70-летия Великой Победы, в п. </a:t>
            </a:r>
            <a:r>
              <a:rPr lang="ru-RU" sz="2000" dirty="0" smtClean="0"/>
              <a:t>Мирное Симферопольского </a:t>
            </a:r>
            <a:r>
              <a:rPr lang="ru-RU" sz="2000" dirty="0"/>
              <a:t>района состоялась торжественная церемония открытия</a:t>
            </a:r>
            <a:br>
              <a:rPr lang="ru-RU" sz="2000" dirty="0"/>
            </a:br>
            <a:r>
              <a:rPr lang="ru-RU" sz="2000" dirty="0"/>
              <a:t>мемориального комплекса памяти жертв нацистского </a:t>
            </a:r>
            <a:r>
              <a:rPr lang="ru-RU" sz="2000" dirty="0" smtClean="0"/>
              <a:t>концлагеря, располагавшегося </a:t>
            </a:r>
            <a:r>
              <a:rPr lang="ru-RU" sz="2000" dirty="0"/>
              <a:t>в годы Великой Отечественной войны 1941-1945 гг. </a:t>
            </a:r>
            <a:r>
              <a:rPr lang="ru-RU" sz="2000" dirty="0" smtClean="0"/>
              <a:t>на территории </a:t>
            </a:r>
            <a:r>
              <a:rPr lang="ru-RU" sz="2000" dirty="0"/>
              <a:t>бывшего совхоза «Красный».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Концлагерь, ставший наконец мемориалом 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742300" cy="382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6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1124744"/>
            <a:ext cx="388843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Культурно-этнографический центр крымских немцев "</a:t>
            </a:r>
            <a:r>
              <a:rPr lang="ru-RU" sz="2000" dirty="0" err="1" smtClean="0"/>
              <a:t>Кроненталь</a:t>
            </a:r>
            <a:r>
              <a:rPr lang="ru-RU" sz="2000" dirty="0" smtClean="0"/>
              <a:t>« (</a:t>
            </a:r>
            <a:r>
              <a:rPr lang="ru-RU" sz="2000" dirty="0" err="1"/>
              <a:t>Kronental</a:t>
            </a:r>
            <a:r>
              <a:rPr lang="ru-RU" sz="2000" dirty="0"/>
              <a:t>) открыт в 1991 г. в селе Кольчугино под Симферополем, в бывшем</a:t>
            </a:r>
            <a:br>
              <a:rPr lang="ru-RU" sz="2000" dirty="0"/>
            </a:br>
            <a:r>
              <a:rPr lang="ru-RU" sz="2000" dirty="0"/>
              <a:t>доме помещика </a:t>
            </a:r>
            <a:r>
              <a:rPr lang="ru-RU" sz="2000" dirty="0" smtClean="0"/>
              <a:t>Шнайдера. Немецкая </a:t>
            </a:r>
            <a:r>
              <a:rPr lang="ru-RU" sz="2000" dirty="0"/>
              <a:t>колония </a:t>
            </a:r>
            <a:r>
              <a:rPr lang="ru-RU" sz="2000" dirty="0" err="1"/>
              <a:t>Кроненталь</a:t>
            </a:r>
            <a:r>
              <a:rPr lang="ru-RU" sz="2000" dirty="0"/>
              <a:t> появилась здесь в 1811 г. после </a:t>
            </a:r>
            <a:r>
              <a:rPr lang="ru-RU" sz="2000" dirty="0" smtClean="0"/>
              <a:t>издания манифеста </a:t>
            </a:r>
            <a:r>
              <a:rPr lang="ru-RU" sz="2000" dirty="0"/>
              <a:t>царя Александра I </a:t>
            </a:r>
            <a:r>
              <a:rPr lang="ru-RU" sz="2000" dirty="0" smtClean="0"/>
              <a:t>об освоении </a:t>
            </a:r>
            <a:r>
              <a:rPr lang="ru-RU" sz="2000" dirty="0"/>
              <a:t>причерноморских земель.</a:t>
            </a:r>
            <a:br>
              <a:rPr lang="ru-RU" sz="2000" dirty="0"/>
            </a:br>
            <a:r>
              <a:rPr lang="ru-RU" sz="2000" dirty="0"/>
              <a:t>К концу XIX в. в селе </a:t>
            </a:r>
            <a:r>
              <a:rPr lang="ru-RU" sz="2000" dirty="0" smtClean="0"/>
              <a:t>проживало более </a:t>
            </a:r>
            <a:r>
              <a:rPr lang="ru-RU" sz="2000" dirty="0"/>
              <a:t>1,5 тыс. чел.,</a:t>
            </a:r>
            <a:br>
              <a:rPr lang="ru-RU" sz="2000" dirty="0"/>
            </a:br>
            <a:r>
              <a:rPr lang="ru-RU" sz="2000" dirty="0"/>
              <a:t>преимущественно немцев.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</a:rPr>
              <a:t>Культурно-этнографический центр крымских немцев "</a:t>
            </a:r>
            <a:r>
              <a:rPr lang="ru-RU" sz="2800" b="1" dirty="0" err="1">
                <a:effectLst/>
              </a:rPr>
              <a:t>Кроненталь</a:t>
            </a:r>
            <a:r>
              <a:rPr lang="ru-RU" sz="2800" b="1" dirty="0" smtClean="0">
                <a:effectLst/>
              </a:rPr>
              <a:t>"(</a:t>
            </a:r>
            <a:r>
              <a:rPr lang="ru-RU" sz="2800" b="1" dirty="0" err="1">
                <a:effectLst/>
              </a:rPr>
              <a:t>Kronental</a:t>
            </a:r>
            <a:r>
              <a:rPr lang="ru-RU" sz="2800" b="1" dirty="0" smtClean="0">
                <a:effectLst/>
              </a:rPr>
              <a:t>)</a:t>
            </a:r>
            <a:endParaRPr lang="ru-RU" sz="2800" dirty="0"/>
          </a:p>
        </p:txBody>
      </p:sp>
      <p:pic>
        <p:nvPicPr>
          <p:cNvPr id="8194" name="Picture 2" descr="Культурно этнографический центр Кроненталь в с.Кольчугино | Крым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968552" cy="3299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4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Кольчугино сохранилось 54 дома </a:t>
            </a:r>
            <a:r>
              <a:rPr lang="ru-RU" sz="2000" dirty="0" smtClean="0"/>
              <a:t>немецких колонистов</a:t>
            </a:r>
            <a:r>
              <a:rPr lang="ru-RU" sz="2000" dirty="0"/>
              <a:t>, а также два храма: римско-католический и </a:t>
            </a:r>
            <a:r>
              <a:rPr lang="ru-RU" sz="2000" dirty="0" err="1" smtClean="0"/>
              <a:t>евангелистско</a:t>
            </a:r>
            <a:r>
              <a:rPr lang="ru-RU" sz="2000" dirty="0" smtClean="0"/>
              <a:t>-лютеранский</a:t>
            </a:r>
            <a:r>
              <a:rPr lang="ru-RU" sz="2000" dirty="0"/>
              <a:t>. После революции в здании лютеранской церкви </a:t>
            </a:r>
            <a:r>
              <a:rPr lang="ru-RU" sz="2000" dirty="0" smtClean="0"/>
              <a:t>располагался сельский </a:t>
            </a:r>
            <a:r>
              <a:rPr lang="ru-RU" sz="2000" dirty="0"/>
              <a:t>клуб, а католический храм стал спортивным залом.</a:t>
            </a:r>
            <a:br>
              <a:rPr lang="ru-RU" sz="2000" dirty="0"/>
            </a:br>
            <a:endParaRPr lang="ru-RU" dirty="0"/>
          </a:p>
        </p:txBody>
      </p:sp>
      <p:pic>
        <p:nvPicPr>
          <p:cNvPr id="6146" name="Picture 2" descr="Римско-католический храм села Кольчугино (бывшего поселе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17" y="2780928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45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936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Памятники истории и культуры Симферопольского района</vt:lpstr>
      <vt:lpstr>Цель занятия</vt:lpstr>
      <vt:lpstr>Волчий грот</vt:lpstr>
      <vt:lpstr>Презентация PowerPoint</vt:lpstr>
      <vt:lpstr>Концлагерь совхоза «Красный»</vt:lpstr>
      <vt:lpstr>Презентация PowerPoint</vt:lpstr>
      <vt:lpstr>Презентация PowerPoint</vt:lpstr>
      <vt:lpstr>Культурно-этнографический центр крымских немцев "Кроненталь"(Kronental)</vt:lpstr>
      <vt:lpstr>Презентация PowerPoint</vt:lpstr>
      <vt:lpstr>Презентация PowerPoint</vt:lpstr>
      <vt:lpstr>Наземный измерительный пункт №10 (НИП-10)</vt:lpstr>
      <vt:lpstr>Презентация PowerPoint</vt:lpstr>
      <vt:lpstr>Презентация PowerPoint</vt:lpstr>
      <vt:lpstr>Презентация PowerPoint</vt:lpstr>
      <vt:lpstr>Пещерное городище Бакла</vt:lpstr>
      <vt:lpstr>Презентация PowerPoint</vt:lpstr>
      <vt:lpstr>Презентация PowerPoint</vt:lpstr>
      <vt:lpstr>Усадьба Ферсмана (Кесслера)</vt:lpstr>
      <vt:lpstr>Презентация PowerPoint</vt:lpstr>
      <vt:lpstr>Закрепление знаний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истории и культуры Симферопольского района</dc:title>
  <dc:creator>Computer</dc:creator>
  <cp:lastModifiedBy>Computer</cp:lastModifiedBy>
  <cp:revision>11</cp:revision>
  <dcterms:created xsi:type="dcterms:W3CDTF">2020-04-13T09:00:12Z</dcterms:created>
  <dcterms:modified xsi:type="dcterms:W3CDTF">2020-04-13T10:51:17Z</dcterms:modified>
</cp:coreProperties>
</file>