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4" r:id="rId3"/>
    <p:sldId id="275" r:id="rId4"/>
    <p:sldId id="267" r:id="rId5"/>
    <p:sldId id="268" r:id="rId6"/>
    <p:sldId id="269" r:id="rId7"/>
    <p:sldId id="270" r:id="rId8"/>
    <p:sldId id="271" r:id="rId9"/>
    <p:sldId id="280" r:id="rId10"/>
    <p:sldId id="276" r:id="rId11"/>
    <p:sldId id="272" r:id="rId12"/>
    <p:sldId id="273" r:id="rId13"/>
    <p:sldId id="279" r:id="rId14"/>
    <p:sldId id="262" r:id="rId15"/>
    <p:sldId id="27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56" autoAdjust="0"/>
    <p:restoredTop sz="94660"/>
  </p:normalViewPr>
  <p:slideViewPr>
    <p:cSldViewPr>
      <p:cViewPr varScale="1">
        <p:scale>
          <a:sx n="83" d="100"/>
          <a:sy n="83" d="100"/>
        </p:scale>
        <p:origin x="64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 smtClean="0">
                <a:solidFill>
                  <a:schemeClr val="bg1"/>
                </a:solidFill>
              </a:rPr>
              <a:t>Сравнение результатов</a:t>
            </a:r>
            <a:r>
              <a:rPr lang="ru-RU" sz="2400" b="1" baseline="0" dirty="0" smtClean="0">
                <a:solidFill>
                  <a:schemeClr val="bg1"/>
                </a:solidFill>
              </a:rPr>
              <a:t> пробного ОГЭ декабрь-март 2020-2021</a:t>
            </a:r>
            <a:endParaRPr lang="ru-RU" sz="2400" b="1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Оценки декабрь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0.43</c:v>
                </c:pt>
                <c:pt idx="1">
                  <c:v>0.41</c:v>
                </c:pt>
                <c:pt idx="2">
                  <c:v>0.15</c:v>
                </c:pt>
                <c:pt idx="3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94-4D0C-A277-A2AECCD82D8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Оценки март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0.27</c:v>
                </c:pt>
                <c:pt idx="1">
                  <c:v>0.5</c:v>
                </c:pt>
                <c:pt idx="2">
                  <c:v>0.21</c:v>
                </c:pt>
                <c:pt idx="3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94-4D0C-A277-A2AECCD82D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5593584"/>
        <c:axId val="225597848"/>
        <c:axId val="0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Лист1!$D$1</c15:sqref>
                        </c15:formulaRef>
                      </c:ext>
                    </c:extLst>
                    <c:strCache>
                      <c:ptCount val="1"/>
                      <c:pt idx="0">
                        <c:v>Столбец1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  <a:sp3d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4"/>
                      <c:pt idx="0">
                        <c:v>"2"</c:v>
                      </c:pt>
                      <c:pt idx="1">
                        <c:v>"3"</c:v>
                      </c:pt>
                      <c:pt idx="2">
                        <c:v>"4"</c:v>
                      </c:pt>
                      <c:pt idx="3">
                        <c:v>"5"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Лист1!$D$2:$D$5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E294-4D0C-A277-A2AECCD82D8F}"/>
                  </c:ext>
                </c:extLst>
              </c15:ser>
            </c15:filteredBarSeries>
          </c:ext>
        </c:extLst>
      </c:bar3DChart>
      <c:catAx>
        <c:axId val="225593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597848"/>
        <c:crosses val="autoZero"/>
        <c:auto val="1"/>
        <c:lblAlgn val="ctr"/>
        <c:lblOffset val="100"/>
        <c:noMultiLvlLbl val="0"/>
      </c:catAx>
      <c:valAx>
        <c:axId val="225597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593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 smtClean="0">
                <a:solidFill>
                  <a:schemeClr val="bg1"/>
                </a:solidFill>
              </a:rPr>
              <a:t>Результаты ГВЭ 2020-2021</a:t>
            </a:r>
            <a:r>
              <a:rPr lang="ru-RU" b="1" baseline="0" dirty="0" smtClean="0">
                <a:solidFill>
                  <a:schemeClr val="bg1"/>
                </a:solidFill>
              </a:rPr>
              <a:t> март</a:t>
            </a:r>
            <a:endParaRPr lang="ru-RU" b="1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Оценки март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0.12</c:v>
                </c:pt>
                <c:pt idx="1">
                  <c:v>0.43</c:v>
                </c:pt>
                <c:pt idx="2">
                  <c:v>0.34</c:v>
                </c:pt>
                <c:pt idx="3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47-4DE5-8B65-5085117DA8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50024224"/>
        <c:axId val="550026520"/>
        <c:axId val="0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Лист1!$C$1</c15:sqref>
                        </c15:formulaRef>
                      </c:ext>
                    </c:extLst>
                    <c:strCache>
                      <c:ptCount val="1"/>
                      <c:pt idx="0">
                        <c:v>Столбец1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  <a:sp3d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4"/>
                      <c:pt idx="0">
                        <c:v>"2"</c:v>
                      </c:pt>
                      <c:pt idx="1">
                        <c:v>"3"</c:v>
                      </c:pt>
                      <c:pt idx="2">
                        <c:v>"4"</c:v>
                      </c:pt>
                      <c:pt idx="3">
                        <c:v>"5"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Лист1!$C$2:$C$5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6247-4DE5-8B65-5085117DA803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>
                      <c:ext xmlns:c15="http://schemas.microsoft.com/office/drawing/2012/chart" uri="{02D57815-91ED-43cb-92C2-25804820EDAC}">
                        <c15:formulaRef>
                          <c15:sqref>Лист1!$D$1</c15:sqref>
                        </c15:formulaRef>
                      </c:ext>
                    </c:extLst>
                    <c:strCache>
                      <c:ptCount val="1"/>
                      <c:pt idx="0">
                        <c:v>Столбец2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  <a:sp3d/>
                </c:spPr>
                <c:invertIfNegative val="0"/>
                <c:cat>
                  <c:strRef>
                    <c:extLst>
                      <c:ext xmlns:c15="http://schemas.microsoft.com/office/drawing/2012/chart"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4"/>
                      <c:pt idx="0">
                        <c:v>"2"</c:v>
                      </c:pt>
                      <c:pt idx="1">
                        <c:v>"3"</c:v>
                      </c:pt>
                      <c:pt idx="2">
                        <c:v>"4"</c:v>
                      </c:pt>
                      <c:pt idx="3">
                        <c:v>"5"</c:v>
                      </c:pt>
                    </c:strCache>
                  </c:strRef>
                </c:cat>
                <c:val>
                  <c:numRef>
                    <c:extLst>
                      <c:ext xmlns:c15="http://schemas.microsoft.com/office/drawing/2012/chart" uri="{02D57815-91ED-43cb-92C2-25804820EDAC}">
                        <c15:formulaRef>
                          <c15:sqref>Лист1!$D$2:$D$5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6247-4DE5-8B65-5085117DA803}"/>
                  </c:ext>
                </c:extLst>
              </c15:ser>
            </c15:filteredBarSeries>
          </c:ext>
        </c:extLst>
      </c:bar3DChart>
      <c:catAx>
        <c:axId val="550024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50026520"/>
        <c:crosses val="autoZero"/>
        <c:auto val="1"/>
        <c:lblAlgn val="ctr"/>
        <c:lblOffset val="100"/>
        <c:noMultiLvlLbl val="0"/>
      </c:catAx>
      <c:valAx>
        <c:axId val="550026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50024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 smtClean="0">
                <a:solidFill>
                  <a:schemeClr val="bg1"/>
                </a:solidFill>
              </a:rPr>
              <a:t>Результаты </a:t>
            </a:r>
            <a:r>
              <a:rPr lang="ru-RU" b="1" dirty="0" smtClean="0">
                <a:solidFill>
                  <a:schemeClr val="bg1"/>
                </a:solidFill>
              </a:rPr>
              <a:t>ЕГЭ(профиль) </a:t>
            </a:r>
            <a:r>
              <a:rPr lang="ru-RU" b="1" dirty="0" smtClean="0">
                <a:solidFill>
                  <a:schemeClr val="bg1"/>
                </a:solidFill>
              </a:rPr>
              <a:t>2020-2021</a:t>
            </a:r>
            <a:r>
              <a:rPr lang="ru-RU" b="1" baseline="0" dirty="0" smtClean="0">
                <a:solidFill>
                  <a:schemeClr val="bg1"/>
                </a:solidFill>
              </a:rPr>
              <a:t> март</a:t>
            </a:r>
            <a:endParaRPr lang="ru-RU" b="1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Оценки декабрь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0.21</c:v>
                </c:pt>
                <c:pt idx="1">
                  <c:v>0.6</c:v>
                </c:pt>
                <c:pt idx="2">
                  <c:v>0.16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8B-46A4-8CF9-5D029DC7D2C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Оценки март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0.11</c:v>
                </c:pt>
                <c:pt idx="1">
                  <c:v>0.5</c:v>
                </c:pt>
                <c:pt idx="2">
                  <c:v>0.34</c:v>
                </c:pt>
                <c:pt idx="3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8B-46A4-8CF9-5D029DC7D2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50024224"/>
        <c:axId val="550026520"/>
        <c:axId val="0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Лист1!$D$1</c15:sqref>
                        </c15:formulaRef>
                      </c:ext>
                    </c:extLst>
                    <c:strCache>
                      <c:ptCount val="1"/>
                      <c:pt idx="0">
                        <c:v>Столбец2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  <a:sp3d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4"/>
                      <c:pt idx="0">
                        <c:v>"2"</c:v>
                      </c:pt>
                      <c:pt idx="1">
                        <c:v>"3"</c:v>
                      </c:pt>
                      <c:pt idx="2">
                        <c:v>"4"</c:v>
                      </c:pt>
                      <c:pt idx="3">
                        <c:v>"5"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Лист1!$D$2:$D$5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CE8B-46A4-8CF9-5D029DC7D2CF}"/>
                  </c:ext>
                </c:extLst>
              </c15:ser>
            </c15:filteredBarSeries>
          </c:ext>
        </c:extLst>
      </c:bar3DChart>
      <c:catAx>
        <c:axId val="550024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50026520"/>
        <c:crosses val="autoZero"/>
        <c:auto val="1"/>
        <c:lblAlgn val="ctr"/>
        <c:lblOffset val="100"/>
        <c:noMultiLvlLbl val="0"/>
      </c:catAx>
      <c:valAx>
        <c:axId val="550026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50024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668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20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037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5485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25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2468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445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9203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74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928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278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624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267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951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26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418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389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6E6BEDE-B858-4101-B316-2146C8CF07B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9BADCD1-4383-4002-BDE9-B0A442696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824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861048"/>
            <a:ext cx="8928992" cy="266429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 пробного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ГИА-2021(март)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математике в</a:t>
            </a:r>
            <a:b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Симферопольском районе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http://www.niro.nnov.ru/_data/objects/0001/9260/view_file.jpg"/>
          <p:cNvPicPr>
            <a:picLocks noGrp="1"/>
          </p:cNvPicPr>
          <p:nvPr>
            <p:ph type="pic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7" r="12667"/>
          <a:stretch>
            <a:fillRect/>
          </a:stretch>
        </p:blipFill>
        <p:spPr bwMode="auto">
          <a:xfrm>
            <a:off x="2296839" y="16542"/>
            <a:ext cx="4550321" cy="31677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369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05768221"/>
              </p:ext>
            </p:extLst>
          </p:nvPr>
        </p:nvGraphicFramePr>
        <p:xfrm>
          <a:off x="971600" y="692696"/>
          <a:ext cx="7272808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402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332656"/>
            <a:ext cx="842493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отметок неудовлетворительного уровня выполнили работу в МБОУ: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Николаевская школа»,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Добровская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школа-гимназия 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им.Я.М.Слонимского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Кольчугинская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 №2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Перевальненская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школа»,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Журавлевская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школа»,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Маленская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школа»,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«Гвардейская школа-гимназия №3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«Винницкая школа»,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Молодежненская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 №2»,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Родниковская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школа-гимназия»,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Украинская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школа», «Первомайская школа»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98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20688"/>
            <a:ext cx="748883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Наибольший процент отметок неудовлетворительного уровня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(от 25 до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 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продемонстрировали МБОУ: </a:t>
            </a:r>
            <a:endParaRPr lang="ru-RU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Тепловская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школа»-25%, «Винницкая школа»-33%, «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Денисовская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школа»-38%, «Донская школа»-50%, «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Мирновская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 №1»-50%, «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Чайкинская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школа»-43%, «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Широковская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школа»-33%.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32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971600" y="692696"/>
          <a:ext cx="7272808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9992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806489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Наибольшее количество участников, не преодолевших минимальный порог в МБОУ: «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Чистенская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школа-гимназия»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(4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обучающихся), «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Мирновская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№1» (3 обучающихся),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«Украинская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школа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(3 обучающихся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отметок неудовлетворительного уровня справились с работой в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МБОУ.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45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28092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Отметим, что из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обучающихся, претендующих на  золотую медаль «За особые успехи в обучении» подтвердили отметку «5» при написании работы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человек из МБОУ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«Гвардейская школа №1», 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Кольчугинская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№1», 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Урожайновская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школа», «Гвардейская школа-гимназия №3», 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Добровская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школа-гимназия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им.Я.М.Слонимского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Родниковская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школа-гимназия», 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Перевальненская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школа», 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Кольчугинская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№2», 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Денисовская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школа», «Партизанская школа», «Пожарская школа», 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Скворцовская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школа».</a:t>
            </a:r>
            <a:endParaRPr lang="ru-RU" b="1" dirty="0">
              <a:solidFill>
                <a:schemeClr val="bg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55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28662" y="1500174"/>
            <a:ext cx="47505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ГИА 9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класс-1317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ГИА 11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класс-453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415155"/>
            <a:ext cx="60486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Численный состав пробного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ГИА-2020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2976" y="30718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091911"/>
              </p:ext>
            </p:extLst>
          </p:nvPr>
        </p:nvGraphicFramePr>
        <p:xfrm>
          <a:off x="1327707" y="3785522"/>
          <a:ext cx="4064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Форма ГИА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2020-2021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ГВЭ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298-</a:t>
                      </a:r>
                      <a:r>
                        <a:rPr lang="ru-RU" baseline="0" dirty="0" smtClean="0"/>
                        <a:t> 66</a:t>
                      </a:r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ЕГЭ (профиль)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155-34%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91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3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814437216"/>
              </p:ext>
            </p:extLst>
          </p:nvPr>
        </p:nvGraphicFramePr>
        <p:xfrm>
          <a:off x="1236159" y="828080"/>
          <a:ext cx="6792416" cy="491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345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332656"/>
            <a:ext cx="770707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Наибольший процент «2» –от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40% до 86%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Укромновская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»-86% (декабрь 94%)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Скворцовская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»- 72% (декабрь 89%)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Гвардейская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школа-гимназия №2»-62% (декабрь-30%)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Краснолесская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основная школа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»- 44%( декабрь-82%)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Мирновская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 №1»-69% (декабрь-68%)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Донская школа»-50% (декабрь-69%)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Широковская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»-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(декабрь-60%)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«Винницкая школа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»-44% (декабрь 74%) 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«Украинская школа»-43%(декабрь-59%)</a:t>
            </a:r>
          </a:p>
          <a:p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47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908720"/>
            <a:ext cx="78488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«5» только в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у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обучающихся: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Перевальненская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школа»-2 обучающихся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Молодежненская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 №2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»-1 обучающийся</a:t>
            </a:r>
            <a:endPara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«Гвардейская школа-гимназия №3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»-2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«Перовская школа-гимназия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»-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endPara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Урожайновская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школа»-1 обучающийся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Кольчугинская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школа№2»-1 обучающийся</a:t>
            </a:r>
            <a:endPara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Новоселовская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школа»-1 обучающийся</a:t>
            </a:r>
            <a:endPara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«Украинская школа»-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обучающихся</a:t>
            </a:r>
            <a:endPara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Первомайская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школа»-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1обучающийся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«Гвардейская школа №1»-1 обучающийся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школа-гимназия им.Я.М.Слонимского»-3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Новоандреевская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школа»-1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Чистенская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школа-гимназия»-2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Широковская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школа»-1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36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92695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ПРОБЛЕМА:МОДУЛЬ  «ГЕОМЕТРИЯ»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0644" y="1268760"/>
            <a:ext cx="87484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0-1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баллов по модулю «Геометрия» набрали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248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учеников-19% ( декабрь-25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%).</a:t>
            </a: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Наибольшее количество учеников, не решивших модуль «Геометрия» в МБОУ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Мирновская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 №1»-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обучающихся из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Гвардейская школа-гимназия №2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»-19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из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Укромновская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»-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из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36, «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Донская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школа»-10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из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Скворцовская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»-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из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21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76672"/>
            <a:ext cx="7776864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Статистический анализ результатов выполнения работы показал, что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526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40%)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обучающихся не приступали к выполнению второй части работы, либо не получили баллы за задания второй части.</a:t>
            </a:r>
            <a:endParaRPr lang="ru-RU" sz="2000" b="1" dirty="0">
              <a:solidFill>
                <a:schemeClr val="bg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2708920"/>
            <a:ext cx="77768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Следовательно, всем педагогам на уроках, дополнительных занятиях необходимо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продолжать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работу по устранению пробелов  в знаниях учащихся, осуществлять  подбор материалов по темам, которые вызвали наибольшие трудности, отдельно уделить внимание предмету «Геометрия», разработать блок тем, требующих дополнительной отработки.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67477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08720"/>
            <a:ext cx="77768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Отметим, что из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50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обучающихся 9 классов, претендующих на аттестат особого образца, подтвердили отметку «5»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11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учеников из МБОУ: «Гвардейская школа-гимназия №3» (Машкова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К.,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Резниченко О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.),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Новоселовская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школа»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(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Гаранжа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.),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Перевальненская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школа»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(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Калужина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М.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),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«Перовская школа-гимназия» (Луценко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С.,Михайлова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Е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.),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Кольчугинская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школа №2» (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Джелилова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Э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.), «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Чистенская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школа-гимназия» (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Айрпетова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С,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Батурлакина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М.), «Гвардейская школа №1» (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Херсонюк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А.), «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Широковская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школа» (Ким Е.)</a:t>
            </a: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21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372523"/>
              </p:ext>
            </p:extLst>
          </p:nvPr>
        </p:nvGraphicFramePr>
        <p:xfrm>
          <a:off x="1835696" y="533400"/>
          <a:ext cx="6552728" cy="3399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364">
                  <a:extLst>
                    <a:ext uri="{9D8B030D-6E8A-4147-A177-3AD203B41FA5}">
                      <a16:colId xmlns:a16="http://schemas.microsoft.com/office/drawing/2014/main" val="2615928312"/>
                    </a:ext>
                  </a:extLst>
                </a:gridCol>
                <a:gridCol w="3276364">
                  <a:extLst>
                    <a:ext uri="{9D8B030D-6E8A-4147-A177-3AD203B41FA5}">
                      <a16:colId xmlns:a16="http://schemas.microsoft.com/office/drawing/2014/main" val="791751633"/>
                    </a:ext>
                  </a:extLst>
                </a:gridCol>
              </a:tblGrid>
              <a:tr h="1133219"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Форма ГИА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2020-2021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64028"/>
                  </a:ext>
                </a:extLst>
              </a:tr>
              <a:tr h="1133219">
                <a:tc>
                  <a:txBody>
                    <a:bodyPr/>
                    <a:lstStyle/>
                    <a:p>
                      <a:r>
                        <a:rPr lang="ru-RU" dirty="0" smtClean="0"/>
                        <a:t>ГВЭ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298-</a:t>
                      </a:r>
                      <a:r>
                        <a:rPr lang="ru-RU" baseline="0" dirty="0" smtClean="0"/>
                        <a:t> 66</a:t>
                      </a:r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25917"/>
                  </a:ext>
                </a:extLst>
              </a:tr>
              <a:tr h="1133219">
                <a:tc>
                  <a:txBody>
                    <a:bodyPr/>
                    <a:lstStyle/>
                    <a:p>
                      <a:r>
                        <a:rPr lang="ru-RU" dirty="0" smtClean="0"/>
                        <a:t>ЕГЭ (профиль)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155-34%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374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417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177</TotalTime>
  <Words>782</Words>
  <Application>Microsoft Office PowerPoint</Application>
  <PresentationFormat>Экран (4:3)</PresentationFormat>
  <Paragraphs>72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Calibri</vt:lpstr>
      <vt:lpstr>Cambria</vt:lpstr>
      <vt:lpstr>Century Gothic</vt:lpstr>
      <vt:lpstr>Times New Roman</vt:lpstr>
      <vt:lpstr>Wingdings 3</vt:lpstr>
      <vt:lpstr>Сектор</vt:lpstr>
      <vt:lpstr>Результаты  пробного ГИА-2021(март)  по математике в Симферопольском районе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Настя</dc:creator>
  <cp:lastModifiedBy>Дом</cp:lastModifiedBy>
  <cp:revision>21</cp:revision>
  <dcterms:created xsi:type="dcterms:W3CDTF">2021-02-02T17:34:32Z</dcterms:created>
  <dcterms:modified xsi:type="dcterms:W3CDTF">2021-04-20T18:42:09Z</dcterms:modified>
</cp:coreProperties>
</file>