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1" r:id="rId2"/>
    <p:sldId id="264" r:id="rId3"/>
    <p:sldId id="275" r:id="rId4"/>
    <p:sldId id="267" r:id="rId5"/>
    <p:sldId id="268" r:id="rId6"/>
    <p:sldId id="269" r:id="rId7"/>
    <p:sldId id="270" r:id="rId8"/>
    <p:sldId id="271" r:id="rId9"/>
    <p:sldId id="280" r:id="rId10"/>
    <p:sldId id="276" r:id="rId11"/>
    <p:sldId id="272" r:id="rId12"/>
    <p:sldId id="273" r:id="rId13"/>
    <p:sldId id="279" r:id="rId14"/>
    <p:sldId id="262" r:id="rId15"/>
    <p:sldId id="274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456" autoAdjust="0"/>
    <p:restoredTop sz="94660"/>
  </p:normalViewPr>
  <p:slideViewPr>
    <p:cSldViewPr>
      <p:cViewPr varScale="1">
        <p:scale>
          <a:sx n="83" d="100"/>
          <a:sy n="83" d="100"/>
        </p:scale>
        <p:origin x="648" y="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sz="2400" b="1" dirty="0" smtClean="0">
                <a:solidFill>
                  <a:schemeClr val="bg1"/>
                </a:solidFill>
              </a:rPr>
              <a:t>Сравнение результатов</a:t>
            </a:r>
            <a:r>
              <a:rPr lang="ru-RU" sz="2400" b="1" baseline="0" dirty="0" smtClean="0">
                <a:solidFill>
                  <a:schemeClr val="bg1"/>
                </a:solidFill>
              </a:rPr>
              <a:t> пробного ОГЭ декабрь-март 2020-2021</a:t>
            </a:r>
            <a:endParaRPr lang="ru-RU" sz="2400" b="1" dirty="0">
              <a:solidFill>
                <a:schemeClr val="bg1"/>
              </a:solidFill>
            </a:endParaRP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Оценки декабрь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cat>
            <c:strRef>
              <c:f>Лист1!$A$2:$A$5</c:f>
              <c:strCache>
                <c:ptCount val="4"/>
                <c:pt idx="0">
                  <c:v>"2"</c:v>
                </c:pt>
                <c:pt idx="1">
                  <c:v>"3"</c:v>
                </c:pt>
                <c:pt idx="2">
                  <c:v>"4"</c:v>
                </c:pt>
                <c:pt idx="3">
                  <c:v>"5"</c:v>
                </c:pt>
              </c:strCache>
            </c:strRef>
          </c:cat>
          <c:val>
            <c:numRef>
              <c:f>Лист1!$B$2:$B$5</c:f>
              <c:numCache>
                <c:formatCode>0%</c:formatCode>
                <c:ptCount val="4"/>
                <c:pt idx="0">
                  <c:v>0.43</c:v>
                </c:pt>
                <c:pt idx="1">
                  <c:v>0.41</c:v>
                </c:pt>
                <c:pt idx="2">
                  <c:v>0.15</c:v>
                </c:pt>
                <c:pt idx="3">
                  <c:v>0.01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294-4D0C-A277-A2AECCD82D8F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Оценки март</c:v>
                </c:pt>
              </c:strCache>
            </c:strRef>
          </c:tx>
          <c:spPr>
            <a:solidFill>
              <a:srgbClr val="FF0000"/>
            </a:solidFill>
            <a:ln>
              <a:noFill/>
            </a:ln>
            <a:effectLst/>
            <a:sp3d/>
          </c:spPr>
          <c:invertIfNegative val="0"/>
          <c:cat>
            <c:strRef>
              <c:f>Лист1!$A$2:$A$5</c:f>
              <c:strCache>
                <c:ptCount val="4"/>
                <c:pt idx="0">
                  <c:v>"2"</c:v>
                </c:pt>
                <c:pt idx="1">
                  <c:v>"3"</c:v>
                </c:pt>
                <c:pt idx="2">
                  <c:v>"4"</c:v>
                </c:pt>
                <c:pt idx="3">
                  <c:v>"5"</c:v>
                </c:pt>
              </c:strCache>
            </c:strRef>
          </c:cat>
          <c:val>
            <c:numRef>
              <c:f>Лист1!$C$2:$C$5</c:f>
              <c:numCache>
                <c:formatCode>0%</c:formatCode>
                <c:ptCount val="4"/>
                <c:pt idx="0">
                  <c:v>0.27</c:v>
                </c:pt>
                <c:pt idx="1">
                  <c:v>0.5</c:v>
                </c:pt>
                <c:pt idx="2">
                  <c:v>0.21</c:v>
                </c:pt>
                <c:pt idx="3">
                  <c:v>0.02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E294-4D0C-A277-A2AECCD82D8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225593584"/>
        <c:axId val="225597848"/>
        <c:axId val="0"/>
        <c:extLst>
          <c:ext xmlns:c15="http://schemas.microsoft.com/office/drawing/2012/chart" uri="{02D57815-91ED-43cb-92C2-25804820EDAC}">
            <c15:filteredBarSeries>
              <c15:ser>
                <c:idx val="2"/>
                <c:order val="2"/>
                <c:tx>
                  <c:strRef>
                    <c:extLst>
                      <c:ext uri="{02D57815-91ED-43cb-92C2-25804820EDAC}">
                        <c15:formulaRef>
                          <c15:sqref>Лист1!$D$1</c15:sqref>
                        </c15:formulaRef>
                      </c:ext>
                    </c:extLst>
                    <c:strCache>
                      <c:ptCount val="1"/>
                      <c:pt idx="0">
                        <c:v>Столбец1</c:v>
                      </c:pt>
                    </c:strCache>
                  </c:strRef>
                </c:tx>
                <c:spPr>
                  <a:solidFill>
                    <a:schemeClr val="accent3"/>
                  </a:solidFill>
                  <a:ln>
                    <a:noFill/>
                  </a:ln>
                  <a:effectLst/>
                  <a:sp3d/>
                </c:spPr>
                <c:invertIfNegative val="0"/>
                <c:cat>
                  <c:strRef>
                    <c:extLst>
                      <c:ext uri="{02D57815-91ED-43cb-92C2-25804820EDAC}">
                        <c15:formulaRef>
                          <c15:sqref>Лист1!$A$2:$A$5</c15:sqref>
                        </c15:formulaRef>
                      </c:ext>
                    </c:extLst>
                    <c:strCache>
                      <c:ptCount val="4"/>
                      <c:pt idx="0">
                        <c:v>"2"</c:v>
                      </c:pt>
                      <c:pt idx="1">
                        <c:v>"3"</c:v>
                      </c:pt>
                      <c:pt idx="2">
                        <c:v>"4"</c:v>
                      </c:pt>
                      <c:pt idx="3">
                        <c:v>"5"</c:v>
                      </c:pt>
                    </c:strCache>
                  </c:strRef>
                </c:cat>
                <c:val>
                  <c:numRef>
                    <c:extLst>
                      <c:ext uri="{02D57815-91ED-43cb-92C2-25804820EDAC}">
                        <c15:formulaRef>
                          <c15:sqref>Лист1!$D$2:$D$5</c15:sqref>
                        </c15:formulaRef>
                      </c:ext>
                    </c:extLst>
                    <c:numCache>
                      <c:formatCode>General</c:formatCode>
                      <c:ptCount val="4"/>
                    </c:numCache>
                  </c:numRef>
                </c:val>
                <c:extLst>
                  <c:ext xmlns:c16="http://schemas.microsoft.com/office/drawing/2014/chart" uri="{C3380CC4-5D6E-409C-BE32-E72D297353CC}">
                    <c16:uniqueId val="{00000002-E294-4D0C-A277-A2AECCD82D8F}"/>
                  </c:ext>
                </c:extLst>
              </c15:ser>
            </c15:filteredBarSeries>
          </c:ext>
        </c:extLst>
      </c:bar3DChart>
      <c:catAx>
        <c:axId val="22559358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225597848"/>
        <c:crosses val="autoZero"/>
        <c:auto val="1"/>
        <c:lblAlgn val="ctr"/>
        <c:lblOffset val="100"/>
        <c:noMultiLvlLbl val="0"/>
      </c:catAx>
      <c:valAx>
        <c:axId val="22559784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22559358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b="1" dirty="0" smtClean="0">
                <a:solidFill>
                  <a:schemeClr val="bg1"/>
                </a:solidFill>
              </a:rPr>
              <a:t>Результаты ГВЭ 2020-2021</a:t>
            </a:r>
            <a:r>
              <a:rPr lang="ru-RU" b="1" baseline="0" dirty="0" smtClean="0">
                <a:solidFill>
                  <a:schemeClr val="bg1"/>
                </a:solidFill>
              </a:rPr>
              <a:t> март</a:t>
            </a:r>
            <a:endParaRPr lang="ru-RU" b="1" dirty="0">
              <a:solidFill>
                <a:schemeClr val="bg1"/>
              </a:solidFill>
            </a:endParaRP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Оценки март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cat>
            <c:strRef>
              <c:f>Лист1!$A$2:$A$5</c:f>
              <c:strCache>
                <c:ptCount val="4"/>
                <c:pt idx="0">
                  <c:v>"2"</c:v>
                </c:pt>
                <c:pt idx="1">
                  <c:v>"3"</c:v>
                </c:pt>
                <c:pt idx="2">
                  <c:v>"4"</c:v>
                </c:pt>
                <c:pt idx="3">
                  <c:v>"5"</c:v>
                </c:pt>
              </c:strCache>
            </c:strRef>
          </c:cat>
          <c:val>
            <c:numRef>
              <c:f>Лист1!$B$2:$B$5</c:f>
              <c:numCache>
                <c:formatCode>0%</c:formatCode>
                <c:ptCount val="4"/>
                <c:pt idx="0">
                  <c:v>0.12</c:v>
                </c:pt>
                <c:pt idx="1">
                  <c:v>0.43</c:v>
                </c:pt>
                <c:pt idx="2">
                  <c:v>0.34</c:v>
                </c:pt>
                <c:pt idx="3">
                  <c:v>0.11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247-4DE5-8B65-5085117DA80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550024224"/>
        <c:axId val="550026520"/>
        <c:axId val="0"/>
        <c:extLst>
          <c:ext xmlns:c15="http://schemas.microsoft.com/office/drawing/2012/chart" uri="{02D57815-91ED-43cb-92C2-25804820EDAC}">
            <c15:filteredBarSeries>
              <c15:ser>
                <c:idx val="1"/>
                <c:order val="1"/>
                <c:tx>
                  <c:strRef>
                    <c:extLst>
                      <c:ext uri="{02D57815-91ED-43cb-92C2-25804820EDAC}">
                        <c15:formulaRef>
                          <c15:sqref>Лист1!$C$1</c15:sqref>
                        </c15:formulaRef>
                      </c:ext>
                    </c:extLst>
                    <c:strCache>
                      <c:ptCount val="1"/>
                      <c:pt idx="0">
                        <c:v>Столбец1</c:v>
                      </c:pt>
                    </c:strCache>
                  </c:strRef>
                </c:tx>
                <c:spPr>
                  <a:solidFill>
                    <a:schemeClr val="accent2"/>
                  </a:solidFill>
                  <a:ln>
                    <a:noFill/>
                  </a:ln>
                  <a:effectLst/>
                  <a:sp3d/>
                </c:spPr>
                <c:invertIfNegative val="0"/>
                <c:cat>
                  <c:strRef>
                    <c:extLst>
                      <c:ext uri="{02D57815-91ED-43cb-92C2-25804820EDAC}">
                        <c15:formulaRef>
                          <c15:sqref>Лист1!$A$2:$A$5</c15:sqref>
                        </c15:formulaRef>
                      </c:ext>
                    </c:extLst>
                    <c:strCache>
                      <c:ptCount val="4"/>
                      <c:pt idx="0">
                        <c:v>"2"</c:v>
                      </c:pt>
                      <c:pt idx="1">
                        <c:v>"3"</c:v>
                      </c:pt>
                      <c:pt idx="2">
                        <c:v>"4"</c:v>
                      </c:pt>
                      <c:pt idx="3">
                        <c:v>"5"</c:v>
                      </c:pt>
                    </c:strCache>
                  </c:strRef>
                </c:cat>
                <c:val>
                  <c:numRef>
                    <c:extLst>
                      <c:ext uri="{02D57815-91ED-43cb-92C2-25804820EDAC}">
                        <c15:formulaRef>
                          <c15:sqref>Лист1!$C$2:$C$5</c15:sqref>
                        </c15:formulaRef>
                      </c:ext>
                    </c:extLst>
                    <c:numCache>
                      <c:formatCode>General</c:formatCode>
                      <c:ptCount val="4"/>
                    </c:numCache>
                  </c:numRef>
                </c:val>
                <c:extLst>
                  <c:ext xmlns:c16="http://schemas.microsoft.com/office/drawing/2014/chart" uri="{C3380CC4-5D6E-409C-BE32-E72D297353CC}">
                    <c16:uniqueId val="{00000001-6247-4DE5-8B65-5085117DA803}"/>
                  </c:ext>
                </c:extLst>
              </c15:ser>
            </c15:filteredBarSeries>
            <c15:filteredBarSeries>
              <c15:ser>
                <c:idx val="2"/>
                <c:order val="2"/>
                <c:tx>
                  <c:strRef>
                    <c:extLst>
                      <c:ext xmlns:c15="http://schemas.microsoft.com/office/drawing/2012/chart" uri="{02D57815-91ED-43cb-92C2-25804820EDAC}">
                        <c15:formulaRef>
                          <c15:sqref>Лист1!$D$1</c15:sqref>
                        </c15:formulaRef>
                      </c:ext>
                    </c:extLst>
                    <c:strCache>
                      <c:ptCount val="1"/>
                      <c:pt idx="0">
                        <c:v>Столбец2</c:v>
                      </c:pt>
                    </c:strCache>
                  </c:strRef>
                </c:tx>
                <c:spPr>
                  <a:solidFill>
                    <a:schemeClr val="accent3"/>
                  </a:solidFill>
                  <a:ln>
                    <a:noFill/>
                  </a:ln>
                  <a:effectLst/>
                  <a:sp3d/>
                </c:spPr>
                <c:invertIfNegative val="0"/>
                <c:cat>
                  <c:strRef>
                    <c:extLst>
                      <c:ext xmlns:c15="http://schemas.microsoft.com/office/drawing/2012/chart" uri="{02D57815-91ED-43cb-92C2-25804820EDAC}">
                        <c15:formulaRef>
                          <c15:sqref>Лист1!$A$2:$A$5</c15:sqref>
                        </c15:formulaRef>
                      </c:ext>
                    </c:extLst>
                    <c:strCache>
                      <c:ptCount val="4"/>
                      <c:pt idx="0">
                        <c:v>"2"</c:v>
                      </c:pt>
                      <c:pt idx="1">
                        <c:v>"3"</c:v>
                      </c:pt>
                      <c:pt idx="2">
                        <c:v>"4"</c:v>
                      </c:pt>
                      <c:pt idx="3">
                        <c:v>"5"</c:v>
                      </c:pt>
                    </c:strCache>
                  </c:strRef>
                </c:cat>
                <c:val>
                  <c:numRef>
                    <c:extLst>
                      <c:ext xmlns:c15="http://schemas.microsoft.com/office/drawing/2012/chart" uri="{02D57815-91ED-43cb-92C2-25804820EDAC}">
                        <c15:formulaRef>
                          <c15:sqref>Лист1!$D$2:$D$5</c15:sqref>
                        </c15:formulaRef>
                      </c:ext>
                    </c:extLst>
                    <c:numCache>
                      <c:formatCode>General</c:formatCode>
                      <c:ptCount val="4"/>
                    </c:numCache>
                  </c:numRef>
                </c:val>
                <c:extLst>
                  <c:ext xmlns:c16="http://schemas.microsoft.com/office/drawing/2014/chart" uri="{C3380CC4-5D6E-409C-BE32-E72D297353CC}">
                    <c16:uniqueId val="{00000002-6247-4DE5-8B65-5085117DA803}"/>
                  </c:ext>
                </c:extLst>
              </c15:ser>
            </c15:filteredBarSeries>
          </c:ext>
        </c:extLst>
      </c:bar3DChart>
      <c:catAx>
        <c:axId val="55002422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550026520"/>
        <c:crosses val="autoZero"/>
        <c:auto val="1"/>
        <c:lblAlgn val="ctr"/>
        <c:lblOffset val="100"/>
        <c:noMultiLvlLbl val="0"/>
      </c:catAx>
      <c:valAx>
        <c:axId val="55002652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55002422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b="1" dirty="0" smtClean="0">
                <a:solidFill>
                  <a:schemeClr val="bg1"/>
                </a:solidFill>
              </a:rPr>
              <a:t>Результаты </a:t>
            </a:r>
            <a:r>
              <a:rPr lang="ru-RU" b="1" dirty="0" smtClean="0">
                <a:solidFill>
                  <a:schemeClr val="bg1"/>
                </a:solidFill>
              </a:rPr>
              <a:t>ЕГЭ(профиль) </a:t>
            </a:r>
            <a:r>
              <a:rPr lang="ru-RU" b="1" dirty="0" smtClean="0">
                <a:solidFill>
                  <a:schemeClr val="bg1"/>
                </a:solidFill>
              </a:rPr>
              <a:t>2020-2021</a:t>
            </a:r>
            <a:r>
              <a:rPr lang="ru-RU" b="1" baseline="0" dirty="0" smtClean="0">
                <a:solidFill>
                  <a:schemeClr val="bg1"/>
                </a:solidFill>
              </a:rPr>
              <a:t> март</a:t>
            </a:r>
            <a:endParaRPr lang="ru-RU" b="1" dirty="0">
              <a:solidFill>
                <a:schemeClr val="bg1"/>
              </a:solidFill>
            </a:endParaRP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Оценки декабрь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cat>
            <c:strRef>
              <c:f>Лист1!$A$2:$A$5</c:f>
              <c:strCache>
                <c:ptCount val="4"/>
                <c:pt idx="0">
                  <c:v>"2"</c:v>
                </c:pt>
                <c:pt idx="1">
                  <c:v>"3"</c:v>
                </c:pt>
                <c:pt idx="2">
                  <c:v>"4"</c:v>
                </c:pt>
                <c:pt idx="3">
                  <c:v>"5"</c:v>
                </c:pt>
              </c:strCache>
            </c:strRef>
          </c:cat>
          <c:val>
            <c:numRef>
              <c:f>Лист1!$B$2:$B$5</c:f>
              <c:numCache>
                <c:formatCode>0%</c:formatCode>
                <c:ptCount val="4"/>
                <c:pt idx="0">
                  <c:v>0.21</c:v>
                </c:pt>
                <c:pt idx="1">
                  <c:v>0.6</c:v>
                </c:pt>
                <c:pt idx="2">
                  <c:v>0.16</c:v>
                </c:pt>
                <c:pt idx="3">
                  <c:v>0.03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E8B-46A4-8CF9-5D029DC7D2CF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Оценки март</c:v>
                </c:pt>
              </c:strCache>
            </c:strRef>
          </c:tx>
          <c:spPr>
            <a:solidFill>
              <a:srgbClr val="FF0000"/>
            </a:solidFill>
            <a:ln>
              <a:noFill/>
            </a:ln>
            <a:effectLst/>
            <a:sp3d/>
          </c:spPr>
          <c:invertIfNegative val="0"/>
          <c:cat>
            <c:strRef>
              <c:f>Лист1!$A$2:$A$5</c:f>
              <c:strCache>
                <c:ptCount val="4"/>
                <c:pt idx="0">
                  <c:v>"2"</c:v>
                </c:pt>
                <c:pt idx="1">
                  <c:v>"3"</c:v>
                </c:pt>
                <c:pt idx="2">
                  <c:v>"4"</c:v>
                </c:pt>
                <c:pt idx="3">
                  <c:v>"5"</c:v>
                </c:pt>
              </c:strCache>
            </c:strRef>
          </c:cat>
          <c:val>
            <c:numRef>
              <c:f>Лист1!$C$2:$C$5</c:f>
              <c:numCache>
                <c:formatCode>0%</c:formatCode>
                <c:ptCount val="4"/>
                <c:pt idx="0">
                  <c:v>0.11</c:v>
                </c:pt>
                <c:pt idx="1">
                  <c:v>0.5</c:v>
                </c:pt>
                <c:pt idx="2">
                  <c:v>0.34</c:v>
                </c:pt>
                <c:pt idx="3">
                  <c:v>0.05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CE8B-46A4-8CF9-5D029DC7D2C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550024224"/>
        <c:axId val="550026520"/>
        <c:axId val="0"/>
        <c:extLst>
          <c:ext xmlns:c15="http://schemas.microsoft.com/office/drawing/2012/chart" uri="{02D57815-91ED-43cb-92C2-25804820EDAC}">
            <c15:filteredBarSeries>
              <c15:ser>
                <c:idx val="2"/>
                <c:order val="2"/>
                <c:tx>
                  <c:strRef>
                    <c:extLst>
                      <c:ext uri="{02D57815-91ED-43cb-92C2-25804820EDAC}">
                        <c15:formulaRef>
                          <c15:sqref>Лист1!$D$1</c15:sqref>
                        </c15:formulaRef>
                      </c:ext>
                    </c:extLst>
                    <c:strCache>
                      <c:ptCount val="1"/>
                      <c:pt idx="0">
                        <c:v>Столбец2</c:v>
                      </c:pt>
                    </c:strCache>
                  </c:strRef>
                </c:tx>
                <c:spPr>
                  <a:solidFill>
                    <a:schemeClr val="accent3"/>
                  </a:solidFill>
                  <a:ln>
                    <a:noFill/>
                  </a:ln>
                  <a:effectLst/>
                  <a:sp3d/>
                </c:spPr>
                <c:invertIfNegative val="0"/>
                <c:cat>
                  <c:strRef>
                    <c:extLst>
                      <c:ext uri="{02D57815-91ED-43cb-92C2-25804820EDAC}">
                        <c15:formulaRef>
                          <c15:sqref>Лист1!$A$2:$A$5</c15:sqref>
                        </c15:formulaRef>
                      </c:ext>
                    </c:extLst>
                    <c:strCache>
                      <c:ptCount val="4"/>
                      <c:pt idx="0">
                        <c:v>"2"</c:v>
                      </c:pt>
                      <c:pt idx="1">
                        <c:v>"3"</c:v>
                      </c:pt>
                      <c:pt idx="2">
                        <c:v>"4"</c:v>
                      </c:pt>
                      <c:pt idx="3">
                        <c:v>"5"</c:v>
                      </c:pt>
                    </c:strCache>
                  </c:strRef>
                </c:cat>
                <c:val>
                  <c:numRef>
                    <c:extLst>
                      <c:ext uri="{02D57815-91ED-43cb-92C2-25804820EDAC}">
                        <c15:formulaRef>
                          <c15:sqref>Лист1!$D$2:$D$5</c15:sqref>
                        </c15:formulaRef>
                      </c:ext>
                    </c:extLst>
                    <c:numCache>
                      <c:formatCode>General</c:formatCode>
                      <c:ptCount val="4"/>
                    </c:numCache>
                  </c:numRef>
                </c:val>
                <c:extLst>
                  <c:ext xmlns:c16="http://schemas.microsoft.com/office/drawing/2014/chart" uri="{C3380CC4-5D6E-409C-BE32-E72D297353CC}">
                    <c16:uniqueId val="{00000002-CE8B-46A4-8CF9-5D029DC7D2CF}"/>
                  </c:ext>
                </c:extLst>
              </c15:ser>
            </c15:filteredBarSeries>
          </c:ext>
        </c:extLst>
      </c:bar3DChart>
      <c:catAx>
        <c:axId val="55002422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550026520"/>
        <c:crosses val="autoZero"/>
        <c:auto val="1"/>
        <c:lblAlgn val="ctr"/>
        <c:lblOffset val="100"/>
        <c:noMultiLvlLbl val="0"/>
      </c:catAx>
      <c:valAx>
        <c:axId val="55002652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55002422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4334933" y="1169931"/>
            <a:ext cx="4814835" cy="4993802"/>
            <a:chOff x="4334933" y="1169931"/>
            <a:chExt cx="4814835" cy="4993802"/>
          </a:xfrm>
        </p:grpSpPr>
        <p:cxnSp>
          <p:nvCxnSpPr>
            <p:cNvPr id="17" name="Straight Connector 16"/>
            <p:cNvCxnSpPr/>
            <p:nvPr/>
          </p:nvCxnSpPr>
          <p:spPr>
            <a:xfrm flipH="1">
              <a:off x="6009259" y="1169931"/>
              <a:ext cx="3134741" cy="3134741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 flipH="1">
              <a:off x="4334933" y="1348898"/>
              <a:ext cx="4814835" cy="4814835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5225595" y="1469269"/>
              <a:ext cx="3912054" cy="3912054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>
            <a:xfrm flipH="1">
              <a:off x="5304588" y="1307856"/>
              <a:ext cx="3839412" cy="3839412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 flipH="1">
              <a:off x="5707078" y="1770196"/>
              <a:ext cx="3430571" cy="3430570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533400"/>
            <a:ext cx="6154713" cy="3124201"/>
          </a:xfrm>
        </p:spPr>
        <p:txBody>
          <a:bodyPr anchor="b">
            <a:normAutofit/>
          </a:bodyPr>
          <a:lstStyle>
            <a:lvl1pPr algn="l">
              <a:defRPr sz="44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3400" y="3843868"/>
            <a:ext cx="4954250" cy="1913466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E6BEDE-B858-4101-B316-2146C8CF07B9}" type="datetimeFigureOut">
              <a:rPr lang="ru-RU" smtClean="0"/>
              <a:t>20.04.2021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BADCD1-4383-4002-BDE9-B0A4426964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56680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6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533400" y="533400"/>
            <a:ext cx="8077200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762002" y="3843867"/>
            <a:ext cx="7281332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E6BEDE-B858-4101-B316-2146C8CF07B9}" type="datetimeFigureOut">
              <a:rPr lang="ru-RU" smtClean="0"/>
              <a:t>20.04.2021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BADCD1-4383-4002-BDE9-B0A4426964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445206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533400"/>
            <a:ext cx="8077200" cy="2895600"/>
          </a:xfrm>
        </p:spPr>
        <p:txBody>
          <a:bodyPr anchor="ctr">
            <a:normAutofit/>
          </a:bodyPr>
          <a:lstStyle>
            <a:lvl1pPr algn="l">
              <a:defRPr sz="28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114800"/>
            <a:ext cx="6383552" cy="1905000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E6BEDE-B858-4101-B316-2146C8CF07B9}" type="datetimeFigureOut">
              <a:rPr lang="ru-RU" smtClean="0"/>
              <a:t>20.04.2021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BADCD1-4383-4002-BDE9-B0A4426964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803728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283" y="533400"/>
            <a:ext cx="6859787" cy="2895600"/>
          </a:xfrm>
        </p:spPr>
        <p:txBody>
          <a:bodyPr anchor="ctr">
            <a:normAutofit/>
          </a:bodyPr>
          <a:lstStyle>
            <a:lvl1pPr algn="l">
              <a:defRPr sz="28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066800" y="3429000"/>
            <a:ext cx="6402467" cy="4826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301070"/>
            <a:ext cx="6382361" cy="171873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E6BEDE-B858-4101-B316-2146C8CF07B9}" type="datetimeFigureOut">
              <a:rPr lang="ru-RU" smtClean="0"/>
              <a:t>20.04.2021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BADCD1-4383-4002-BDE9-B0A442696477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28600" y="710624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96200" y="2768601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24548513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3429000"/>
            <a:ext cx="6382361" cy="1697400"/>
          </a:xfrm>
        </p:spPr>
        <p:txBody>
          <a:bodyPr anchor="b">
            <a:normAutofit/>
          </a:bodyPr>
          <a:lstStyle>
            <a:lvl1pPr algn="l">
              <a:defRPr sz="28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5132980"/>
            <a:ext cx="6383552" cy="886819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E6BEDE-B858-4101-B316-2146C8CF07B9}" type="datetimeFigureOut">
              <a:rPr lang="ru-RU" smtClean="0"/>
              <a:t>20.04.2021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BADCD1-4383-4002-BDE9-B0A4426964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972518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284" y="533400"/>
            <a:ext cx="6859786" cy="2895600"/>
          </a:xfrm>
        </p:spPr>
        <p:txBody>
          <a:bodyPr anchor="ctr">
            <a:normAutofit/>
          </a:bodyPr>
          <a:lstStyle>
            <a:lvl1pPr algn="l">
              <a:defRPr sz="28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533400" y="3886200"/>
            <a:ext cx="638236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0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953000"/>
            <a:ext cx="6382360" cy="1066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E6BEDE-B858-4101-B316-2146C8CF07B9}" type="datetimeFigureOut">
              <a:rPr lang="ru-RU" smtClean="0"/>
              <a:t>20.04.2021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BADCD1-4383-4002-BDE9-B0A442696477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28600" y="710624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96200" y="2768601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04246882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533400"/>
            <a:ext cx="7525658" cy="28956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2800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533400" y="3928534"/>
            <a:ext cx="6382361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0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766735"/>
            <a:ext cx="6382360" cy="1253065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E6BEDE-B858-4101-B316-2146C8CF07B9}" type="datetimeFigureOut">
              <a:rPr lang="ru-RU" smtClean="0"/>
              <a:t>20.04.2021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BADCD1-4383-4002-BDE9-B0A4426964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344587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 algn="l">
              <a:defRPr sz="2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3400" y="533401"/>
            <a:ext cx="6554867" cy="376767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E6BEDE-B858-4101-B316-2146C8CF07B9}" type="datetimeFigureOut">
              <a:rPr lang="ru-RU" smtClean="0"/>
              <a:t>20.04.2021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BADCD1-4383-4002-BDE9-B0A4426964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092039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66406" y="533400"/>
            <a:ext cx="2044194" cy="4419600"/>
          </a:xfrm>
        </p:spPr>
        <p:txBody>
          <a:bodyPr vert="eaVert">
            <a:normAutofit/>
          </a:bodyPr>
          <a:lstStyle>
            <a:lvl1pPr>
              <a:defRPr sz="2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3400" y="533400"/>
            <a:ext cx="5850012" cy="548640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E6BEDE-B858-4101-B316-2146C8CF07B9}" type="datetimeFigureOut">
              <a:rPr lang="ru-RU" smtClean="0"/>
              <a:t>20.04.2021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BADCD1-4383-4002-BDE9-B0A4426964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87408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533400"/>
            <a:ext cx="6554867" cy="3767670"/>
          </a:xfrm>
        </p:spPr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E6BEDE-B858-4101-B316-2146C8CF07B9}" type="datetimeFigureOut">
              <a:rPr lang="ru-RU" smtClean="0"/>
              <a:t>20.04.2021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BADCD1-4383-4002-BDE9-B0A4426964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739286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1981199"/>
            <a:ext cx="6402468" cy="2319867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487333"/>
            <a:ext cx="6402467" cy="1532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E6BEDE-B858-4101-B316-2146C8CF07B9}" type="datetimeFigureOut">
              <a:rPr lang="ru-RU" smtClean="0"/>
              <a:t>20.04.2021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BADCD1-4383-4002-BDE9-B0A4426964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92780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1" name="Content Placeholder 3"/>
          <p:cNvSpPr>
            <a:spLocks noGrp="1"/>
          </p:cNvSpPr>
          <p:nvPr>
            <p:ph sz="half" idx="13"/>
          </p:nvPr>
        </p:nvSpPr>
        <p:spPr>
          <a:xfrm>
            <a:off x="533400" y="533400"/>
            <a:ext cx="3949967" cy="3767667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2" name="Content Placeholder 5"/>
          <p:cNvSpPr>
            <a:spLocks noGrp="1"/>
          </p:cNvSpPr>
          <p:nvPr>
            <p:ph sz="quarter" idx="4"/>
          </p:nvPr>
        </p:nvSpPr>
        <p:spPr>
          <a:xfrm>
            <a:off x="4662362" y="533400"/>
            <a:ext cx="3948238" cy="3759200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E6BEDE-B858-4101-B316-2146C8CF07B9}" type="datetimeFigureOut">
              <a:rPr lang="ru-RU" smtClean="0"/>
              <a:t>20.04.2021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BADCD1-4383-4002-BDE9-B0A4426964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16241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1" y="533400"/>
            <a:ext cx="3716866" cy="609600"/>
          </a:xfrm>
        </p:spPr>
        <p:txBody>
          <a:bodyPr anchor="b">
            <a:noAutofit/>
          </a:bodyPr>
          <a:lstStyle>
            <a:lvl1pPr marL="0" indent="0">
              <a:buNone/>
              <a:defRPr sz="2400" b="0" cap="all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399" y="1143000"/>
            <a:ext cx="3945467" cy="3158067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55016" y="566738"/>
            <a:ext cx="376405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 cap="all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2362" y="1143000"/>
            <a:ext cx="3956705" cy="3149600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E6BEDE-B858-4101-B316-2146C8CF07B9}" type="datetimeFigureOut">
              <a:rPr lang="ru-RU" smtClean="0"/>
              <a:t>20.04.2021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BADCD1-4383-4002-BDE9-B0A4426964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32675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E6BEDE-B858-4101-B316-2146C8CF07B9}" type="datetimeFigureOut">
              <a:rPr lang="ru-RU" smtClean="0"/>
              <a:t>20.04.2021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BADCD1-4383-4002-BDE9-B0A4426964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829516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E6BEDE-B858-4101-B316-2146C8CF07B9}" type="datetimeFigureOut">
              <a:rPr lang="ru-RU" smtClean="0"/>
              <a:t>20.04.2021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BADCD1-4383-4002-BDE9-B0A4426964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52678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8667" y="533400"/>
            <a:ext cx="3200400" cy="1524000"/>
          </a:xfrm>
        </p:spPr>
        <p:txBody>
          <a:bodyPr anchor="b">
            <a:normAutofit/>
          </a:bodyPr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399" y="533400"/>
            <a:ext cx="4438755" cy="5486400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418667" y="2209802"/>
            <a:ext cx="32004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E6BEDE-B858-4101-B316-2146C8CF07B9}" type="datetimeFigureOut">
              <a:rPr lang="ru-RU" smtClean="0"/>
              <a:t>20.04.2021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BADCD1-4383-4002-BDE9-B0A4426964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04183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95800" y="1447800"/>
            <a:ext cx="3563258" cy="11430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762000" y="914400"/>
            <a:ext cx="3280974" cy="48006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496027" y="2743200"/>
            <a:ext cx="3564223" cy="2082800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E6BEDE-B858-4101-B316-2146C8CF07B9}" type="datetimeFigureOut">
              <a:rPr lang="ru-RU" smtClean="0"/>
              <a:t>20.04.2021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33400" y="6172200"/>
            <a:ext cx="5811724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BADCD1-4383-4002-BDE9-B0A4426964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63894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6670675" y="3894667"/>
            <a:ext cx="2470456" cy="2658533"/>
            <a:chOff x="6687077" y="3259666"/>
            <a:chExt cx="2981857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8756120" y="3259666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6687077" y="3486677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7772400" y="3581400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7923214" y="3433394"/>
              <a:ext cx="1739738" cy="173974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8398935" y="3985317"/>
              <a:ext cx="1264017" cy="1264016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533401"/>
            <a:ext cx="6554867" cy="37676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430245" y="6172203"/>
            <a:ext cx="1200463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F6E6BEDE-B858-4101-B316-2146C8CF07B9}" type="datetimeFigureOut">
              <a:rPr lang="ru-RU" smtClean="0"/>
              <a:t>20.04.2021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33400" y="6172200"/>
            <a:ext cx="5811724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774426" y="5578478"/>
            <a:ext cx="856907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28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99BADCD1-4383-4002-BDE9-B0A4426964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788246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2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9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3861048"/>
            <a:ext cx="8928992" cy="2664296"/>
          </a:xfrm>
        </p:spPr>
        <p:txBody>
          <a:bodyPr>
            <a:noAutofit/>
          </a:bodyPr>
          <a:lstStyle/>
          <a:p>
            <a:pPr algn="ctr"/>
            <a:r>
              <a:rPr lang="ru-RU" sz="3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Результаты  пробного </a:t>
            </a:r>
            <a:r>
              <a:rPr lang="ru-RU" sz="3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ГИА-2021(март) </a:t>
            </a:r>
            <a:r>
              <a:rPr lang="en-US" sz="3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3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математике в</a:t>
            </a:r>
            <a:br>
              <a:rPr lang="ru-RU" sz="3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Симферопольском районе</a:t>
            </a:r>
            <a:r>
              <a:rPr lang="ru-RU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 descr="http://www.niro.nnov.ru/_data/objects/0001/9260/view_file.jpg"/>
          <p:cNvPicPr>
            <a:picLocks noGrp="1"/>
          </p:cNvPicPr>
          <p:nvPr>
            <p:ph type="pic"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67" r="12667"/>
          <a:stretch>
            <a:fillRect/>
          </a:stretch>
        </p:blipFill>
        <p:spPr bwMode="auto">
          <a:xfrm>
            <a:off x="2296839" y="16542"/>
            <a:ext cx="4550321" cy="316775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236987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Диаграмма 3"/>
          <p:cNvGraphicFramePr/>
          <p:nvPr>
            <p:extLst>
              <p:ext uri="{D42A27DB-BD31-4B8C-83A1-F6EECF244321}">
                <p14:modId xmlns:p14="http://schemas.microsoft.com/office/powerpoint/2010/main" val="2005768221"/>
              </p:ext>
            </p:extLst>
          </p:nvPr>
        </p:nvGraphicFramePr>
        <p:xfrm>
          <a:off x="971600" y="692696"/>
          <a:ext cx="7272808" cy="50405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0040234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67544" y="332656"/>
            <a:ext cx="8424936" cy="61247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Без  </a:t>
            </a:r>
            <a:r>
              <a:rPr lang="ru-RU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отметок неудовлетворительного уровня выполнили работу в МБОУ: </a:t>
            </a:r>
            <a:endParaRPr lang="ru-RU" sz="2800" b="1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Николаевская школа», </a:t>
            </a:r>
            <a:endParaRPr lang="ru-RU" sz="2800" b="1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8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Добровская</a:t>
            </a:r>
            <a:r>
              <a:rPr lang="ru-RU" sz="2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школа-гимназия </a:t>
            </a:r>
            <a:r>
              <a:rPr lang="ru-RU" sz="28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им.Я.М.Слонимского</a:t>
            </a:r>
            <a:r>
              <a:rPr lang="ru-RU" sz="2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», </a:t>
            </a:r>
            <a:endParaRPr lang="ru-RU" sz="2800" b="1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Кольчугинская</a:t>
            </a:r>
            <a:r>
              <a:rPr lang="ru-RU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школа №2</a:t>
            </a:r>
            <a:r>
              <a:rPr lang="ru-RU" sz="2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»,</a:t>
            </a:r>
          </a:p>
          <a:p>
            <a:r>
              <a:rPr lang="ru-RU" sz="2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Перевальненская</a:t>
            </a:r>
            <a:r>
              <a:rPr lang="ru-RU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школа», </a:t>
            </a:r>
            <a:endParaRPr lang="ru-RU" sz="2800" b="1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Журавлевская</a:t>
            </a:r>
            <a:r>
              <a:rPr lang="ru-RU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школа», </a:t>
            </a:r>
            <a:endParaRPr lang="ru-RU" sz="2800" b="1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8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Маленская</a:t>
            </a:r>
            <a:r>
              <a:rPr lang="ru-RU" sz="2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школа»,</a:t>
            </a:r>
            <a:endParaRPr lang="ru-RU" sz="2800" b="1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«Гвардейская школа-гимназия №3</a:t>
            </a:r>
            <a:r>
              <a:rPr lang="ru-RU" sz="2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»,</a:t>
            </a:r>
          </a:p>
          <a:p>
            <a:r>
              <a:rPr lang="ru-RU" sz="2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«Винницкая школа», </a:t>
            </a:r>
            <a:endParaRPr lang="ru-RU" sz="2800" b="1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Молодежненская</a:t>
            </a:r>
            <a:r>
              <a:rPr lang="ru-RU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школа №2», </a:t>
            </a:r>
            <a:endParaRPr lang="ru-RU" sz="2800" b="1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8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Родниковская</a:t>
            </a:r>
            <a:r>
              <a:rPr lang="ru-RU" sz="2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школа-гимназия», </a:t>
            </a:r>
            <a:endParaRPr lang="ru-RU" sz="28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Украинская </a:t>
            </a:r>
            <a:r>
              <a:rPr lang="ru-RU" sz="2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школа», «Первомайская школа»</a:t>
            </a:r>
            <a:endParaRPr lang="ru-RU" sz="28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09836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9552" y="620688"/>
            <a:ext cx="7488832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Наибольший процент отметок неудовлетворительного уровня </a:t>
            </a:r>
            <a:r>
              <a:rPr lang="ru-RU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(от 25 до </a:t>
            </a:r>
            <a:r>
              <a:rPr lang="ru-RU" sz="2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50</a:t>
            </a:r>
            <a:r>
              <a:rPr lang="ru-RU" sz="2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%)  </a:t>
            </a:r>
            <a:r>
              <a:rPr lang="ru-RU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продемонстрировали МБОУ: </a:t>
            </a:r>
            <a:endParaRPr lang="ru-RU" sz="2400" b="1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4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Тепловская</a:t>
            </a:r>
            <a:r>
              <a:rPr lang="ru-RU" sz="2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школа»-25%, «Винницкая школа»-33%, «</a:t>
            </a:r>
            <a:r>
              <a:rPr lang="ru-RU" sz="24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Денисовская</a:t>
            </a:r>
            <a:r>
              <a:rPr lang="ru-RU" sz="2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школа»-38%, «Донская школа»-50%, «</a:t>
            </a:r>
            <a:r>
              <a:rPr lang="ru-RU" sz="24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Мирновская</a:t>
            </a:r>
            <a:r>
              <a:rPr lang="ru-RU" sz="2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школа №1»-50%, «</a:t>
            </a:r>
            <a:r>
              <a:rPr lang="ru-RU" sz="24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Чайкинская</a:t>
            </a:r>
            <a:r>
              <a:rPr lang="ru-RU" sz="2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школа»-43%, «</a:t>
            </a:r>
            <a:r>
              <a:rPr lang="ru-RU" sz="24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Широковская</a:t>
            </a:r>
            <a:r>
              <a:rPr lang="ru-RU" sz="2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школа»-33%.</a:t>
            </a:r>
            <a:endParaRPr lang="ru-RU" sz="24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073283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Диаграмма 1"/>
          <p:cNvGraphicFramePr/>
          <p:nvPr/>
        </p:nvGraphicFramePr>
        <p:xfrm>
          <a:off x="971600" y="692696"/>
          <a:ext cx="7272808" cy="50405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94999246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27584" y="548680"/>
            <a:ext cx="8064896" cy="34470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Наибольшее количество участников, не преодолевших минимальный порог в МБОУ: « </a:t>
            </a:r>
            <a:r>
              <a:rPr lang="ru-RU" sz="2400" b="1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Чистенская</a:t>
            </a:r>
            <a:r>
              <a:rPr lang="ru-RU" sz="2400" b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школа-гимназия» </a:t>
            </a:r>
            <a:r>
              <a:rPr lang="ru-RU" sz="2400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(4 </a:t>
            </a:r>
            <a:r>
              <a:rPr lang="ru-RU" sz="2400" b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обучающихся), «</a:t>
            </a:r>
            <a:r>
              <a:rPr lang="ru-RU" sz="2400" b="1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Мирновская</a:t>
            </a:r>
            <a:r>
              <a:rPr lang="ru-RU" sz="2400" b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школа №1» (3 обучающихся), </a:t>
            </a:r>
            <a:r>
              <a:rPr lang="ru-RU" sz="2400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«Украинская </a:t>
            </a:r>
            <a:r>
              <a:rPr lang="ru-RU" sz="2400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школа</a:t>
            </a:r>
            <a:r>
              <a:rPr lang="ru-RU" sz="2400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  <a:p>
            <a:r>
              <a:rPr lang="ru-RU" sz="2400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(3 обучающихся</a:t>
            </a:r>
            <a:r>
              <a:rPr lang="ru-RU" sz="2400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endParaRPr lang="ru-RU" b="1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Без </a:t>
            </a:r>
            <a:r>
              <a:rPr lang="ru-RU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отметок неудовлетворительного уровня справились с работой в </a:t>
            </a:r>
            <a:r>
              <a:rPr lang="ru-RU" sz="2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21 МБОУ.</a:t>
            </a:r>
            <a:endParaRPr lang="ru-RU" sz="24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32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24525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188640"/>
            <a:ext cx="8280920" cy="32778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2000" b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Отметим, что из </a:t>
            </a:r>
            <a:r>
              <a:rPr lang="ru-RU" sz="2000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40 </a:t>
            </a:r>
            <a:r>
              <a:rPr lang="ru-RU" sz="2000" b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обучающихся, претендующих на  золотую медаль «За особые успехи в обучении» подтвердили отметку «5» при написании работы </a:t>
            </a:r>
            <a:r>
              <a:rPr lang="ru-RU" sz="2000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15 </a:t>
            </a:r>
            <a:r>
              <a:rPr lang="ru-RU" sz="2000" b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человек из МБОУ</a:t>
            </a:r>
            <a:r>
              <a:rPr lang="ru-RU" sz="2000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«Гвардейская школа №1», «</a:t>
            </a:r>
            <a:r>
              <a:rPr lang="ru-RU" sz="2000" b="1" dirty="0" err="1" smtClean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Кольчугинская</a:t>
            </a:r>
            <a:r>
              <a:rPr lang="ru-RU" sz="2000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школа №1», «</a:t>
            </a:r>
            <a:r>
              <a:rPr lang="ru-RU" sz="2000" b="1" dirty="0" err="1" smtClean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Урожайновская</a:t>
            </a:r>
            <a:r>
              <a:rPr lang="ru-RU" sz="2000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школа», «Гвардейская школа-гимназия №3», «</a:t>
            </a:r>
            <a:r>
              <a:rPr lang="ru-RU" sz="2000" b="1" dirty="0" err="1" smtClean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Добровская</a:t>
            </a:r>
            <a:r>
              <a:rPr lang="ru-RU" sz="2000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школа-гимназия </a:t>
            </a:r>
            <a:r>
              <a:rPr lang="ru-RU" sz="2000" b="1" dirty="0" err="1" smtClean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им.Я.М.Слонимского</a:t>
            </a:r>
            <a:r>
              <a:rPr lang="ru-RU" sz="2000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», «</a:t>
            </a:r>
            <a:r>
              <a:rPr lang="ru-RU" sz="2000" b="1" dirty="0" err="1" smtClean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Родниковская</a:t>
            </a:r>
            <a:r>
              <a:rPr lang="ru-RU" sz="2000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школа-гимназия», «</a:t>
            </a:r>
            <a:r>
              <a:rPr lang="ru-RU" sz="2000" b="1" dirty="0" err="1" smtClean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Перевальненская</a:t>
            </a:r>
            <a:r>
              <a:rPr lang="ru-RU" sz="2000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школа», «</a:t>
            </a:r>
            <a:r>
              <a:rPr lang="ru-RU" sz="2000" b="1" dirty="0" err="1" smtClean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Кольчугинская</a:t>
            </a:r>
            <a:r>
              <a:rPr lang="ru-RU" sz="2000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школа №2», «</a:t>
            </a:r>
            <a:r>
              <a:rPr lang="ru-RU" sz="2000" b="1" dirty="0" err="1" smtClean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Денисовская</a:t>
            </a:r>
            <a:r>
              <a:rPr lang="ru-RU" sz="2000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школа», «Партизанская школа», «Пожарская школа», «</a:t>
            </a:r>
            <a:r>
              <a:rPr lang="ru-RU" sz="2000" b="1" dirty="0" err="1" smtClean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Скворцовская</a:t>
            </a:r>
            <a:r>
              <a:rPr lang="ru-RU" sz="2000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школа».</a:t>
            </a:r>
            <a:endParaRPr lang="ru-RU" b="1" dirty="0">
              <a:solidFill>
                <a:schemeClr val="bg1"/>
              </a:solidFill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95580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928662" y="1500174"/>
            <a:ext cx="475050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ГИА 9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класс-1317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обучающихся</a:t>
            </a:r>
          </a:p>
          <a:p>
            <a:endParaRPr lang="ru-RU" sz="2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ГИА 11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класс-453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обучающихся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475656" y="415155"/>
            <a:ext cx="604867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Численный состав пробного</a:t>
            </a:r>
          </a:p>
          <a:p>
            <a:pPr algn="ctr"/>
            <a:r>
              <a:rPr lang="ru-RU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ГИА-2020</a:t>
            </a:r>
            <a:endParaRPr lang="ru-RU"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142976" y="307181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90091911"/>
              </p:ext>
            </p:extLst>
          </p:nvPr>
        </p:nvGraphicFramePr>
        <p:xfrm>
          <a:off x="1327707" y="3785522"/>
          <a:ext cx="4064000" cy="1112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32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Форма ГИА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2020-2021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ГВЭ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298-</a:t>
                      </a:r>
                      <a:r>
                        <a:rPr lang="ru-RU" baseline="0" dirty="0" smtClean="0"/>
                        <a:t> 66</a:t>
                      </a:r>
                      <a:r>
                        <a:rPr lang="ru-RU" dirty="0" smtClean="0"/>
                        <a:t>%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ЕГЭ (профиль)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155-34%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589169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3"/>
          </p:nvPr>
        </p:nvSpPr>
        <p:spPr/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10" name="Диаграмма 9"/>
          <p:cNvGraphicFramePr/>
          <p:nvPr>
            <p:extLst>
              <p:ext uri="{D42A27DB-BD31-4B8C-83A1-F6EECF244321}">
                <p14:modId xmlns:p14="http://schemas.microsoft.com/office/powerpoint/2010/main" val="814437216"/>
              </p:ext>
            </p:extLst>
          </p:nvPr>
        </p:nvGraphicFramePr>
        <p:xfrm>
          <a:off x="1236159" y="828080"/>
          <a:ext cx="6792416" cy="49123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8534540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55576" y="332656"/>
            <a:ext cx="7707072" cy="56938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Наибольший процент «2» –от </a:t>
            </a:r>
            <a:r>
              <a:rPr lang="ru-RU" sz="2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40% до 86% </a:t>
            </a:r>
            <a:r>
              <a:rPr lang="ru-RU" sz="2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ru-RU" sz="2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8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Укромновская</a:t>
            </a:r>
            <a:r>
              <a:rPr lang="ru-RU" sz="2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школа</a:t>
            </a:r>
            <a:r>
              <a:rPr lang="ru-RU" sz="2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»-86% (декабрь 94%)</a:t>
            </a:r>
            <a:endParaRPr lang="ru-RU" sz="2800" b="1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8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Скворцовская</a:t>
            </a:r>
            <a:r>
              <a:rPr lang="ru-RU" sz="2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школа</a:t>
            </a:r>
            <a:r>
              <a:rPr lang="ru-RU" sz="2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»- 72% (декабрь 89%)</a:t>
            </a:r>
            <a:endParaRPr lang="ru-RU" sz="2800" b="1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Гвардейская</a:t>
            </a:r>
            <a:r>
              <a:rPr lang="ru-RU" sz="2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школа-гимназия №2»-62% (декабрь-30%)</a:t>
            </a:r>
            <a:endParaRPr lang="ru-RU" sz="2800" b="1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8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Краснолесская</a:t>
            </a:r>
            <a:r>
              <a:rPr lang="ru-RU" sz="2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основная школа</a:t>
            </a:r>
            <a:r>
              <a:rPr lang="ru-RU" sz="2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»- 44%( декабрь-82%)</a:t>
            </a:r>
            <a:endParaRPr lang="ru-RU" sz="2800" b="1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8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Мирновская</a:t>
            </a:r>
            <a:r>
              <a:rPr lang="ru-RU" sz="2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школа №1»-69% (декабрь-68%)</a:t>
            </a:r>
            <a:endParaRPr lang="ru-RU" sz="2800" b="1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Донская школа»-50% (декабрь-69%)</a:t>
            </a:r>
            <a:endParaRPr lang="ru-RU" sz="2800" b="1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8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Широковская</a:t>
            </a:r>
            <a:r>
              <a:rPr lang="ru-RU" sz="2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школа</a:t>
            </a:r>
            <a:r>
              <a:rPr lang="ru-RU" sz="2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»-</a:t>
            </a:r>
            <a:r>
              <a:rPr lang="ru-RU" sz="2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52</a:t>
            </a:r>
            <a:r>
              <a:rPr lang="ru-RU" sz="2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% (декабрь-60%)</a:t>
            </a:r>
            <a:endParaRPr lang="ru-RU" sz="2800" b="1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«Винницкая школа</a:t>
            </a:r>
            <a:r>
              <a:rPr lang="ru-RU" sz="2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»-44% (декабрь 74%) </a:t>
            </a:r>
          </a:p>
          <a:p>
            <a:r>
              <a:rPr lang="ru-RU" sz="2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«Украинская школа»-43%(декабрь-59%)</a:t>
            </a:r>
          </a:p>
          <a:p>
            <a:endParaRPr lang="ru-RU" sz="28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074792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67544" y="908720"/>
            <a:ext cx="7848872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Оценка «5» только в </a:t>
            </a:r>
            <a:r>
              <a:rPr lang="ru-RU" sz="2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14 </a:t>
            </a:r>
            <a:r>
              <a:rPr lang="ru-RU" sz="2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МБОУ у </a:t>
            </a:r>
            <a:r>
              <a:rPr lang="ru-RU" sz="2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24</a:t>
            </a:r>
            <a:r>
              <a:rPr lang="ru-RU" sz="2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обучающихся:</a:t>
            </a:r>
          </a:p>
          <a:p>
            <a:r>
              <a:rPr lang="ru-RU" sz="2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0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Перевальненская</a:t>
            </a:r>
            <a:r>
              <a:rPr lang="ru-RU" sz="2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школа»-2 обучающихся</a:t>
            </a:r>
          </a:p>
          <a:p>
            <a:r>
              <a:rPr lang="ru-RU" sz="2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0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Молодежненская</a:t>
            </a:r>
            <a:r>
              <a:rPr lang="ru-RU" sz="2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школа №2</a:t>
            </a:r>
            <a:r>
              <a:rPr lang="ru-RU" sz="2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»-1 обучающийся</a:t>
            </a:r>
            <a:endParaRPr lang="ru-RU" sz="2000" b="1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«Гвардейская школа-гимназия №3</a:t>
            </a:r>
            <a:r>
              <a:rPr lang="ru-RU" sz="2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»-2 </a:t>
            </a:r>
            <a:r>
              <a:rPr lang="ru-RU" sz="2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обучающихся</a:t>
            </a:r>
          </a:p>
          <a:p>
            <a:r>
              <a:rPr lang="ru-RU" sz="2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«Перовская школа-гимназия</a:t>
            </a:r>
            <a:r>
              <a:rPr lang="ru-RU" sz="2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»-</a:t>
            </a:r>
            <a:r>
              <a:rPr lang="ru-RU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 </a:t>
            </a:r>
            <a:r>
              <a:rPr lang="ru-RU" sz="2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обучающихся</a:t>
            </a:r>
            <a:endParaRPr lang="ru-RU" sz="2000" b="1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0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Урожайновская</a:t>
            </a:r>
            <a:r>
              <a:rPr lang="ru-RU" sz="2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школа»-1 обучающийся</a:t>
            </a:r>
          </a:p>
          <a:p>
            <a:r>
              <a:rPr lang="ru-RU" sz="2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0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Кольчугинская</a:t>
            </a:r>
            <a:r>
              <a:rPr lang="ru-RU" sz="2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школа№2»-1 обучающийся</a:t>
            </a:r>
            <a:endParaRPr lang="ru-RU" sz="2000" b="1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0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Новоселовская</a:t>
            </a:r>
            <a:r>
              <a:rPr lang="ru-RU" sz="2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школа»-1 обучающийся</a:t>
            </a:r>
            <a:endParaRPr lang="ru-RU" sz="2000" b="1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«Украинская школа»-</a:t>
            </a:r>
            <a:r>
              <a:rPr lang="ru-RU" sz="2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обучающихся</a:t>
            </a:r>
            <a:endParaRPr lang="ru-RU" sz="2000" b="1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Первомайская</a:t>
            </a:r>
            <a:r>
              <a:rPr lang="ru-RU" sz="2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школа»-</a:t>
            </a:r>
            <a:r>
              <a:rPr lang="ru-RU" sz="2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1обучающийся</a:t>
            </a:r>
          </a:p>
          <a:p>
            <a:r>
              <a:rPr lang="ru-RU" sz="2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«Гвардейская школа №1»-1 обучающийся</a:t>
            </a:r>
          </a:p>
          <a:p>
            <a:r>
              <a:rPr lang="ru-RU" sz="2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0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Добровская</a:t>
            </a:r>
            <a:r>
              <a:rPr lang="ru-RU" sz="2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школа-гимназия им.Я.М.Слонимского»-3</a:t>
            </a:r>
          </a:p>
          <a:p>
            <a:r>
              <a:rPr lang="ru-RU" sz="2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0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Новоандреевская</a:t>
            </a:r>
            <a:r>
              <a:rPr lang="ru-RU" sz="2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школа»-1</a:t>
            </a:r>
          </a:p>
          <a:p>
            <a:r>
              <a:rPr lang="ru-RU" sz="2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0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Чистенская</a:t>
            </a:r>
            <a:r>
              <a:rPr lang="ru-RU" sz="2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школа-гимназия»-2</a:t>
            </a:r>
          </a:p>
          <a:p>
            <a:r>
              <a:rPr lang="ru-RU" sz="2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0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Широковская</a:t>
            </a:r>
            <a:r>
              <a:rPr lang="ru-RU" sz="2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школа»-1</a:t>
            </a:r>
            <a:endParaRPr lang="ru-RU" sz="20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143601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99592" y="692695"/>
            <a:ext cx="65527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ПРОБЛЕМА:МОДУЛЬ  «ГЕОМЕТРИЯ»</a:t>
            </a:r>
            <a:endParaRPr lang="ru-RU" sz="24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0644" y="1268760"/>
            <a:ext cx="8748464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0-1 </a:t>
            </a:r>
            <a:r>
              <a:rPr lang="ru-RU" sz="2400" b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баллов по модулю «Геометрия» набрали </a:t>
            </a:r>
            <a:r>
              <a:rPr lang="ru-RU" sz="2400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248</a:t>
            </a:r>
            <a:r>
              <a:rPr lang="ru-RU" sz="2400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учеников-19% ( декабрь-25</a:t>
            </a:r>
            <a:r>
              <a:rPr lang="ru-RU" sz="2400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%).</a:t>
            </a:r>
          </a:p>
          <a:p>
            <a:r>
              <a:rPr lang="ru-RU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Наибольшее количество учеников, не решивших модуль «Геометрия» в МБОУ</a:t>
            </a:r>
            <a:r>
              <a:rPr lang="ru-RU" sz="2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ru-RU" sz="2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4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Мирновская</a:t>
            </a:r>
            <a:r>
              <a:rPr lang="ru-RU" sz="2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школа №1»-</a:t>
            </a:r>
            <a:r>
              <a:rPr lang="ru-RU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11 обучающихся из </a:t>
            </a:r>
            <a:r>
              <a:rPr lang="ru-RU" sz="2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26</a:t>
            </a:r>
            <a:r>
              <a:rPr lang="ru-RU" sz="2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«</a:t>
            </a:r>
            <a:r>
              <a:rPr lang="ru-RU" sz="2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Гвардейская школа-гимназия №2</a:t>
            </a:r>
            <a:r>
              <a:rPr lang="ru-RU" sz="2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»-19 </a:t>
            </a:r>
            <a:r>
              <a:rPr lang="ru-RU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обучающихся из </a:t>
            </a:r>
            <a:r>
              <a:rPr lang="ru-RU" sz="2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57</a:t>
            </a:r>
            <a:r>
              <a:rPr lang="ru-RU" sz="2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Укромновская</a:t>
            </a:r>
            <a:r>
              <a:rPr lang="ru-RU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школа</a:t>
            </a:r>
            <a:r>
              <a:rPr lang="ru-RU" sz="2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»-</a:t>
            </a:r>
            <a:r>
              <a:rPr lang="ru-RU" sz="2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19</a:t>
            </a:r>
            <a:r>
              <a:rPr lang="ru-RU" sz="2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обучающихся из </a:t>
            </a:r>
            <a:r>
              <a:rPr lang="ru-RU" sz="2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36, «</a:t>
            </a:r>
            <a:r>
              <a:rPr lang="ru-RU" sz="2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Донская</a:t>
            </a:r>
            <a:r>
              <a:rPr lang="ru-RU" sz="2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школа»-10 </a:t>
            </a:r>
            <a:r>
              <a:rPr lang="ru-RU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обучающихся из </a:t>
            </a:r>
            <a:r>
              <a:rPr lang="ru-RU" sz="2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28</a:t>
            </a:r>
            <a:r>
              <a:rPr lang="ru-RU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Скворцовская</a:t>
            </a:r>
            <a:r>
              <a:rPr lang="ru-RU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школа</a:t>
            </a:r>
            <a:r>
              <a:rPr lang="ru-RU" sz="2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»-</a:t>
            </a:r>
            <a:r>
              <a:rPr lang="ru-RU" sz="2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25</a:t>
            </a:r>
            <a:r>
              <a:rPr lang="ru-RU" sz="2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обучающихся из </a:t>
            </a:r>
            <a:r>
              <a:rPr lang="ru-RU" sz="2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29</a:t>
            </a:r>
            <a:r>
              <a:rPr lang="ru-RU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4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62155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27584" y="476672"/>
            <a:ext cx="7776864" cy="17912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sz="2400" b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Статистический анализ результатов выполнения работы показал, что </a:t>
            </a:r>
            <a:r>
              <a:rPr lang="ru-RU" sz="2400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526 </a:t>
            </a:r>
            <a:r>
              <a:rPr lang="ru-RU" sz="2400" b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2400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40%) </a:t>
            </a:r>
            <a:r>
              <a:rPr lang="ru-RU" sz="2400" b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обучающихся не приступали к выполнению второй части работы, либо не получили баллы за задания второй части.</a:t>
            </a:r>
            <a:endParaRPr lang="ru-RU" sz="2000" b="1" dirty="0">
              <a:solidFill>
                <a:schemeClr val="bg1"/>
              </a:solidFill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827584" y="2708920"/>
            <a:ext cx="7776864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Следовательно, всем педагогам на уроках, дополнительных занятиях необходимо </a:t>
            </a:r>
            <a:r>
              <a:rPr lang="ru-RU" sz="24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продолжать</a:t>
            </a:r>
            <a:r>
              <a:rPr lang="ru-RU" sz="24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работу по устранению пробелов  в знаниях учащихся, осуществлять  подбор материалов по темам, которые вызвали наибольшие трудности, отдельно уделить внимание предмету «Геометрия», разработать блок тем, требующих дополнительной отработки.</a:t>
            </a:r>
            <a:endParaRPr lang="ru-RU" sz="2400" b="1" dirty="0"/>
          </a:p>
        </p:txBody>
      </p:sp>
    </p:spTree>
    <p:extLst>
      <p:ext uri="{BB962C8B-B14F-4D97-AF65-F5344CB8AC3E}">
        <p14:creationId xmlns:p14="http://schemas.microsoft.com/office/powerpoint/2010/main" val="26747744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27584" y="908720"/>
            <a:ext cx="7776864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Отметим, что из </a:t>
            </a:r>
            <a:r>
              <a:rPr lang="ru-RU" sz="24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50</a:t>
            </a:r>
            <a:r>
              <a:rPr lang="ru-RU" sz="24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обучающихся 9 классов, претендующих на аттестат особого образца, подтвердили отметку «5» </a:t>
            </a:r>
            <a:r>
              <a:rPr lang="ru-RU" sz="24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11 </a:t>
            </a: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учеников из МБОУ: «Гвардейская школа-гимназия №3» (Машкова </a:t>
            </a:r>
            <a:r>
              <a:rPr lang="ru-RU" sz="24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К., </a:t>
            </a:r>
            <a:r>
              <a:rPr lang="ru-RU" sz="24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Резниченко О</a:t>
            </a:r>
            <a:r>
              <a:rPr lang="ru-RU" sz="24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.), </a:t>
            </a: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«</a:t>
            </a:r>
            <a:r>
              <a:rPr lang="ru-RU" sz="2400" b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Новоселовская</a:t>
            </a: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школа» </a:t>
            </a:r>
            <a:r>
              <a:rPr lang="ru-RU" sz="24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     (</a:t>
            </a:r>
            <a:r>
              <a:rPr lang="ru-RU" sz="2400" b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Гаранжа</a:t>
            </a: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А</a:t>
            </a:r>
            <a:r>
              <a:rPr lang="ru-RU" sz="24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.), </a:t>
            </a: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«</a:t>
            </a:r>
            <a:r>
              <a:rPr lang="ru-RU" sz="2400" b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Перевальненская</a:t>
            </a: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школа» </a:t>
            </a:r>
            <a:r>
              <a:rPr lang="ru-RU" sz="24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 (</a:t>
            </a:r>
            <a:r>
              <a:rPr lang="ru-RU" sz="2400" b="1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Калужина</a:t>
            </a:r>
            <a:r>
              <a:rPr lang="ru-RU" sz="24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М.</a:t>
            </a:r>
            <a:r>
              <a:rPr lang="ru-RU" sz="24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), </a:t>
            </a: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«Перовская школа-гимназия» (Луценко </a:t>
            </a:r>
            <a:r>
              <a:rPr lang="ru-RU" sz="2400" b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С.,Михайлова</a:t>
            </a: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Е</a:t>
            </a:r>
            <a:r>
              <a:rPr lang="ru-RU" sz="24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.), </a:t>
            </a: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«</a:t>
            </a:r>
            <a:r>
              <a:rPr lang="ru-RU" sz="2400" b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Кольчугинская</a:t>
            </a: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школа №2» (</a:t>
            </a:r>
            <a:r>
              <a:rPr lang="ru-RU" sz="2400" b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Джелилова</a:t>
            </a: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Э</a:t>
            </a:r>
            <a:r>
              <a:rPr lang="ru-RU" sz="24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.), «</a:t>
            </a:r>
            <a:r>
              <a:rPr lang="ru-RU" sz="2400" b="1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Чистенская</a:t>
            </a:r>
            <a:r>
              <a:rPr lang="ru-RU" sz="24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школа-гимназия» (</a:t>
            </a:r>
            <a:r>
              <a:rPr lang="ru-RU" sz="2400" b="1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Айрпетова</a:t>
            </a:r>
            <a:r>
              <a:rPr lang="ru-RU" sz="24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С, </a:t>
            </a:r>
            <a:r>
              <a:rPr lang="ru-RU" sz="2400" b="1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Батурлакина</a:t>
            </a:r>
            <a:r>
              <a:rPr lang="ru-RU" sz="24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М.), «Гвардейская школа №1» (</a:t>
            </a:r>
            <a:r>
              <a:rPr lang="ru-RU" sz="2400" b="1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Херсонюк</a:t>
            </a:r>
            <a:r>
              <a:rPr lang="ru-RU" sz="24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А.), «</a:t>
            </a:r>
            <a:r>
              <a:rPr lang="ru-RU" sz="2400" b="1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Широковская</a:t>
            </a:r>
            <a:r>
              <a:rPr lang="ru-RU" sz="24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школа» (Ким Е.)</a:t>
            </a:r>
            <a:endParaRPr lang="ru-RU" sz="2400" b="1" dirty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32163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20372523"/>
              </p:ext>
            </p:extLst>
          </p:nvPr>
        </p:nvGraphicFramePr>
        <p:xfrm>
          <a:off x="1835696" y="533400"/>
          <a:ext cx="6552728" cy="339965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76364">
                  <a:extLst>
                    <a:ext uri="{9D8B030D-6E8A-4147-A177-3AD203B41FA5}">
                      <a16:colId xmlns:a16="http://schemas.microsoft.com/office/drawing/2014/main" val="2615928312"/>
                    </a:ext>
                  </a:extLst>
                </a:gridCol>
                <a:gridCol w="3276364">
                  <a:extLst>
                    <a:ext uri="{9D8B030D-6E8A-4147-A177-3AD203B41FA5}">
                      <a16:colId xmlns:a16="http://schemas.microsoft.com/office/drawing/2014/main" val="791751633"/>
                    </a:ext>
                  </a:extLst>
                </a:gridCol>
              </a:tblGrid>
              <a:tr h="1133219">
                <a:tc>
                  <a:txBody>
                    <a:bodyPr/>
                    <a:lstStyle/>
                    <a:p>
                      <a:r>
                        <a:rPr lang="ru-RU" dirty="0" smtClean="0"/>
                        <a:t>Форма ГИА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2020-2021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0164028"/>
                  </a:ext>
                </a:extLst>
              </a:tr>
              <a:tr h="1133219">
                <a:tc>
                  <a:txBody>
                    <a:bodyPr/>
                    <a:lstStyle/>
                    <a:p>
                      <a:r>
                        <a:rPr lang="ru-RU" dirty="0" smtClean="0"/>
                        <a:t>ГВЭ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298-</a:t>
                      </a:r>
                      <a:r>
                        <a:rPr lang="ru-RU" baseline="0" dirty="0" smtClean="0"/>
                        <a:t> 66</a:t>
                      </a:r>
                      <a:r>
                        <a:rPr lang="ru-RU" dirty="0" smtClean="0"/>
                        <a:t>%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1625917"/>
                  </a:ext>
                </a:extLst>
              </a:tr>
              <a:tr h="1133219">
                <a:tc>
                  <a:txBody>
                    <a:bodyPr/>
                    <a:lstStyle/>
                    <a:p>
                      <a:r>
                        <a:rPr lang="ru-RU" dirty="0" smtClean="0"/>
                        <a:t>ЕГЭ (профиль)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155-34%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2637441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24176205"/>
      </p:ext>
    </p:extLst>
  </p:cSld>
  <p:clrMapOvr>
    <a:masterClrMapping/>
  </p:clrMapOvr>
</p:sld>
</file>

<file path=ppt/theme/theme1.xml><?xml version="1.0" encoding="utf-8"?>
<a:theme xmlns:a="http://schemas.openxmlformats.org/drawingml/2006/main" name="Сектор">
  <a:themeElements>
    <a:clrScheme name="Сектор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Сектор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ектор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3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2700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177</TotalTime>
  <Words>782</Words>
  <Application>Microsoft Office PowerPoint</Application>
  <PresentationFormat>Экран (4:3)</PresentationFormat>
  <Paragraphs>72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1" baseType="lpstr">
      <vt:lpstr>Calibri</vt:lpstr>
      <vt:lpstr>Cambria</vt:lpstr>
      <vt:lpstr>Century Gothic</vt:lpstr>
      <vt:lpstr>Times New Roman</vt:lpstr>
      <vt:lpstr>Wingdings 3</vt:lpstr>
      <vt:lpstr>Сектор</vt:lpstr>
      <vt:lpstr>Результаты  пробного ГИА-2021(март)  по математике в Симферопольском районе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Настя</dc:creator>
  <cp:lastModifiedBy>Дом</cp:lastModifiedBy>
  <cp:revision>21</cp:revision>
  <dcterms:created xsi:type="dcterms:W3CDTF">2021-02-02T17:34:32Z</dcterms:created>
  <dcterms:modified xsi:type="dcterms:W3CDTF">2021-04-20T18:42:09Z</dcterms:modified>
</cp:coreProperties>
</file>