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75" r:id="rId4"/>
    <p:sldId id="267" r:id="rId5"/>
    <p:sldId id="268" r:id="rId6"/>
    <p:sldId id="269" r:id="rId7"/>
    <p:sldId id="270" r:id="rId8"/>
    <p:sldId id="271" r:id="rId9"/>
    <p:sldId id="280" r:id="rId10"/>
    <p:sldId id="276" r:id="rId11"/>
    <p:sldId id="272" r:id="rId12"/>
    <p:sldId id="273" r:id="rId13"/>
    <p:sldId id="279" r:id="rId14"/>
    <p:sldId id="26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6" autoAdjust="0"/>
    <p:restoredTop sz="94660"/>
  </p:normalViewPr>
  <p:slideViewPr>
    <p:cSldViewPr>
      <p:cViewPr varScale="1">
        <p:scale>
          <a:sx n="83" d="100"/>
          <a:sy n="83" d="100"/>
        </p:scale>
        <p:origin x="64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bg1"/>
                </a:solidFill>
              </a:rPr>
              <a:t>Сравнение результатов</a:t>
            </a:r>
            <a:r>
              <a:rPr lang="ru-RU" sz="2400" b="1" baseline="0" dirty="0" smtClean="0">
                <a:solidFill>
                  <a:schemeClr val="bg1"/>
                </a:solidFill>
              </a:rPr>
              <a:t> пробного ОГЭ декабрь-март 2020-2021</a:t>
            </a:r>
            <a:endParaRPr lang="ru-RU" sz="2400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 декабрь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0.43</c:v>
                </c:pt>
                <c:pt idx="1">
                  <c:v>0.41</c:v>
                </c:pt>
                <c:pt idx="2">
                  <c:v>0.15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4-4D0C-A277-A2AECCD82D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Оценки март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0.27</c:v>
                </c:pt>
                <c:pt idx="1">
                  <c:v>0.5</c:v>
                </c:pt>
                <c:pt idx="2">
                  <c:v>0.21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4-4D0C-A277-A2AECCD82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593584"/>
        <c:axId val="225597848"/>
        <c:axId val="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"2"</c:v>
                      </c:pt>
                      <c:pt idx="1">
                        <c:v>"3"</c:v>
                      </c:pt>
                      <c:pt idx="2">
                        <c:v>"4"</c:v>
                      </c:pt>
                      <c:pt idx="3">
                        <c:v>"5"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294-4D0C-A277-A2AECCD82D8F}"/>
                  </c:ext>
                </c:extLst>
              </c15:ser>
            </c15:filteredBarSeries>
          </c:ext>
        </c:extLst>
      </c:bar3DChart>
      <c:catAx>
        <c:axId val="22559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7848"/>
        <c:crosses val="autoZero"/>
        <c:auto val="1"/>
        <c:lblAlgn val="ctr"/>
        <c:lblOffset val="100"/>
        <c:noMultiLvlLbl val="0"/>
      </c:catAx>
      <c:valAx>
        <c:axId val="22559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Результаты ГВЭ 2020-2021</a:t>
            </a:r>
            <a:r>
              <a:rPr lang="ru-RU" b="1" baseline="0" dirty="0" smtClean="0">
                <a:solidFill>
                  <a:schemeClr val="bg1"/>
                </a:solidFill>
              </a:rPr>
              <a:t> март</a:t>
            </a:r>
            <a:endParaRPr lang="ru-RU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 март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</c:v>
                </c:pt>
                <c:pt idx="1">
                  <c:v>0.43</c:v>
                </c:pt>
                <c:pt idx="2">
                  <c:v>0.34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7-4DE5-8B65-5085117DA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024224"/>
        <c:axId val="550026520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"2"</c:v>
                      </c:pt>
                      <c:pt idx="1">
                        <c:v>"3"</c:v>
                      </c:pt>
                      <c:pt idx="2">
                        <c:v>"4"</c:v>
                      </c:pt>
                      <c:pt idx="3">
                        <c:v>"5"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247-4DE5-8B65-5085117DA80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"2"</c:v>
                      </c:pt>
                      <c:pt idx="1">
                        <c:v>"3"</c:v>
                      </c:pt>
                      <c:pt idx="2">
                        <c:v>"4"</c:v>
                      </c:pt>
                      <c:pt idx="3">
                        <c:v>"5"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247-4DE5-8B65-5085117DA803}"/>
                  </c:ext>
                </c:extLst>
              </c15:ser>
            </c15:filteredBarSeries>
          </c:ext>
        </c:extLst>
      </c:bar3DChart>
      <c:catAx>
        <c:axId val="5500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26520"/>
        <c:crosses val="autoZero"/>
        <c:auto val="1"/>
        <c:lblAlgn val="ctr"/>
        <c:lblOffset val="100"/>
        <c:noMultiLvlLbl val="0"/>
      </c:catAx>
      <c:valAx>
        <c:axId val="55002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2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Результаты </a:t>
            </a:r>
            <a:r>
              <a:rPr lang="ru-RU" b="1" dirty="0" smtClean="0">
                <a:solidFill>
                  <a:schemeClr val="bg1"/>
                </a:solidFill>
              </a:rPr>
              <a:t>ЕГЭ(профиль) </a:t>
            </a:r>
            <a:r>
              <a:rPr lang="ru-RU" b="1" dirty="0" smtClean="0">
                <a:solidFill>
                  <a:schemeClr val="bg1"/>
                </a:solidFill>
              </a:rPr>
              <a:t>2020-2021</a:t>
            </a:r>
            <a:r>
              <a:rPr lang="ru-RU" b="1" baseline="0" dirty="0" smtClean="0">
                <a:solidFill>
                  <a:schemeClr val="bg1"/>
                </a:solidFill>
              </a:rPr>
              <a:t> март</a:t>
            </a:r>
            <a:endParaRPr lang="ru-RU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 декабрь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</c:v>
                </c:pt>
                <c:pt idx="1">
                  <c:v>0.6</c:v>
                </c:pt>
                <c:pt idx="2">
                  <c:v>0.16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B-46A4-8CF9-5D029DC7D2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Оценки март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0.11</c:v>
                </c:pt>
                <c:pt idx="1">
                  <c:v>0.5</c:v>
                </c:pt>
                <c:pt idx="2">
                  <c:v>0.34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8B-46A4-8CF9-5D029DC7D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024224"/>
        <c:axId val="550026520"/>
        <c:axId val="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"2"</c:v>
                      </c:pt>
                      <c:pt idx="1">
                        <c:v>"3"</c:v>
                      </c:pt>
                      <c:pt idx="2">
                        <c:v>"4"</c:v>
                      </c:pt>
                      <c:pt idx="3">
                        <c:v>"5"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E8B-46A4-8CF9-5D029DC7D2CF}"/>
                  </c:ext>
                </c:extLst>
              </c15:ser>
            </c15:filteredBarSeries>
          </c:ext>
        </c:extLst>
      </c:bar3DChart>
      <c:catAx>
        <c:axId val="5500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26520"/>
        <c:crosses val="autoZero"/>
        <c:auto val="1"/>
        <c:lblAlgn val="ctr"/>
        <c:lblOffset val="100"/>
        <c:noMultiLvlLbl val="0"/>
      </c:catAx>
      <c:valAx>
        <c:axId val="55002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2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6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2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3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48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46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4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4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2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7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2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6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5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6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1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8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E6BEDE-B858-4101-B316-2146C8CF07B9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BADCD1-4383-4002-BDE9-B0A44269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2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861048"/>
            <a:ext cx="8928992" cy="26642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пробного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ГИА-2021(март)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в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Симферопольском районе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://www.niro.nnov.ru/_data/objects/0001/9260/view_file.jpg"/>
          <p:cNvPicPr>
            <a:picLocks noGrp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 bwMode="auto">
          <a:xfrm>
            <a:off x="2296839" y="16542"/>
            <a:ext cx="4550321" cy="3167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05768221"/>
              </p:ext>
            </p:extLst>
          </p:nvPr>
        </p:nvGraphicFramePr>
        <p:xfrm>
          <a:off x="971600" y="692696"/>
          <a:ext cx="727280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0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отметок неудовлетворительного уровня выполнили работу в МБОУ: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Николаевская школа»,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школа-гимназия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им.Я.М.Слонимского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Кольчугинская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Перевальненская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Журавлевская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«Гвардейская школа-гимназия №3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«Винницкая школа»,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Молодежненская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№2»,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Родниковская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школа-гимназия»,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Украинская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школа», «Первомайская школа»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процент отметок неудовлетворительного уровня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25 до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продемонстрировали МБОУ: 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школа»-25%, «Винницкая школа»-33%, 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школа»-38%, «Донская школа»-50%, 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Мирновская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№1»-50%, 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Чайкинская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школа»-43%, 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школа»-33%.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0" y="692696"/>
          <a:ext cx="727280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992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участников, не преодолевших минимальный порог в МБОУ: «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Чистенская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школа-гимназия»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обучающихся), «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Мирновская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 №1» (3 обучающихся),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«Украинская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 обучающихся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отметок неудовлетворительного уровня справились с работой в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МБОУ.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Отметим, что из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обучающихся, претендующих на  золотую медаль «За особые успехи в обучении» подтвердили отметку «5» при написании работы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из МБОУ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«Гвардейская школа №1»,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Кольчугинская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 №1»,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Урожайновская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школа», «Гвардейская школа-гимназия №3»,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школа-гимназия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им.Я.М.Слонимского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Родниковская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школа-гимназия»,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Перевальненская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Кольчугинская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 №2»,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Денисовская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школа», «Партизанская школа», «Пожарская школа»,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Скворцовская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школа».</a:t>
            </a:r>
            <a:endParaRPr lang="ru-RU" b="1" dirty="0">
              <a:solidFill>
                <a:schemeClr val="bg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1500174"/>
            <a:ext cx="4750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9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класс-1317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11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класс-453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415155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Численный состав пробного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ГИА-2020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91911"/>
              </p:ext>
            </p:extLst>
          </p:nvPr>
        </p:nvGraphicFramePr>
        <p:xfrm>
          <a:off x="1327707" y="3785522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ГИА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ГВЭ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298-</a:t>
                      </a:r>
                      <a:r>
                        <a:rPr lang="ru-RU" baseline="0" dirty="0" smtClean="0"/>
                        <a:t> 66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ЕГЭ (профиль)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155-34%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3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14437216"/>
              </p:ext>
            </p:extLst>
          </p:nvPr>
        </p:nvGraphicFramePr>
        <p:xfrm>
          <a:off x="1236159" y="828080"/>
          <a:ext cx="679241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4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7070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процент «2» –от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до 86%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Укромновская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»-86% (декабрь 94%)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»- 72% (декабрь 89%)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Гвардейская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школа-гимназия №2»-62% (декабрь-30%)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Краснолесская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»- 44%( декабрь-82%)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№1»-69% (декабрь-68%)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Донская школа»-50% (декабрь-69%)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Широковская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(декабрь-60%)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«Винницкая школа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»-44% (декабрь 74%)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«Украинская школа»-43%(декабрь-59%)</a:t>
            </a:r>
          </a:p>
          <a:p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«5» только в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у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обучающихся: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Перевальненская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школа»-2 обучающихся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Молодежненская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№2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»-1 обучающийся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«Гвардейская школа-гимназия №3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»-2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«Перовская школа-гимназия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Урожайновская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школа»-1 обучающийся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Кольчугинская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школа№2»-1 обучающийся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школа»-1 обучающийся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«Украинская школа»-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обучающихся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школа»-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1обучающийся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«Гвардейская школа №1»-1 обучающийся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школа-гимназия им.Я.М.Слонимского»-3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Новоандреевская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школа»-1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Чистенская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школа-гимназия»-2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Широковская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школа»-1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ПРОБЛЕМА:МОДУЛЬ  «ГЕОМЕТРИЯ»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644" y="1268760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0-1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баллов по модулю «Геометрия» набрали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248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учеников-19% ( декабрь-25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учеников, не решивших модуль «Геометрия» в МБОУ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Мирновская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№1»-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обучающихся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Гвардейская школа-гимназия №2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»-19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Укромновская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 «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Донская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школа»-10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Скворцовская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из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7686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результатов выполнения работы показал, что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526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40%)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не приступали к выполнению второй части работы, либо не получили баллы за задания второй части.</a:t>
            </a:r>
            <a:endParaRPr lang="ru-RU" sz="2000" b="1" dirty="0">
              <a:solidFill>
                <a:schemeClr val="bg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708920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Следовательно, всем педагогам на уроках, дополнительных занятиях необходимо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продолжать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работу по устранению пробелов  в знаниях учащихся, осуществлять  подбор материалов по темам, которые вызвали наибольшие трудности, отдельно уделить внимание предмету «Геометрия», разработать блок тем, требующих дополнительной отработки.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747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Отметим, что из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9 классов, претендующих на аттестат особого образца, подтвердили отметку «5»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11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учеников из МБОУ: «Гвардейская школа-гимназия №3» (Машкова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К.,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Резниченко О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.),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Новоселовская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школа»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(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Гаранжа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.),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Перевальненская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школа»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(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Калужина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М.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«Перовская школа-гимназия» (Луценко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С.,Михайлова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Е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.),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Кольчугинская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школа №2» (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Джелилова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Э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.),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Чистенская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школа-гимназия» (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Айрпетова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С,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Батурлакина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М.), «Гвардейская школа №1» (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Херсонюк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А.),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Широковская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школа» (Ким Е.)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72523"/>
              </p:ext>
            </p:extLst>
          </p:nvPr>
        </p:nvGraphicFramePr>
        <p:xfrm>
          <a:off x="1835696" y="533400"/>
          <a:ext cx="6552728" cy="339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2615928312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791751633"/>
                    </a:ext>
                  </a:extLst>
                </a:gridCol>
              </a:tblGrid>
              <a:tr h="1133219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ГИА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4028"/>
                  </a:ext>
                </a:extLst>
              </a:tr>
              <a:tr h="1133219">
                <a:tc>
                  <a:txBody>
                    <a:bodyPr/>
                    <a:lstStyle/>
                    <a:p>
                      <a:r>
                        <a:rPr lang="ru-RU" dirty="0" smtClean="0"/>
                        <a:t>ГВЭ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298-</a:t>
                      </a:r>
                      <a:r>
                        <a:rPr lang="ru-RU" baseline="0" dirty="0" smtClean="0"/>
                        <a:t> 66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5917"/>
                  </a:ext>
                </a:extLst>
              </a:tr>
              <a:tr h="1133219">
                <a:tc>
                  <a:txBody>
                    <a:bodyPr/>
                    <a:lstStyle/>
                    <a:p>
                      <a:r>
                        <a:rPr lang="ru-RU" dirty="0" smtClean="0"/>
                        <a:t>ЕГЭ (профиль)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155-34%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37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17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177</TotalTime>
  <Words>782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Cambria</vt:lpstr>
      <vt:lpstr>Century Gothic</vt:lpstr>
      <vt:lpstr>Times New Roman</vt:lpstr>
      <vt:lpstr>Wingdings 3</vt:lpstr>
      <vt:lpstr>Сектор</vt:lpstr>
      <vt:lpstr>Результаты  пробного ГИА-2021(март)  по математике в Симферопольском районе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Дом</cp:lastModifiedBy>
  <cp:revision>21</cp:revision>
  <dcterms:created xsi:type="dcterms:W3CDTF">2021-02-02T17:34:32Z</dcterms:created>
  <dcterms:modified xsi:type="dcterms:W3CDTF">2021-04-20T18:42:09Z</dcterms:modified>
</cp:coreProperties>
</file>