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5" r:id="rId1"/>
  </p:sldMasterIdLst>
  <p:notesMasterIdLst>
    <p:notesMasterId r:id="rId26"/>
  </p:notesMasterIdLst>
  <p:sldIdLst>
    <p:sldId id="256" r:id="rId2"/>
    <p:sldId id="420" r:id="rId3"/>
    <p:sldId id="577" r:id="rId4"/>
    <p:sldId id="545" r:id="rId5"/>
    <p:sldId id="566" r:id="rId6"/>
    <p:sldId id="463" r:id="rId7"/>
    <p:sldId id="550" r:id="rId8"/>
    <p:sldId id="578" r:id="rId9"/>
    <p:sldId id="469" r:id="rId10"/>
    <p:sldId id="432" r:id="rId11"/>
    <p:sldId id="464" r:id="rId12"/>
    <p:sldId id="465" r:id="rId13"/>
    <p:sldId id="466" r:id="rId14"/>
    <p:sldId id="467" r:id="rId15"/>
    <p:sldId id="468" r:id="rId16"/>
    <p:sldId id="470" r:id="rId17"/>
    <p:sldId id="473" r:id="rId18"/>
    <p:sldId id="474" r:id="rId19"/>
    <p:sldId id="475" r:id="rId20"/>
    <p:sldId id="476" r:id="rId21"/>
    <p:sldId id="477" r:id="rId22"/>
    <p:sldId id="478" r:id="rId23"/>
    <p:sldId id="579" r:id="rId24"/>
    <p:sldId id="4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K-SHOP" initials="KS" lastIdx="1" clrIdx="0">
    <p:extLst>
      <p:ext uri="{19B8F6BF-5375-455C-9EA6-DF929625EA0E}">
        <p15:presenceInfo xmlns:p15="http://schemas.microsoft.com/office/powerpoint/2012/main" userId="KSK-SH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9T17:03:47.628" idx="1">
    <p:pos x="651" y="270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7603-F5AE-4949-813A-C639BDE5F6C5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34EE2-6B6C-4C75-B67D-7ACF417C4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3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34EE2-6B6C-4C75-B67D-7ACF417C47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7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07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1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14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2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6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7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6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9C8E-973F-4666-8614-692824DA5EB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8AAA36-0F30-494F-9016-A9F37FA43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rasporjazhenie-pravitelstva-rf-ot-31122019-n-3273-r-ob-utverzhdenii/" TargetMode="External"/><Relationship Id="rId2" Type="http://schemas.openxmlformats.org/officeDocument/2006/relationships/hyperlink" Target="https://legalacts.ru/doc/ukaz-prezidenta-rf-ot-21072020-n-474-o-natsionalnyk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B06F9-3C3B-4789-B7BC-6E1E5D7FC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270" y="439388"/>
            <a:ext cx="10331533" cy="252944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Аттестация педагогических работников как показатель компетентности современного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0BACC-E821-458E-86F5-EAE90F3C3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744" y="4773880"/>
            <a:ext cx="6129326" cy="1805049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i="1" dirty="0">
                <a:solidFill>
                  <a:srgbClr val="C00000"/>
                </a:solidFill>
              </a:rPr>
              <a:t>Денисенко Ю.Г.,</a:t>
            </a:r>
          </a:p>
          <a:p>
            <a:r>
              <a:rPr lang="ru-RU" sz="6400" b="1" i="1" dirty="0">
                <a:solidFill>
                  <a:srgbClr val="C00000"/>
                </a:solidFill>
              </a:rPr>
              <a:t>методист центра подготовки руководящих кадров,</a:t>
            </a:r>
          </a:p>
          <a:p>
            <a:r>
              <a:rPr lang="ru-RU" sz="6400" b="1" i="1" dirty="0">
                <a:solidFill>
                  <a:srgbClr val="C00000"/>
                </a:solidFill>
              </a:rPr>
              <a:t> школоведения и аттестации ГБОУ ДПО РК КРИППО</a:t>
            </a:r>
          </a:p>
          <a:p>
            <a:r>
              <a:rPr lang="ru-RU" sz="6400" b="1" i="1" dirty="0">
                <a:solidFill>
                  <a:srgbClr val="C00000"/>
                </a:solidFill>
              </a:rPr>
              <a:t>2021г.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1F01A-87BE-451F-A35C-145C638817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31" y="2885704"/>
            <a:ext cx="5010237" cy="38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09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39" y="500043"/>
            <a:ext cx="10652166" cy="59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A1528-5B33-4AE3-B529-E13F8D3D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4B873F-37CF-47AA-B613-A9E34A97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" y="0"/>
            <a:ext cx="11759124" cy="7028798"/>
          </a:xfrm>
        </p:spPr>
      </p:pic>
    </p:spTree>
    <p:extLst>
      <p:ext uri="{BB962C8B-B14F-4D97-AF65-F5344CB8AC3E}">
        <p14:creationId xmlns:p14="http://schemas.microsoft.com/office/powerpoint/2010/main" val="25398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75DDB-B44B-4D46-B2BC-0AEBDC02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5FDC3D-488E-42F3-838A-5C1F374E4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193"/>
            <a:ext cx="6555178" cy="676893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1308B-DD1D-4DE6-8C04-5D5F50ACF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625" y="0"/>
            <a:ext cx="630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F8D51-0192-4B32-951B-92C9BF9A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3132"/>
            <a:ext cx="8596668" cy="16572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Основные принципы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национальной системы профессионального роста педагогических работников РФ, включая НСУР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19F35-EC04-49E2-9FF0-2E65663C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>
                <a:solidFill>
                  <a:srgbClr val="C00000"/>
                </a:solidFill>
              </a:rPr>
              <a:t>2020 год</a:t>
            </a:r>
          </a:p>
          <a:p>
            <a:r>
              <a:rPr lang="ru-RU" dirty="0"/>
              <a:t>Мониторинг обеспеченности кадрами ОО</a:t>
            </a:r>
          </a:p>
          <a:p>
            <a:r>
              <a:rPr lang="ru-RU" dirty="0"/>
              <a:t>Формирование перечня наиболее востребованных должностей </a:t>
            </a:r>
            <a:r>
              <a:rPr lang="ru-RU" dirty="0" err="1"/>
              <a:t>пед.раб</a:t>
            </a:r>
            <a:r>
              <a:rPr lang="ru-RU" dirty="0"/>
              <a:t>.</a:t>
            </a:r>
          </a:p>
          <a:p>
            <a:r>
              <a:rPr lang="ru-RU" dirty="0"/>
              <a:t>Анализ региональных систем оплаты труда</a:t>
            </a:r>
          </a:p>
          <a:p>
            <a:r>
              <a:rPr lang="ru-RU" dirty="0"/>
              <a:t>Разработка и утверждение примерного порядка аттестации руководителей ОО</a:t>
            </a:r>
          </a:p>
          <a:p>
            <a:r>
              <a:rPr lang="ru-RU" dirty="0"/>
              <a:t>Внесение  изменений в порядок аттестации педагогических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79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994D4-C353-419F-86EB-EC9DE1D2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2021 год</a:t>
            </a:r>
            <a:r>
              <a:rPr lang="ru-RU" sz="2000" b="1" u="sng" dirty="0">
                <a:solidFill>
                  <a:srgbClr val="0070C0"/>
                </a:solidFill>
              </a:rPr>
              <a:t/>
            </a:r>
            <a:br>
              <a:rPr lang="ru-RU" sz="2000" b="1" u="sng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Обновление системы квалификационных категорий педагогических работников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662B5-585B-485F-85A8-758786632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>
                <a:solidFill>
                  <a:srgbClr val="C00000"/>
                </a:solidFill>
              </a:rPr>
              <a:t>2022 год</a:t>
            </a:r>
          </a:p>
          <a:p>
            <a:r>
              <a:rPr lang="ru-RU" dirty="0"/>
              <a:t>Апробация внедрения обновленной системы квалификационных категорий.</a:t>
            </a:r>
          </a:p>
          <a:p>
            <a:r>
              <a:rPr lang="ru-RU" dirty="0"/>
              <a:t>Подготовка предложений о модернизации системы аттестации педагогических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73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FB0962-0B49-4F26-AF2B-986A50B9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05694"/>
            <a:ext cx="8596668" cy="353566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Концепция разработана в рамках исполнения:</a:t>
            </a:r>
          </a:p>
          <a:p>
            <a:pPr algn="just" fontAlgn="base"/>
            <a:r>
              <a:rPr lang="ru-RU" b="0" i="0" dirty="0">
                <a:solidFill>
                  <a:srgbClr val="005EA5"/>
                </a:solidFill>
                <a:effectLst/>
                <a:latin typeface="Open Sans" panose="020B0606030504020204" pitchFamily="34" charset="0"/>
                <a:hlinkClick r:id="rId2"/>
              </a:rPr>
              <a:t>Указа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Президента Российской Федерации от 21 июля 2020 г. N 474 "О национальных целях развития Российской Федерации на период до 2030 года";</a:t>
            </a:r>
          </a:p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Основных </a:t>
            </a:r>
            <a:r>
              <a:rPr lang="ru-RU" b="0" i="0" dirty="0">
                <a:solidFill>
                  <a:srgbClr val="005EA5"/>
                </a:solidFill>
                <a:effectLst/>
                <a:latin typeface="Open Sans" panose="020B0606030504020204" pitchFamily="34" charset="0"/>
                <a:hlinkClick r:id="rId3"/>
              </a:rPr>
              <a:t>принципов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национальной системы профессионального роста педагогических работников Российской Федерации, включая национальную систему учительского роста, утвержденных распоряжением Правительства Российской Федерации от 31 декабря 2019 г. N 3273-р.</a:t>
            </a: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B30EC8-3F88-4FA5-BC44-D91C9C927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7782" y="577503"/>
            <a:ext cx="60957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Распоряжение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Минпросвещения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России </a:t>
            </a:r>
            <a:b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от 31.05.2021 N Р-117 "Об утверждении Концепции</a:t>
            </a:r>
            <a:b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целевой модели аттестации руководителей</a:t>
            </a:r>
            <a:b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общеобразовательных организаций"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4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FC5B4-013F-4E35-B1DF-C119A2DA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BF154C-D2D9-4B18-8A29-7AE34FC2F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1902" y="0"/>
            <a:ext cx="8692737" cy="6982691"/>
          </a:xfrm>
        </p:spPr>
      </p:pic>
    </p:spTree>
    <p:extLst>
      <p:ext uri="{BB962C8B-B14F-4D97-AF65-F5344CB8AC3E}">
        <p14:creationId xmlns:p14="http://schemas.microsoft.com/office/powerpoint/2010/main" val="155883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D67B7-B300-42DA-A70F-4E7AB0CD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418666" cy="41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A7095-CD78-4610-9CF9-BAF04B1FB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4267"/>
            <a:ext cx="5545336" cy="526946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Приказ </a:t>
            </a:r>
            <a:r>
              <a:rPr lang="ru-RU" sz="3600" dirty="0" err="1">
                <a:solidFill>
                  <a:srgbClr val="C00000"/>
                </a:solidFill>
              </a:rPr>
              <a:t>Минпросвещения</a:t>
            </a:r>
            <a:r>
              <a:rPr lang="ru-RU" sz="3600" dirty="0">
                <a:solidFill>
                  <a:srgbClr val="C00000"/>
                </a:solidFill>
              </a:rPr>
              <a:t> России №713 от 11.12.2020г.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40067-F66D-44FF-B4EE-D2DCB30C27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154" y="157348"/>
            <a:ext cx="5695413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632F7-A440-4C9F-9079-6B189EFC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91" y="668977"/>
            <a:ext cx="4072796" cy="2192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23.12.2020 № 767 "О внесении изменений в 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образования и науки Российской Федерации от 7 апреля 2014 г. № 276"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Зарегистрирован 22.01.2021 № 62177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опубликования: 22.01.2021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61A89-1244-45A4-90AF-2754BBCE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4B431-31AC-453B-BD45-E2004FF6B3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CE4A9-61EB-4CD1-9073-0CA7E6CE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642811" cy="1320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8 июня 2020г. №165-ФЗ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статьи 46 и 108 Федерального закона «Об образовании в Российской Федерации»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(вступил в силу 19.06.2020г.)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Молодые специалисты</a:t>
            </a:r>
            <a:endParaRPr lang="ru-RU" sz="2400" i="1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CC8FD99E-7355-49B4-9DB0-E99D68572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3885" y="1433617"/>
            <a:ext cx="3956909" cy="481478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0C2C51-9B7D-42F7-8C1A-673398E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0167" y="726789"/>
            <a:ext cx="32069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00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38" y="9525"/>
            <a:ext cx="102048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1EC61-B3A0-42B5-BC7B-3A79E81B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Приказ Министерства образования, науки и молодежи Республики Крым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4D592-E43F-4D65-9998-6C307827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                                            от 03.06.2019г №988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</a:rPr>
              <a:t>	«О внесении изменений в приказ Министерства образования, науки и молодежи Республики Крым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</a:rPr>
              <a:t> от 01.07.2016г. № 2114»</a:t>
            </a:r>
          </a:p>
        </p:txBody>
      </p:sp>
    </p:spTree>
    <p:extLst>
      <p:ext uri="{BB962C8B-B14F-4D97-AF65-F5344CB8AC3E}">
        <p14:creationId xmlns:p14="http://schemas.microsoft.com/office/powerpoint/2010/main" val="4743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E03D-5C4C-462C-AD11-B8B7F1B8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B8FB0C-3EB8-4C95-8A69-F9D47A5C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569" y="154379"/>
            <a:ext cx="6341423" cy="6703621"/>
          </a:xfrm>
        </p:spPr>
      </p:pic>
    </p:spTree>
    <p:extLst>
      <p:ext uri="{BB962C8B-B14F-4D97-AF65-F5344CB8AC3E}">
        <p14:creationId xmlns:p14="http://schemas.microsoft.com/office/powerpoint/2010/main" val="360808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03DC5F-105F-42B2-AE91-3342E4A1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Льготная форма аттестации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4EA86E-D3D8-450F-AADC-854D1482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8167"/>
            <a:ext cx="8596668" cy="4533196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п.8.2.8.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-почётные звания, правительственные и государственные награды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п.8.2.9.-8.2.10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.-победители и лауреаты республиканских этапов всероссийских конкурсов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п.8.2.11.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-победители конкурсов на получение денежного вознаграждения,</a:t>
            </a:r>
          </a:p>
          <a:p>
            <a:pPr>
              <a:buFontTx/>
              <a:buChar char="-"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почётная грамота Минобрнауки России.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Льготной формой прохождения аттестации по личному заявлению на основании представления руководителя имеют право воспользоваться педагогические работники, являющиеся в течение не менее трех лет подряд: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экспертом предметной комиссии при проведении государственной итоговой аттестации (ОГЭ, ЕГЭ);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экспертом республиканской аттестационной комиссии МОНМ РК;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экспертом, привлекаемым для проведения аккредитационной экспертизы;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экспертом, привлекаемым к проведению мероприятий  по государственному контролю (надзору)  в сфере образования, лицензионному контролю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Указанной формой аттестации педагогический работник может воспользоваться </a:t>
            </a:r>
            <a:r>
              <a:rPr lang="ru-RU" sz="1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раз.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6CFDF0D-885A-4FAF-9E92-7ED4BD9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До 01.12.2021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-региональный банк экспертов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2022 год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F6A3B0-F385-4B45-B371-F289B0AD4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Таблица на основании муниципального приказа</a:t>
            </a:r>
          </a:p>
        </p:txBody>
      </p:sp>
    </p:spTree>
    <p:extLst>
      <p:ext uri="{BB962C8B-B14F-4D97-AF65-F5344CB8AC3E}">
        <p14:creationId xmlns:p14="http://schemas.microsoft.com/office/powerpoint/2010/main" val="245925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C00000"/>
                </a:solidFill>
              </a:rPr>
              <a:t>ФЕДЕРАЛЬНЫЕ ПРОЕКТЫ</a:t>
            </a:r>
            <a:br>
              <a:rPr lang="ru-RU" b="1" cap="all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60665"/>
            <a:ext cx="8596668" cy="458069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Современная школа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Успех каждого ребенка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Молодые профессионалы</a:t>
            </a:r>
          </a:p>
          <a:p>
            <a:r>
              <a:rPr lang="ru-RU" sz="2400" dirty="0">
                <a:solidFill>
                  <a:schemeClr val="tx1"/>
                </a:solidFill>
              </a:rPr>
              <a:t>Цифровая образовательная среда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Социальная активность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Социальные лифты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для каждого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Патриотическое воспитание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91172" name="Picture 4" descr="https://im0-tub-ru.yandex.net/i?id=120ef150049c4bef984f6338a6fd131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01" y="142853"/>
            <a:ext cx="6799269" cy="45328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6976" y="4929199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Протокол заседания коллегии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23 октября 2020 г.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Номер документа: ПК-1вн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Опубликован: 30 октября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64" y="214292"/>
            <a:ext cx="8569036" cy="16430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совершенствования подготовки и профессионального развития педагогических работников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2596" y="1857364"/>
            <a:ext cx="8001056" cy="378143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1.Обучающиеся  психолого-педагогических классов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2.Студенты,  проходящие обучение  по педагогическим специальностям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3.Молодые специалисты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4.Руководители образовательных организаций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5.Педагогические работники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Обновление системы квалификационных категорий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Квалификационная категория «учитель-методист»</a:t>
            </a:r>
          </a:p>
          <a:p>
            <a:endParaRPr lang="ru-RU" b="1" dirty="0"/>
          </a:p>
          <a:p>
            <a:r>
              <a:rPr lang="ru-RU" b="1" dirty="0"/>
              <a:t>Квалификационная категория «учитель-наставник»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Новая модель аттестации педагогов с ЕФОМ фото">
            <a:extLst>
              <a:ext uri="{FF2B5EF4-FFF2-40B4-BE49-F238E27FC236}">
                <a16:creationId xmlns:a16="http://schemas.microsoft.com/office/drawing/2014/main" id="{413BE181-66CD-4742-B0EC-D0C6687352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42607"/>
            <a:ext cx="4553049" cy="257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50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Квалификационная категория «учитель-методист»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Личный вклад в совершенствование технологий, методов, средств обучения и воспитания;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Организация методического сопровождения профессиональной деятельности в педагогических коллективах.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5A041-750E-48C3-818B-CE6EDDB0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Квалификационная категория «учитель-наставник»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AF0B8-E9C8-4896-ADE4-F2AA6D2D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Личный вклад в организацию и координацию сопровождения профессионального роста педагогических работников посредством содействия формирования их предметных, методических психолого-педагогических и (или)коммуникативных компетенций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68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2347F-C0F6-4A03-9D6F-0ED1166F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ПРОВЕДЕНИИ ПИЛОТНОЙ АПРОБАЦИИ УСТАНОВЛЕНИЯ ПЕДАГОГИЧЕСКИМ РАБОТНИКАМ ОРГАНИЗАЦИЙ, ОСУЩЕСТВЛЯЮЩИХ ОБРАЗОВАТЕЛЬНУЮ ДЕЯТЕЛЬНОСТЬ, КВАЛИФИКАЦИОННЫХ КАТЕГОРИЙ «Педагог-МЕТОДИСТ»</a:t>
            </a:r>
            <a:br>
              <a:rPr lang="ru-RU" sz="2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«Педагог-НАСТАВНИК» 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20E8B-098E-4D53-A586-F27CC84CD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i="0" dirty="0">
              <a:solidFill>
                <a:srgbClr val="7D84AB"/>
              </a:solidFill>
              <a:effectLst/>
              <a:latin typeface="Poppins" panose="020B0502040204020203" pitchFamily="2" charset="0"/>
            </a:endParaRPr>
          </a:p>
          <a:p>
            <a:endParaRPr lang="ru-RU" dirty="0">
              <a:solidFill>
                <a:srgbClr val="7D84AB"/>
              </a:solidFill>
              <a:latin typeface="Poppins" panose="020B0502040204020203" pitchFamily="2" charset="0"/>
            </a:endParaRPr>
          </a:p>
          <a:p>
            <a:endParaRPr lang="ru-RU" b="0" i="0" dirty="0">
              <a:solidFill>
                <a:srgbClr val="7D84AB"/>
              </a:solidFill>
              <a:effectLst/>
              <a:latin typeface="Poppins" panose="020B0502040204020203" pitchFamily="2" charset="0"/>
            </a:endParaRPr>
          </a:p>
          <a:p>
            <a:endParaRPr lang="ru-RU" dirty="0">
              <a:solidFill>
                <a:srgbClr val="7D84AB"/>
              </a:solidFill>
              <a:latin typeface="Poppins" panose="020B0502040204020203" pitchFamily="2" charset="0"/>
            </a:endParaRPr>
          </a:p>
          <a:p>
            <a:endParaRPr lang="ru-RU" b="0" i="0" dirty="0">
              <a:solidFill>
                <a:srgbClr val="7D84AB"/>
              </a:solidFill>
              <a:effectLst/>
              <a:latin typeface="Poppins" panose="020B0502040204020203" pitchFamily="2" charset="0"/>
            </a:endParaRP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Алтайский край, Волгоградская область, Воронежская область, Кемеровская область, Приморский край, Республика Карелия, Республика Татарстан,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г.ф.з</a:t>
            </a:r>
            <a:r>
              <a:rPr lang="ru-RU" b="0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. Севастополь, Ульяновская область, Хабаровский край, Чеченская Республика, Чувашская Республика, Ямало-Ненецкий автономный округ</a:t>
            </a:r>
            <a:r>
              <a:rPr lang="ru-RU" b="0" i="0" dirty="0">
                <a:solidFill>
                  <a:srgbClr val="7D84AB"/>
                </a:solidFill>
                <a:effectLst/>
                <a:latin typeface="Poppins" panose="020B0502040204020203" pitchFamily="2" charset="0"/>
              </a:rPr>
              <a:t>.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https://pilot.apkpro.ru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91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471</Words>
  <Application>Microsoft Office PowerPoint</Application>
  <PresentationFormat>Широкоэкранный</PresentationFormat>
  <Paragraphs>83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Open Sans</vt:lpstr>
      <vt:lpstr>Poppins</vt:lpstr>
      <vt:lpstr>Times New Roman</vt:lpstr>
      <vt:lpstr>Trebuchet MS</vt:lpstr>
      <vt:lpstr>Wingdings 3</vt:lpstr>
      <vt:lpstr>Аспект</vt:lpstr>
      <vt:lpstr>Аттестация педагогических работников как показатель компетентности современного педагога</vt:lpstr>
      <vt:lpstr>Презентация PowerPoint</vt:lpstr>
      <vt:lpstr>ФЕДЕРАЛЬНЫЕ ПРОЕКТЫ </vt:lpstr>
      <vt:lpstr>Презентация PowerPoint</vt:lpstr>
      <vt:lpstr>Направления совершенствования подготовки и профессионального развития педагогических работников</vt:lpstr>
      <vt:lpstr>Обновление системы квалификационных категорий</vt:lpstr>
      <vt:lpstr>Квалификационная категория «учитель-методист»</vt:lpstr>
      <vt:lpstr>Квалификационная категория «учитель-наставник»</vt:lpstr>
      <vt:lpstr>О ПРОВЕДЕНИИ ПИЛОТНОЙ АПРОБАЦИИ УСТАНОВЛЕНИЯ ПЕДАГОГИЧЕСКИМ РАБОТНИКАМ ОРГАНИЗАЦИЙ, ОСУЩЕСТВЛЯЮЩИХ ОБРАЗОВАТЕЛЬНУЮ ДЕЯТЕЛЬНОСТЬ, КВАЛИФИКАЦИОННЫХ КАТЕГОРИЙ «Педагог-МЕТОДИСТ» И «Педагог-НАСТАВНИК»  </vt:lpstr>
      <vt:lpstr>Презентация PowerPoint</vt:lpstr>
      <vt:lpstr>Презентация PowerPoint</vt:lpstr>
      <vt:lpstr>Презентация PowerPoint</vt:lpstr>
      <vt:lpstr>Основные принципы  национальной системы профессионального роста педагогических работников РФ, включая НСУР</vt:lpstr>
      <vt:lpstr>2021 год Обновление системы квалификационных категорий педагогических работников </vt:lpstr>
      <vt:lpstr>Распоряжение Минпросвещения России  от 31.05.2021 N Р-117 "Об утверждении Концепции  целевой модели аттестации руководителей  общеобразовательных организаций" </vt:lpstr>
      <vt:lpstr>Презентация PowerPoint</vt:lpstr>
      <vt:lpstr>Презентация PowerPoint</vt:lpstr>
      <vt:lpstr>Приказ Министерства просвещения Российской Федерации от 23.12.2020 № 767 "О внесении изменений в 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образования и науки Российской Федерации от 7 апреля 2014 г. № 276" Зарегистрирован 22.01.2021 № 62177 Дата опубликования: 22.01.2021  </vt:lpstr>
      <vt:lpstr>Федеральный закон от 8 июня 2020г. №165-ФЗ  «О внесении изменений в статьи 46 и 108 Федерального закона «Об образовании в Российской Федерации»  (вступил в силу 19.06.2020г.)    Молодые специалисты</vt:lpstr>
      <vt:lpstr>Приказ Министерства образования, науки и молодежи Республики Крым</vt:lpstr>
      <vt:lpstr>Презентация PowerPoint</vt:lpstr>
      <vt:lpstr>Презентация PowerPoint</vt:lpstr>
      <vt:lpstr>Льготная форма аттестации</vt:lpstr>
      <vt:lpstr>До 01.12.2021 -региональный банк экспертов  на 2022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 как показатель компетентности современного педагога</dc:title>
  <dc:creator>KSK-SHOP</dc:creator>
  <cp:lastModifiedBy>Александра</cp:lastModifiedBy>
  <cp:revision>12</cp:revision>
  <dcterms:created xsi:type="dcterms:W3CDTF">2021-10-18T11:29:39Z</dcterms:created>
  <dcterms:modified xsi:type="dcterms:W3CDTF">2021-11-08T07:55:31Z</dcterms:modified>
</cp:coreProperties>
</file>