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5"/>
  </p:notesMasterIdLst>
  <p:sldIdLst>
    <p:sldId id="256" r:id="rId2"/>
    <p:sldId id="420" r:id="rId3"/>
    <p:sldId id="424" r:id="rId4"/>
    <p:sldId id="429" r:id="rId5"/>
    <p:sldId id="427" r:id="rId6"/>
    <p:sldId id="267" r:id="rId7"/>
    <p:sldId id="287" r:id="rId8"/>
    <p:sldId id="288" r:id="rId9"/>
    <p:sldId id="289" r:id="rId10"/>
    <p:sldId id="292" r:id="rId11"/>
    <p:sldId id="291" r:id="rId12"/>
    <p:sldId id="293" r:id="rId13"/>
    <p:sldId id="430" r:id="rId14"/>
    <p:sldId id="384" r:id="rId15"/>
    <p:sldId id="385" r:id="rId16"/>
    <p:sldId id="431" r:id="rId17"/>
    <p:sldId id="432" r:id="rId18"/>
    <p:sldId id="422" r:id="rId19"/>
    <p:sldId id="418" r:id="rId20"/>
    <p:sldId id="433" r:id="rId21"/>
    <p:sldId id="435" r:id="rId22"/>
    <p:sldId id="434" r:id="rId23"/>
    <p:sldId id="436" r:id="rId24"/>
    <p:sldId id="437" r:id="rId25"/>
    <p:sldId id="438" r:id="rId26"/>
    <p:sldId id="439" r:id="rId27"/>
    <p:sldId id="440" r:id="rId28"/>
    <p:sldId id="441" r:id="rId29"/>
    <p:sldId id="442" r:id="rId30"/>
    <p:sldId id="443" r:id="rId31"/>
    <p:sldId id="444" r:id="rId32"/>
    <p:sldId id="445" r:id="rId33"/>
    <p:sldId id="446" r:id="rId34"/>
  </p:sldIdLst>
  <p:sldSz cx="12192000" cy="6858000"/>
  <p:notesSz cx="12192000" cy="6858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059" autoAdjust="0"/>
    <p:restoredTop sz="94660"/>
  </p:normalViewPr>
  <p:slideViewPr>
    <p:cSldViewPr>
      <p:cViewPr varScale="1">
        <p:scale>
          <a:sx n="108" d="100"/>
          <a:sy n="108" d="100"/>
        </p:scale>
        <p:origin x="1170" y="108"/>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6905625" y="0"/>
            <a:ext cx="5283200" cy="344488"/>
          </a:xfrm>
          <a:prstGeom prst="rect">
            <a:avLst/>
          </a:prstGeom>
        </p:spPr>
        <p:txBody>
          <a:bodyPr vert="horz" lIns="91440" tIns="45720" rIns="91440" bIns="45720" rtlCol="0"/>
          <a:lstStyle>
            <a:lvl1pPr algn="r">
              <a:defRPr sz="1200"/>
            </a:lvl1pPr>
          </a:lstStyle>
          <a:p>
            <a:fld id="{DC97DE06-8FA2-4BEB-91EA-11E0F4D04FC7}" type="datetimeFigureOut">
              <a:rPr lang="ru-RU" smtClean="0"/>
              <a:t>31.03.2022</a:t>
            </a:fld>
            <a:endParaRPr lang="ru-RU"/>
          </a:p>
        </p:txBody>
      </p:sp>
      <p:sp>
        <p:nvSpPr>
          <p:cNvPr id="4" name="Образ слайда 3"/>
          <p:cNvSpPr>
            <a:spLocks noGrp="1" noRot="1" noChangeAspect="1"/>
          </p:cNvSpPr>
          <p:nvPr>
            <p:ph type="sldImg" idx="2"/>
          </p:nvPr>
        </p:nvSpPr>
        <p:spPr>
          <a:xfrm>
            <a:off x="4038600" y="857250"/>
            <a:ext cx="4114800" cy="2314575"/>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1219200" y="3300413"/>
            <a:ext cx="9753600" cy="2700337"/>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6513513"/>
            <a:ext cx="5283200" cy="3444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6905625" y="6513513"/>
            <a:ext cx="5283200" cy="344487"/>
          </a:xfrm>
          <a:prstGeom prst="rect">
            <a:avLst/>
          </a:prstGeom>
        </p:spPr>
        <p:txBody>
          <a:bodyPr vert="horz" lIns="91440" tIns="45720" rIns="91440" bIns="45720" rtlCol="0" anchor="b"/>
          <a:lstStyle>
            <a:lvl1pPr algn="r">
              <a:defRPr sz="1200"/>
            </a:lvl1pPr>
          </a:lstStyle>
          <a:p>
            <a:fld id="{8B783678-2B18-4EE4-AE25-D41E20FB240C}" type="slidenum">
              <a:rPr lang="ru-RU" smtClean="0"/>
              <a:t>‹#›</a:t>
            </a:fld>
            <a:endParaRPr lang="ru-RU"/>
          </a:p>
        </p:txBody>
      </p:sp>
    </p:spTree>
    <p:extLst>
      <p:ext uri="{BB962C8B-B14F-4D97-AF65-F5344CB8AC3E}">
        <p14:creationId xmlns:p14="http://schemas.microsoft.com/office/powerpoint/2010/main" val="1607855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144018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3/31/2022</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600" b="1" i="0">
                <a:solidFill>
                  <a:srgbClr val="001F5F"/>
                </a:solidFill>
                <a:latin typeface="Times New Roman"/>
                <a:cs typeface="Times New Roman"/>
              </a:defRPr>
            </a:lvl1pPr>
          </a:lstStyle>
          <a:p>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3/31/2022</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600" b="1" i="0">
                <a:solidFill>
                  <a:srgbClr val="001F5F"/>
                </a:solidFill>
                <a:latin typeface="Times New Roman"/>
                <a:cs typeface="Times New Roman"/>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3/31/2022</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600" b="1" i="0">
                <a:solidFill>
                  <a:srgbClr val="001F5F"/>
                </a:solidFill>
                <a:latin typeface="Times New Roman"/>
                <a:cs typeface="Times New Roman"/>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3/31/2022</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3/31/2022</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8B03A7E3-5835-48FD-B330-4A0A3B9D2DBB}"/>
              </a:ext>
            </a:extLst>
          </p:cNvPr>
          <p:cNvSpPr>
            <a:spLocks noGrp="1"/>
          </p:cNvSpPr>
          <p:nvPr>
            <p:ph type="dt" sz="half" idx="10"/>
          </p:nvPr>
        </p:nvSpPr>
        <p:spPr/>
        <p:txBody>
          <a:bodyPr/>
          <a:lstStyle/>
          <a:p>
            <a:fld id="{6F8B2900-2416-4EA7-A933-123122F686B9}" type="datetimeFigureOut">
              <a:rPr lang="ru-RU" smtClean="0"/>
              <a:pPr/>
              <a:t>31.03.2022</a:t>
            </a:fld>
            <a:endParaRPr lang="ru-RU"/>
          </a:p>
        </p:txBody>
      </p:sp>
      <p:sp>
        <p:nvSpPr>
          <p:cNvPr id="3" name="Нижний колонтитул 2">
            <a:extLst>
              <a:ext uri="{FF2B5EF4-FFF2-40B4-BE49-F238E27FC236}">
                <a16:creationId xmlns:a16="http://schemas.microsoft.com/office/drawing/2014/main" id="{B8D3408A-0682-4093-9808-3145A430EA1D}"/>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8C9FEB87-507F-4BCE-858E-761D534CBFD9}"/>
              </a:ext>
            </a:extLst>
          </p:cNvPr>
          <p:cNvSpPr>
            <a:spLocks noGrp="1"/>
          </p:cNvSpPr>
          <p:nvPr>
            <p:ph type="sldNum" sz="quarter" idx="12"/>
          </p:nvPr>
        </p:nvSpPr>
        <p:spPr/>
        <p:txBody>
          <a:bodyPr/>
          <a:lstStyle/>
          <a:p>
            <a:fld id="{5D1DE9B2-D332-45BB-A611-8B8C55BB94DA}" type="slidenum">
              <a:rPr lang="ru-RU" smtClean="0"/>
              <a:pPr/>
              <a:t>‹#›</a:t>
            </a:fld>
            <a:endParaRPr lang="ru-RU"/>
          </a:p>
        </p:txBody>
      </p:sp>
    </p:spTree>
    <p:extLst>
      <p:ext uri="{BB962C8B-B14F-4D97-AF65-F5344CB8AC3E}">
        <p14:creationId xmlns:p14="http://schemas.microsoft.com/office/powerpoint/2010/main" val="12827598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266496" y="-20066"/>
            <a:ext cx="11659006" cy="1003300"/>
          </a:xfrm>
          <a:prstGeom prst="rect">
            <a:avLst/>
          </a:prstGeom>
        </p:spPr>
        <p:txBody>
          <a:bodyPr wrap="square" lIns="0" tIns="0" rIns="0" bIns="0">
            <a:spAutoFit/>
          </a:bodyPr>
          <a:lstStyle>
            <a:lvl1pPr>
              <a:defRPr sz="2600" b="1" i="0">
                <a:solidFill>
                  <a:srgbClr val="001F5F"/>
                </a:solidFill>
                <a:latin typeface="Times New Roman"/>
                <a:cs typeface="Times New Roman"/>
              </a:defRPr>
            </a:lvl1pPr>
          </a:lstStyle>
          <a:p>
            <a:endParaRPr/>
          </a:p>
        </p:txBody>
      </p:sp>
      <p:sp>
        <p:nvSpPr>
          <p:cNvPr id="3" name="Holder 3"/>
          <p:cNvSpPr>
            <a:spLocks noGrp="1"/>
          </p:cNvSpPr>
          <p:nvPr>
            <p:ph type="body" idx="1"/>
          </p:nvPr>
        </p:nvSpPr>
        <p:spPr>
          <a:xfrm>
            <a:off x="1206372" y="2660523"/>
            <a:ext cx="9554210" cy="2971800"/>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3/31/2022</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hyperlink" Target="https://&#1084;&#1086;&#1080;&#1092;&#1080;&#1085;&#1072;&#1085;&#1089;&#1099;.&#1088;&#1092;/" TargetMode="External"/><Relationship Id="rId2" Type="http://schemas.openxmlformats.org/officeDocument/2006/relationships/hyperlink" Target="http://www.fgramota.org/about/project/" TargetMode="External"/><Relationship Id="rId1" Type="http://schemas.openxmlformats.org/officeDocument/2006/relationships/slideLayout" Target="../slideLayouts/slideLayout6.xml"/><Relationship Id="rId6" Type="http://schemas.openxmlformats.org/officeDocument/2006/relationships/hyperlink" Target="https://fmc.hse.ru/" TargetMode="External"/><Relationship Id="rId5" Type="http://schemas.openxmlformats.org/officeDocument/2006/relationships/hyperlink" Target="https://&#1093;&#1086;&#1095;&#1091;&#1084;&#1086;&#1075;&#1091;&#1079;&#1085;&#1072;&#1102;.&#1088;&#1092;/" TargetMode="External"/><Relationship Id="rId4" Type="http://schemas.openxmlformats.org/officeDocument/2006/relationships/hyperlink" Target="https://fincult.info/" TargetMode="External"/></Relationships>
</file>

<file path=ppt/slides/_rels/slide14.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2.png"/><Relationship Id="rId7" Type="http://schemas.openxmlformats.org/officeDocument/2006/relationships/image" Target="../media/image4.png"/><Relationship Id="rId2" Type="http://schemas.openxmlformats.org/officeDocument/2006/relationships/hyperlink" Target="http://www.fgramota.org/about/project/" TargetMode="External"/><Relationship Id="rId1" Type="http://schemas.openxmlformats.org/officeDocument/2006/relationships/slideLayout" Target="../slideLayouts/slideLayout6.xml"/><Relationship Id="rId6" Type="http://schemas.openxmlformats.org/officeDocument/2006/relationships/image" Target="../media/image3.png"/><Relationship Id="rId5" Type="http://schemas.openxmlformats.org/officeDocument/2006/relationships/hyperlink" Target="https://&#1093;&#1086;&#1095;&#1091;&#1084;&#1086;&#1075;&#1091;&#1079;&#1085;&#1072;&#1102;.&#1088;&#1092;/" TargetMode="External"/><Relationship Id="rId4" Type="http://schemas.openxmlformats.org/officeDocument/2006/relationships/hyperlink" Target="https://fincult.info/" TargetMode="External"/><Relationship Id="rId9" Type="http://schemas.openxmlformats.org/officeDocument/2006/relationships/hyperlink" Target="https://&#1084;&#1086;&#1080;&#1092;&#1080;&#1085;&#1072;&#1085;&#1089;&#1099;.&#1088;&#1092;/"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hyperlink" Target="https://vrn.ranepa.ru/dopolnitelnoe-obrazovanie/mezhregionalnyy-metodicheskiy-tsentr-po-finansovoy-gramotnosti/" TargetMode="External"/><Relationship Id="rId2" Type="http://schemas.openxmlformats.org/officeDocument/2006/relationships/hyperlink" Target="https://fmc.hse.ru/" TargetMode="External"/><Relationship Id="rId1" Type="http://schemas.openxmlformats.org/officeDocument/2006/relationships/slideLayout" Target="../slideLayouts/slideLayout6.xml"/><Relationship Id="rId6" Type="http://schemas.openxmlformats.org/officeDocument/2006/relationships/image" Target="../media/image8.png"/><Relationship Id="rId5" Type="http://schemas.openxmlformats.org/officeDocument/2006/relationships/hyperlink" Target="https://edu.pacc.ru/articles/o-glavnom/" TargetMode="External"/><Relationship Id="rId4" Type="http://schemas.openxmlformats.org/officeDocument/2006/relationships/image" Target="../media/image7.png"/></Relationships>
</file>

<file path=ppt/slides/_rels/slide16.xml.rels><?xml version="1.0" encoding="UTF-8" standalone="yes"?>
<Relationships xmlns="http://schemas.openxmlformats.org/package/2006/relationships"><Relationship Id="rId8" Type="http://schemas.openxmlformats.org/officeDocument/2006/relationships/hyperlink" Target="https://&#1074;&#1086;&#1078;&#1072;&#1090;&#1099;&#1081;.&#1088;&#1092;/kopilka-znaniy" TargetMode="External"/><Relationship Id="rId3" Type="http://schemas.openxmlformats.org/officeDocument/2006/relationships/hyperlink" Target="https://finfestykt.ru/" TargetMode="External"/><Relationship Id="rId7" Type="http://schemas.openxmlformats.org/officeDocument/2006/relationships/hyperlink" Target="https://fincup.ru/biblioteka_shv/" TargetMode="External"/><Relationship Id="rId12" Type="http://schemas.openxmlformats.org/officeDocument/2006/relationships/hyperlink" Target="http://&#1092;&#1080;&#1085;&#1083;&#1072;&#1075;&#1077;&#1088;&#1100;.&#1088;&#1092;/" TargetMode="External"/><Relationship Id="rId2" Type="http://schemas.openxmlformats.org/officeDocument/2006/relationships/hyperlink" Target="https://vashifinancy.ru/mymoneyfest/" TargetMode="External"/><Relationship Id="rId1" Type="http://schemas.openxmlformats.org/officeDocument/2006/relationships/slideLayout" Target="../slideLayouts/slideLayout6.xml"/><Relationship Id="rId6" Type="http://schemas.openxmlformats.org/officeDocument/2006/relationships/hyperlink" Target="https://fg.mgpu.ru/wp-content/uploads/2018/10/2.-Pererabotannoe.-MP.-Azbuka-finansovoj-gramotnosti.-2018.pdf" TargetMode="External"/><Relationship Id="rId11" Type="http://schemas.openxmlformats.org/officeDocument/2006/relationships/hyperlink" Target="https://infourok.ru/rabochaya-programma-kruzhka-finansovaya-gramotnost-detej-starshego-doshkolnogo-vozrasta-4460604.html" TargetMode="External"/><Relationship Id="rId5" Type="http://schemas.openxmlformats.org/officeDocument/2006/relationships/hyperlink" Target="https://dnifg.ru/materials/" TargetMode="External"/><Relationship Id="rId10" Type="http://schemas.openxmlformats.org/officeDocument/2006/relationships/hyperlink" Target="https://dni-fg.ru/" TargetMode="External"/><Relationship Id="rId4" Type="http://schemas.openxmlformats.org/officeDocument/2006/relationships/hyperlink" Target="http://www.sberden.ru/" TargetMode="External"/><Relationship Id="rId9" Type="http://schemas.openxmlformats.org/officeDocument/2006/relationships/hyperlink" Target="https://doligra.ru/" TargetMode="External"/></Relationships>
</file>

<file path=ppt/slides/_rels/slide17.xml.rels><?xml version="1.0" encoding="UTF-8" standalone="yes"?>
<Relationships xmlns="http://schemas.openxmlformats.org/package/2006/relationships"><Relationship Id="rId8" Type="http://schemas.openxmlformats.org/officeDocument/2006/relationships/hyperlink" Target="https://olympiads.uchi.ru/olymp/bizuchi/?utm_source=BR_press_release&amp;utm_medium=partner&amp;utm_campaign=UP-13-04_partner_BR_press_release" TargetMode="External"/><Relationship Id="rId13" Type="http://schemas.openxmlformats.org/officeDocument/2006/relationships/hyperlink" Target="https://www.sravni.ru/text/13-multikov-kotorye-nauchat-detej-obrashhatsja-s-dengami/" TargetMode="External"/><Relationship Id="rId3" Type="http://schemas.openxmlformats.org/officeDocument/2006/relationships/hyperlink" Target="https://www.cbr.ru/bankmuseum/" TargetMode="External"/><Relationship Id="rId7" Type="http://schemas.openxmlformats.org/officeDocument/2006/relationships/hyperlink" Target="https://www.banki.ru/news/daytheme/?id=10490839" TargetMode="External"/><Relationship Id="rId12" Type="http://schemas.openxmlformats.org/officeDocument/2006/relationships/hyperlink" Target="https://www.youtube.com/watch?v=_j-dwlRlzJg" TargetMode="External"/><Relationship Id="rId2" Type="http://schemas.openxmlformats.org/officeDocument/2006/relationships/hyperlink" Target="https://www.youtube.com/watch?v=sCDrF1wQZ6s" TargetMode="External"/><Relationship Id="rId1" Type="http://schemas.openxmlformats.org/officeDocument/2006/relationships/slideLayout" Target="../slideLayouts/slideLayout6.xml"/><Relationship Id="rId6" Type="http://schemas.openxmlformats.org/officeDocument/2006/relationships/hyperlink" Target="https://fincup.ru/" TargetMode="External"/><Relationship Id="rId11" Type="http://schemas.openxmlformats.org/officeDocument/2006/relationships/hyperlink" Target="http://finquest.tilda.ws/" TargetMode="External"/><Relationship Id="rId5" Type="http://schemas.openxmlformats.org/officeDocument/2006/relationships/hyperlink" Target="https://olimpiada.oc3.ru/" TargetMode="External"/><Relationship Id="rId10" Type="http://schemas.openxmlformats.org/officeDocument/2006/relationships/hyperlink" Target="https://www.youtube.com/watch?v=S4ZqYcdvXrA" TargetMode="External"/><Relationship Id="rId4" Type="http://schemas.openxmlformats.org/officeDocument/2006/relationships/hyperlink" Target="https://www.fin-olimp.ru/" TargetMode="External"/><Relationship Id="rId9" Type="http://schemas.openxmlformats.org/officeDocument/2006/relationships/hyperlink" Target="https://www.youtube.com/watch?v=Is0UcNBBMR8"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hyperlink" Target="http://www.oecd.org/financial/education/globalpartnerships/cis/Youth-Policy-Handbook-on-Financial-Education-CIS-RUS.pdf" TargetMode="Externa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8" Type="http://schemas.openxmlformats.org/officeDocument/2006/relationships/hyperlink" Target="https://fincult.info/upload/iblock/4ab/Rabochaya_tetrad_4_kl.pdf" TargetMode="External"/><Relationship Id="rId3" Type="http://schemas.openxmlformats.org/officeDocument/2006/relationships/hyperlink" Target="https://fincult.info/upload/iblock/2a8/Metodicheskie_rekomendatsii.pdf" TargetMode="External"/><Relationship Id="rId7" Type="http://schemas.openxmlformats.org/officeDocument/2006/relationships/hyperlink" Target="https://fincult.info/upload/iblock/73f/Rabochaya_tetrad_3_kl.pdf" TargetMode="External"/><Relationship Id="rId2" Type="http://schemas.openxmlformats.org/officeDocument/2006/relationships/hyperlink" Target="https://fincult.info/upload/iblock/c2e/Uchebnoe_posobie.pdf" TargetMode="External"/><Relationship Id="rId1" Type="http://schemas.openxmlformats.org/officeDocument/2006/relationships/slideLayout" Target="../slideLayouts/slideLayout6.xml"/><Relationship Id="rId6" Type="http://schemas.openxmlformats.org/officeDocument/2006/relationships/hyperlink" Target="https://fincult.info/upload/iblock/0a5/Rabochaya_tetrad_2_kl.pdf" TargetMode="External"/><Relationship Id="rId5" Type="http://schemas.openxmlformats.org/officeDocument/2006/relationships/hyperlink" Target="https://fincult.info/upload/iblock/fff/Rabochaya_tetrad_1_kl.pdf" TargetMode="External"/><Relationship Id="rId4" Type="http://schemas.openxmlformats.org/officeDocument/2006/relationships/hyperlink" Target="https://fincult.info/upload/iblock/091/Praktikum.pdf"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s://fmc.hse.ru/4forms" TargetMode="External"/><Relationship Id="rId2" Type="http://schemas.openxmlformats.org/officeDocument/2006/relationships/hyperlink" Target="https://fmc.hse.ru/2-3forms" TargetMode="Externa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hyperlink" Target="https://fmc.hse.ru/8-9forms" TargetMode="External"/><Relationship Id="rId2" Type="http://schemas.openxmlformats.org/officeDocument/2006/relationships/hyperlink" Target="https://fmc.hse.ru/5-7forms%20&#1080;%208-9" TargetMode="Externa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hyperlink" Target="https://fmc.hse.ru/10-11forms" TargetMode="Externa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hyperlink" Target="https://fmc.hse.ru/history" TargetMode="External"/><Relationship Id="rId7" Type="http://schemas.openxmlformats.org/officeDocument/2006/relationships/hyperlink" Target="https://fmc.hse.ru/openlesson" TargetMode="External"/><Relationship Id="rId2" Type="http://schemas.openxmlformats.org/officeDocument/2006/relationships/hyperlink" Target="https://fmc.hse.ru/spesialmod" TargetMode="External"/><Relationship Id="rId1" Type="http://schemas.openxmlformats.org/officeDocument/2006/relationships/slideLayout" Target="../slideLayouts/slideLayout6.xml"/><Relationship Id="rId6" Type="http://schemas.openxmlformats.org/officeDocument/2006/relationships/hyperlink" Target="https://fmc.hse.ru/video" TargetMode="External"/><Relationship Id="rId5" Type="http://schemas.openxmlformats.org/officeDocument/2006/relationships/hyperlink" Target="https://fmc.hse.ru/methbank" TargetMode="External"/><Relationship Id="rId4" Type="http://schemas.openxmlformats.org/officeDocument/2006/relationships/hyperlink" Target="https://fmc.hse.ru/special" TargetMode="External"/></Relationships>
</file>

<file path=ppt/slides/_rels/slide33.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5.png"/><Relationship Id="rId7" Type="http://schemas.openxmlformats.org/officeDocument/2006/relationships/hyperlink" Target="https://vk.com/public210982767" TargetMode="External"/><Relationship Id="rId2" Type="http://schemas.openxmlformats.org/officeDocument/2006/relationships/image" Target="../media/image14.png"/><Relationship Id="rId1" Type="http://schemas.openxmlformats.org/officeDocument/2006/relationships/slideLayout" Target="../slideLayouts/slideLayout6.xml"/><Relationship Id="rId6" Type="http://schemas.openxmlformats.org/officeDocument/2006/relationships/hyperlink" Target="http://cenfingram.ru/" TargetMode="External"/><Relationship Id="rId5" Type="http://schemas.openxmlformats.org/officeDocument/2006/relationships/image" Target="../media/image17.png"/><Relationship Id="rId4" Type="http://schemas.openxmlformats.org/officeDocument/2006/relationships/image" Target="../media/image16.png"/></Relationships>
</file>

<file path=ppt/slides/_rels/slide4.xml.rels><?xml version="1.0" encoding="UTF-8" standalone="yes"?>
<Relationships xmlns="http://schemas.openxmlformats.org/package/2006/relationships"><Relationship Id="rId2" Type="http://schemas.openxmlformats.org/officeDocument/2006/relationships/hyperlink" Target="https://app-dev.&#1084;&#1086;&#1080;&#1092;&#1080;&#1085;&#1072;&#1085;&#1089;&#1099;.&#1088;&#1092;/storage/18922/edinaya-ramka-fg.pdf" TargetMode="Externa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hyperlink" Target="https://nafi.ru/" TargetMode="Externa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6350" y="0"/>
            <a:ext cx="12204700" cy="1371600"/>
            <a:chOff x="-6350" y="0"/>
            <a:chExt cx="12204700" cy="1390650"/>
          </a:xfrm>
        </p:grpSpPr>
        <p:sp>
          <p:nvSpPr>
            <p:cNvPr id="3" name="object 3"/>
            <p:cNvSpPr/>
            <p:nvPr/>
          </p:nvSpPr>
          <p:spPr>
            <a:xfrm>
              <a:off x="0" y="0"/>
              <a:ext cx="12192000" cy="1377950"/>
            </a:xfrm>
            <a:custGeom>
              <a:avLst/>
              <a:gdLst/>
              <a:ahLst/>
              <a:cxnLst/>
              <a:rect l="l" t="t" r="r" b="b"/>
              <a:pathLst>
                <a:path w="12192000" h="1377950">
                  <a:moveTo>
                    <a:pt x="11962384" y="0"/>
                  </a:moveTo>
                  <a:lnTo>
                    <a:pt x="0" y="0"/>
                  </a:lnTo>
                  <a:lnTo>
                    <a:pt x="0" y="1148079"/>
                  </a:lnTo>
                  <a:lnTo>
                    <a:pt x="229628" y="1377696"/>
                  </a:lnTo>
                  <a:lnTo>
                    <a:pt x="12192000" y="1377696"/>
                  </a:lnTo>
                  <a:lnTo>
                    <a:pt x="12192000" y="229616"/>
                  </a:lnTo>
                  <a:lnTo>
                    <a:pt x="11962384" y="0"/>
                  </a:lnTo>
                  <a:close/>
                </a:path>
              </a:pathLst>
            </a:custGeom>
            <a:solidFill>
              <a:srgbClr val="0070C0"/>
            </a:solidFill>
          </p:spPr>
          <p:txBody>
            <a:bodyPr wrap="square" lIns="0" tIns="0" rIns="0" bIns="0" rtlCol="0"/>
            <a:lstStyle/>
            <a:p>
              <a:endParaRPr/>
            </a:p>
          </p:txBody>
        </p:sp>
        <p:sp>
          <p:nvSpPr>
            <p:cNvPr id="4" name="object 4"/>
            <p:cNvSpPr/>
            <p:nvPr/>
          </p:nvSpPr>
          <p:spPr>
            <a:xfrm>
              <a:off x="0" y="0"/>
              <a:ext cx="12192000" cy="1377950"/>
            </a:xfrm>
            <a:custGeom>
              <a:avLst/>
              <a:gdLst/>
              <a:ahLst/>
              <a:cxnLst/>
              <a:rect l="l" t="t" r="r" b="b"/>
              <a:pathLst>
                <a:path w="12192000" h="1377950">
                  <a:moveTo>
                    <a:pt x="0" y="0"/>
                  </a:moveTo>
                  <a:lnTo>
                    <a:pt x="11962384" y="0"/>
                  </a:lnTo>
                  <a:lnTo>
                    <a:pt x="12192000" y="229616"/>
                  </a:lnTo>
                  <a:lnTo>
                    <a:pt x="12192000" y="1377696"/>
                  </a:lnTo>
                  <a:lnTo>
                    <a:pt x="229628" y="1377696"/>
                  </a:lnTo>
                  <a:lnTo>
                    <a:pt x="0" y="1148079"/>
                  </a:lnTo>
                  <a:lnTo>
                    <a:pt x="0" y="0"/>
                  </a:lnTo>
                  <a:close/>
                </a:path>
              </a:pathLst>
            </a:custGeom>
            <a:ln w="12192">
              <a:solidFill>
                <a:srgbClr val="25533A"/>
              </a:solidFill>
            </a:ln>
          </p:spPr>
          <p:txBody>
            <a:bodyPr wrap="square" lIns="0" tIns="0" rIns="0" bIns="0" rtlCol="0"/>
            <a:lstStyle/>
            <a:p>
              <a:endParaRPr/>
            </a:p>
          </p:txBody>
        </p:sp>
      </p:grpSp>
      <p:sp>
        <p:nvSpPr>
          <p:cNvPr id="5" name="object 5"/>
          <p:cNvSpPr txBox="1">
            <a:spLocks noGrp="1"/>
          </p:cNvSpPr>
          <p:nvPr>
            <p:ph type="title"/>
          </p:nvPr>
        </p:nvSpPr>
        <p:spPr>
          <a:prstGeom prst="rect">
            <a:avLst/>
          </a:prstGeom>
        </p:spPr>
        <p:txBody>
          <a:bodyPr vert="horz" wrap="square" lIns="0" tIns="365887" rIns="0" bIns="0" rtlCol="0">
            <a:spAutoFit/>
          </a:bodyPr>
          <a:lstStyle/>
          <a:p>
            <a:pPr marL="3058160" marR="5080" indent="-100965">
              <a:lnSpc>
                <a:spcPts val="2590"/>
              </a:lnSpc>
              <a:spcBef>
                <a:spcPts val="425"/>
              </a:spcBef>
            </a:pPr>
            <a:r>
              <a:rPr sz="2400" spc="-15" dirty="0">
                <a:solidFill>
                  <a:srgbClr val="FFFFFF"/>
                </a:solidFill>
                <a:latin typeface="Calibri"/>
                <a:cs typeface="Calibri"/>
              </a:rPr>
              <a:t>ГБОУ </a:t>
            </a:r>
            <a:r>
              <a:rPr sz="2400" spc="-5" dirty="0">
                <a:solidFill>
                  <a:srgbClr val="FFFFFF"/>
                </a:solidFill>
                <a:latin typeface="Calibri"/>
                <a:cs typeface="Calibri"/>
              </a:rPr>
              <a:t>ДПО РК «КРЫМСКИЙ РЕСПУБЛИКАНСКИЙ </a:t>
            </a:r>
            <a:r>
              <a:rPr sz="2400" dirty="0">
                <a:solidFill>
                  <a:srgbClr val="FFFFFF"/>
                </a:solidFill>
                <a:latin typeface="Calibri"/>
                <a:cs typeface="Calibri"/>
              </a:rPr>
              <a:t>ИНСТИТУТ </a:t>
            </a:r>
            <a:r>
              <a:rPr sz="2400" spc="-530" dirty="0">
                <a:solidFill>
                  <a:srgbClr val="FFFFFF"/>
                </a:solidFill>
                <a:latin typeface="Calibri"/>
                <a:cs typeface="Calibri"/>
              </a:rPr>
              <a:t> </a:t>
            </a:r>
            <a:r>
              <a:rPr sz="2400" spc="-20" dirty="0">
                <a:solidFill>
                  <a:srgbClr val="FFFFFF"/>
                </a:solidFill>
                <a:latin typeface="Calibri"/>
                <a:cs typeface="Calibri"/>
              </a:rPr>
              <a:t>ПОСТДИПЛОМНОГО</a:t>
            </a:r>
            <a:r>
              <a:rPr sz="2400" spc="-5" dirty="0">
                <a:solidFill>
                  <a:srgbClr val="FFFFFF"/>
                </a:solidFill>
                <a:latin typeface="Calibri"/>
                <a:cs typeface="Calibri"/>
              </a:rPr>
              <a:t> </a:t>
            </a:r>
            <a:r>
              <a:rPr sz="2400" spc="-20" dirty="0">
                <a:solidFill>
                  <a:srgbClr val="FFFFFF"/>
                </a:solidFill>
                <a:latin typeface="Calibri"/>
                <a:cs typeface="Calibri"/>
              </a:rPr>
              <a:t>ПЕДАГОГИЧЕСКОГО</a:t>
            </a:r>
            <a:r>
              <a:rPr sz="2400" dirty="0">
                <a:solidFill>
                  <a:srgbClr val="FFFFFF"/>
                </a:solidFill>
                <a:latin typeface="Calibri"/>
                <a:cs typeface="Calibri"/>
              </a:rPr>
              <a:t> </a:t>
            </a:r>
            <a:r>
              <a:rPr sz="2400" spc="-20" dirty="0">
                <a:solidFill>
                  <a:srgbClr val="FFFFFF"/>
                </a:solidFill>
                <a:latin typeface="Calibri"/>
                <a:cs typeface="Calibri"/>
              </a:rPr>
              <a:t>ОБРАЗОВАНИЯ»</a:t>
            </a:r>
            <a:endParaRPr sz="2400">
              <a:latin typeface="Calibri"/>
              <a:cs typeface="Calibri"/>
            </a:endParaRPr>
          </a:p>
        </p:txBody>
      </p:sp>
      <p:pic>
        <p:nvPicPr>
          <p:cNvPr id="6" name="object 6"/>
          <p:cNvPicPr/>
          <p:nvPr/>
        </p:nvPicPr>
        <p:blipFill>
          <a:blip r:embed="rId2" cstate="print"/>
          <a:stretch>
            <a:fillRect/>
          </a:stretch>
        </p:blipFill>
        <p:spPr>
          <a:xfrm>
            <a:off x="118871" y="76200"/>
            <a:ext cx="1783079" cy="1115567"/>
          </a:xfrm>
          <a:prstGeom prst="rect">
            <a:avLst/>
          </a:prstGeom>
        </p:spPr>
      </p:pic>
      <p:sp>
        <p:nvSpPr>
          <p:cNvPr id="7" name="object 7"/>
          <p:cNvSpPr txBox="1"/>
          <p:nvPr/>
        </p:nvSpPr>
        <p:spPr>
          <a:xfrm>
            <a:off x="592996" y="2405780"/>
            <a:ext cx="11313271" cy="1674817"/>
          </a:xfrm>
          <a:prstGeom prst="rect">
            <a:avLst/>
          </a:prstGeom>
        </p:spPr>
        <p:txBody>
          <a:bodyPr vert="horz" wrap="square" lIns="0" tIns="12700" rIns="0" bIns="0" rtlCol="0">
            <a:spAutoFit/>
          </a:bodyPr>
          <a:lstStyle/>
          <a:p>
            <a:pPr algn="ctr"/>
            <a:r>
              <a:rPr lang="ru-RU" sz="3600" b="1" dirty="0">
                <a:solidFill>
                  <a:srgbClr val="002060"/>
                </a:solidFill>
                <a:latin typeface="Times New Roman" panose="02020603050405020304" pitchFamily="18" charset="0"/>
                <a:cs typeface="Times New Roman" panose="02020603050405020304" pitchFamily="18" charset="0"/>
              </a:rPr>
              <a:t>Приоритетные направления развития </a:t>
            </a:r>
            <a:endParaRPr lang="en-US" sz="3600" b="1" dirty="0">
              <a:solidFill>
                <a:srgbClr val="002060"/>
              </a:solidFill>
              <a:latin typeface="Times New Roman" panose="02020603050405020304" pitchFamily="18" charset="0"/>
              <a:cs typeface="Times New Roman" panose="02020603050405020304" pitchFamily="18" charset="0"/>
            </a:endParaRPr>
          </a:p>
          <a:p>
            <a:pPr algn="ctr"/>
            <a:r>
              <a:rPr lang="ru-RU" sz="3600" b="1" dirty="0">
                <a:solidFill>
                  <a:srgbClr val="002060"/>
                </a:solidFill>
                <a:latin typeface="Times New Roman" panose="02020603050405020304" pitchFamily="18" charset="0"/>
                <a:cs typeface="Times New Roman" panose="02020603050405020304" pitchFamily="18" charset="0"/>
              </a:rPr>
              <a:t>финансовой грамотности в контексте требований обновленных ФГОС</a:t>
            </a:r>
            <a:endParaRPr lang="ru-RU" sz="3600" b="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graphicFrame>
        <p:nvGraphicFramePr>
          <p:cNvPr id="8" name="object 8"/>
          <p:cNvGraphicFramePr>
            <a:graphicFrameLocks noGrp="1"/>
          </p:cNvGraphicFramePr>
          <p:nvPr>
            <p:extLst>
              <p:ext uri="{D42A27DB-BD31-4B8C-83A1-F6EECF244321}">
                <p14:modId xmlns:p14="http://schemas.microsoft.com/office/powerpoint/2010/main" val="4137681650"/>
              </p:ext>
            </p:extLst>
          </p:nvPr>
        </p:nvGraphicFramePr>
        <p:xfrm>
          <a:off x="4419600" y="4273797"/>
          <a:ext cx="7354136" cy="2431803"/>
        </p:xfrm>
        <a:graphic>
          <a:graphicData uri="http://schemas.openxmlformats.org/drawingml/2006/table">
            <a:tbl>
              <a:tblPr firstRow="1" bandRow="1">
                <a:tableStyleId>{2D5ABB26-0587-4C30-8999-92F81FD0307C}</a:tableStyleId>
              </a:tblPr>
              <a:tblGrid>
                <a:gridCol w="1852784">
                  <a:extLst>
                    <a:ext uri="{9D8B030D-6E8A-4147-A177-3AD203B41FA5}">
                      <a16:colId xmlns:a16="http://schemas.microsoft.com/office/drawing/2014/main" val="20000"/>
                    </a:ext>
                  </a:extLst>
                </a:gridCol>
                <a:gridCol w="5501352">
                  <a:extLst>
                    <a:ext uri="{9D8B030D-6E8A-4147-A177-3AD203B41FA5}">
                      <a16:colId xmlns:a16="http://schemas.microsoft.com/office/drawing/2014/main" val="20001"/>
                    </a:ext>
                  </a:extLst>
                </a:gridCol>
              </a:tblGrid>
              <a:tr h="295211">
                <a:tc>
                  <a:txBody>
                    <a:bodyPr/>
                    <a:lstStyle/>
                    <a:p>
                      <a:pPr marL="127000">
                        <a:lnSpc>
                          <a:spcPts val="1870"/>
                        </a:lnSpc>
                      </a:pPr>
                      <a:endParaRPr sz="2000" b="1" dirty="0">
                        <a:solidFill>
                          <a:schemeClr val="tx1"/>
                        </a:solidFill>
                        <a:latin typeface="Times New Roman" panose="02020603050405020304" pitchFamily="18" charset="0"/>
                        <a:ea typeface="+mn-ea"/>
                        <a:cs typeface="Times New Roman" panose="02020603050405020304" pitchFamily="18" charset="0"/>
                      </a:endParaRPr>
                    </a:p>
                  </a:txBody>
                  <a:tcPr marL="0" marR="0" marT="0" marB="0"/>
                </a:tc>
                <a:tc>
                  <a:txBody>
                    <a:bodyPr/>
                    <a:lstStyle/>
                    <a:p>
                      <a:pPr marL="0" algn="just">
                        <a:lnSpc>
                          <a:spcPts val="1964"/>
                        </a:lnSpc>
                      </a:pPr>
                      <a:endParaRPr sz="2000" dirty="0">
                        <a:solidFill>
                          <a:schemeClr val="tx1"/>
                        </a:solidFill>
                        <a:latin typeface="Times New Roman" panose="02020603050405020304" pitchFamily="18" charset="0"/>
                        <a:ea typeface="+mn-ea"/>
                        <a:cs typeface="Times New Roman" panose="02020603050405020304" pitchFamily="18" charset="0"/>
                      </a:endParaRPr>
                    </a:p>
                  </a:txBody>
                  <a:tcPr marL="0" marR="0" marT="0" marB="0"/>
                </a:tc>
                <a:extLst>
                  <a:ext uri="{0D108BD9-81ED-4DB2-BD59-A6C34878D82A}">
                    <a16:rowId xmlns:a16="http://schemas.microsoft.com/office/drawing/2014/main" val="10000"/>
                  </a:ext>
                </a:extLst>
              </a:tr>
              <a:tr h="524000">
                <a:tc>
                  <a:txBody>
                    <a:bodyPr/>
                    <a:lstStyle/>
                    <a:p>
                      <a:pPr marL="127000" marR="746760">
                        <a:lnSpc>
                          <a:spcPts val="1820"/>
                        </a:lnSpc>
                        <a:spcBef>
                          <a:spcPts val="1665"/>
                        </a:spcBef>
                      </a:pPr>
                      <a:endParaRPr sz="2000" dirty="0">
                        <a:latin typeface="Times New Roman"/>
                        <a:cs typeface="Times New Roman"/>
                      </a:endParaRPr>
                    </a:p>
                  </a:txBody>
                  <a:tcPr marL="0" marR="0" marT="211455" marB="0"/>
                </a:tc>
                <a:tc>
                  <a:txBody>
                    <a:bodyPr/>
                    <a:lstStyle/>
                    <a:p>
                      <a:pPr algn="l">
                        <a:lnSpc>
                          <a:spcPct val="90000"/>
                        </a:lnSpc>
                        <a:spcBef>
                          <a:spcPts val="0"/>
                        </a:spcBef>
                        <a:spcAft>
                          <a:spcPts val="0"/>
                        </a:spcAft>
                      </a:pPr>
                      <a:endParaRPr lang="ru-RU" sz="2000" dirty="0">
                        <a:solidFill>
                          <a:srgbClr val="FF0000"/>
                        </a:solidFill>
                        <a:latin typeface="Times New Roman" panose="02020603050405020304" pitchFamily="18" charset="0"/>
                        <a:ea typeface="+mn-ea"/>
                        <a:cs typeface="Times New Roman" panose="02020603050405020304" pitchFamily="18" charset="0"/>
                      </a:endParaRPr>
                    </a:p>
                  </a:txBody>
                  <a:tcPr marL="0" marR="0" marT="176530" marB="0"/>
                </a:tc>
                <a:extLst>
                  <a:ext uri="{0D108BD9-81ED-4DB2-BD59-A6C34878D82A}">
                    <a16:rowId xmlns:a16="http://schemas.microsoft.com/office/drawing/2014/main" val="10001"/>
                  </a:ext>
                </a:extLst>
              </a:tr>
              <a:tr h="1612592">
                <a:tc>
                  <a:txBody>
                    <a:bodyPr/>
                    <a:lstStyle/>
                    <a:p>
                      <a:pPr marL="127000">
                        <a:lnSpc>
                          <a:spcPct val="100000"/>
                        </a:lnSpc>
                        <a:spcBef>
                          <a:spcPts val="425"/>
                        </a:spcBef>
                      </a:pPr>
                      <a:endParaRPr sz="2000" dirty="0">
                        <a:latin typeface="Times New Roman"/>
                        <a:cs typeface="Times New Roman"/>
                      </a:endParaRPr>
                    </a:p>
                  </a:txBody>
                  <a:tcPr marL="0" marR="0" marT="53975" marB="0"/>
                </a:tc>
                <a:tc>
                  <a:txBody>
                    <a:bodyPr/>
                    <a:lstStyle/>
                    <a:p>
                      <a:pPr>
                        <a:lnSpc>
                          <a:spcPct val="100000"/>
                        </a:lnSpc>
                        <a:spcBef>
                          <a:spcPts val="20"/>
                        </a:spcBef>
                      </a:pPr>
                      <a:endParaRPr sz="2000" dirty="0">
                        <a:latin typeface="Times New Roman"/>
                        <a:cs typeface="Times New Roman"/>
                      </a:endParaRPr>
                    </a:p>
                    <a:p>
                      <a:pPr marR="119380" algn="r">
                        <a:lnSpc>
                          <a:spcPts val="1930"/>
                        </a:lnSpc>
                      </a:pPr>
                      <a:r>
                        <a:rPr lang="ru-RU" sz="2000" b="1" spc="-10" dirty="0">
                          <a:latin typeface="Times New Roman"/>
                          <a:cs typeface="Times New Roman"/>
                        </a:rPr>
                        <a:t>Докладчик</a:t>
                      </a:r>
                      <a:r>
                        <a:rPr sz="2000" spc="-10" dirty="0">
                          <a:latin typeface="Times New Roman"/>
                          <a:cs typeface="Times New Roman"/>
                        </a:rPr>
                        <a:t>:</a:t>
                      </a:r>
                      <a:r>
                        <a:rPr sz="2000" spc="-5" dirty="0">
                          <a:latin typeface="Times New Roman"/>
                          <a:cs typeface="Times New Roman"/>
                        </a:rPr>
                        <a:t> </a:t>
                      </a:r>
                      <a:r>
                        <a:rPr lang="ru-RU" sz="2000" spc="-20" dirty="0" err="1">
                          <a:latin typeface="Times New Roman"/>
                          <a:cs typeface="Times New Roman"/>
                        </a:rPr>
                        <a:t>Рогатенюк</a:t>
                      </a:r>
                      <a:r>
                        <a:rPr lang="ru-RU" sz="2000" spc="-20" dirty="0">
                          <a:latin typeface="Times New Roman"/>
                          <a:cs typeface="Times New Roman"/>
                        </a:rPr>
                        <a:t> Элана Владимировна</a:t>
                      </a:r>
                      <a:r>
                        <a:rPr sz="2000" spc="-5" dirty="0">
                          <a:latin typeface="Times New Roman"/>
                          <a:cs typeface="Times New Roman"/>
                        </a:rPr>
                        <a:t>,</a:t>
                      </a:r>
                      <a:endParaRPr lang="ru-RU" sz="2000" spc="-5" dirty="0">
                        <a:latin typeface="Times New Roman"/>
                        <a:cs typeface="Times New Roman"/>
                      </a:endParaRPr>
                    </a:p>
                    <a:p>
                      <a:pPr marL="0" marR="119380" lvl="0" indent="0" algn="r" defTabSz="914400" eaLnBrk="1" fontAlgn="auto" latinLnBrk="0" hangingPunct="1">
                        <a:lnSpc>
                          <a:spcPts val="1930"/>
                        </a:lnSpc>
                        <a:spcBef>
                          <a:spcPts val="0"/>
                        </a:spcBef>
                        <a:spcAft>
                          <a:spcPts val="0"/>
                        </a:spcAft>
                        <a:buClrTx/>
                        <a:buSzTx/>
                        <a:buFontTx/>
                        <a:buNone/>
                        <a:tabLst/>
                        <a:defRPr/>
                      </a:pPr>
                      <a:r>
                        <a:rPr lang="ru-RU" sz="2000" spc="-10" dirty="0">
                          <a:latin typeface="Times New Roman"/>
                          <a:cs typeface="Times New Roman"/>
                        </a:rPr>
                        <a:t>заведующий</a:t>
                      </a:r>
                      <a:r>
                        <a:rPr lang="ru-RU" sz="2000" spc="-25" dirty="0">
                          <a:latin typeface="Times New Roman"/>
                          <a:cs typeface="Times New Roman"/>
                        </a:rPr>
                        <a:t> </a:t>
                      </a:r>
                      <a:r>
                        <a:rPr lang="ru-RU" sz="2000" dirty="0">
                          <a:latin typeface="Times New Roman"/>
                          <a:cs typeface="Times New Roman"/>
                        </a:rPr>
                        <a:t>кафедрой ЕМОФГ,</a:t>
                      </a:r>
                    </a:p>
                    <a:p>
                      <a:pPr marR="119380" algn="r">
                        <a:lnSpc>
                          <a:spcPts val="1930"/>
                        </a:lnSpc>
                      </a:pPr>
                      <a:r>
                        <a:rPr sz="2000" spc="-10" dirty="0" err="1">
                          <a:latin typeface="Times New Roman"/>
                          <a:cs typeface="Times New Roman"/>
                        </a:rPr>
                        <a:t>кандидат</a:t>
                      </a:r>
                      <a:r>
                        <a:rPr sz="2000" spc="-10" dirty="0">
                          <a:latin typeface="Times New Roman"/>
                          <a:cs typeface="Times New Roman"/>
                        </a:rPr>
                        <a:t> </a:t>
                      </a:r>
                      <a:r>
                        <a:rPr sz="2000" spc="-15" dirty="0">
                          <a:latin typeface="Times New Roman"/>
                          <a:cs typeface="Times New Roman"/>
                        </a:rPr>
                        <a:t>экономических </a:t>
                      </a:r>
                      <a:r>
                        <a:rPr sz="2000" spc="-30" dirty="0" err="1">
                          <a:latin typeface="Times New Roman"/>
                          <a:cs typeface="Times New Roman"/>
                        </a:rPr>
                        <a:t>наук</a:t>
                      </a:r>
                      <a:r>
                        <a:rPr sz="2000" spc="-30" dirty="0">
                          <a:latin typeface="Times New Roman"/>
                          <a:cs typeface="Times New Roman"/>
                        </a:rPr>
                        <a:t>,</a:t>
                      </a:r>
                      <a:r>
                        <a:rPr lang="ru-RU" sz="2000" spc="-30" dirty="0">
                          <a:latin typeface="Times New Roman"/>
                          <a:cs typeface="Times New Roman"/>
                        </a:rPr>
                        <a:t> </a:t>
                      </a:r>
                      <a:r>
                        <a:rPr sz="2000" spc="-10" dirty="0" err="1">
                          <a:latin typeface="Times New Roman"/>
                          <a:cs typeface="Times New Roman"/>
                        </a:rPr>
                        <a:t>доцент</a:t>
                      </a:r>
                      <a:r>
                        <a:rPr sz="2000" spc="-5" dirty="0">
                          <a:latin typeface="Times New Roman"/>
                          <a:cs typeface="Times New Roman"/>
                        </a:rPr>
                        <a:t> </a:t>
                      </a:r>
                      <a:r>
                        <a:rPr sz="2000" spc="-409" dirty="0">
                          <a:latin typeface="Times New Roman"/>
                          <a:cs typeface="Times New Roman"/>
                        </a:rPr>
                        <a:t> </a:t>
                      </a:r>
                      <a:endParaRPr lang="ru-RU" sz="2000" spc="-409" dirty="0">
                        <a:latin typeface="Times New Roman"/>
                        <a:cs typeface="Times New Roman"/>
                      </a:endParaRPr>
                    </a:p>
                  </a:txBody>
                  <a:tcPr marL="0" marR="0" marT="53975" marB="0"/>
                </a:tc>
                <a:extLst>
                  <a:ext uri="{0D108BD9-81ED-4DB2-BD59-A6C34878D82A}">
                    <a16:rowId xmlns:a16="http://schemas.microsoft.com/office/drawing/2014/main" val="10002"/>
                  </a:ext>
                </a:extLst>
              </a:tr>
            </a:tbl>
          </a:graphicData>
        </a:graphic>
      </p:graphicFrame>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Таблица 2"/>
          <p:cNvGraphicFramePr>
            <a:graphicFrameLocks noGrp="1"/>
          </p:cNvGraphicFramePr>
          <p:nvPr/>
        </p:nvGraphicFramePr>
        <p:xfrm>
          <a:off x="0" y="0"/>
          <a:ext cx="12192003" cy="6858000"/>
        </p:xfrm>
        <a:graphic>
          <a:graphicData uri="http://schemas.openxmlformats.org/drawingml/2006/table">
            <a:tbl>
              <a:tblPr firstRow="1" firstCol="1" bandRow="1">
                <a:tableStyleId>{5C22544A-7EE6-4342-B048-85BDC9FD1C3A}</a:tableStyleId>
              </a:tblPr>
              <a:tblGrid>
                <a:gridCol w="994611">
                  <a:extLst>
                    <a:ext uri="{9D8B030D-6E8A-4147-A177-3AD203B41FA5}">
                      <a16:colId xmlns:a16="http://schemas.microsoft.com/office/drawing/2014/main" val="20000"/>
                    </a:ext>
                  </a:extLst>
                </a:gridCol>
                <a:gridCol w="2310063">
                  <a:extLst>
                    <a:ext uri="{9D8B030D-6E8A-4147-A177-3AD203B41FA5}">
                      <a16:colId xmlns:a16="http://schemas.microsoft.com/office/drawing/2014/main" val="20001"/>
                    </a:ext>
                  </a:extLst>
                </a:gridCol>
                <a:gridCol w="2454442">
                  <a:extLst>
                    <a:ext uri="{9D8B030D-6E8A-4147-A177-3AD203B41FA5}">
                      <a16:colId xmlns:a16="http://schemas.microsoft.com/office/drawing/2014/main" val="20002"/>
                    </a:ext>
                  </a:extLst>
                </a:gridCol>
                <a:gridCol w="2630905">
                  <a:extLst>
                    <a:ext uri="{9D8B030D-6E8A-4147-A177-3AD203B41FA5}">
                      <a16:colId xmlns:a16="http://schemas.microsoft.com/office/drawing/2014/main" val="20003"/>
                    </a:ext>
                  </a:extLst>
                </a:gridCol>
                <a:gridCol w="3801982">
                  <a:extLst>
                    <a:ext uri="{9D8B030D-6E8A-4147-A177-3AD203B41FA5}">
                      <a16:colId xmlns:a16="http://schemas.microsoft.com/office/drawing/2014/main" val="20004"/>
                    </a:ext>
                  </a:extLst>
                </a:gridCol>
              </a:tblGrid>
              <a:tr h="611966">
                <a:tc>
                  <a:txBody>
                    <a:bodyPr/>
                    <a:lstStyle/>
                    <a:p>
                      <a:pPr algn="ctr">
                        <a:lnSpc>
                          <a:spcPct val="100000"/>
                        </a:lnSpc>
                        <a:spcAft>
                          <a:spcPts val="0"/>
                        </a:spcAft>
                      </a:pPr>
                      <a:r>
                        <a:rPr lang="ru-RU" sz="1250" spc="-10" dirty="0" err="1">
                          <a:solidFill>
                            <a:schemeClr val="tx1"/>
                          </a:solidFill>
                          <a:effectLst/>
                          <a:latin typeface="Times New Roman" panose="02020603050405020304" pitchFamily="18" charset="0"/>
                          <a:cs typeface="Times New Roman" panose="02020603050405020304" pitchFamily="18" charset="0"/>
                        </a:rPr>
                        <a:t>Тематичес</a:t>
                      </a:r>
                      <a:r>
                        <a:rPr lang="ru-RU" sz="1250" spc="-10" dirty="0">
                          <a:solidFill>
                            <a:schemeClr val="tx1"/>
                          </a:solidFill>
                          <a:effectLst/>
                          <a:latin typeface="Times New Roman" panose="02020603050405020304" pitchFamily="18" charset="0"/>
                          <a:cs typeface="Times New Roman" panose="02020603050405020304" pitchFamily="18" charset="0"/>
                        </a:rPr>
                        <a:t>-кие</a:t>
                      </a:r>
                      <a:endParaRPr lang="ru-RU" sz="1250" dirty="0">
                        <a:solidFill>
                          <a:schemeClr val="tx1"/>
                        </a:solidFill>
                        <a:effectLst/>
                        <a:latin typeface="Times New Roman" panose="02020603050405020304" pitchFamily="18" charset="0"/>
                        <a:cs typeface="Times New Roman" panose="02020603050405020304" pitchFamily="18" charset="0"/>
                      </a:endParaRPr>
                    </a:p>
                    <a:p>
                      <a:pPr algn="ctr">
                        <a:lnSpc>
                          <a:spcPct val="100000"/>
                        </a:lnSpc>
                        <a:spcAft>
                          <a:spcPts val="0"/>
                        </a:spcAft>
                      </a:pPr>
                      <a:r>
                        <a:rPr lang="ru-RU" sz="1250" spc="-10" dirty="0">
                          <a:solidFill>
                            <a:schemeClr val="tx1"/>
                          </a:solidFill>
                          <a:effectLst/>
                          <a:latin typeface="Times New Roman" panose="02020603050405020304" pitchFamily="18" charset="0"/>
                          <a:cs typeface="Times New Roman" panose="02020603050405020304" pitchFamily="18" charset="0"/>
                        </a:rPr>
                        <a:t>линии</a:t>
                      </a:r>
                      <a:endParaRPr lang="ru-RU" sz="125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728" marR="9728" marT="0" marB="0">
                    <a:solidFill>
                      <a:schemeClr val="accent5">
                        <a:lumMod val="20000"/>
                        <a:lumOff val="80000"/>
                      </a:schemeClr>
                    </a:solidFill>
                  </a:tcPr>
                </a:tc>
                <a:tc>
                  <a:txBody>
                    <a:bodyPr/>
                    <a:lstStyle/>
                    <a:p>
                      <a:pPr algn="ctr">
                        <a:lnSpc>
                          <a:spcPct val="100000"/>
                        </a:lnSpc>
                        <a:spcAft>
                          <a:spcPts val="0"/>
                        </a:spcAft>
                      </a:pPr>
                      <a:r>
                        <a:rPr lang="ru-RU" sz="1250" spc="-10">
                          <a:solidFill>
                            <a:schemeClr val="tx1"/>
                          </a:solidFill>
                          <a:effectLst/>
                          <a:latin typeface="Times New Roman" panose="02020603050405020304" pitchFamily="18" charset="0"/>
                          <a:cs typeface="Times New Roman" panose="02020603050405020304" pitchFamily="18" charset="0"/>
                        </a:rPr>
                        <a:t>Начальное общее образование</a:t>
                      </a:r>
                      <a:endParaRPr lang="ru-RU" sz="1250">
                        <a:solidFill>
                          <a:schemeClr val="tx1"/>
                        </a:solidFill>
                        <a:effectLst/>
                        <a:latin typeface="Times New Roman" panose="02020603050405020304" pitchFamily="18" charset="0"/>
                        <a:cs typeface="Times New Roman" panose="02020603050405020304" pitchFamily="18" charset="0"/>
                      </a:endParaRPr>
                    </a:p>
                    <a:p>
                      <a:pPr algn="ctr">
                        <a:lnSpc>
                          <a:spcPct val="100000"/>
                        </a:lnSpc>
                        <a:spcAft>
                          <a:spcPts val="0"/>
                        </a:spcAft>
                      </a:pPr>
                      <a:r>
                        <a:rPr lang="ru-RU" sz="1250" spc="-10">
                          <a:solidFill>
                            <a:schemeClr val="tx1"/>
                          </a:solidFill>
                          <a:effectLst/>
                          <a:latin typeface="Times New Roman" panose="02020603050405020304" pitchFamily="18" charset="0"/>
                          <a:cs typeface="Times New Roman" panose="02020603050405020304" pitchFamily="18" charset="0"/>
                        </a:rPr>
                        <a:t>(учащиеся 1-4 классов)</a:t>
                      </a:r>
                      <a:endParaRPr lang="ru-RU" sz="125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728" marR="9728" marT="0" marB="0">
                    <a:solidFill>
                      <a:schemeClr val="accent5">
                        <a:lumMod val="20000"/>
                        <a:lumOff val="80000"/>
                      </a:schemeClr>
                    </a:solidFill>
                  </a:tcPr>
                </a:tc>
                <a:tc>
                  <a:txBody>
                    <a:bodyPr/>
                    <a:lstStyle/>
                    <a:p>
                      <a:pPr algn="ctr">
                        <a:lnSpc>
                          <a:spcPct val="100000"/>
                        </a:lnSpc>
                        <a:spcAft>
                          <a:spcPts val="0"/>
                        </a:spcAft>
                      </a:pPr>
                      <a:r>
                        <a:rPr lang="ru-RU" sz="1250" spc="-10">
                          <a:solidFill>
                            <a:schemeClr val="tx1"/>
                          </a:solidFill>
                          <a:effectLst/>
                          <a:latin typeface="Times New Roman" panose="02020603050405020304" pitchFamily="18" charset="0"/>
                          <a:cs typeface="Times New Roman" panose="02020603050405020304" pitchFamily="18" charset="0"/>
                        </a:rPr>
                        <a:t>Основное общее образование</a:t>
                      </a:r>
                      <a:endParaRPr lang="ru-RU" sz="1250">
                        <a:solidFill>
                          <a:schemeClr val="tx1"/>
                        </a:solidFill>
                        <a:effectLst/>
                        <a:latin typeface="Times New Roman" panose="02020603050405020304" pitchFamily="18" charset="0"/>
                        <a:cs typeface="Times New Roman" panose="02020603050405020304" pitchFamily="18" charset="0"/>
                      </a:endParaRPr>
                    </a:p>
                    <a:p>
                      <a:pPr algn="ctr">
                        <a:lnSpc>
                          <a:spcPct val="100000"/>
                        </a:lnSpc>
                        <a:spcAft>
                          <a:spcPts val="0"/>
                        </a:spcAft>
                      </a:pPr>
                      <a:r>
                        <a:rPr lang="ru-RU" sz="1250" spc="-10">
                          <a:solidFill>
                            <a:schemeClr val="tx1"/>
                          </a:solidFill>
                          <a:effectLst/>
                          <a:latin typeface="Times New Roman" panose="02020603050405020304" pitchFamily="18" charset="0"/>
                          <a:cs typeface="Times New Roman" panose="02020603050405020304" pitchFamily="18" charset="0"/>
                        </a:rPr>
                        <a:t>(учащиеся 5-7 классов)</a:t>
                      </a:r>
                      <a:endParaRPr lang="ru-RU" sz="125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728" marR="9728" marT="0" marB="0">
                    <a:solidFill>
                      <a:schemeClr val="accent5">
                        <a:lumMod val="20000"/>
                        <a:lumOff val="80000"/>
                      </a:schemeClr>
                    </a:solidFill>
                  </a:tcPr>
                </a:tc>
                <a:tc>
                  <a:txBody>
                    <a:bodyPr/>
                    <a:lstStyle/>
                    <a:p>
                      <a:pPr algn="ctr">
                        <a:lnSpc>
                          <a:spcPct val="100000"/>
                        </a:lnSpc>
                        <a:spcAft>
                          <a:spcPts val="0"/>
                        </a:spcAft>
                      </a:pPr>
                      <a:r>
                        <a:rPr lang="ru-RU" sz="1250" spc="-10">
                          <a:solidFill>
                            <a:schemeClr val="tx1"/>
                          </a:solidFill>
                          <a:effectLst/>
                          <a:latin typeface="Times New Roman" panose="02020603050405020304" pitchFamily="18" charset="0"/>
                          <a:cs typeface="Times New Roman" panose="02020603050405020304" pitchFamily="18" charset="0"/>
                        </a:rPr>
                        <a:t>Основное общее образование</a:t>
                      </a:r>
                      <a:endParaRPr lang="ru-RU" sz="1250">
                        <a:solidFill>
                          <a:schemeClr val="tx1"/>
                        </a:solidFill>
                        <a:effectLst/>
                        <a:latin typeface="Times New Roman" panose="02020603050405020304" pitchFamily="18" charset="0"/>
                        <a:cs typeface="Times New Roman" panose="02020603050405020304" pitchFamily="18" charset="0"/>
                      </a:endParaRPr>
                    </a:p>
                    <a:p>
                      <a:pPr algn="ctr">
                        <a:lnSpc>
                          <a:spcPct val="100000"/>
                        </a:lnSpc>
                        <a:spcAft>
                          <a:spcPts val="0"/>
                        </a:spcAft>
                      </a:pPr>
                      <a:r>
                        <a:rPr lang="ru-RU" sz="1250" spc="-10">
                          <a:solidFill>
                            <a:schemeClr val="tx1"/>
                          </a:solidFill>
                          <a:effectLst/>
                          <a:latin typeface="Times New Roman" panose="02020603050405020304" pitchFamily="18" charset="0"/>
                          <a:cs typeface="Times New Roman" panose="02020603050405020304" pitchFamily="18" charset="0"/>
                        </a:rPr>
                        <a:t>(учащиеся 8-9 классов)</a:t>
                      </a:r>
                      <a:endParaRPr lang="ru-RU" sz="125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728" marR="9728" marT="0" marB="0">
                    <a:solidFill>
                      <a:schemeClr val="accent5">
                        <a:lumMod val="20000"/>
                        <a:lumOff val="80000"/>
                      </a:schemeClr>
                    </a:solidFill>
                  </a:tcPr>
                </a:tc>
                <a:tc>
                  <a:txBody>
                    <a:bodyPr/>
                    <a:lstStyle/>
                    <a:p>
                      <a:pPr algn="ctr">
                        <a:lnSpc>
                          <a:spcPct val="100000"/>
                        </a:lnSpc>
                        <a:spcAft>
                          <a:spcPts val="0"/>
                        </a:spcAft>
                      </a:pPr>
                      <a:r>
                        <a:rPr lang="ru-RU" sz="1250" spc="-10">
                          <a:solidFill>
                            <a:schemeClr val="tx1"/>
                          </a:solidFill>
                          <a:effectLst/>
                          <a:latin typeface="Times New Roman" panose="02020603050405020304" pitchFamily="18" charset="0"/>
                          <a:cs typeface="Times New Roman" panose="02020603050405020304" pitchFamily="18" charset="0"/>
                        </a:rPr>
                        <a:t>Среднее общее образование</a:t>
                      </a:r>
                      <a:endParaRPr lang="ru-RU" sz="1250">
                        <a:solidFill>
                          <a:schemeClr val="tx1"/>
                        </a:solidFill>
                        <a:effectLst/>
                        <a:latin typeface="Times New Roman" panose="02020603050405020304" pitchFamily="18" charset="0"/>
                        <a:cs typeface="Times New Roman" panose="02020603050405020304" pitchFamily="18" charset="0"/>
                      </a:endParaRPr>
                    </a:p>
                    <a:p>
                      <a:pPr algn="ctr">
                        <a:lnSpc>
                          <a:spcPct val="100000"/>
                        </a:lnSpc>
                        <a:spcAft>
                          <a:spcPts val="0"/>
                        </a:spcAft>
                      </a:pPr>
                      <a:r>
                        <a:rPr lang="ru-RU" sz="1250" spc="-10">
                          <a:solidFill>
                            <a:schemeClr val="tx1"/>
                          </a:solidFill>
                          <a:effectLst/>
                          <a:latin typeface="Times New Roman" panose="02020603050405020304" pitchFamily="18" charset="0"/>
                          <a:cs typeface="Times New Roman" panose="02020603050405020304" pitchFamily="18" charset="0"/>
                        </a:rPr>
                        <a:t>(учащиеся 10-11 классов)</a:t>
                      </a:r>
                      <a:endParaRPr lang="ru-RU" sz="125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728" marR="9728" marT="0" marB="0">
                    <a:solidFill>
                      <a:schemeClr val="accent5">
                        <a:lumMod val="20000"/>
                        <a:lumOff val="80000"/>
                      </a:schemeClr>
                    </a:solidFill>
                  </a:tcPr>
                </a:tc>
                <a:extLst>
                  <a:ext uri="{0D108BD9-81ED-4DB2-BD59-A6C34878D82A}">
                    <a16:rowId xmlns:a16="http://schemas.microsoft.com/office/drawing/2014/main" val="10000"/>
                  </a:ext>
                </a:extLst>
              </a:tr>
              <a:tr h="6246034">
                <a:tc>
                  <a:txBody>
                    <a:bodyPr/>
                    <a:lstStyle/>
                    <a:p>
                      <a:pPr algn="ctr">
                        <a:lnSpc>
                          <a:spcPct val="100000"/>
                        </a:lnSpc>
                        <a:spcAft>
                          <a:spcPts val="0"/>
                        </a:spcAft>
                      </a:pPr>
                      <a:r>
                        <a:rPr lang="ru-RU" sz="1250" spc="-15" dirty="0">
                          <a:solidFill>
                            <a:schemeClr val="tx1"/>
                          </a:solidFill>
                          <a:effectLst/>
                          <a:latin typeface="Times New Roman" panose="02020603050405020304" pitchFamily="18" charset="0"/>
                          <a:cs typeface="Times New Roman" panose="02020603050405020304" pitchFamily="18" charset="0"/>
                        </a:rPr>
                        <a:t>Семейный бюджет. Планирование доходов и расходов семьи</a:t>
                      </a:r>
                      <a:endParaRPr lang="ru-RU" sz="125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728" marR="9728" marT="0" marB="0" vert="vert270" anchor="ctr">
                    <a:solidFill>
                      <a:schemeClr val="accent5">
                        <a:lumMod val="20000"/>
                        <a:lumOff val="80000"/>
                      </a:schemeClr>
                    </a:solidFill>
                  </a:tcPr>
                </a:tc>
                <a:tc>
                  <a:txBody>
                    <a:bodyPr/>
                    <a:lstStyle/>
                    <a:p>
                      <a:pPr algn="just">
                        <a:lnSpc>
                          <a:spcPct val="100000"/>
                        </a:lnSpc>
                        <a:spcAft>
                          <a:spcPts val="0"/>
                        </a:spcAft>
                      </a:pPr>
                      <a:r>
                        <a:rPr lang="ru-RU" sz="1250" u="sng" spc="-10" dirty="0">
                          <a:solidFill>
                            <a:schemeClr val="tx1"/>
                          </a:solidFill>
                          <a:effectLst/>
                          <a:latin typeface="Times New Roman" panose="02020603050405020304" pitchFamily="18" charset="0"/>
                          <a:cs typeface="Times New Roman" panose="02020603050405020304" pitchFamily="18" charset="0"/>
                        </a:rPr>
                        <a:t>Знания:</a:t>
                      </a:r>
                      <a:endParaRPr lang="ru-RU" sz="1250" dirty="0">
                        <a:solidFill>
                          <a:schemeClr val="tx1"/>
                        </a:solidFill>
                        <a:effectLst/>
                        <a:latin typeface="Times New Roman" panose="02020603050405020304" pitchFamily="18" charset="0"/>
                        <a:cs typeface="Times New Roman" panose="02020603050405020304" pitchFamily="18" charset="0"/>
                      </a:endParaRPr>
                    </a:p>
                    <a:p>
                      <a:pPr algn="just">
                        <a:lnSpc>
                          <a:spcPct val="100000"/>
                        </a:lnSpc>
                        <a:spcAft>
                          <a:spcPts val="0"/>
                        </a:spcAft>
                        <a:tabLst>
                          <a:tab pos="170815" algn="l"/>
                        </a:tabLst>
                      </a:pPr>
                      <a:r>
                        <a:rPr lang="ru-RU" sz="1250" spc="-10" dirty="0">
                          <a:solidFill>
                            <a:schemeClr val="tx1"/>
                          </a:solidFill>
                          <a:effectLst/>
                          <a:latin typeface="Times New Roman" panose="02020603050405020304" pitchFamily="18" charset="0"/>
                          <a:cs typeface="Times New Roman" panose="02020603050405020304" pitchFamily="18" charset="0"/>
                        </a:rPr>
                        <a:t>-знать общий доход семьи и его источники, понимать пути повышения дохода</a:t>
                      </a:r>
                      <a:endParaRPr lang="ru-RU" sz="1250" dirty="0">
                        <a:solidFill>
                          <a:schemeClr val="tx1"/>
                        </a:solidFill>
                        <a:effectLst/>
                        <a:latin typeface="Times New Roman" panose="02020603050405020304" pitchFamily="18" charset="0"/>
                        <a:cs typeface="Times New Roman" panose="02020603050405020304" pitchFamily="18" charset="0"/>
                      </a:endParaRPr>
                    </a:p>
                    <a:p>
                      <a:pPr algn="just">
                        <a:lnSpc>
                          <a:spcPct val="100000"/>
                        </a:lnSpc>
                        <a:spcAft>
                          <a:spcPts val="0"/>
                        </a:spcAft>
                        <a:tabLst>
                          <a:tab pos="170815" algn="l"/>
                        </a:tabLst>
                      </a:pPr>
                      <a:r>
                        <a:rPr lang="ru-RU" sz="1250" spc="-10" dirty="0">
                          <a:solidFill>
                            <a:schemeClr val="tx1"/>
                          </a:solidFill>
                          <a:effectLst/>
                          <a:latin typeface="Times New Roman" panose="02020603050405020304" pitchFamily="18" charset="0"/>
                          <a:cs typeface="Times New Roman" panose="02020603050405020304" pitchFamily="18" charset="0"/>
                        </a:rPr>
                        <a:t>-понимать, что решения о покупках могут быть приняты под влиянием рекламы и давлением окружения</a:t>
                      </a:r>
                      <a:endParaRPr lang="ru-RU" sz="1250" dirty="0">
                        <a:solidFill>
                          <a:schemeClr val="tx1"/>
                        </a:solidFill>
                        <a:effectLst/>
                        <a:latin typeface="Times New Roman" panose="02020603050405020304" pitchFamily="18" charset="0"/>
                        <a:cs typeface="Times New Roman" panose="02020603050405020304" pitchFamily="18" charset="0"/>
                      </a:endParaRPr>
                    </a:p>
                    <a:p>
                      <a:pPr algn="just">
                        <a:lnSpc>
                          <a:spcPct val="100000"/>
                        </a:lnSpc>
                        <a:spcAft>
                          <a:spcPts val="0"/>
                        </a:spcAft>
                        <a:tabLst>
                          <a:tab pos="170815" algn="l"/>
                        </a:tabLst>
                      </a:pPr>
                      <a:r>
                        <a:rPr lang="ru-RU" sz="1250" spc="-10" dirty="0">
                          <a:solidFill>
                            <a:schemeClr val="tx1"/>
                          </a:solidFill>
                          <a:effectLst/>
                          <a:latin typeface="Times New Roman" panose="02020603050405020304" pitchFamily="18" charset="0"/>
                          <a:cs typeface="Times New Roman" panose="02020603050405020304" pitchFamily="18" charset="0"/>
                        </a:rPr>
                        <a:t>-понимать различия между расходами на товары и услуги первой необходимости и расходами на дополнительные нужды</a:t>
                      </a:r>
                      <a:endParaRPr lang="ru-RU" sz="1250" dirty="0">
                        <a:solidFill>
                          <a:schemeClr val="tx1"/>
                        </a:solidFill>
                        <a:effectLst/>
                        <a:latin typeface="Times New Roman" panose="02020603050405020304" pitchFamily="18" charset="0"/>
                        <a:cs typeface="Times New Roman" panose="02020603050405020304" pitchFamily="18" charset="0"/>
                      </a:endParaRPr>
                    </a:p>
                    <a:p>
                      <a:pPr algn="just">
                        <a:lnSpc>
                          <a:spcPct val="100000"/>
                        </a:lnSpc>
                        <a:spcAft>
                          <a:spcPts val="0"/>
                        </a:spcAft>
                        <a:tabLst>
                          <a:tab pos="170815" algn="l"/>
                        </a:tabLst>
                      </a:pPr>
                      <a:r>
                        <a:rPr lang="ru-RU" sz="1250" spc="-10" dirty="0">
                          <a:solidFill>
                            <a:schemeClr val="tx1"/>
                          </a:solidFill>
                          <a:effectLst/>
                          <a:latin typeface="Times New Roman" panose="02020603050405020304" pitchFamily="18" charset="0"/>
                          <a:cs typeface="Times New Roman" panose="02020603050405020304" pitchFamily="18" charset="0"/>
                        </a:rPr>
                        <a:t>-понимать важность благотворительности</a:t>
                      </a:r>
                      <a:endParaRPr lang="ru-RU" sz="1250" dirty="0">
                        <a:solidFill>
                          <a:schemeClr val="tx1"/>
                        </a:solidFill>
                        <a:effectLst/>
                        <a:latin typeface="Times New Roman" panose="02020603050405020304" pitchFamily="18" charset="0"/>
                        <a:cs typeface="Times New Roman" panose="02020603050405020304" pitchFamily="18" charset="0"/>
                      </a:endParaRPr>
                    </a:p>
                    <a:p>
                      <a:pPr algn="just">
                        <a:lnSpc>
                          <a:spcPct val="100000"/>
                        </a:lnSpc>
                        <a:spcAft>
                          <a:spcPts val="0"/>
                        </a:spcAft>
                      </a:pPr>
                      <a:r>
                        <a:rPr lang="ru-RU" sz="1250" u="sng" spc="-10" dirty="0">
                          <a:solidFill>
                            <a:schemeClr val="tx1"/>
                          </a:solidFill>
                          <a:effectLst/>
                          <a:latin typeface="Times New Roman" panose="02020603050405020304" pitchFamily="18" charset="0"/>
                          <a:cs typeface="Times New Roman" panose="02020603050405020304" pitchFamily="18" charset="0"/>
                        </a:rPr>
                        <a:t>Умения:</a:t>
                      </a:r>
                      <a:endParaRPr lang="ru-RU" sz="1250" dirty="0">
                        <a:solidFill>
                          <a:schemeClr val="tx1"/>
                        </a:solidFill>
                        <a:effectLst/>
                        <a:latin typeface="Times New Roman" panose="02020603050405020304" pitchFamily="18" charset="0"/>
                        <a:cs typeface="Times New Roman" panose="02020603050405020304" pitchFamily="18" charset="0"/>
                      </a:endParaRPr>
                    </a:p>
                    <a:p>
                      <a:pPr algn="just">
                        <a:lnSpc>
                          <a:spcPct val="100000"/>
                        </a:lnSpc>
                        <a:spcAft>
                          <a:spcPts val="0"/>
                        </a:spcAft>
                        <a:tabLst>
                          <a:tab pos="170815" algn="l"/>
                        </a:tabLst>
                      </a:pPr>
                      <a:r>
                        <a:rPr lang="ru-RU" sz="1250" spc="-10" dirty="0">
                          <a:solidFill>
                            <a:schemeClr val="tx1"/>
                          </a:solidFill>
                          <a:effectLst/>
                          <a:latin typeface="Times New Roman" panose="02020603050405020304" pitchFamily="18" charset="0"/>
                          <a:cs typeface="Times New Roman" panose="02020603050405020304" pitchFamily="18" charset="0"/>
                        </a:rPr>
                        <a:t>-уметь различать обязательные ежемесячные траты и актуальные потребности на данный момент</a:t>
                      </a:r>
                      <a:endParaRPr lang="ru-RU" sz="1250" dirty="0">
                        <a:solidFill>
                          <a:schemeClr val="tx1"/>
                        </a:solidFill>
                        <a:effectLst/>
                        <a:latin typeface="Times New Roman" panose="02020603050405020304" pitchFamily="18" charset="0"/>
                        <a:cs typeface="Times New Roman" panose="02020603050405020304" pitchFamily="18" charset="0"/>
                      </a:endParaRPr>
                    </a:p>
                    <a:p>
                      <a:pPr algn="just">
                        <a:lnSpc>
                          <a:spcPct val="100000"/>
                        </a:lnSpc>
                        <a:spcAft>
                          <a:spcPts val="0"/>
                        </a:spcAft>
                      </a:pPr>
                      <a:r>
                        <a:rPr lang="ru-RU" sz="1250" u="sng" spc="-10" dirty="0">
                          <a:solidFill>
                            <a:schemeClr val="tx1"/>
                          </a:solidFill>
                          <a:effectLst/>
                          <a:latin typeface="Times New Roman" panose="02020603050405020304" pitchFamily="18" charset="0"/>
                          <a:cs typeface="Times New Roman" panose="02020603050405020304" pitchFamily="18" charset="0"/>
                        </a:rPr>
                        <a:t>Навыки:</a:t>
                      </a:r>
                      <a:endParaRPr lang="ru-RU" sz="1250" dirty="0">
                        <a:solidFill>
                          <a:schemeClr val="tx1"/>
                        </a:solidFill>
                        <a:effectLst/>
                        <a:latin typeface="Times New Roman" panose="02020603050405020304" pitchFamily="18" charset="0"/>
                        <a:cs typeface="Times New Roman" panose="02020603050405020304" pitchFamily="18" charset="0"/>
                      </a:endParaRPr>
                    </a:p>
                    <a:p>
                      <a:pPr algn="just">
                        <a:lnSpc>
                          <a:spcPct val="100000"/>
                        </a:lnSpc>
                        <a:spcAft>
                          <a:spcPts val="0"/>
                        </a:spcAft>
                        <a:tabLst>
                          <a:tab pos="170815" algn="l"/>
                        </a:tabLst>
                      </a:pPr>
                      <a:r>
                        <a:rPr lang="ru-RU" sz="1250" spc="-10" dirty="0">
                          <a:solidFill>
                            <a:schemeClr val="tx1"/>
                          </a:solidFill>
                          <a:effectLst/>
                          <a:latin typeface="Times New Roman" panose="02020603050405020304" pitchFamily="18" charset="0"/>
                          <a:cs typeface="Times New Roman" panose="02020603050405020304" pitchFamily="18" charset="0"/>
                        </a:rPr>
                        <a:t>-осознавать разницу между базовыми потребностями и желаниями</a:t>
                      </a:r>
                      <a:endParaRPr lang="ru-RU" sz="1250" dirty="0">
                        <a:solidFill>
                          <a:schemeClr val="tx1"/>
                        </a:solidFill>
                        <a:effectLst/>
                        <a:latin typeface="Times New Roman" panose="02020603050405020304" pitchFamily="18" charset="0"/>
                        <a:cs typeface="Times New Roman" panose="02020603050405020304" pitchFamily="18" charset="0"/>
                      </a:endParaRPr>
                    </a:p>
                    <a:p>
                      <a:pPr algn="just">
                        <a:lnSpc>
                          <a:spcPct val="100000"/>
                        </a:lnSpc>
                        <a:spcAft>
                          <a:spcPts val="0"/>
                        </a:spcAft>
                      </a:pPr>
                      <a:r>
                        <a:rPr lang="ru-RU" sz="1250" spc="-10" dirty="0">
                          <a:solidFill>
                            <a:schemeClr val="tx1"/>
                          </a:solidFill>
                          <a:effectLst/>
                          <a:latin typeface="Times New Roman" panose="02020603050405020304" pitchFamily="18" charset="0"/>
                          <a:cs typeface="Times New Roman" panose="02020603050405020304" pitchFamily="18" charset="0"/>
                        </a:rPr>
                        <a:t>-осознавать необходимость ограничивать свои желания и выбирать товар или услугу в соответствии с реальными финансовыми возможностями</a:t>
                      </a:r>
                      <a:endParaRPr lang="ru-RU" sz="125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728" marR="9728" marT="0" marB="0">
                    <a:solidFill>
                      <a:schemeClr val="accent5">
                        <a:lumMod val="20000"/>
                        <a:lumOff val="80000"/>
                      </a:schemeClr>
                    </a:solidFill>
                  </a:tcPr>
                </a:tc>
                <a:tc>
                  <a:txBody>
                    <a:bodyPr/>
                    <a:lstStyle/>
                    <a:p>
                      <a:pPr algn="just">
                        <a:lnSpc>
                          <a:spcPct val="100000"/>
                        </a:lnSpc>
                        <a:spcAft>
                          <a:spcPts val="0"/>
                        </a:spcAft>
                      </a:pPr>
                      <a:r>
                        <a:rPr lang="ru-RU" sz="1250" u="sng" spc="-10" dirty="0">
                          <a:solidFill>
                            <a:schemeClr val="tx1"/>
                          </a:solidFill>
                          <a:effectLst/>
                          <a:latin typeface="Times New Roman" panose="02020603050405020304" pitchFamily="18" charset="0"/>
                          <a:cs typeface="Times New Roman" panose="02020603050405020304" pitchFamily="18" charset="0"/>
                        </a:rPr>
                        <a:t>Знания:</a:t>
                      </a:r>
                      <a:endParaRPr lang="ru-RU" sz="1250" dirty="0">
                        <a:solidFill>
                          <a:schemeClr val="tx1"/>
                        </a:solidFill>
                        <a:effectLst/>
                        <a:latin typeface="Times New Roman" panose="02020603050405020304" pitchFamily="18" charset="0"/>
                        <a:cs typeface="Times New Roman" panose="02020603050405020304" pitchFamily="18" charset="0"/>
                      </a:endParaRPr>
                    </a:p>
                    <a:p>
                      <a:pPr algn="just">
                        <a:lnSpc>
                          <a:spcPct val="100000"/>
                        </a:lnSpc>
                        <a:spcAft>
                          <a:spcPts val="0"/>
                        </a:spcAft>
                        <a:tabLst>
                          <a:tab pos="109855" algn="l"/>
                        </a:tabLst>
                      </a:pPr>
                      <a:r>
                        <a:rPr lang="ru-RU" sz="1250" spc="-10" dirty="0">
                          <a:solidFill>
                            <a:schemeClr val="tx1"/>
                          </a:solidFill>
                          <a:effectLst/>
                          <a:latin typeface="Times New Roman" panose="02020603050405020304" pitchFamily="18" charset="0"/>
                          <a:cs typeface="Times New Roman" panose="02020603050405020304" pitchFamily="18" charset="0"/>
                        </a:rPr>
                        <a:t>-понимать, что такое личный доход и знать пути его повышения</a:t>
                      </a:r>
                      <a:endParaRPr lang="ru-RU" sz="1250" dirty="0">
                        <a:solidFill>
                          <a:schemeClr val="tx1"/>
                        </a:solidFill>
                        <a:effectLst/>
                        <a:latin typeface="Times New Roman" panose="02020603050405020304" pitchFamily="18" charset="0"/>
                        <a:cs typeface="Times New Roman" panose="02020603050405020304" pitchFamily="18" charset="0"/>
                      </a:endParaRPr>
                    </a:p>
                    <a:p>
                      <a:pPr algn="just">
                        <a:lnSpc>
                          <a:spcPct val="100000"/>
                        </a:lnSpc>
                        <a:spcAft>
                          <a:spcPts val="0"/>
                        </a:spcAft>
                        <a:tabLst>
                          <a:tab pos="109855" algn="l"/>
                        </a:tabLst>
                      </a:pPr>
                      <a:r>
                        <a:rPr lang="ru-RU" sz="1250" spc="-10" dirty="0">
                          <a:solidFill>
                            <a:schemeClr val="tx1"/>
                          </a:solidFill>
                          <a:effectLst/>
                          <a:latin typeface="Times New Roman" panose="02020603050405020304" pitchFamily="18" charset="0"/>
                          <a:cs typeface="Times New Roman" panose="02020603050405020304" pitchFamily="18" charset="0"/>
                        </a:rPr>
                        <a:t>-понимать, что такое личные расходы, знать общие принципы управления расходами</a:t>
                      </a:r>
                      <a:endParaRPr lang="ru-RU" sz="1250" dirty="0">
                        <a:solidFill>
                          <a:schemeClr val="tx1"/>
                        </a:solidFill>
                        <a:effectLst/>
                        <a:latin typeface="Times New Roman" panose="02020603050405020304" pitchFamily="18" charset="0"/>
                        <a:cs typeface="Times New Roman" panose="02020603050405020304" pitchFamily="18" charset="0"/>
                      </a:endParaRPr>
                    </a:p>
                    <a:p>
                      <a:pPr algn="just">
                        <a:lnSpc>
                          <a:spcPct val="100000"/>
                        </a:lnSpc>
                        <a:spcAft>
                          <a:spcPts val="0"/>
                        </a:spcAft>
                        <a:tabLst>
                          <a:tab pos="109855" algn="l"/>
                        </a:tabLst>
                      </a:pPr>
                      <a:r>
                        <a:rPr lang="ru-RU" sz="1250" spc="-10" dirty="0">
                          <a:solidFill>
                            <a:schemeClr val="tx1"/>
                          </a:solidFill>
                          <a:effectLst/>
                          <a:latin typeface="Times New Roman" panose="02020603050405020304" pitchFamily="18" charset="0"/>
                          <a:cs typeface="Times New Roman" panose="02020603050405020304" pitchFamily="18" charset="0"/>
                        </a:rPr>
                        <a:t>-понимать необходимость планирования доходов и расходов</a:t>
                      </a:r>
                      <a:endParaRPr lang="ru-RU" sz="1250" dirty="0">
                        <a:solidFill>
                          <a:schemeClr val="tx1"/>
                        </a:solidFill>
                        <a:effectLst/>
                        <a:latin typeface="Times New Roman" panose="02020603050405020304" pitchFamily="18" charset="0"/>
                        <a:cs typeface="Times New Roman" panose="02020603050405020304" pitchFamily="18" charset="0"/>
                      </a:endParaRPr>
                    </a:p>
                    <a:p>
                      <a:pPr algn="just">
                        <a:lnSpc>
                          <a:spcPct val="100000"/>
                        </a:lnSpc>
                        <a:spcAft>
                          <a:spcPts val="0"/>
                        </a:spcAft>
                        <a:tabLst>
                          <a:tab pos="109855" algn="l"/>
                        </a:tabLst>
                      </a:pPr>
                      <a:r>
                        <a:rPr lang="ru-RU" sz="1250" spc="-10" dirty="0">
                          <a:solidFill>
                            <a:schemeClr val="tx1"/>
                          </a:solidFill>
                          <a:effectLst/>
                          <a:latin typeface="Times New Roman" panose="02020603050405020304" pitchFamily="18" charset="0"/>
                          <a:cs typeface="Times New Roman" panose="02020603050405020304" pitchFamily="18" charset="0"/>
                        </a:rPr>
                        <a:t>-иметь представление о влиянии налогов на бюджет семьи</a:t>
                      </a:r>
                      <a:endParaRPr lang="ru-RU" sz="1250" dirty="0">
                        <a:solidFill>
                          <a:schemeClr val="tx1"/>
                        </a:solidFill>
                        <a:effectLst/>
                        <a:latin typeface="Times New Roman" panose="02020603050405020304" pitchFamily="18" charset="0"/>
                        <a:cs typeface="Times New Roman" panose="02020603050405020304" pitchFamily="18" charset="0"/>
                      </a:endParaRPr>
                    </a:p>
                    <a:p>
                      <a:pPr algn="just">
                        <a:lnSpc>
                          <a:spcPct val="100000"/>
                        </a:lnSpc>
                        <a:spcAft>
                          <a:spcPts val="0"/>
                        </a:spcAft>
                        <a:tabLst>
                          <a:tab pos="109855" algn="l"/>
                        </a:tabLst>
                      </a:pPr>
                      <a:r>
                        <a:rPr lang="ru-RU" sz="1250" spc="-10" dirty="0">
                          <a:solidFill>
                            <a:schemeClr val="tx1"/>
                          </a:solidFill>
                          <a:effectLst/>
                          <a:latin typeface="Times New Roman" panose="02020603050405020304" pitchFamily="18" charset="0"/>
                          <a:cs typeface="Times New Roman" panose="02020603050405020304" pitchFamily="18" charset="0"/>
                        </a:rPr>
                        <a:t>-понимать финансовую ситуацию семьи и ее возможности</a:t>
                      </a:r>
                      <a:endParaRPr lang="ru-RU" sz="1250" dirty="0">
                        <a:solidFill>
                          <a:schemeClr val="tx1"/>
                        </a:solidFill>
                        <a:effectLst/>
                        <a:latin typeface="Times New Roman" panose="02020603050405020304" pitchFamily="18" charset="0"/>
                        <a:cs typeface="Times New Roman" panose="02020603050405020304" pitchFamily="18" charset="0"/>
                      </a:endParaRPr>
                    </a:p>
                    <a:p>
                      <a:pPr algn="just">
                        <a:lnSpc>
                          <a:spcPct val="100000"/>
                        </a:lnSpc>
                        <a:spcAft>
                          <a:spcPts val="0"/>
                        </a:spcAft>
                        <a:tabLst>
                          <a:tab pos="109855" algn="l"/>
                        </a:tabLst>
                      </a:pPr>
                      <a:r>
                        <a:rPr lang="ru-RU" sz="1250" spc="-10" dirty="0">
                          <a:solidFill>
                            <a:schemeClr val="tx1"/>
                          </a:solidFill>
                          <a:effectLst/>
                          <a:latin typeface="Times New Roman" panose="02020603050405020304" pitchFamily="18" charset="0"/>
                          <a:cs typeface="Times New Roman" panose="02020603050405020304" pitchFamily="18" charset="0"/>
                        </a:rPr>
                        <a:t>-понимать влияние инфляции на стоимость товаров и услуг.</a:t>
                      </a:r>
                      <a:endParaRPr lang="ru-RU" sz="1250" dirty="0">
                        <a:solidFill>
                          <a:schemeClr val="tx1"/>
                        </a:solidFill>
                        <a:effectLst/>
                        <a:latin typeface="Times New Roman" panose="02020603050405020304" pitchFamily="18" charset="0"/>
                        <a:cs typeface="Times New Roman" panose="02020603050405020304" pitchFamily="18" charset="0"/>
                      </a:endParaRPr>
                    </a:p>
                    <a:p>
                      <a:pPr algn="just">
                        <a:lnSpc>
                          <a:spcPct val="100000"/>
                        </a:lnSpc>
                        <a:spcAft>
                          <a:spcPts val="0"/>
                        </a:spcAft>
                      </a:pPr>
                      <a:r>
                        <a:rPr lang="ru-RU" sz="1250" u="sng" spc="-10" dirty="0">
                          <a:solidFill>
                            <a:schemeClr val="tx1"/>
                          </a:solidFill>
                          <a:effectLst/>
                          <a:latin typeface="Times New Roman" panose="02020603050405020304" pitchFamily="18" charset="0"/>
                          <a:cs typeface="Times New Roman" panose="02020603050405020304" pitchFamily="18" charset="0"/>
                        </a:rPr>
                        <a:t>Умения: </a:t>
                      </a:r>
                      <a:endParaRPr lang="ru-RU" sz="1250" dirty="0">
                        <a:solidFill>
                          <a:schemeClr val="tx1"/>
                        </a:solidFill>
                        <a:effectLst/>
                        <a:latin typeface="Times New Roman" panose="02020603050405020304" pitchFamily="18" charset="0"/>
                        <a:cs typeface="Times New Roman" panose="02020603050405020304" pitchFamily="18" charset="0"/>
                      </a:endParaRPr>
                    </a:p>
                    <a:p>
                      <a:pPr algn="just">
                        <a:lnSpc>
                          <a:spcPct val="100000"/>
                        </a:lnSpc>
                        <a:spcAft>
                          <a:spcPts val="0"/>
                        </a:spcAft>
                        <a:tabLst>
                          <a:tab pos="109855" algn="l"/>
                        </a:tabLst>
                      </a:pPr>
                      <a:r>
                        <a:rPr lang="ru-RU" sz="1250" spc="-10" dirty="0">
                          <a:solidFill>
                            <a:schemeClr val="tx1"/>
                          </a:solidFill>
                          <a:effectLst/>
                          <a:latin typeface="Times New Roman" panose="02020603050405020304" pitchFamily="18" charset="0"/>
                          <a:cs typeface="Times New Roman" panose="02020603050405020304" pitchFamily="18" charset="0"/>
                        </a:rPr>
                        <a:t>-уметь контролировать спонтанные покупки, не выходить за рамки бюджета</a:t>
                      </a:r>
                      <a:endParaRPr lang="ru-RU" sz="1250" dirty="0">
                        <a:solidFill>
                          <a:schemeClr val="tx1"/>
                        </a:solidFill>
                        <a:effectLst/>
                        <a:latin typeface="Times New Roman" panose="02020603050405020304" pitchFamily="18" charset="0"/>
                        <a:cs typeface="Times New Roman" panose="02020603050405020304" pitchFamily="18" charset="0"/>
                      </a:endParaRPr>
                    </a:p>
                    <a:p>
                      <a:pPr algn="just">
                        <a:lnSpc>
                          <a:spcPct val="100000"/>
                        </a:lnSpc>
                        <a:spcAft>
                          <a:spcPts val="0"/>
                        </a:spcAft>
                        <a:tabLst>
                          <a:tab pos="109855" algn="l"/>
                        </a:tabLst>
                      </a:pPr>
                      <a:r>
                        <a:rPr lang="ru-RU" sz="1250" spc="-10" dirty="0">
                          <a:solidFill>
                            <a:schemeClr val="tx1"/>
                          </a:solidFill>
                          <a:effectLst/>
                          <a:latin typeface="Times New Roman" panose="02020603050405020304" pitchFamily="18" charset="0"/>
                          <a:cs typeface="Times New Roman" panose="02020603050405020304" pitchFamily="18" charset="0"/>
                        </a:rPr>
                        <a:t>-уметь вести запись доходов и расходов</a:t>
                      </a:r>
                      <a:endParaRPr lang="ru-RU" sz="1250" dirty="0">
                        <a:solidFill>
                          <a:schemeClr val="tx1"/>
                        </a:solidFill>
                        <a:effectLst/>
                        <a:latin typeface="Times New Roman" panose="02020603050405020304" pitchFamily="18" charset="0"/>
                        <a:cs typeface="Times New Roman" panose="02020603050405020304" pitchFamily="18" charset="0"/>
                      </a:endParaRPr>
                    </a:p>
                    <a:p>
                      <a:pPr algn="just">
                        <a:lnSpc>
                          <a:spcPct val="100000"/>
                        </a:lnSpc>
                        <a:spcAft>
                          <a:spcPts val="0"/>
                        </a:spcAft>
                        <a:tabLst>
                          <a:tab pos="109855" algn="l"/>
                        </a:tabLst>
                      </a:pPr>
                      <a:r>
                        <a:rPr lang="ru-RU" sz="1250" spc="-10" dirty="0">
                          <a:solidFill>
                            <a:schemeClr val="tx1"/>
                          </a:solidFill>
                          <a:effectLst/>
                          <a:latin typeface="Times New Roman" panose="02020603050405020304" pitchFamily="18" charset="0"/>
                          <a:cs typeface="Times New Roman" panose="02020603050405020304" pitchFamily="18" charset="0"/>
                        </a:rPr>
                        <a:t>-уметь различать краткосрочные и долгосрочные потребности и определять приоритетные траты</a:t>
                      </a:r>
                      <a:endParaRPr lang="ru-RU" sz="1250" dirty="0">
                        <a:solidFill>
                          <a:schemeClr val="tx1"/>
                        </a:solidFill>
                        <a:effectLst/>
                        <a:latin typeface="Times New Roman" panose="02020603050405020304" pitchFamily="18" charset="0"/>
                        <a:cs typeface="Times New Roman" panose="02020603050405020304" pitchFamily="18" charset="0"/>
                      </a:endParaRPr>
                    </a:p>
                    <a:p>
                      <a:pPr algn="just">
                        <a:lnSpc>
                          <a:spcPct val="100000"/>
                        </a:lnSpc>
                        <a:spcAft>
                          <a:spcPts val="0"/>
                        </a:spcAft>
                      </a:pPr>
                      <a:r>
                        <a:rPr lang="ru-RU" sz="1250" u="sng" spc="-10" dirty="0">
                          <a:solidFill>
                            <a:schemeClr val="tx1"/>
                          </a:solidFill>
                          <a:effectLst/>
                          <a:latin typeface="Times New Roman" panose="02020603050405020304" pitchFamily="18" charset="0"/>
                          <a:cs typeface="Times New Roman" panose="02020603050405020304" pitchFamily="18" charset="0"/>
                        </a:rPr>
                        <a:t>Навыки:</a:t>
                      </a:r>
                      <a:endParaRPr lang="ru-RU" sz="1250" dirty="0">
                        <a:solidFill>
                          <a:schemeClr val="tx1"/>
                        </a:solidFill>
                        <a:effectLst/>
                        <a:latin typeface="Times New Roman" panose="02020603050405020304" pitchFamily="18" charset="0"/>
                        <a:cs typeface="Times New Roman" panose="02020603050405020304" pitchFamily="18" charset="0"/>
                      </a:endParaRPr>
                    </a:p>
                    <a:p>
                      <a:pPr algn="just">
                        <a:lnSpc>
                          <a:spcPct val="100000"/>
                        </a:lnSpc>
                        <a:spcAft>
                          <a:spcPts val="0"/>
                        </a:spcAft>
                        <a:tabLst>
                          <a:tab pos="109855" algn="l"/>
                        </a:tabLst>
                      </a:pPr>
                      <a:r>
                        <a:rPr lang="ru-RU" sz="1250" spc="-10" dirty="0">
                          <a:solidFill>
                            <a:schemeClr val="tx1"/>
                          </a:solidFill>
                          <a:effectLst/>
                          <a:latin typeface="Times New Roman" panose="02020603050405020304" pitchFamily="18" charset="0"/>
                          <a:cs typeface="Times New Roman" panose="02020603050405020304" pitchFamily="18" charset="0"/>
                        </a:rPr>
                        <a:t>-брать ответственность за финансовые решения, осознавать последствия этих решений</a:t>
                      </a:r>
                      <a:endParaRPr lang="ru-RU" sz="1250" dirty="0">
                        <a:solidFill>
                          <a:schemeClr val="tx1"/>
                        </a:solidFill>
                        <a:effectLst/>
                        <a:latin typeface="Times New Roman" panose="02020603050405020304" pitchFamily="18" charset="0"/>
                        <a:cs typeface="Times New Roman" panose="02020603050405020304" pitchFamily="18" charset="0"/>
                      </a:endParaRPr>
                    </a:p>
                    <a:p>
                      <a:pPr algn="just">
                        <a:lnSpc>
                          <a:spcPct val="100000"/>
                        </a:lnSpc>
                        <a:spcAft>
                          <a:spcPts val="0"/>
                        </a:spcAft>
                        <a:tabLst>
                          <a:tab pos="109855" algn="l"/>
                        </a:tabLst>
                      </a:pPr>
                      <a:r>
                        <a:rPr lang="ru-RU" sz="1250" spc="-10" dirty="0">
                          <a:solidFill>
                            <a:schemeClr val="tx1"/>
                          </a:solidFill>
                          <a:effectLst/>
                          <a:latin typeface="Times New Roman" panose="02020603050405020304" pitchFamily="18" charset="0"/>
                          <a:cs typeface="Times New Roman" panose="02020603050405020304" pitchFamily="18" charset="0"/>
                        </a:rPr>
                        <a:t>-осознавать необходимости учета и планирования своих доходов и расходов</a:t>
                      </a:r>
                      <a:endParaRPr lang="ru-RU" sz="125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728" marR="9728" marT="0" marB="0">
                    <a:solidFill>
                      <a:schemeClr val="accent5">
                        <a:lumMod val="20000"/>
                        <a:lumOff val="80000"/>
                      </a:schemeClr>
                    </a:solidFill>
                  </a:tcPr>
                </a:tc>
                <a:tc>
                  <a:txBody>
                    <a:bodyPr/>
                    <a:lstStyle/>
                    <a:p>
                      <a:pPr algn="just">
                        <a:lnSpc>
                          <a:spcPct val="100000"/>
                        </a:lnSpc>
                        <a:spcAft>
                          <a:spcPts val="0"/>
                        </a:spcAft>
                      </a:pPr>
                      <a:r>
                        <a:rPr lang="ru-RU" sz="1250" u="sng" spc="-10" dirty="0">
                          <a:solidFill>
                            <a:schemeClr val="tx1"/>
                          </a:solidFill>
                          <a:effectLst/>
                          <a:latin typeface="Times New Roman" panose="02020603050405020304" pitchFamily="18" charset="0"/>
                          <a:cs typeface="Times New Roman" panose="02020603050405020304" pitchFamily="18" charset="0"/>
                        </a:rPr>
                        <a:t>Знания:</a:t>
                      </a:r>
                      <a:endParaRPr lang="ru-RU" sz="1250" dirty="0">
                        <a:solidFill>
                          <a:schemeClr val="tx1"/>
                        </a:solidFill>
                        <a:effectLst/>
                        <a:latin typeface="Times New Roman" panose="02020603050405020304" pitchFamily="18" charset="0"/>
                        <a:cs typeface="Times New Roman" panose="02020603050405020304" pitchFamily="18" charset="0"/>
                      </a:endParaRPr>
                    </a:p>
                    <a:p>
                      <a:pPr algn="just">
                        <a:lnSpc>
                          <a:spcPct val="100000"/>
                        </a:lnSpc>
                        <a:spcAft>
                          <a:spcPts val="0"/>
                        </a:spcAft>
                      </a:pPr>
                      <a:r>
                        <a:rPr lang="ru-RU" sz="1250" spc="-10" dirty="0">
                          <a:solidFill>
                            <a:schemeClr val="tx1"/>
                          </a:solidFill>
                          <a:effectLst/>
                          <a:latin typeface="Times New Roman" panose="02020603050405020304" pitchFamily="18" charset="0"/>
                          <a:cs typeface="Times New Roman" panose="02020603050405020304" pitchFamily="18" charset="0"/>
                        </a:rPr>
                        <a:t>-понимать необходимость вести учет доходов и расходов</a:t>
                      </a:r>
                      <a:endParaRPr lang="ru-RU" sz="1250" dirty="0">
                        <a:solidFill>
                          <a:schemeClr val="tx1"/>
                        </a:solidFill>
                        <a:effectLst/>
                        <a:latin typeface="Times New Roman" panose="02020603050405020304" pitchFamily="18" charset="0"/>
                        <a:cs typeface="Times New Roman" panose="02020603050405020304" pitchFamily="18" charset="0"/>
                      </a:endParaRPr>
                    </a:p>
                    <a:p>
                      <a:pPr algn="just">
                        <a:lnSpc>
                          <a:spcPct val="100000"/>
                        </a:lnSpc>
                        <a:spcAft>
                          <a:spcPts val="0"/>
                        </a:spcAft>
                      </a:pPr>
                      <a:r>
                        <a:rPr lang="ru-RU" sz="1250" spc="-10" dirty="0">
                          <a:solidFill>
                            <a:schemeClr val="tx1"/>
                          </a:solidFill>
                          <a:effectLst/>
                          <a:latin typeface="Times New Roman" panose="02020603050405020304" pitchFamily="18" charset="0"/>
                          <a:cs typeface="Times New Roman" panose="02020603050405020304" pitchFamily="18" charset="0"/>
                        </a:rPr>
                        <a:t>-понимать суть налогообложения -понимать, какими налогами облагаются доходы </a:t>
                      </a:r>
                      <a:endParaRPr lang="ru-RU" sz="1250" dirty="0">
                        <a:solidFill>
                          <a:schemeClr val="tx1"/>
                        </a:solidFill>
                        <a:effectLst/>
                        <a:latin typeface="Times New Roman" panose="02020603050405020304" pitchFamily="18" charset="0"/>
                        <a:cs typeface="Times New Roman" panose="02020603050405020304" pitchFamily="18" charset="0"/>
                      </a:endParaRPr>
                    </a:p>
                    <a:p>
                      <a:pPr algn="just">
                        <a:lnSpc>
                          <a:spcPct val="100000"/>
                        </a:lnSpc>
                        <a:spcAft>
                          <a:spcPts val="0"/>
                        </a:spcAft>
                      </a:pPr>
                      <a:r>
                        <a:rPr lang="ru-RU" sz="1250" spc="-10" dirty="0">
                          <a:solidFill>
                            <a:schemeClr val="tx1"/>
                          </a:solidFill>
                          <a:effectLst/>
                          <a:latin typeface="Times New Roman" panose="02020603050405020304" pitchFamily="18" charset="0"/>
                          <a:cs typeface="Times New Roman" panose="02020603050405020304" pitchFamily="18" charset="0"/>
                        </a:rPr>
                        <a:t>-понимать, что такое заработная плата и знать различные виды оплаты труда</a:t>
                      </a:r>
                      <a:endParaRPr lang="ru-RU" sz="1250" dirty="0">
                        <a:solidFill>
                          <a:schemeClr val="tx1"/>
                        </a:solidFill>
                        <a:effectLst/>
                        <a:latin typeface="Times New Roman" panose="02020603050405020304" pitchFamily="18" charset="0"/>
                        <a:cs typeface="Times New Roman" panose="02020603050405020304" pitchFamily="18" charset="0"/>
                      </a:endParaRPr>
                    </a:p>
                    <a:p>
                      <a:pPr algn="just">
                        <a:lnSpc>
                          <a:spcPct val="100000"/>
                        </a:lnSpc>
                        <a:spcAft>
                          <a:spcPts val="0"/>
                        </a:spcAft>
                      </a:pPr>
                      <a:r>
                        <a:rPr lang="ru-RU" sz="1250" u="sng" spc="-10" dirty="0">
                          <a:solidFill>
                            <a:schemeClr val="tx1"/>
                          </a:solidFill>
                          <a:effectLst/>
                          <a:latin typeface="Times New Roman" panose="02020603050405020304" pitchFamily="18" charset="0"/>
                          <a:cs typeface="Times New Roman" panose="02020603050405020304" pitchFamily="18" charset="0"/>
                        </a:rPr>
                        <a:t>Умения:</a:t>
                      </a:r>
                      <a:endParaRPr lang="ru-RU" sz="1250" dirty="0">
                        <a:solidFill>
                          <a:schemeClr val="tx1"/>
                        </a:solidFill>
                        <a:effectLst/>
                        <a:latin typeface="Times New Roman" panose="02020603050405020304" pitchFamily="18" charset="0"/>
                        <a:cs typeface="Times New Roman" panose="02020603050405020304" pitchFamily="18" charset="0"/>
                      </a:endParaRPr>
                    </a:p>
                    <a:p>
                      <a:pPr algn="just">
                        <a:lnSpc>
                          <a:spcPct val="100000"/>
                        </a:lnSpc>
                        <a:spcAft>
                          <a:spcPts val="0"/>
                        </a:spcAft>
                      </a:pPr>
                      <a:r>
                        <a:rPr lang="ru-RU" sz="1250" spc="-10" dirty="0">
                          <a:solidFill>
                            <a:schemeClr val="tx1"/>
                          </a:solidFill>
                          <a:effectLst/>
                          <a:latin typeface="Times New Roman" panose="02020603050405020304" pitchFamily="18" charset="0"/>
                          <a:cs typeface="Times New Roman" panose="02020603050405020304" pitchFamily="18" charset="0"/>
                        </a:rPr>
                        <a:t>-уметь различать регулярные и нерегулярные источники дохода</a:t>
                      </a:r>
                      <a:endParaRPr lang="ru-RU" sz="1250" dirty="0">
                        <a:solidFill>
                          <a:schemeClr val="tx1"/>
                        </a:solidFill>
                        <a:effectLst/>
                        <a:latin typeface="Times New Roman" panose="02020603050405020304" pitchFamily="18" charset="0"/>
                        <a:cs typeface="Times New Roman" panose="02020603050405020304" pitchFamily="18" charset="0"/>
                      </a:endParaRPr>
                    </a:p>
                    <a:p>
                      <a:pPr algn="just">
                        <a:lnSpc>
                          <a:spcPct val="100000"/>
                        </a:lnSpc>
                        <a:spcAft>
                          <a:spcPts val="0"/>
                        </a:spcAft>
                      </a:pPr>
                      <a:r>
                        <a:rPr lang="ru-RU" sz="1250" spc="-10" dirty="0">
                          <a:solidFill>
                            <a:schemeClr val="tx1"/>
                          </a:solidFill>
                          <a:effectLst/>
                          <a:latin typeface="Times New Roman" panose="02020603050405020304" pitchFamily="18" charset="0"/>
                          <a:cs typeface="Times New Roman" panose="02020603050405020304" pitchFamily="18" charset="0"/>
                        </a:rPr>
                        <a:t>-уметь давать финансовую оценку расходам на различные потребности и желания</a:t>
                      </a:r>
                      <a:endParaRPr lang="ru-RU" sz="1250" dirty="0">
                        <a:solidFill>
                          <a:schemeClr val="tx1"/>
                        </a:solidFill>
                        <a:effectLst/>
                        <a:latin typeface="Times New Roman" panose="02020603050405020304" pitchFamily="18" charset="0"/>
                        <a:cs typeface="Times New Roman" panose="02020603050405020304" pitchFamily="18" charset="0"/>
                      </a:endParaRPr>
                    </a:p>
                    <a:p>
                      <a:pPr algn="just">
                        <a:lnSpc>
                          <a:spcPct val="100000"/>
                        </a:lnSpc>
                        <a:spcAft>
                          <a:spcPts val="0"/>
                        </a:spcAft>
                      </a:pPr>
                      <a:r>
                        <a:rPr lang="ru-RU" sz="1250" spc="-10" dirty="0">
                          <a:solidFill>
                            <a:schemeClr val="tx1"/>
                          </a:solidFill>
                          <a:effectLst/>
                          <a:latin typeface="Times New Roman" panose="02020603050405020304" pitchFamily="18" charset="0"/>
                          <a:cs typeface="Times New Roman" panose="02020603050405020304" pitchFamily="18" charset="0"/>
                        </a:rPr>
                        <a:t>-уметь оценить свои ежемесячные расходы</a:t>
                      </a:r>
                      <a:endParaRPr lang="ru-RU" sz="1250" dirty="0">
                        <a:solidFill>
                          <a:schemeClr val="tx1"/>
                        </a:solidFill>
                        <a:effectLst/>
                        <a:latin typeface="Times New Roman" panose="02020603050405020304" pitchFamily="18" charset="0"/>
                        <a:cs typeface="Times New Roman" panose="02020603050405020304" pitchFamily="18" charset="0"/>
                      </a:endParaRPr>
                    </a:p>
                    <a:p>
                      <a:pPr algn="just">
                        <a:lnSpc>
                          <a:spcPct val="100000"/>
                        </a:lnSpc>
                        <a:spcAft>
                          <a:spcPts val="0"/>
                        </a:spcAft>
                      </a:pPr>
                      <a:r>
                        <a:rPr lang="ru-RU" sz="1250" spc="-10" dirty="0">
                          <a:solidFill>
                            <a:schemeClr val="tx1"/>
                          </a:solidFill>
                          <a:effectLst/>
                          <a:latin typeface="Times New Roman" panose="02020603050405020304" pitchFamily="18" charset="0"/>
                          <a:cs typeface="Times New Roman" panose="02020603050405020304" pitchFamily="18" charset="0"/>
                        </a:rPr>
                        <a:t>-уметь рассчитать влияние инфляции на стоимость товаров и услуг</a:t>
                      </a:r>
                      <a:endParaRPr lang="ru-RU" sz="1250" dirty="0">
                        <a:solidFill>
                          <a:schemeClr val="tx1"/>
                        </a:solidFill>
                        <a:effectLst/>
                        <a:latin typeface="Times New Roman" panose="02020603050405020304" pitchFamily="18" charset="0"/>
                        <a:cs typeface="Times New Roman" panose="02020603050405020304" pitchFamily="18" charset="0"/>
                      </a:endParaRPr>
                    </a:p>
                    <a:p>
                      <a:pPr algn="just">
                        <a:lnSpc>
                          <a:spcPct val="100000"/>
                        </a:lnSpc>
                        <a:spcAft>
                          <a:spcPts val="0"/>
                        </a:spcAft>
                      </a:pPr>
                      <a:r>
                        <a:rPr lang="ru-RU" sz="1250" spc="-10" dirty="0">
                          <a:solidFill>
                            <a:schemeClr val="tx1"/>
                          </a:solidFill>
                          <a:effectLst/>
                          <a:latin typeface="Times New Roman" panose="02020603050405020304" pitchFamily="18" charset="0"/>
                          <a:cs typeface="Times New Roman" panose="02020603050405020304" pitchFamily="18" charset="0"/>
                        </a:rPr>
                        <a:t>-уметь составлять личный бюджет</a:t>
                      </a:r>
                      <a:endParaRPr lang="ru-RU" sz="1250" dirty="0">
                        <a:solidFill>
                          <a:schemeClr val="tx1"/>
                        </a:solidFill>
                        <a:effectLst/>
                        <a:latin typeface="Times New Roman" panose="02020603050405020304" pitchFamily="18" charset="0"/>
                        <a:cs typeface="Times New Roman" panose="02020603050405020304" pitchFamily="18" charset="0"/>
                      </a:endParaRPr>
                    </a:p>
                    <a:p>
                      <a:pPr algn="just">
                        <a:lnSpc>
                          <a:spcPct val="100000"/>
                        </a:lnSpc>
                        <a:spcAft>
                          <a:spcPts val="0"/>
                        </a:spcAft>
                      </a:pPr>
                      <a:r>
                        <a:rPr lang="ru-RU" sz="1250" spc="-10" dirty="0">
                          <a:solidFill>
                            <a:schemeClr val="tx1"/>
                          </a:solidFill>
                          <a:effectLst/>
                          <a:latin typeface="Times New Roman" panose="02020603050405020304" pitchFamily="18" charset="0"/>
                          <a:cs typeface="Times New Roman" panose="02020603050405020304" pitchFamily="18" charset="0"/>
                        </a:rPr>
                        <a:t>-уметь выделять плюсы и минусы использования кредита</a:t>
                      </a:r>
                      <a:endParaRPr lang="ru-RU" sz="1250" dirty="0">
                        <a:solidFill>
                          <a:schemeClr val="tx1"/>
                        </a:solidFill>
                        <a:effectLst/>
                        <a:latin typeface="Times New Roman" panose="02020603050405020304" pitchFamily="18" charset="0"/>
                        <a:cs typeface="Times New Roman" panose="02020603050405020304" pitchFamily="18" charset="0"/>
                      </a:endParaRPr>
                    </a:p>
                    <a:p>
                      <a:pPr algn="just">
                        <a:lnSpc>
                          <a:spcPct val="100000"/>
                        </a:lnSpc>
                        <a:spcAft>
                          <a:spcPts val="0"/>
                        </a:spcAft>
                      </a:pPr>
                      <a:r>
                        <a:rPr lang="ru-RU" sz="1250" u="sng" spc="-10" dirty="0">
                          <a:solidFill>
                            <a:schemeClr val="tx1"/>
                          </a:solidFill>
                          <a:effectLst/>
                          <a:latin typeface="Times New Roman" panose="02020603050405020304" pitchFamily="18" charset="0"/>
                          <a:cs typeface="Times New Roman" panose="02020603050405020304" pitchFamily="18" charset="0"/>
                        </a:rPr>
                        <a:t>Навыки:</a:t>
                      </a:r>
                      <a:endParaRPr lang="ru-RU" sz="1250" dirty="0">
                        <a:solidFill>
                          <a:schemeClr val="tx1"/>
                        </a:solidFill>
                        <a:effectLst/>
                        <a:latin typeface="Times New Roman" panose="02020603050405020304" pitchFamily="18" charset="0"/>
                        <a:cs typeface="Times New Roman" panose="02020603050405020304" pitchFamily="18" charset="0"/>
                      </a:endParaRPr>
                    </a:p>
                    <a:p>
                      <a:pPr algn="just">
                        <a:lnSpc>
                          <a:spcPct val="100000"/>
                        </a:lnSpc>
                        <a:spcAft>
                          <a:spcPts val="0"/>
                        </a:spcAft>
                      </a:pPr>
                      <a:r>
                        <a:rPr lang="ru-RU" sz="1250" spc="-10" dirty="0">
                          <a:solidFill>
                            <a:schemeClr val="tx1"/>
                          </a:solidFill>
                          <a:effectLst/>
                          <a:latin typeface="Times New Roman" panose="02020603050405020304" pitchFamily="18" charset="0"/>
                          <a:cs typeface="Times New Roman" panose="02020603050405020304" pitchFamily="18" charset="0"/>
                        </a:rPr>
                        <a:t>-осознавать разницу между потребностями и желаниями и соизмерять финансовые возможности и потребности</a:t>
                      </a:r>
                      <a:endParaRPr lang="ru-RU" sz="1250" dirty="0">
                        <a:solidFill>
                          <a:schemeClr val="tx1"/>
                        </a:solidFill>
                        <a:effectLst/>
                        <a:latin typeface="Times New Roman" panose="02020603050405020304" pitchFamily="18" charset="0"/>
                        <a:cs typeface="Times New Roman" panose="02020603050405020304" pitchFamily="18" charset="0"/>
                      </a:endParaRPr>
                    </a:p>
                    <a:p>
                      <a:pPr algn="just">
                        <a:lnSpc>
                          <a:spcPct val="100000"/>
                        </a:lnSpc>
                        <a:spcAft>
                          <a:spcPts val="0"/>
                        </a:spcAft>
                      </a:pPr>
                      <a:r>
                        <a:rPr lang="ru-RU" sz="1250" spc="-10" dirty="0">
                          <a:solidFill>
                            <a:schemeClr val="tx1"/>
                          </a:solidFill>
                          <a:effectLst/>
                          <a:latin typeface="Times New Roman" panose="02020603050405020304" pitchFamily="18" charset="0"/>
                          <a:cs typeface="Times New Roman" panose="02020603050405020304" pitchFamily="18" charset="0"/>
                        </a:rPr>
                        <a:t>-проявлять интерес к возможностям самостоятельного заработка</a:t>
                      </a:r>
                      <a:endParaRPr lang="ru-RU" sz="125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728" marR="9728" marT="0" marB="0">
                    <a:solidFill>
                      <a:schemeClr val="accent5">
                        <a:lumMod val="20000"/>
                        <a:lumOff val="80000"/>
                      </a:schemeClr>
                    </a:solidFill>
                  </a:tcPr>
                </a:tc>
                <a:tc>
                  <a:txBody>
                    <a:bodyPr/>
                    <a:lstStyle/>
                    <a:p>
                      <a:pPr algn="just">
                        <a:lnSpc>
                          <a:spcPct val="100000"/>
                        </a:lnSpc>
                        <a:spcAft>
                          <a:spcPts val="0"/>
                        </a:spcAft>
                      </a:pPr>
                      <a:r>
                        <a:rPr lang="ru-RU" sz="1250" u="sng" spc="10" dirty="0">
                          <a:solidFill>
                            <a:schemeClr val="tx1"/>
                          </a:solidFill>
                          <a:effectLst/>
                          <a:latin typeface="Times New Roman" panose="02020603050405020304" pitchFamily="18" charset="0"/>
                          <a:cs typeface="Times New Roman" panose="02020603050405020304" pitchFamily="18" charset="0"/>
                        </a:rPr>
                        <a:t>Знания:</a:t>
                      </a:r>
                      <a:endParaRPr lang="ru-RU" sz="1250" dirty="0">
                        <a:solidFill>
                          <a:schemeClr val="tx1"/>
                        </a:solidFill>
                        <a:effectLst/>
                        <a:latin typeface="Times New Roman" panose="02020603050405020304" pitchFamily="18" charset="0"/>
                        <a:cs typeface="Times New Roman" panose="02020603050405020304" pitchFamily="18" charset="0"/>
                      </a:endParaRPr>
                    </a:p>
                    <a:p>
                      <a:pPr algn="just">
                        <a:lnSpc>
                          <a:spcPct val="100000"/>
                        </a:lnSpc>
                        <a:spcAft>
                          <a:spcPts val="0"/>
                        </a:spcAft>
                      </a:pPr>
                      <a:r>
                        <a:rPr lang="ru-RU" sz="1250" spc="-15" dirty="0">
                          <a:solidFill>
                            <a:schemeClr val="tx1"/>
                          </a:solidFill>
                          <a:effectLst/>
                          <a:latin typeface="Times New Roman" panose="02020603050405020304" pitchFamily="18" charset="0"/>
                          <a:cs typeface="Times New Roman" panose="02020603050405020304" pitchFamily="18" charset="0"/>
                        </a:rPr>
                        <a:t>-знать процедуру и способы планирования доходов и расходов семьи</a:t>
                      </a:r>
                      <a:endParaRPr lang="ru-RU" sz="1250" dirty="0">
                        <a:solidFill>
                          <a:schemeClr val="tx1"/>
                        </a:solidFill>
                        <a:effectLst/>
                        <a:latin typeface="Times New Roman" panose="02020603050405020304" pitchFamily="18" charset="0"/>
                        <a:cs typeface="Times New Roman" panose="02020603050405020304" pitchFamily="18" charset="0"/>
                      </a:endParaRPr>
                    </a:p>
                    <a:p>
                      <a:pPr algn="just">
                        <a:lnSpc>
                          <a:spcPct val="100000"/>
                        </a:lnSpc>
                        <a:spcAft>
                          <a:spcPts val="0"/>
                        </a:spcAft>
                      </a:pPr>
                      <a:r>
                        <a:rPr lang="ru-RU" sz="1250" spc="-10" dirty="0">
                          <a:solidFill>
                            <a:schemeClr val="tx1"/>
                          </a:solidFill>
                          <a:effectLst/>
                          <a:latin typeface="Times New Roman" panose="02020603050405020304" pitchFamily="18" charset="0"/>
                          <a:cs typeface="Times New Roman" panose="02020603050405020304" pitchFamily="18" charset="0"/>
                        </a:rPr>
                        <a:t>-знать способы повышения доходов семьи и снижения расходов семьи</a:t>
                      </a:r>
                      <a:endParaRPr lang="ru-RU" sz="1250" dirty="0">
                        <a:solidFill>
                          <a:schemeClr val="tx1"/>
                        </a:solidFill>
                        <a:effectLst/>
                        <a:latin typeface="Times New Roman" panose="02020603050405020304" pitchFamily="18" charset="0"/>
                        <a:cs typeface="Times New Roman" panose="02020603050405020304" pitchFamily="18" charset="0"/>
                      </a:endParaRPr>
                    </a:p>
                    <a:p>
                      <a:pPr algn="just">
                        <a:lnSpc>
                          <a:spcPct val="100000"/>
                        </a:lnSpc>
                        <a:spcAft>
                          <a:spcPts val="0"/>
                        </a:spcAft>
                      </a:pPr>
                      <a:r>
                        <a:rPr lang="ru-RU" sz="1250" spc="-10" dirty="0">
                          <a:solidFill>
                            <a:schemeClr val="tx1"/>
                          </a:solidFill>
                          <a:effectLst/>
                          <a:latin typeface="Times New Roman" panose="02020603050405020304" pitchFamily="18" charset="0"/>
                          <a:cs typeface="Times New Roman" panose="02020603050405020304" pitchFamily="18" charset="0"/>
                        </a:rPr>
                        <a:t>-знать, что процентные ставки и обменные курсы влияют на доходы семьи</a:t>
                      </a:r>
                      <a:endParaRPr lang="ru-RU" sz="1250" dirty="0">
                        <a:solidFill>
                          <a:schemeClr val="tx1"/>
                        </a:solidFill>
                        <a:effectLst/>
                        <a:latin typeface="Times New Roman" panose="02020603050405020304" pitchFamily="18" charset="0"/>
                        <a:cs typeface="Times New Roman" panose="02020603050405020304" pitchFamily="18" charset="0"/>
                      </a:endParaRPr>
                    </a:p>
                    <a:p>
                      <a:pPr algn="just">
                        <a:lnSpc>
                          <a:spcPct val="100000"/>
                        </a:lnSpc>
                        <a:spcAft>
                          <a:spcPts val="0"/>
                        </a:spcAft>
                      </a:pPr>
                      <a:r>
                        <a:rPr lang="ru-RU" sz="1250" u="sng" spc="10" dirty="0">
                          <a:solidFill>
                            <a:schemeClr val="tx1"/>
                          </a:solidFill>
                          <a:effectLst/>
                          <a:latin typeface="Times New Roman" panose="02020603050405020304" pitchFamily="18" charset="0"/>
                          <a:cs typeface="Times New Roman" panose="02020603050405020304" pitchFamily="18" charset="0"/>
                        </a:rPr>
                        <a:t>Умения: </a:t>
                      </a:r>
                      <a:endParaRPr lang="ru-RU" sz="1250" dirty="0">
                        <a:solidFill>
                          <a:schemeClr val="tx1"/>
                        </a:solidFill>
                        <a:effectLst/>
                        <a:latin typeface="Times New Roman" panose="02020603050405020304" pitchFamily="18" charset="0"/>
                        <a:cs typeface="Times New Roman" panose="02020603050405020304" pitchFamily="18" charset="0"/>
                      </a:endParaRPr>
                    </a:p>
                    <a:p>
                      <a:pPr algn="just">
                        <a:lnSpc>
                          <a:spcPct val="100000"/>
                        </a:lnSpc>
                        <a:spcAft>
                          <a:spcPts val="0"/>
                        </a:spcAft>
                      </a:pPr>
                      <a:r>
                        <a:rPr lang="ru-RU" sz="1250" spc="-10" dirty="0">
                          <a:solidFill>
                            <a:schemeClr val="tx1"/>
                          </a:solidFill>
                          <a:effectLst/>
                          <a:latin typeface="Times New Roman" panose="02020603050405020304" pitchFamily="18" charset="0"/>
                          <a:cs typeface="Times New Roman" panose="02020603050405020304" pitchFamily="18" charset="0"/>
                        </a:rPr>
                        <a:t>-уметь различать товары и услуги, которые не могут быть приобретены на регулярный доход</a:t>
                      </a:r>
                      <a:r>
                        <a:rPr lang="ru-RU" sz="1250" u="sng" spc="10" dirty="0">
                          <a:solidFill>
                            <a:schemeClr val="tx1"/>
                          </a:solidFill>
                          <a:effectLst/>
                          <a:latin typeface="Times New Roman" panose="02020603050405020304" pitchFamily="18" charset="0"/>
                          <a:cs typeface="Times New Roman" panose="02020603050405020304" pitchFamily="18" charset="0"/>
                        </a:rPr>
                        <a:t> </a:t>
                      </a:r>
                      <a:endParaRPr lang="ru-RU" sz="1250" dirty="0">
                        <a:solidFill>
                          <a:schemeClr val="tx1"/>
                        </a:solidFill>
                        <a:effectLst/>
                        <a:latin typeface="Times New Roman" panose="02020603050405020304" pitchFamily="18" charset="0"/>
                        <a:cs typeface="Times New Roman" panose="02020603050405020304" pitchFamily="18" charset="0"/>
                      </a:endParaRPr>
                    </a:p>
                    <a:p>
                      <a:pPr algn="just">
                        <a:lnSpc>
                          <a:spcPct val="100000"/>
                        </a:lnSpc>
                        <a:spcAft>
                          <a:spcPts val="0"/>
                        </a:spcAft>
                      </a:pPr>
                      <a:r>
                        <a:rPr lang="ru-RU" sz="1250" spc="-10" dirty="0">
                          <a:solidFill>
                            <a:schemeClr val="tx1"/>
                          </a:solidFill>
                          <a:effectLst/>
                          <a:latin typeface="Times New Roman" panose="02020603050405020304" pitchFamily="18" charset="0"/>
                          <a:cs typeface="Times New Roman" panose="02020603050405020304" pitchFamily="18" charset="0"/>
                        </a:rPr>
                        <a:t>-рассчитывать доходы семьи с учетом налогов</a:t>
                      </a:r>
                      <a:r>
                        <a:rPr lang="ru-RU" sz="1250" spc="10" dirty="0">
                          <a:solidFill>
                            <a:schemeClr val="tx1"/>
                          </a:solidFill>
                          <a:effectLst/>
                          <a:latin typeface="Times New Roman" panose="02020603050405020304" pitchFamily="18" charset="0"/>
                          <a:cs typeface="Times New Roman" panose="02020603050405020304" pitchFamily="18" charset="0"/>
                        </a:rPr>
                        <a:t> </a:t>
                      </a:r>
                      <a:endParaRPr lang="ru-RU" sz="1250" dirty="0">
                        <a:solidFill>
                          <a:schemeClr val="tx1"/>
                        </a:solidFill>
                        <a:effectLst/>
                        <a:latin typeface="Times New Roman" panose="02020603050405020304" pitchFamily="18" charset="0"/>
                        <a:cs typeface="Times New Roman" panose="02020603050405020304" pitchFamily="18" charset="0"/>
                      </a:endParaRPr>
                    </a:p>
                    <a:p>
                      <a:pPr>
                        <a:lnSpc>
                          <a:spcPct val="100000"/>
                        </a:lnSpc>
                        <a:spcAft>
                          <a:spcPts val="0"/>
                        </a:spcAft>
                      </a:pPr>
                      <a:r>
                        <a:rPr lang="ru-RU" sz="1250" spc="-10" dirty="0">
                          <a:solidFill>
                            <a:schemeClr val="tx1"/>
                          </a:solidFill>
                          <a:effectLst/>
                          <a:latin typeface="Times New Roman" panose="02020603050405020304" pitchFamily="18" charset="0"/>
                          <a:cs typeface="Times New Roman" panose="02020603050405020304" pitchFamily="18" charset="0"/>
                        </a:rPr>
                        <a:t>-уметь избегать необоснованных трат (спонтанных покупок), влияния рекламы</a:t>
                      </a:r>
                      <a:endParaRPr lang="ru-RU" sz="1250" dirty="0">
                        <a:solidFill>
                          <a:schemeClr val="tx1"/>
                        </a:solidFill>
                        <a:effectLst/>
                        <a:latin typeface="Times New Roman" panose="02020603050405020304" pitchFamily="18" charset="0"/>
                        <a:cs typeface="Times New Roman" panose="02020603050405020304" pitchFamily="18" charset="0"/>
                      </a:endParaRPr>
                    </a:p>
                    <a:p>
                      <a:pPr>
                        <a:lnSpc>
                          <a:spcPct val="100000"/>
                        </a:lnSpc>
                        <a:spcAft>
                          <a:spcPts val="0"/>
                        </a:spcAft>
                      </a:pPr>
                      <a:r>
                        <a:rPr lang="ru-RU" sz="1250" spc="-10" dirty="0">
                          <a:solidFill>
                            <a:schemeClr val="tx1"/>
                          </a:solidFill>
                          <a:effectLst/>
                          <a:latin typeface="Times New Roman" panose="02020603050405020304" pitchFamily="18" charset="0"/>
                          <a:cs typeface="Times New Roman" panose="02020603050405020304" pitchFamily="18" charset="0"/>
                        </a:rPr>
                        <a:t> </a:t>
                      </a:r>
                      <a:r>
                        <a:rPr lang="ru-RU" sz="1250" u="sng" spc="10" dirty="0">
                          <a:solidFill>
                            <a:schemeClr val="tx1"/>
                          </a:solidFill>
                          <a:effectLst/>
                          <a:latin typeface="Times New Roman" panose="02020603050405020304" pitchFamily="18" charset="0"/>
                          <a:cs typeface="Times New Roman" panose="02020603050405020304" pitchFamily="18" charset="0"/>
                        </a:rPr>
                        <a:t>Навыки:</a:t>
                      </a:r>
                      <a:endParaRPr lang="ru-RU" sz="1250" dirty="0">
                        <a:solidFill>
                          <a:schemeClr val="tx1"/>
                        </a:solidFill>
                        <a:effectLst/>
                        <a:latin typeface="Times New Roman" panose="02020603050405020304" pitchFamily="18" charset="0"/>
                        <a:cs typeface="Times New Roman" panose="02020603050405020304" pitchFamily="18" charset="0"/>
                      </a:endParaRPr>
                    </a:p>
                    <a:p>
                      <a:pPr>
                        <a:lnSpc>
                          <a:spcPct val="100000"/>
                        </a:lnSpc>
                        <a:spcAft>
                          <a:spcPts val="0"/>
                        </a:spcAft>
                      </a:pPr>
                      <a:r>
                        <a:rPr lang="ru-RU" sz="1250" spc="-10" dirty="0">
                          <a:solidFill>
                            <a:schemeClr val="tx1"/>
                          </a:solidFill>
                          <a:effectLst/>
                          <a:latin typeface="Times New Roman" panose="02020603050405020304" pitchFamily="18" charset="0"/>
                          <a:cs typeface="Times New Roman" panose="02020603050405020304" pitchFamily="18" charset="0"/>
                        </a:rPr>
                        <a:t>-самостоятельно вести личный бюджет</a:t>
                      </a:r>
                      <a:endParaRPr lang="ru-RU" sz="1250" dirty="0">
                        <a:solidFill>
                          <a:schemeClr val="tx1"/>
                        </a:solidFill>
                        <a:effectLst/>
                        <a:latin typeface="Times New Roman" panose="02020603050405020304" pitchFamily="18" charset="0"/>
                        <a:cs typeface="Times New Roman" panose="02020603050405020304" pitchFamily="18" charset="0"/>
                      </a:endParaRPr>
                    </a:p>
                    <a:p>
                      <a:pPr>
                        <a:lnSpc>
                          <a:spcPct val="100000"/>
                        </a:lnSpc>
                        <a:spcAft>
                          <a:spcPts val="0"/>
                        </a:spcAft>
                      </a:pPr>
                      <a:r>
                        <a:rPr lang="ru-RU" sz="1250" spc="-10" dirty="0">
                          <a:solidFill>
                            <a:schemeClr val="tx1"/>
                          </a:solidFill>
                          <a:effectLst/>
                          <a:latin typeface="Times New Roman" panose="02020603050405020304" pitchFamily="18" charset="0"/>
                          <a:cs typeface="Times New Roman" panose="02020603050405020304" pitchFamily="18" charset="0"/>
                        </a:rPr>
                        <a:t>-различать виды и источники доходов семьи</a:t>
                      </a:r>
                      <a:endParaRPr lang="ru-RU" sz="1250" dirty="0">
                        <a:solidFill>
                          <a:schemeClr val="tx1"/>
                        </a:solidFill>
                        <a:effectLst/>
                        <a:latin typeface="Times New Roman" panose="02020603050405020304" pitchFamily="18" charset="0"/>
                        <a:cs typeface="Times New Roman" panose="02020603050405020304" pitchFamily="18" charset="0"/>
                      </a:endParaRPr>
                    </a:p>
                    <a:p>
                      <a:pPr>
                        <a:lnSpc>
                          <a:spcPct val="100000"/>
                        </a:lnSpc>
                        <a:spcAft>
                          <a:spcPts val="0"/>
                        </a:spcAft>
                      </a:pPr>
                      <a:r>
                        <a:rPr lang="ru-RU" sz="1250" spc="-10" dirty="0">
                          <a:solidFill>
                            <a:schemeClr val="tx1"/>
                          </a:solidFill>
                          <a:effectLst/>
                          <a:latin typeface="Times New Roman" panose="02020603050405020304" pitchFamily="18" charset="0"/>
                          <a:cs typeface="Times New Roman" panose="02020603050405020304" pitchFamily="18" charset="0"/>
                        </a:rPr>
                        <a:t>-различать виды и источники расходов семьи</a:t>
                      </a:r>
                      <a:endParaRPr lang="ru-RU" sz="1250" dirty="0">
                        <a:solidFill>
                          <a:schemeClr val="tx1"/>
                        </a:solidFill>
                        <a:effectLst/>
                        <a:latin typeface="Times New Roman" panose="02020603050405020304" pitchFamily="18" charset="0"/>
                        <a:cs typeface="Times New Roman" panose="02020603050405020304" pitchFamily="18" charset="0"/>
                      </a:endParaRPr>
                    </a:p>
                    <a:p>
                      <a:pPr>
                        <a:lnSpc>
                          <a:spcPct val="100000"/>
                        </a:lnSpc>
                        <a:spcAft>
                          <a:spcPts val="0"/>
                        </a:spcAft>
                      </a:pPr>
                      <a:r>
                        <a:rPr lang="ru-RU" sz="1250" spc="-10" dirty="0">
                          <a:solidFill>
                            <a:schemeClr val="tx1"/>
                          </a:solidFill>
                          <a:effectLst/>
                          <a:latin typeface="Times New Roman" panose="02020603050405020304" pitchFamily="18" charset="0"/>
                          <a:cs typeface="Times New Roman" panose="02020603050405020304" pitchFamily="18" charset="0"/>
                        </a:rPr>
                        <a:t>-осознавать влияние кредитов на бюджет</a:t>
                      </a:r>
                      <a:endParaRPr lang="ru-RU" sz="1250" dirty="0">
                        <a:solidFill>
                          <a:schemeClr val="tx1"/>
                        </a:solidFill>
                        <a:effectLst/>
                        <a:latin typeface="Times New Roman" panose="02020603050405020304" pitchFamily="18" charset="0"/>
                        <a:cs typeface="Times New Roman" panose="02020603050405020304" pitchFamily="18" charset="0"/>
                      </a:endParaRPr>
                    </a:p>
                    <a:p>
                      <a:pPr>
                        <a:lnSpc>
                          <a:spcPct val="100000"/>
                        </a:lnSpc>
                        <a:spcAft>
                          <a:spcPts val="0"/>
                        </a:spcAft>
                      </a:pPr>
                      <a:r>
                        <a:rPr lang="ru-RU" sz="1250" spc="-10" dirty="0">
                          <a:solidFill>
                            <a:schemeClr val="tx1"/>
                          </a:solidFill>
                          <a:effectLst/>
                          <a:latin typeface="Times New Roman" panose="02020603050405020304" pitchFamily="18" charset="0"/>
                          <a:cs typeface="Times New Roman" panose="02020603050405020304" pitchFamily="18" charset="0"/>
                        </a:rPr>
                        <a:t>-иметь финансовые цели и мотивацию к их достижению</a:t>
                      </a:r>
                      <a:endParaRPr lang="ru-RU" sz="1250" dirty="0">
                        <a:solidFill>
                          <a:schemeClr val="tx1"/>
                        </a:solidFill>
                        <a:effectLst/>
                        <a:latin typeface="Times New Roman" panose="02020603050405020304" pitchFamily="18" charset="0"/>
                        <a:cs typeface="Times New Roman" panose="02020603050405020304" pitchFamily="18" charset="0"/>
                      </a:endParaRPr>
                    </a:p>
                    <a:p>
                      <a:pPr algn="just">
                        <a:lnSpc>
                          <a:spcPct val="100000"/>
                        </a:lnSpc>
                        <a:spcAft>
                          <a:spcPts val="0"/>
                        </a:spcAft>
                      </a:pPr>
                      <a:r>
                        <a:rPr lang="ru-RU" sz="1250" spc="10" dirty="0">
                          <a:solidFill>
                            <a:schemeClr val="tx1"/>
                          </a:solidFill>
                          <a:effectLst/>
                          <a:latin typeface="Times New Roman" panose="02020603050405020304" pitchFamily="18" charset="0"/>
                          <a:cs typeface="Times New Roman" panose="02020603050405020304" pitchFamily="18" charset="0"/>
                        </a:rPr>
                        <a:t>-вести переговоры о работе, самостоятельно выяснять все вопросы, касающиеся финансовых условий трудовой занятости </a:t>
                      </a:r>
                      <a:endParaRPr lang="ru-RU" sz="125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728" marR="9728" marT="0" marB="0">
                    <a:solidFill>
                      <a:schemeClr val="accent5">
                        <a:lumMod val="20000"/>
                        <a:lumOff val="80000"/>
                      </a:schemeClr>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295566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Таблица 2"/>
          <p:cNvGraphicFramePr>
            <a:graphicFrameLocks noGrp="1"/>
          </p:cNvGraphicFramePr>
          <p:nvPr/>
        </p:nvGraphicFramePr>
        <p:xfrm>
          <a:off x="0" y="0"/>
          <a:ext cx="12192003" cy="6858000"/>
        </p:xfrm>
        <a:graphic>
          <a:graphicData uri="http://schemas.openxmlformats.org/drawingml/2006/table">
            <a:tbl>
              <a:tblPr firstRow="1" firstCol="1" bandRow="1">
                <a:tableStyleId>{5C22544A-7EE6-4342-B048-85BDC9FD1C3A}</a:tableStyleId>
              </a:tblPr>
              <a:tblGrid>
                <a:gridCol w="1010653">
                  <a:extLst>
                    <a:ext uri="{9D8B030D-6E8A-4147-A177-3AD203B41FA5}">
                      <a16:colId xmlns:a16="http://schemas.microsoft.com/office/drawing/2014/main" val="20000"/>
                    </a:ext>
                  </a:extLst>
                </a:gridCol>
                <a:gridCol w="2149642">
                  <a:extLst>
                    <a:ext uri="{9D8B030D-6E8A-4147-A177-3AD203B41FA5}">
                      <a16:colId xmlns:a16="http://schemas.microsoft.com/office/drawing/2014/main" val="20001"/>
                    </a:ext>
                  </a:extLst>
                </a:gridCol>
                <a:gridCol w="2566737">
                  <a:extLst>
                    <a:ext uri="{9D8B030D-6E8A-4147-A177-3AD203B41FA5}">
                      <a16:colId xmlns:a16="http://schemas.microsoft.com/office/drawing/2014/main" val="20002"/>
                    </a:ext>
                  </a:extLst>
                </a:gridCol>
                <a:gridCol w="3007535">
                  <a:extLst>
                    <a:ext uri="{9D8B030D-6E8A-4147-A177-3AD203B41FA5}">
                      <a16:colId xmlns:a16="http://schemas.microsoft.com/office/drawing/2014/main" val="20003"/>
                    </a:ext>
                  </a:extLst>
                </a:gridCol>
                <a:gridCol w="3457436">
                  <a:extLst>
                    <a:ext uri="{9D8B030D-6E8A-4147-A177-3AD203B41FA5}">
                      <a16:colId xmlns:a16="http://schemas.microsoft.com/office/drawing/2014/main" val="20004"/>
                    </a:ext>
                  </a:extLst>
                </a:gridCol>
              </a:tblGrid>
              <a:tr h="605118">
                <a:tc>
                  <a:txBody>
                    <a:bodyPr/>
                    <a:lstStyle/>
                    <a:p>
                      <a:pPr algn="ctr">
                        <a:lnSpc>
                          <a:spcPct val="100000"/>
                        </a:lnSpc>
                        <a:spcAft>
                          <a:spcPts val="0"/>
                        </a:spcAft>
                      </a:pPr>
                      <a:r>
                        <a:rPr lang="ru-RU" sz="1250" spc="-10" dirty="0" err="1">
                          <a:solidFill>
                            <a:schemeClr val="tx1"/>
                          </a:solidFill>
                          <a:effectLst/>
                          <a:latin typeface="Times New Roman" panose="02020603050405020304" pitchFamily="18" charset="0"/>
                          <a:cs typeface="Times New Roman" panose="02020603050405020304" pitchFamily="18" charset="0"/>
                        </a:rPr>
                        <a:t>Тематичес</a:t>
                      </a:r>
                      <a:r>
                        <a:rPr lang="ru-RU" sz="1250" spc="-10" dirty="0">
                          <a:solidFill>
                            <a:schemeClr val="tx1"/>
                          </a:solidFill>
                          <a:effectLst/>
                          <a:latin typeface="Times New Roman" panose="02020603050405020304" pitchFamily="18" charset="0"/>
                          <a:cs typeface="Times New Roman" panose="02020603050405020304" pitchFamily="18" charset="0"/>
                        </a:rPr>
                        <a:t>-кие</a:t>
                      </a:r>
                      <a:endParaRPr lang="ru-RU" sz="1250" dirty="0">
                        <a:solidFill>
                          <a:schemeClr val="tx1"/>
                        </a:solidFill>
                        <a:effectLst/>
                        <a:latin typeface="Times New Roman" panose="02020603050405020304" pitchFamily="18" charset="0"/>
                        <a:cs typeface="Times New Roman" panose="02020603050405020304" pitchFamily="18" charset="0"/>
                      </a:endParaRPr>
                    </a:p>
                    <a:p>
                      <a:pPr algn="ctr">
                        <a:lnSpc>
                          <a:spcPct val="100000"/>
                        </a:lnSpc>
                        <a:spcAft>
                          <a:spcPts val="0"/>
                        </a:spcAft>
                      </a:pPr>
                      <a:r>
                        <a:rPr lang="ru-RU" sz="1250" spc="-10" dirty="0">
                          <a:solidFill>
                            <a:schemeClr val="tx1"/>
                          </a:solidFill>
                          <a:effectLst/>
                          <a:latin typeface="Times New Roman" panose="02020603050405020304" pitchFamily="18" charset="0"/>
                          <a:cs typeface="Times New Roman" panose="02020603050405020304" pitchFamily="18" charset="0"/>
                        </a:rPr>
                        <a:t>линии</a:t>
                      </a:r>
                      <a:endParaRPr lang="ru-RU" sz="125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728" marR="9728" marT="0" marB="0">
                    <a:solidFill>
                      <a:schemeClr val="accent5">
                        <a:lumMod val="20000"/>
                        <a:lumOff val="80000"/>
                      </a:schemeClr>
                    </a:solidFill>
                  </a:tcPr>
                </a:tc>
                <a:tc>
                  <a:txBody>
                    <a:bodyPr/>
                    <a:lstStyle/>
                    <a:p>
                      <a:pPr algn="ctr">
                        <a:lnSpc>
                          <a:spcPct val="100000"/>
                        </a:lnSpc>
                        <a:spcAft>
                          <a:spcPts val="0"/>
                        </a:spcAft>
                      </a:pPr>
                      <a:r>
                        <a:rPr lang="ru-RU" sz="1250" spc="-10">
                          <a:solidFill>
                            <a:schemeClr val="tx1"/>
                          </a:solidFill>
                          <a:effectLst/>
                          <a:latin typeface="Times New Roman" panose="02020603050405020304" pitchFamily="18" charset="0"/>
                          <a:cs typeface="Times New Roman" panose="02020603050405020304" pitchFamily="18" charset="0"/>
                        </a:rPr>
                        <a:t>Начальное общее образование</a:t>
                      </a:r>
                      <a:endParaRPr lang="ru-RU" sz="1250">
                        <a:solidFill>
                          <a:schemeClr val="tx1"/>
                        </a:solidFill>
                        <a:effectLst/>
                        <a:latin typeface="Times New Roman" panose="02020603050405020304" pitchFamily="18" charset="0"/>
                        <a:cs typeface="Times New Roman" panose="02020603050405020304" pitchFamily="18" charset="0"/>
                      </a:endParaRPr>
                    </a:p>
                    <a:p>
                      <a:pPr algn="ctr">
                        <a:lnSpc>
                          <a:spcPct val="100000"/>
                        </a:lnSpc>
                        <a:spcAft>
                          <a:spcPts val="0"/>
                        </a:spcAft>
                      </a:pPr>
                      <a:r>
                        <a:rPr lang="ru-RU" sz="1250" spc="-10">
                          <a:solidFill>
                            <a:schemeClr val="tx1"/>
                          </a:solidFill>
                          <a:effectLst/>
                          <a:latin typeface="Times New Roman" panose="02020603050405020304" pitchFamily="18" charset="0"/>
                          <a:cs typeface="Times New Roman" panose="02020603050405020304" pitchFamily="18" charset="0"/>
                        </a:rPr>
                        <a:t>(учащиеся 1-4 классов)</a:t>
                      </a:r>
                      <a:endParaRPr lang="ru-RU" sz="125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728" marR="9728" marT="0" marB="0">
                    <a:solidFill>
                      <a:schemeClr val="accent5">
                        <a:lumMod val="20000"/>
                        <a:lumOff val="80000"/>
                      </a:schemeClr>
                    </a:solidFill>
                  </a:tcPr>
                </a:tc>
                <a:tc>
                  <a:txBody>
                    <a:bodyPr/>
                    <a:lstStyle/>
                    <a:p>
                      <a:pPr algn="ctr">
                        <a:lnSpc>
                          <a:spcPct val="100000"/>
                        </a:lnSpc>
                        <a:spcAft>
                          <a:spcPts val="0"/>
                        </a:spcAft>
                      </a:pPr>
                      <a:r>
                        <a:rPr lang="ru-RU" sz="1250" spc="-10">
                          <a:solidFill>
                            <a:schemeClr val="tx1"/>
                          </a:solidFill>
                          <a:effectLst/>
                          <a:latin typeface="Times New Roman" panose="02020603050405020304" pitchFamily="18" charset="0"/>
                          <a:cs typeface="Times New Roman" panose="02020603050405020304" pitchFamily="18" charset="0"/>
                        </a:rPr>
                        <a:t>Основное общее образование</a:t>
                      </a:r>
                      <a:endParaRPr lang="ru-RU" sz="1250">
                        <a:solidFill>
                          <a:schemeClr val="tx1"/>
                        </a:solidFill>
                        <a:effectLst/>
                        <a:latin typeface="Times New Roman" panose="02020603050405020304" pitchFamily="18" charset="0"/>
                        <a:cs typeface="Times New Roman" panose="02020603050405020304" pitchFamily="18" charset="0"/>
                      </a:endParaRPr>
                    </a:p>
                    <a:p>
                      <a:pPr algn="ctr">
                        <a:lnSpc>
                          <a:spcPct val="100000"/>
                        </a:lnSpc>
                        <a:spcAft>
                          <a:spcPts val="0"/>
                        </a:spcAft>
                      </a:pPr>
                      <a:r>
                        <a:rPr lang="ru-RU" sz="1250" spc="-10">
                          <a:solidFill>
                            <a:schemeClr val="tx1"/>
                          </a:solidFill>
                          <a:effectLst/>
                          <a:latin typeface="Times New Roman" panose="02020603050405020304" pitchFamily="18" charset="0"/>
                          <a:cs typeface="Times New Roman" panose="02020603050405020304" pitchFamily="18" charset="0"/>
                        </a:rPr>
                        <a:t>(учащиеся 5-7 классов)</a:t>
                      </a:r>
                      <a:endParaRPr lang="ru-RU" sz="125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728" marR="9728" marT="0" marB="0">
                    <a:solidFill>
                      <a:schemeClr val="accent5">
                        <a:lumMod val="20000"/>
                        <a:lumOff val="80000"/>
                      </a:schemeClr>
                    </a:solidFill>
                  </a:tcPr>
                </a:tc>
                <a:tc>
                  <a:txBody>
                    <a:bodyPr/>
                    <a:lstStyle/>
                    <a:p>
                      <a:pPr algn="ctr">
                        <a:lnSpc>
                          <a:spcPct val="100000"/>
                        </a:lnSpc>
                        <a:spcAft>
                          <a:spcPts val="0"/>
                        </a:spcAft>
                      </a:pPr>
                      <a:r>
                        <a:rPr lang="ru-RU" sz="1250" spc="-10">
                          <a:solidFill>
                            <a:schemeClr val="tx1"/>
                          </a:solidFill>
                          <a:effectLst/>
                          <a:latin typeface="Times New Roman" panose="02020603050405020304" pitchFamily="18" charset="0"/>
                          <a:cs typeface="Times New Roman" panose="02020603050405020304" pitchFamily="18" charset="0"/>
                        </a:rPr>
                        <a:t>Основное общее образование</a:t>
                      </a:r>
                      <a:endParaRPr lang="ru-RU" sz="1250">
                        <a:solidFill>
                          <a:schemeClr val="tx1"/>
                        </a:solidFill>
                        <a:effectLst/>
                        <a:latin typeface="Times New Roman" panose="02020603050405020304" pitchFamily="18" charset="0"/>
                        <a:cs typeface="Times New Roman" panose="02020603050405020304" pitchFamily="18" charset="0"/>
                      </a:endParaRPr>
                    </a:p>
                    <a:p>
                      <a:pPr algn="ctr">
                        <a:lnSpc>
                          <a:spcPct val="100000"/>
                        </a:lnSpc>
                        <a:spcAft>
                          <a:spcPts val="0"/>
                        </a:spcAft>
                      </a:pPr>
                      <a:r>
                        <a:rPr lang="ru-RU" sz="1250" spc="-10">
                          <a:solidFill>
                            <a:schemeClr val="tx1"/>
                          </a:solidFill>
                          <a:effectLst/>
                          <a:latin typeface="Times New Roman" panose="02020603050405020304" pitchFamily="18" charset="0"/>
                          <a:cs typeface="Times New Roman" panose="02020603050405020304" pitchFamily="18" charset="0"/>
                        </a:rPr>
                        <a:t>(учащиеся 8-9 классов)</a:t>
                      </a:r>
                      <a:endParaRPr lang="ru-RU" sz="125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728" marR="9728" marT="0" marB="0">
                    <a:solidFill>
                      <a:schemeClr val="accent5">
                        <a:lumMod val="20000"/>
                        <a:lumOff val="80000"/>
                      </a:schemeClr>
                    </a:solidFill>
                  </a:tcPr>
                </a:tc>
                <a:tc>
                  <a:txBody>
                    <a:bodyPr/>
                    <a:lstStyle/>
                    <a:p>
                      <a:pPr algn="ctr">
                        <a:lnSpc>
                          <a:spcPct val="100000"/>
                        </a:lnSpc>
                        <a:spcAft>
                          <a:spcPts val="0"/>
                        </a:spcAft>
                      </a:pPr>
                      <a:r>
                        <a:rPr lang="ru-RU" sz="1250" spc="-10">
                          <a:solidFill>
                            <a:schemeClr val="tx1"/>
                          </a:solidFill>
                          <a:effectLst/>
                          <a:latin typeface="Times New Roman" panose="02020603050405020304" pitchFamily="18" charset="0"/>
                          <a:cs typeface="Times New Roman" panose="02020603050405020304" pitchFamily="18" charset="0"/>
                        </a:rPr>
                        <a:t>Среднее общее образование</a:t>
                      </a:r>
                      <a:endParaRPr lang="ru-RU" sz="1250">
                        <a:solidFill>
                          <a:schemeClr val="tx1"/>
                        </a:solidFill>
                        <a:effectLst/>
                        <a:latin typeface="Times New Roman" panose="02020603050405020304" pitchFamily="18" charset="0"/>
                        <a:cs typeface="Times New Roman" panose="02020603050405020304" pitchFamily="18" charset="0"/>
                      </a:endParaRPr>
                    </a:p>
                    <a:p>
                      <a:pPr algn="ctr">
                        <a:lnSpc>
                          <a:spcPct val="100000"/>
                        </a:lnSpc>
                        <a:spcAft>
                          <a:spcPts val="0"/>
                        </a:spcAft>
                      </a:pPr>
                      <a:r>
                        <a:rPr lang="ru-RU" sz="1250" spc="-10">
                          <a:solidFill>
                            <a:schemeClr val="tx1"/>
                          </a:solidFill>
                          <a:effectLst/>
                          <a:latin typeface="Times New Roman" panose="02020603050405020304" pitchFamily="18" charset="0"/>
                          <a:cs typeface="Times New Roman" panose="02020603050405020304" pitchFamily="18" charset="0"/>
                        </a:rPr>
                        <a:t>(учащиеся 10-11 классов)</a:t>
                      </a:r>
                      <a:endParaRPr lang="ru-RU" sz="125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728" marR="9728" marT="0" marB="0">
                    <a:solidFill>
                      <a:schemeClr val="accent5">
                        <a:lumMod val="20000"/>
                        <a:lumOff val="80000"/>
                      </a:schemeClr>
                    </a:solidFill>
                  </a:tcPr>
                </a:tc>
                <a:extLst>
                  <a:ext uri="{0D108BD9-81ED-4DB2-BD59-A6C34878D82A}">
                    <a16:rowId xmlns:a16="http://schemas.microsoft.com/office/drawing/2014/main" val="10000"/>
                  </a:ext>
                </a:extLst>
              </a:tr>
              <a:tr h="6252882">
                <a:tc>
                  <a:txBody>
                    <a:bodyPr/>
                    <a:lstStyle/>
                    <a:p>
                      <a:pPr algn="ctr">
                        <a:lnSpc>
                          <a:spcPct val="100000"/>
                        </a:lnSpc>
                        <a:spcAft>
                          <a:spcPts val="0"/>
                        </a:spcAft>
                      </a:pPr>
                      <a:r>
                        <a:rPr lang="ru-RU" sz="1250" spc="-15" dirty="0">
                          <a:solidFill>
                            <a:schemeClr val="tx1"/>
                          </a:solidFill>
                          <a:effectLst/>
                          <a:latin typeface="Times New Roman" panose="02020603050405020304" pitchFamily="18" charset="0"/>
                          <a:cs typeface="Times New Roman" panose="02020603050405020304" pitchFamily="18" charset="0"/>
                        </a:rPr>
                        <a:t>Накопление и сбережение денежных средств семьи</a:t>
                      </a:r>
                      <a:endParaRPr lang="ru-RU" sz="125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728" marR="9728" marT="0" marB="0" vert="vert270" anchor="ctr">
                    <a:solidFill>
                      <a:schemeClr val="accent5">
                        <a:lumMod val="20000"/>
                        <a:lumOff val="80000"/>
                      </a:schemeClr>
                    </a:solidFill>
                  </a:tcPr>
                </a:tc>
                <a:tc>
                  <a:txBody>
                    <a:bodyPr/>
                    <a:lstStyle/>
                    <a:p>
                      <a:pPr algn="just">
                        <a:lnSpc>
                          <a:spcPct val="100000"/>
                        </a:lnSpc>
                        <a:spcAft>
                          <a:spcPts val="0"/>
                        </a:spcAft>
                      </a:pPr>
                      <a:r>
                        <a:rPr lang="ru-RU" sz="1250" u="sng" spc="10">
                          <a:solidFill>
                            <a:schemeClr val="tx1"/>
                          </a:solidFill>
                          <a:effectLst/>
                          <a:latin typeface="Times New Roman" panose="02020603050405020304" pitchFamily="18" charset="0"/>
                          <a:cs typeface="Times New Roman" panose="02020603050405020304" pitchFamily="18" charset="0"/>
                        </a:rPr>
                        <a:t>Знания: </a:t>
                      </a:r>
                      <a:endParaRPr lang="ru-RU" sz="1250">
                        <a:solidFill>
                          <a:schemeClr val="tx1"/>
                        </a:solidFill>
                        <a:effectLst/>
                        <a:latin typeface="Times New Roman" panose="02020603050405020304" pitchFamily="18" charset="0"/>
                        <a:cs typeface="Times New Roman" panose="02020603050405020304" pitchFamily="18" charset="0"/>
                      </a:endParaRPr>
                    </a:p>
                    <a:p>
                      <a:pPr algn="just">
                        <a:lnSpc>
                          <a:spcPct val="100000"/>
                        </a:lnSpc>
                        <a:spcAft>
                          <a:spcPts val="0"/>
                        </a:spcAft>
                      </a:pPr>
                      <a:r>
                        <a:rPr lang="ru-RU" sz="1250" spc="10">
                          <a:solidFill>
                            <a:schemeClr val="tx1"/>
                          </a:solidFill>
                          <a:effectLst/>
                          <a:latin typeface="Times New Roman" panose="02020603050405020304" pitchFamily="18" charset="0"/>
                          <a:cs typeface="Times New Roman" panose="02020603050405020304" pitchFamily="18" charset="0"/>
                        </a:rPr>
                        <a:t>-понимать природу денег, их назначение и источник их появления</a:t>
                      </a:r>
                      <a:endParaRPr lang="ru-RU" sz="1250">
                        <a:solidFill>
                          <a:schemeClr val="tx1"/>
                        </a:solidFill>
                        <a:effectLst/>
                        <a:latin typeface="Times New Roman" panose="02020603050405020304" pitchFamily="18" charset="0"/>
                        <a:cs typeface="Times New Roman" panose="02020603050405020304" pitchFamily="18" charset="0"/>
                      </a:endParaRPr>
                    </a:p>
                    <a:p>
                      <a:pPr algn="just">
                        <a:lnSpc>
                          <a:spcPct val="100000"/>
                        </a:lnSpc>
                        <a:spcAft>
                          <a:spcPts val="0"/>
                        </a:spcAft>
                      </a:pPr>
                      <a:r>
                        <a:rPr lang="ru-RU" sz="1250" spc="10">
                          <a:solidFill>
                            <a:schemeClr val="tx1"/>
                          </a:solidFill>
                          <a:effectLst/>
                          <a:latin typeface="Times New Roman" panose="02020603050405020304" pitchFamily="18" charset="0"/>
                          <a:cs typeface="Times New Roman" panose="02020603050405020304" pitchFamily="18" charset="0"/>
                        </a:rPr>
                        <a:t>-понимать суть процесса накопления на минимальном сроке и на визуально понятных примерах</a:t>
                      </a:r>
                      <a:endParaRPr lang="ru-RU" sz="1250">
                        <a:solidFill>
                          <a:schemeClr val="tx1"/>
                        </a:solidFill>
                        <a:effectLst/>
                        <a:latin typeface="Times New Roman" panose="02020603050405020304" pitchFamily="18" charset="0"/>
                        <a:cs typeface="Times New Roman" panose="02020603050405020304" pitchFamily="18" charset="0"/>
                      </a:endParaRPr>
                    </a:p>
                    <a:p>
                      <a:pPr algn="just">
                        <a:lnSpc>
                          <a:spcPct val="100000"/>
                        </a:lnSpc>
                        <a:spcAft>
                          <a:spcPts val="0"/>
                        </a:spcAft>
                      </a:pPr>
                      <a:r>
                        <a:rPr lang="ru-RU" sz="1250" spc="10">
                          <a:solidFill>
                            <a:schemeClr val="tx1"/>
                          </a:solidFill>
                          <a:effectLst/>
                          <a:latin typeface="Times New Roman" panose="02020603050405020304" pitchFamily="18" charset="0"/>
                          <a:cs typeface="Times New Roman" panose="02020603050405020304" pitchFamily="18" charset="0"/>
                        </a:rPr>
                        <a:t>-понимать важность благотворительности</a:t>
                      </a:r>
                      <a:endParaRPr lang="ru-RU" sz="1250">
                        <a:solidFill>
                          <a:schemeClr val="tx1"/>
                        </a:solidFill>
                        <a:effectLst/>
                        <a:latin typeface="Times New Roman" panose="02020603050405020304" pitchFamily="18" charset="0"/>
                        <a:cs typeface="Times New Roman" panose="02020603050405020304" pitchFamily="18" charset="0"/>
                      </a:endParaRPr>
                    </a:p>
                    <a:p>
                      <a:pPr algn="just">
                        <a:lnSpc>
                          <a:spcPct val="100000"/>
                        </a:lnSpc>
                        <a:spcAft>
                          <a:spcPts val="0"/>
                        </a:spcAft>
                      </a:pPr>
                      <a:r>
                        <a:rPr lang="ru-RU" sz="1250" u="sng" spc="10">
                          <a:solidFill>
                            <a:schemeClr val="tx1"/>
                          </a:solidFill>
                          <a:effectLst/>
                          <a:latin typeface="Times New Roman" panose="02020603050405020304" pitchFamily="18" charset="0"/>
                          <a:cs typeface="Times New Roman" panose="02020603050405020304" pitchFamily="18" charset="0"/>
                        </a:rPr>
                        <a:t>Умения: </a:t>
                      </a:r>
                      <a:endParaRPr lang="ru-RU" sz="1250">
                        <a:solidFill>
                          <a:schemeClr val="tx1"/>
                        </a:solidFill>
                        <a:effectLst/>
                        <a:latin typeface="Times New Roman" panose="02020603050405020304" pitchFamily="18" charset="0"/>
                        <a:cs typeface="Times New Roman" panose="02020603050405020304" pitchFamily="18" charset="0"/>
                      </a:endParaRPr>
                    </a:p>
                    <a:p>
                      <a:pPr algn="just">
                        <a:lnSpc>
                          <a:spcPct val="100000"/>
                        </a:lnSpc>
                        <a:spcAft>
                          <a:spcPts val="0"/>
                        </a:spcAft>
                      </a:pPr>
                      <a:r>
                        <a:rPr lang="ru-RU" sz="1250" spc="10">
                          <a:solidFill>
                            <a:schemeClr val="tx1"/>
                          </a:solidFill>
                          <a:effectLst/>
                          <a:latin typeface="Times New Roman" panose="02020603050405020304" pitchFamily="18" charset="0"/>
                          <a:cs typeface="Times New Roman" panose="02020603050405020304" pitchFamily="18" charset="0"/>
                        </a:rPr>
                        <a:t>-различать номинал денежных знаков, находить признаки настоящих денег</a:t>
                      </a:r>
                      <a:endParaRPr lang="ru-RU" sz="1250">
                        <a:solidFill>
                          <a:schemeClr val="tx1"/>
                        </a:solidFill>
                        <a:effectLst/>
                        <a:latin typeface="Times New Roman" panose="02020603050405020304" pitchFamily="18" charset="0"/>
                        <a:cs typeface="Times New Roman" panose="02020603050405020304" pitchFamily="18" charset="0"/>
                      </a:endParaRPr>
                    </a:p>
                    <a:p>
                      <a:pPr algn="just">
                        <a:lnSpc>
                          <a:spcPct val="100000"/>
                        </a:lnSpc>
                        <a:spcAft>
                          <a:spcPts val="0"/>
                        </a:spcAft>
                      </a:pPr>
                      <a:r>
                        <a:rPr lang="ru-RU" sz="1250" spc="10">
                          <a:solidFill>
                            <a:schemeClr val="tx1"/>
                          </a:solidFill>
                          <a:effectLst/>
                          <a:latin typeface="Times New Roman" panose="02020603050405020304" pitchFamily="18" charset="0"/>
                          <a:cs typeface="Times New Roman" panose="02020603050405020304" pitchFamily="18" charset="0"/>
                        </a:rPr>
                        <a:t>-уметь различать типы денег (наличные, пластиковые карты, чеки, купоны и т.д.)</a:t>
                      </a:r>
                      <a:endParaRPr lang="ru-RU" sz="1250">
                        <a:solidFill>
                          <a:schemeClr val="tx1"/>
                        </a:solidFill>
                        <a:effectLst/>
                        <a:latin typeface="Times New Roman" panose="02020603050405020304" pitchFamily="18" charset="0"/>
                        <a:cs typeface="Times New Roman" panose="02020603050405020304" pitchFamily="18" charset="0"/>
                      </a:endParaRPr>
                    </a:p>
                    <a:p>
                      <a:pPr algn="just">
                        <a:lnSpc>
                          <a:spcPct val="100000"/>
                        </a:lnSpc>
                        <a:spcAft>
                          <a:spcPts val="0"/>
                        </a:spcAft>
                      </a:pPr>
                      <a:r>
                        <a:rPr lang="ru-RU" sz="1250" spc="10">
                          <a:solidFill>
                            <a:schemeClr val="tx1"/>
                          </a:solidFill>
                          <a:effectLst/>
                          <a:latin typeface="Times New Roman" panose="02020603050405020304" pitchFamily="18" charset="0"/>
                          <a:cs typeface="Times New Roman" panose="02020603050405020304" pitchFamily="18" charset="0"/>
                        </a:rPr>
                        <a:t>-уметь считать наличные деньги (купюры и монеты)</a:t>
                      </a:r>
                      <a:endParaRPr lang="ru-RU" sz="1250">
                        <a:solidFill>
                          <a:schemeClr val="tx1"/>
                        </a:solidFill>
                        <a:effectLst/>
                        <a:latin typeface="Times New Roman" panose="02020603050405020304" pitchFamily="18" charset="0"/>
                        <a:cs typeface="Times New Roman" panose="02020603050405020304" pitchFamily="18" charset="0"/>
                      </a:endParaRPr>
                    </a:p>
                    <a:p>
                      <a:pPr algn="just">
                        <a:lnSpc>
                          <a:spcPct val="100000"/>
                        </a:lnSpc>
                        <a:spcAft>
                          <a:spcPts val="0"/>
                        </a:spcAft>
                      </a:pPr>
                      <a:r>
                        <a:rPr lang="ru-RU" sz="1250" spc="10">
                          <a:solidFill>
                            <a:schemeClr val="tx1"/>
                          </a:solidFill>
                          <a:effectLst/>
                          <a:latin typeface="Times New Roman" panose="02020603050405020304" pitchFamily="18" charset="0"/>
                          <a:cs typeface="Times New Roman" panose="02020603050405020304" pitchFamily="18" charset="0"/>
                        </a:rPr>
                        <a:t>-уметь правильно сосчитать сдачу</a:t>
                      </a:r>
                      <a:endParaRPr lang="ru-RU" sz="1250">
                        <a:solidFill>
                          <a:schemeClr val="tx1"/>
                        </a:solidFill>
                        <a:effectLst/>
                        <a:latin typeface="Times New Roman" panose="02020603050405020304" pitchFamily="18" charset="0"/>
                        <a:cs typeface="Times New Roman" panose="02020603050405020304" pitchFamily="18" charset="0"/>
                      </a:endParaRPr>
                    </a:p>
                    <a:p>
                      <a:pPr algn="just">
                        <a:lnSpc>
                          <a:spcPct val="100000"/>
                        </a:lnSpc>
                        <a:spcAft>
                          <a:spcPts val="0"/>
                        </a:spcAft>
                      </a:pPr>
                      <a:r>
                        <a:rPr lang="ru-RU" sz="1250" u="sng" spc="10">
                          <a:solidFill>
                            <a:schemeClr val="tx1"/>
                          </a:solidFill>
                          <a:effectLst/>
                          <a:latin typeface="Times New Roman" panose="02020603050405020304" pitchFamily="18" charset="0"/>
                          <a:cs typeface="Times New Roman" panose="02020603050405020304" pitchFamily="18" charset="0"/>
                        </a:rPr>
                        <a:t>Навыки: </a:t>
                      </a:r>
                      <a:endParaRPr lang="ru-RU" sz="1250">
                        <a:solidFill>
                          <a:schemeClr val="tx1"/>
                        </a:solidFill>
                        <a:effectLst/>
                        <a:latin typeface="Times New Roman" panose="02020603050405020304" pitchFamily="18" charset="0"/>
                        <a:cs typeface="Times New Roman" panose="02020603050405020304" pitchFamily="18" charset="0"/>
                      </a:endParaRPr>
                    </a:p>
                    <a:p>
                      <a:pPr algn="just">
                        <a:lnSpc>
                          <a:spcPct val="100000"/>
                        </a:lnSpc>
                        <a:spcAft>
                          <a:spcPts val="0"/>
                        </a:spcAft>
                      </a:pPr>
                      <a:r>
                        <a:rPr lang="ru-RU" sz="1250" spc="-10">
                          <a:solidFill>
                            <a:schemeClr val="tx1"/>
                          </a:solidFill>
                          <a:effectLst/>
                          <a:latin typeface="Times New Roman" panose="02020603050405020304" pitchFamily="18" charset="0"/>
                          <a:cs typeface="Times New Roman" panose="02020603050405020304" pitchFamily="18" charset="0"/>
                        </a:rPr>
                        <a:t>-осознавать, что деньги необходимо хранить в безопасном месте</a:t>
                      </a:r>
                      <a:endParaRPr lang="ru-RU" sz="1250">
                        <a:solidFill>
                          <a:schemeClr val="tx1"/>
                        </a:solidFill>
                        <a:effectLst/>
                        <a:latin typeface="Times New Roman" panose="02020603050405020304" pitchFamily="18" charset="0"/>
                        <a:cs typeface="Times New Roman" panose="02020603050405020304" pitchFamily="18" charset="0"/>
                      </a:endParaRPr>
                    </a:p>
                    <a:p>
                      <a:pPr algn="just">
                        <a:lnSpc>
                          <a:spcPct val="100000"/>
                        </a:lnSpc>
                        <a:spcAft>
                          <a:spcPts val="0"/>
                        </a:spcAft>
                      </a:pPr>
                      <a:r>
                        <a:rPr lang="ru-RU" sz="1250" spc="-10">
                          <a:solidFill>
                            <a:schemeClr val="tx1"/>
                          </a:solidFill>
                          <a:effectLst/>
                          <a:latin typeface="Times New Roman" panose="02020603050405020304" pitchFamily="18" charset="0"/>
                          <a:cs typeface="Times New Roman" panose="02020603050405020304" pitchFamily="18" charset="0"/>
                        </a:rPr>
                        <a:t> </a:t>
                      </a:r>
                      <a:endParaRPr lang="ru-RU" sz="125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728" marR="9728" marT="0" marB="0">
                    <a:solidFill>
                      <a:schemeClr val="accent5">
                        <a:lumMod val="20000"/>
                        <a:lumOff val="80000"/>
                      </a:schemeClr>
                    </a:solidFill>
                  </a:tcPr>
                </a:tc>
                <a:tc>
                  <a:txBody>
                    <a:bodyPr/>
                    <a:lstStyle/>
                    <a:p>
                      <a:pPr algn="just">
                        <a:lnSpc>
                          <a:spcPct val="100000"/>
                        </a:lnSpc>
                        <a:spcAft>
                          <a:spcPts val="0"/>
                        </a:spcAft>
                      </a:pPr>
                      <a:r>
                        <a:rPr lang="ru-RU" sz="1250" u="sng" spc="10">
                          <a:solidFill>
                            <a:schemeClr val="tx1"/>
                          </a:solidFill>
                          <a:effectLst/>
                          <a:latin typeface="Times New Roman" panose="02020603050405020304" pitchFamily="18" charset="0"/>
                          <a:cs typeface="Times New Roman" panose="02020603050405020304" pitchFamily="18" charset="0"/>
                        </a:rPr>
                        <a:t>Знания: </a:t>
                      </a:r>
                      <a:endParaRPr lang="ru-RU" sz="1250">
                        <a:solidFill>
                          <a:schemeClr val="tx1"/>
                        </a:solidFill>
                        <a:effectLst/>
                        <a:latin typeface="Times New Roman" panose="02020603050405020304" pitchFamily="18" charset="0"/>
                        <a:cs typeface="Times New Roman" panose="02020603050405020304" pitchFamily="18" charset="0"/>
                      </a:endParaRPr>
                    </a:p>
                    <a:p>
                      <a:pPr>
                        <a:lnSpc>
                          <a:spcPct val="100000"/>
                        </a:lnSpc>
                        <a:spcAft>
                          <a:spcPts val="0"/>
                        </a:spcAft>
                      </a:pPr>
                      <a:r>
                        <a:rPr lang="ru-RU" sz="1250" spc="-10">
                          <a:solidFill>
                            <a:schemeClr val="tx1"/>
                          </a:solidFill>
                          <a:effectLst/>
                          <a:latin typeface="Times New Roman" panose="02020603050405020304" pitchFamily="18" charset="0"/>
                          <a:cs typeface="Times New Roman" panose="02020603050405020304" pitchFamily="18" charset="0"/>
                        </a:rPr>
                        <a:t>-понимать необходимость аккумулировать сбережения для будущих трат</a:t>
                      </a:r>
                      <a:endParaRPr lang="ru-RU" sz="1250">
                        <a:solidFill>
                          <a:schemeClr val="tx1"/>
                        </a:solidFill>
                        <a:effectLst/>
                        <a:latin typeface="Times New Roman" panose="02020603050405020304" pitchFamily="18" charset="0"/>
                        <a:cs typeface="Times New Roman" panose="02020603050405020304" pitchFamily="18" charset="0"/>
                      </a:endParaRPr>
                    </a:p>
                    <a:p>
                      <a:pPr algn="just">
                        <a:lnSpc>
                          <a:spcPct val="100000"/>
                        </a:lnSpc>
                        <a:spcAft>
                          <a:spcPts val="0"/>
                        </a:spcAft>
                      </a:pPr>
                      <a:r>
                        <a:rPr lang="ru-RU" sz="1250" spc="10">
                          <a:solidFill>
                            <a:schemeClr val="tx1"/>
                          </a:solidFill>
                          <a:effectLst/>
                          <a:latin typeface="Times New Roman" panose="02020603050405020304" pitchFamily="18" charset="0"/>
                          <a:cs typeface="Times New Roman" panose="02020603050405020304" pitchFamily="18" charset="0"/>
                        </a:rPr>
                        <a:t>-понимать различия между дебетовой и кредитной картой</a:t>
                      </a:r>
                      <a:endParaRPr lang="ru-RU" sz="1250">
                        <a:solidFill>
                          <a:schemeClr val="tx1"/>
                        </a:solidFill>
                        <a:effectLst/>
                        <a:latin typeface="Times New Roman" panose="02020603050405020304" pitchFamily="18" charset="0"/>
                        <a:cs typeface="Times New Roman" panose="02020603050405020304" pitchFamily="18" charset="0"/>
                      </a:endParaRPr>
                    </a:p>
                    <a:p>
                      <a:pPr algn="just">
                        <a:lnSpc>
                          <a:spcPct val="100000"/>
                        </a:lnSpc>
                        <a:spcAft>
                          <a:spcPts val="0"/>
                        </a:spcAft>
                      </a:pPr>
                      <a:r>
                        <a:rPr lang="ru-RU" sz="1250" u="sng" spc="10">
                          <a:solidFill>
                            <a:schemeClr val="tx1"/>
                          </a:solidFill>
                          <a:effectLst/>
                          <a:latin typeface="Times New Roman" panose="02020603050405020304" pitchFamily="18" charset="0"/>
                          <a:cs typeface="Times New Roman" panose="02020603050405020304" pitchFamily="18" charset="0"/>
                        </a:rPr>
                        <a:t>Умения: </a:t>
                      </a:r>
                      <a:endParaRPr lang="ru-RU" sz="1250">
                        <a:solidFill>
                          <a:schemeClr val="tx1"/>
                        </a:solidFill>
                        <a:effectLst/>
                        <a:latin typeface="Times New Roman" panose="02020603050405020304" pitchFamily="18" charset="0"/>
                        <a:cs typeface="Times New Roman" panose="02020603050405020304" pitchFamily="18" charset="0"/>
                      </a:endParaRPr>
                    </a:p>
                    <a:p>
                      <a:pPr algn="just">
                        <a:lnSpc>
                          <a:spcPct val="100000"/>
                        </a:lnSpc>
                        <a:spcAft>
                          <a:spcPts val="0"/>
                        </a:spcAft>
                      </a:pPr>
                      <a:r>
                        <a:rPr lang="ru-RU" sz="1250" spc="10">
                          <a:solidFill>
                            <a:schemeClr val="tx1"/>
                          </a:solidFill>
                          <a:effectLst/>
                          <a:latin typeface="Times New Roman" panose="02020603050405020304" pitchFamily="18" charset="0"/>
                          <a:cs typeface="Times New Roman" panose="02020603050405020304" pitchFamily="18" charset="0"/>
                        </a:rPr>
                        <a:t>-уметь различать российские деньги и иностранную валюту</a:t>
                      </a:r>
                      <a:endParaRPr lang="ru-RU" sz="1250">
                        <a:solidFill>
                          <a:schemeClr val="tx1"/>
                        </a:solidFill>
                        <a:effectLst/>
                        <a:latin typeface="Times New Roman" panose="02020603050405020304" pitchFamily="18" charset="0"/>
                        <a:cs typeface="Times New Roman" panose="02020603050405020304" pitchFamily="18" charset="0"/>
                      </a:endParaRPr>
                    </a:p>
                    <a:p>
                      <a:pPr algn="just">
                        <a:lnSpc>
                          <a:spcPct val="100000"/>
                        </a:lnSpc>
                        <a:spcAft>
                          <a:spcPts val="0"/>
                        </a:spcAft>
                      </a:pPr>
                      <a:r>
                        <a:rPr lang="ru-RU" sz="1250" spc="10">
                          <a:solidFill>
                            <a:schemeClr val="tx1"/>
                          </a:solidFill>
                          <a:effectLst/>
                          <a:latin typeface="Times New Roman" panose="02020603050405020304" pitchFamily="18" charset="0"/>
                          <a:cs typeface="Times New Roman" panose="02020603050405020304" pitchFamily="18" charset="0"/>
                        </a:rPr>
                        <a:t>-сравнивать цены перед покупкой и уметь экономить </a:t>
                      </a:r>
                      <a:endParaRPr lang="ru-RU" sz="1250">
                        <a:solidFill>
                          <a:schemeClr val="tx1"/>
                        </a:solidFill>
                        <a:effectLst/>
                        <a:latin typeface="Times New Roman" panose="02020603050405020304" pitchFamily="18" charset="0"/>
                        <a:cs typeface="Times New Roman" panose="02020603050405020304" pitchFamily="18" charset="0"/>
                      </a:endParaRPr>
                    </a:p>
                    <a:p>
                      <a:pPr algn="just">
                        <a:lnSpc>
                          <a:spcPct val="100000"/>
                        </a:lnSpc>
                        <a:spcAft>
                          <a:spcPts val="0"/>
                        </a:spcAft>
                      </a:pPr>
                      <a:r>
                        <a:rPr lang="ru-RU" sz="1250" spc="10">
                          <a:solidFill>
                            <a:schemeClr val="tx1"/>
                          </a:solidFill>
                          <a:effectLst/>
                          <a:latin typeface="Times New Roman" panose="02020603050405020304" pitchFamily="18" charset="0"/>
                          <a:cs typeface="Times New Roman" panose="02020603050405020304" pitchFamily="18" charset="0"/>
                        </a:rPr>
                        <a:t>-рассчитываться банковской картой (дополнительной к карте родителей, данная услуга доступна для детей в возрасте 6–14 лет)</a:t>
                      </a:r>
                      <a:endParaRPr lang="ru-RU" sz="1250">
                        <a:solidFill>
                          <a:schemeClr val="tx1"/>
                        </a:solidFill>
                        <a:effectLst/>
                        <a:latin typeface="Times New Roman" panose="02020603050405020304" pitchFamily="18" charset="0"/>
                        <a:cs typeface="Times New Roman" panose="02020603050405020304" pitchFamily="18" charset="0"/>
                      </a:endParaRPr>
                    </a:p>
                    <a:p>
                      <a:pPr algn="just">
                        <a:lnSpc>
                          <a:spcPct val="100000"/>
                        </a:lnSpc>
                        <a:spcAft>
                          <a:spcPts val="0"/>
                        </a:spcAft>
                      </a:pPr>
                      <a:r>
                        <a:rPr lang="ru-RU" sz="1250" u="sng" spc="10">
                          <a:solidFill>
                            <a:schemeClr val="tx1"/>
                          </a:solidFill>
                          <a:effectLst/>
                          <a:latin typeface="Times New Roman" panose="02020603050405020304" pitchFamily="18" charset="0"/>
                          <a:cs typeface="Times New Roman" panose="02020603050405020304" pitchFamily="18" charset="0"/>
                        </a:rPr>
                        <a:t>Навыки:</a:t>
                      </a:r>
                      <a:endParaRPr lang="ru-RU" sz="1250">
                        <a:solidFill>
                          <a:schemeClr val="tx1"/>
                        </a:solidFill>
                        <a:effectLst/>
                        <a:latin typeface="Times New Roman" panose="02020603050405020304" pitchFamily="18" charset="0"/>
                        <a:cs typeface="Times New Roman" panose="02020603050405020304" pitchFamily="18" charset="0"/>
                      </a:endParaRPr>
                    </a:p>
                    <a:p>
                      <a:pPr algn="just">
                        <a:lnSpc>
                          <a:spcPct val="100000"/>
                        </a:lnSpc>
                        <a:spcAft>
                          <a:spcPts val="0"/>
                        </a:spcAft>
                      </a:pPr>
                      <a:r>
                        <a:rPr lang="ru-RU" sz="1250" spc="10">
                          <a:solidFill>
                            <a:schemeClr val="tx1"/>
                          </a:solidFill>
                          <a:effectLst/>
                          <a:latin typeface="Times New Roman" panose="02020603050405020304" pitchFamily="18" charset="0"/>
                          <a:cs typeface="Times New Roman" panose="02020603050405020304" pitchFamily="18" charset="0"/>
                        </a:rPr>
                        <a:t>-самостоятельно принимать решение о том, как потратить карманные деньги и обосновывать это решение</a:t>
                      </a:r>
                      <a:endParaRPr lang="ru-RU" sz="1250">
                        <a:solidFill>
                          <a:schemeClr val="tx1"/>
                        </a:solidFill>
                        <a:effectLst/>
                        <a:latin typeface="Times New Roman" panose="02020603050405020304" pitchFamily="18" charset="0"/>
                        <a:cs typeface="Times New Roman" panose="02020603050405020304" pitchFamily="18" charset="0"/>
                      </a:endParaRPr>
                    </a:p>
                    <a:p>
                      <a:pPr algn="just">
                        <a:lnSpc>
                          <a:spcPct val="100000"/>
                        </a:lnSpc>
                        <a:spcAft>
                          <a:spcPts val="0"/>
                        </a:spcAft>
                      </a:pPr>
                      <a:r>
                        <a:rPr lang="ru-RU" sz="1250" spc="10">
                          <a:solidFill>
                            <a:schemeClr val="tx1"/>
                          </a:solidFill>
                          <a:effectLst/>
                          <a:latin typeface="Times New Roman" panose="02020603050405020304" pitchFamily="18" charset="0"/>
                          <a:cs typeface="Times New Roman" panose="02020603050405020304" pitchFamily="18" charset="0"/>
                        </a:rPr>
                        <a:t>-расширять свои зоны ответственности, в том числе и в финансовых вопросах (способен справится с покупками к школе, организацией досуга, накоплением на подарки друзьям)</a:t>
                      </a:r>
                      <a:endParaRPr lang="ru-RU" sz="1250">
                        <a:solidFill>
                          <a:schemeClr val="tx1"/>
                        </a:solidFill>
                        <a:effectLst/>
                        <a:latin typeface="Times New Roman" panose="02020603050405020304" pitchFamily="18" charset="0"/>
                        <a:cs typeface="Times New Roman" panose="02020603050405020304" pitchFamily="18" charset="0"/>
                      </a:endParaRPr>
                    </a:p>
                    <a:p>
                      <a:pPr algn="just">
                        <a:lnSpc>
                          <a:spcPct val="100000"/>
                        </a:lnSpc>
                        <a:spcAft>
                          <a:spcPts val="0"/>
                        </a:spcAft>
                      </a:pPr>
                      <a:r>
                        <a:rPr lang="ru-RU" sz="1250" spc="10">
                          <a:solidFill>
                            <a:schemeClr val="tx1"/>
                          </a:solidFill>
                          <a:effectLst/>
                          <a:latin typeface="Times New Roman" panose="02020603050405020304" pitchFamily="18" charset="0"/>
                          <a:cs typeface="Times New Roman" panose="02020603050405020304" pitchFamily="18" charset="0"/>
                        </a:rPr>
                        <a:t>-запомнить и применить основные правила финансовой безопасности при использовании карты, телефона, при осуществлении платёжных операций в компьютерных играх</a:t>
                      </a:r>
                      <a:endParaRPr lang="ru-RU" sz="125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728" marR="9728" marT="0" marB="0">
                    <a:solidFill>
                      <a:schemeClr val="accent5">
                        <a:lumMod val="20000"/>
                        <a:lumOff val="80000"/>
                      </a:schemeClr>
                    </a:solidFill>
                  </a:tcPr>
                </a:tc>
                <a:tc>
                  <a:txBody>
                    <a:bodyPr/>
                    <a:lstStyle/>
                    <a:p>
                      <a:pPr algn="just">
                        <a:lnSpc>
                          <a:spcPct val="100000"/>
                        </a:lnSpc>
                        <a:spcAft>
                          <a:spcPts val="0"/>
                        </a:spcAft>
                      </a:pPr>
                      <a:r>
                        <a:rPr lang="ru-RU" sz="1250" u="sng" spc="10" dirty="0">
                          <a:solidFill>
                            <a:schemeClr val="tx1"/>
                          </a:solidFill>
                          <a:effectLst/>
                          <a:latin typeface="Times New Roman" panose="02020603050405020304" pitchFamily="18" charset="0"/>
                          <a:cs typeface="Times New Roman" panose="02020603050405020304" pitchFamily="18" charset="0"/>
                        </a:rPr>
                        <a:t>Знания: </a:t>
                      </a:r>
                      <a:endParaRPr lang="ru-RU" sz="1250" dirty="0">
                        <a:solidFill>
                          <a:schemeClr val="tx1"/>
                        </a:solidFill>
                        <a:effectLst/>
                        <a:latin typeface="Times New Roman" panose="02020603050405020304" pitchFamily="18" charset="0"/>
                        <a:cs typeface="Times New Roman" panose="02020603050405020304" pitchFamily="18" charset="0"/>
                      </a:endParaRPr>
                    </a:p>
                    <a:p>
                      <a:pPr algn="just">
                        <a:lnSpc>
                          <a:spcPct val="100000"/>
                        </a:lnSpc>
                        <a:spcAft>
                          <a:spcPts val="0"/>
                        </a:spcAft>
                      </a:pPr>
                      <a:r>
                        <a:rPr lang="ru-RU" sz="1250" spc="-10" dirty="0">
                          <a:solidFill>
                            <a:schemeClr val="tx1"/>
                          </a:solidFill>
                          <a:effectLst/>
                          <a:latin typeface="Times New Roman" panose="02020603050405020304" pitchFamily="18" charset="0"/>
                          <a:cs typeface="Times New Roman" panose="02020603050405020304" pitchFamily="18" charset="0"/>
                        </a:rPr>
                        <a:t>-осознавать, что сбережения могут приносить доход</a:t>
                      </a:r>
                      <a:endParaRPr lang="ru-RU" sz="1250" dirty="0">
                        <a:solidFill>
                          <a:schemeClr val="tx1"/>
                        </a:solidFill>
                        <a:effectLst/>
                        <a:latin typeface="Times New Roman" panose="02020603050405020304" pitchFamily="18" charset="0"/>
                        <a:cs typeface="Times New Roman" panose="02020603050405020304" pitchFamily="18" charset="0"/>
                      </a:endParaRPr>
                    </a:p>
                    <a:p>
                      <a:pPr>
                        <a:lnSpc>
                          <a:spcPct val="100000"/>
                        </a:lnSpc>
                        <a:spcAft>
                          <a:spcPts val="0"/>
                        </a:spcAft>
                      </a:pPr>
                      <a:r>
                        <a:rPr lang="ru-RU" sz="1250" spc="-10" dirty="0">
                          <a:solidFill>
                            <a:schemeClr val="tx1"/>
                          </a:solidFill>
                          <a:effectLst/>
                          <a:latin typeface="Times New Roman" panose="02020603050405020304" pitchFamily="18" charset="0"/>
                          <a:cs typeface="Times New Roman" panose="02020603050405020304" pitchFamily="18" charset="0"/>
                        </a:rPr>
                        <a:t>-осознавать риски, связанные с хранением сбережений в наличной форме</a:t>
                      </a:r>
                      <a:endParaRPr lang="ru-RU" sz="1250" dirty="0">
                        <a:solidFill>
                          <a:schemeClr val="tx1"/>
                        </a:solidFill>
                        <a:effectLst/>
                        <a:latin typeface="Times New Roman" panose="02020603050405020304" pitchFamily="18" charset="0"/>
                        <a:cs typeface="Times New Roman" panose="02020603050405020304" pitchFamily="18" charset="0"/>
                      </a:endParaRPr>
                    </a:p>
                    <a:p>
                      <a:pPr algn="just">
                        <a:lnSpc>
                          <a:spcPct val="100000"/>
                        </a:lnSpc>
                        <a:spcAft>
                          <a:spcPts val="0"/>
                        </a:spcAft>
                      </a:pPr>
                      <a:r>
                        <a:rPr lang="ru-RU" sz="1250" spc="-10" dirty="0">
                          <a:solidFill>
                            <a:schemeClr val="tx1"/>
                          </a:solidFill>
                          <a:effectLst/>
                          <a:latin typeface="Times New Roman" panose="02020603050405020304" pitchFamily="18" charset="0"/>
                          <a:cs typeface="Times New Roman" panose="02020603050405020304" pitchFamily="18" charset="0"/>
                        </a:rPr>
                        <a:t>-иметь общее представление о различных способах сбережения</a:t>
                      </a:r>
                      <a:endParaRPr lang="ru-RU" sz="1250" dirty="0">
                        <a:solidFill>
                          <a:schemeClr val="tx1"/>
                        </a:solidFill>
                        <a:effectLst/>
                        <a:latin typeface="Times New Roman" panose="02020603050405020304" pitchFamily="18" charset="0"/>
                        <a:cs typeface="Times New Roman" panose="02020603050405020304" pitchFamily="18" charset="0"/>
                      </a:endParaRPr>
                    </a:p>
                    <a:p>
                      <a:pPr algn="just">
                        <a:lnSpc>
                          <a:spcPct val="100000"/>
                        </a:lnSpc>
                        <a:spcAft>
                          <a:spcPts val="0"/>
                        </a:spcAft>
                      </a:pPr>
                      <a:r>
                        <a:rPr lang="ru-RU" sz="1250" spc="10" dirty="0">
                          <a:solidFill>
                            <a:schemeClr val="tx1"/>
                          </a:solidFill>
                          <a:effectLst/>
                          <a:latin typeface="Times New Roman" panose="02020603050405020304" pitchFamily="18" charset="0"/>
                          <a:cs typeface="Times New Roman" panose="02020603050405020304" pitchFamily="18" charset="0"/>
                        </a:rPr>
                        <a:t>-понимать суть налоговых вычетов как способа оптимизации бюджета семьи </a:t>
                      </a:r>
                      <a:endParaRPr lang="ru-RU" sz="1250" dirty="0">
                        <a:solidFill>
                          <a:schemeClr val="tx1"/>
                        </a:solidFill>
                        <a:effectLst/>
                        <a:latin typeface="Times New Roman" panose="02020603050405020304" pitchFamily="18" charset="0"/>
                        <a:cs typeface="Times New Roman" panose="02020603050405020304" pitchFamily="18" charset="0"/>
                      </a:endParaRPr>
                    </a:p>
                    <a:p>
                      <a:pPr algn="just">
                        <a:lnSpc>
                          <a:spcPct val="100000"/>
                        </a:lnSpc>
                        <a:spcAft>
                          <a:spcPts val="0"/>
                        </a:spcAft>
                      </a:pPr>
                      <a:r>
                        <a:rPr lang="ru-RU" sz="1250" spc="-10" dirty="0">
                          <a:solidFill>
                            <a:schemeClr val="tx1"/>
                          </a:solidFill>
                          <a:effectLst/>
                          <a:latin typeface="Times New Roman" panose="02020603050405020304" pitchFamily="18" charset="0"/>
                          <a:cs typeface="Times New Roman" panose="02020603050405020304" pitchFamily="18" charset="0"/>
                        </a:rPr>
                        <a:t>-знать, что процентные ставки и обменные курсы могут изменяться во времени</a:t>
                      </a:r>
                      <a:endParaRPr lang="ru-RU" sz="1250" dirty="0">
                        <a:solidFill>
                          <a:schemeClr val="tx1"/>
                        </a:solidFill>
                        <a:effectLst/>
                        <a:latin typeface="Times New Roman" panose="02020603050405020304" pitchFamily="18" charset="0"/>
                        <a:cs typeface="Times New Roman" panose="02020603050405020304" pitchFamily="18" charset="0"/>
                      </a:endParaRPr>
                    </a:p>
                    <a:p>
                      <a:pPr algn="just">
                        <a:lnSpc>
                          <a:spcPct val="100000"/>
                        </a:lnSpc>
                        <a:spcAft>
                          <a:spcPts val="0"/>
                        </a:spcAft>
                      </a:pPr>
                      <a:r>
                        <a:rPr lang="ru-RU" sz="1250" u="sng" spc="10" dirty="0">
                          <a:solidFill>
                            <a:schemeClr val="tx1"/>
                          </a:solidFill>
                          <a:effectLst/>
                          <a:latin typeface="Times New Roman" panose="02020603050405020304" pitchFamily="18" charset="0"/>
                          <a:cs typeface="Times New Roman" panose="02020603050405020304" pitchFamily="18" charset="0"/>
                        </a:rPr>
                        <a:t>Умения: </a:t>
                      </a:r>
                      <a:endParaRPr lang="ru-RU" sz="1250" dirty="0">
                        <a:solidFill>
                          <a:schemeClr val="tx1"/>
                        </a:solidFill>
                        <a:effectLst/>
                        <a:latin typeface="Times New Roman" panose="02020603050405020304" pitchFamily="18" charset="0"/>
                        <a:cs typeface="Times New Roman" panose="02020603050405020304" pitchFamily="18" charset="0"/>
                      </a:endParaRPr>
                    </a:p>
                    <a:p>
                      <a:pPr algn="just">
                        <a:lnSpc>
                          <a:spcPct val="100000"/>
                        </a:lnSpc>
                        <a:spcAft>
                          <a:spcPts val="0"/>
                        </a:spcAft>
                      </a:pPr>
                      <a:r>
                        <a:rPr lang="ru-RU" sz="1250" spc="-10" dirty="0">
                          <a:solidFill>
                            <a:schemeClr val="tx1"/>
                          </a:solidFill>
                          <a:effectLst/>
                          <a:latin typeface="Times New Roman" panose="02020603050405020304" pitchFamily="18" charset="0"/>
                          <a:cs typeface="Times New Roman" panose="02020603050405020304" pitchFamily="18" charset="0"/>
                        </a:rPr>
                        <a:t>-уметь пользоваться дебетовой картой</a:t>
                      </a:r>
                      <a:endParaRPr lang="ru-RU" sz="1250" dirty="0">
                        <a:solidFill>
                          <a:schemeClr val="tx1"/>
                        </a:solidFill>
                        <a:effectLst/>
                        <a:latin typeface="Times New Roman" panose="02020603050405020304" pitchFamily="18" charset="0"/>
                        <a:cs typeface="Times New Roman" panose="02020603050405020304" pitchFamily="18" charset="0"/>
                      </a:endParaRPr>
                    </a:p>
                    <a:p>
                      <a:pPr algn="just">
                        <a:lnSpc>
                          <a:spcPct val="100000"/>
                        </a:lnSpc>
                        <a:spcAft>
                          <a:spcPts val="0"/>
                        </a:spcAft>
                      </a:pPr>
                      <a:r>
                        <a:rPr lang="ru-RU" sz="1250" spc="-10" dirty="0">
                          <a:solidFill>
                            <a:schemeClr val="tx1"/>
                          </a:solidFill>
                          <a:effectLst/>
                          <a:latin typeface="Times New Roman" panose="02020603050405020304" pitchFamily="18" charset="0"/>
                          <a:cs typeface="Times New Roman" panose="02020603050405020304" pitchFamily="18" charset="0"/>
                        </a:rPr>
                        <a:t>-понять суть кредитования и необходимость платы за использование кредита</a:t>
                      </a:r>
                      <a:endParaRPr lang="ru-RU" sz="1250" dirty="0">
                        <a:solidFill>
                          <a:schemeClr val="tx1"/>
                        </a:solidFill>
                        <a:effectLst/>
                        <a:latin typeface="Times New Roman" panose="02020603050405020304" pitchFamily="18" charset="0"/>
                        <a:cs typeface="Times New Roman" panose="02020603050405020304" pitchFamily="18" charset="0"/>
                      </a:endParaRPr>
                    </a:p>
                    <a:p>
                      <a:pPr algn="just">
                        <a:lnSpc>
                          <a:spcPct val="100000"/>
                        </a:lnSpc>
                        <a:spcAft>
                          <a:spcPts val="0"/>
                        </a:spcAft>
                      </a:pPr>
                      <a:r>
                        <a:rPr lang="ru-RU" sz="1250" spc="10" dirty="0">
                          <a:solidFill>
                            <a:schemeClr val="tx1"/>
                          </a:solidFill>
                          <a:effectLst/>
                          <a:latin typeface="Times New Roman" panose="02020603050405020304" pitchFamily="18" charset="0"/>
                          <a:cs typeface="Times New Roman" panose="02020603050405020304" pitchFamily="18" charset="0"/>
                        </a:rPr>
                        <a:t>-соотносить выгоды от сиюминутного приобретения и переплаты по кредиту</a:t>
                      </a:r>
                      <a:endParaRPr lang="ru-RU" sz="1250" dirty="0">
                        <a:solidFill>
                          <a:schemeClr val="tx1"/>
                        </a:solidFill>
                        <a:effectLst/>
                        <a:latin typeface="Times New Roman" panose="02020603050405020304" pitchFamily="18" charset="0"/>
                        <a:cs typeface="Times New Roman" panose="02020603050405020304" pitchFamily="18" charset="0"/>
                      </a:endParaRPr>
                    </a:p>
                    <a:p>
                      <a:pPr>
                        <a:lnSpc>
                          <a:spcPct val="100000"/>
                        </a:lnSpc>
                        <a:spcAft>
                          <a:spcPts val="0"/>
                        </a:spcAft>
                      </a:pPr>
                      <a:r>
                        <a:rPr lang="ru-RU" sz="1250" spc="-10" dirty="0">
                          <a:solidFill>
                            <a:schemeClr val="tx1"/>
                          </a:solidFill>
                          <a:effectLst/>
                          <a:latin typeface="Times New Roman" panose="02020603050405020304" pitchFamily="18" charset="0"/>
                          <a:cs typeface="Times New Roman" panose="02020603050405020304" pitchFamily="18" charset="0"/>
                        </a:rPr>
                        <a:t>-уметь откладывать деньги на определенные цели</a:t>
                      </a:r>
                      <a:endParaRPr lang="ru-RU" sz="1250" dirty="0">
                        <a:solidFill>
                          <a:schemeClr val="tx1"/>
                        </a:solidFill>
                        <a:effectLst/>
                        <a:latin typeface="Times New Roman" panose="02020603050405020304" pitchFamily="18" charset="0"/>
                        <a:cs typeface="Times New Roman" panose="02020603050405020304" pitchFamily="18" charset="0"/>
                      </a:endParaRPr>
                    </a:p>
                    <a:p>
                      <a:pPr>
                        <a:lnSpc>
                          <a:spcPct val="100000"/>
                        </a:lnSpc>
                        <a:spcAft>
                          <a:spcPts val="0"/>
                        </a:spcAft>
                      </a:pPr>
                      <a:r>
                        <a:rPr lang="ru-RU" sz="1250" spc="10" dirty="0">
                          <a:solidFill>
                            <a:schemeClr val="tx1"/>
                          </a:solidFill>
                          <a:effectLst/>
                          <a:latin typeface="Times New Roman" panose="02020603050405020304" pitchFamily="18" charset="0"/>
                          <a:cs typeface="Times New Roman" panose="02020603050405020304" pitchFamily="18" charset="0"/>
                        </a:rPr>
                        <a:t>-регулярно сберегать 10–30% личного бюджета</a:t>
                      </a:r>
                      <a:endParaRPr lang="ru-RU" sz="1250" dirty="0">
                        <a:solidFill>
                          <a:schemeClr val="tx1"/>
                        </a:solidFill>
                        <a:effectLst/>
                        <a:latin typeface="Times New Roman" panose="02020603050405020304" pitchFamily="18" charset="0"/>
                        <a:cs typeface="Times New Roman" panose="02020603050405020304" pitchFamily="18" charset="0"/>
                      </a:endParaRPr>
                    </a:p>
                    <a:p>
                      <a:pPr>
                        <a:lnSpc>
                          <a:spcPct val="100000"/>
                        </a:lnSpc>
                        <a:spcAft>
                          <a:spcPts val="0"/>
                        </a:spcAft>
                      </a:pPr>
                      <a:r>
                        <a:rPr lang="ru-RU" sz="1250" spc="10" dirty="0">
                          <a:solidFill>
                            <a:schemeClr val="tx1"/>
                          </a:solidFill>
                          <a:effectLst/>
                          <a:latin typeface="Times New Roman" panose="02020603050405020304" pitchFamily="18" charset="0"/>
                          <a:cs typeface="Times New Roman" panose="02020603050405020304" pitchFamily="18" charset="0"/>
                        </a:rPr>
                        <a:t>-уметь переводить стоимость валюты с помощью курсов</a:t>
                      </a:r>
                      <a:endParaRPr lang="ru-RU" sz="1250" dirty="0">
                        <a:solidFill>
                          <a:schemeClr val="tx1"/>
                        </a:solidFill>
                        <a:effectLst/>
                        <a:latin typeface="Times New Roman" panose="02020603050405020304" pitchFamily="18" charset="0"/>
                        <a:cs typeface="Times New Roman" panose="02020603050405020304" pitchFamily="18" charset="0"/>
                      </a:endParaRPr>
                    </a:p>
                    <a:p>
                      <a:pPr algn="just">
                        <a:lnSpc>
                          <a:spcPct val="100000"/>
                        </a:lnSpc>
                        <a:spcAft>
                          <a:spcPts val="0"/>
                        </a:spcAft>
                      </a:pPr>
                      <a:r>
                        <a:rPr lang="ru-RU" sz="1250" u="sng" spc="10" dirty="0">
                          <a:solidFill>
                            <a:schemeClr val="tx1"/>
                          </a:solidFill>
                          <a:effectLst/>
                          <a:latin typeface="Times New Roman" panose="02020603050405020304" pitchFamily="18" charset="0"/>
                          <a:cs typeface="Times New Roman" panose="02020603050405020304" pitchFamily="18" charset="0"/>
                        </a:rPr>
                        <a:t>Навыки:</a:t>
                      </a:r>
                      <a:endParaRPr lang="ru-RU" sz="1250" dirty="0">
                        <a:solidFill>
                          <a:schemeClr val="tx1"/>
                        </a:solidFill>
                        <a:effectLst/>
                        <a:latin typeface="Times New Roman" panose="02020603050405020304" pitchFamily="18" charset="0"/>
                        <a:cs typeface="Times New Roman" panose="02020603050405020304" pitchFamily="18" charset="0"/>
                      </a:endParaRPr>
                    </a:p>
                    <a:p>
                      <a:pPr algn="just">
                        <a:lnSpc>
                          <a:spcPct val="100000"/>
                        </a:lnSpc>
                        <a:spcAft>
                          <a:spcPts val="0"/>
                        </a:spcAft>
                      </a:pPr>
                      <a:r>
                        <a:rPr lang="ru-RU" sz="1250" spc="-10" dirty="0">
                          <a:solidFill>
                            <a:schemeClr val="tx1"/>
                          </a:solidFill>
                          <a:effectLst/>
                          <a:latin typeface="Times New Roman" panose="02020603050405020304" pitchFamily="18" charset="0"/>
                          <a:cs typeface="Times New Roman" panose="02020603050405020304" pitchFamily="18" charset="0"/>
                        </a:rPr>
                        <a:t>-осознавать важность сбережений</a:t>
                      </a:r>
                      <a:endParaRPr lang="ru-RU" sz="1250" dirty="0">
                        <a:solidFill>
                          <a:schemeClr val="tx1"/>
                        </a:solidFill>
                        <a:effectLst/>
                        <a:latin typeface="Times New Roman" panose="02020603050405020304" pitchFamily="18" charset="0"/>
                        <a:cs typeface="Times New Roman" panose="02020603050405020304" pitchFamily="18" charset="0"/>
                      </a:endParaRPr>
                    </a:p>
                    <a:p>
                      <a:pPr algn="just">
                        <a:lnSpc>
                          <a:spcPct val="100000"/>
                        </a:lnSpc>
                        <a:spcAft>
                          <a:spcPts val="0"/>
                        </a:spcAft>
                      </a:pPr>
                      <a:r>
                        <a:rPr lang="ru-RU" sz="1250" spc="10" dirty="0">
                          <a:solidFill>
                            <a:schemeClr val="tx1"/>
                          </a:solidFill>
                          <a:effectLst/>
                          <a:latin typeface="Times New Roman" panose="02020603050405020304" pitchFamily="18" charset="0"/>
                          <a:cs typeface="Times New Roman" panose="02020603050405020304" pitchFamily="18" charset="0"/>
                        </a:rPr>
                        <a:t>-делать накопления с использованием банковского счета совместно с родителями</a:t>
                      </a:r>
                      <a:endParaRPr lang="ru-RU" sz="125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728" marR="9728" marT="0" marB="0">
                    <a:solidFill>
                      <a:schemeClr val="accent5">
                        <a:lumMod val="20000"/>
                        <a:lumOff val="80000"/>
                      </a:schemeClr>
                    </a:solidFill>
                  </a:tcPr>
                </a:tc>
                <a:tc>
                  <a:txBody>
                    <a:bodyPr/>
                    <a:lstStyle/>
                    <a:p>
                      <a:pPr algn="just">
                        <a:lnSpc>
                          <a:spcPct val="100000"/>
                        </a:lnSpc>
                        <a:spcAft>
                          <a:spcPts val="0"/>
                        </a:spcAft>
                      </a:pPr>
                      <a:r>
                        <a:rPr lang="ru-RU" sz="1250" u="sng" spc="10" dirty="0">
                          <a:solidFill>
                            <a:schemeClr val="tx1"/>
                          </a:solidFill>
                          <a:effectLst/>
                          <a:latin typeface="Times New Roman" panose="02020603050405020304" pitchFamily="18" charset="0"/>
                          <a:cs typeface="Times New Roman" panose="02020603050405020304" pitchFamily="18" charset="0"/>
                        </a:rPr>
                        <a:t>Знания: </a:t>
                      </a:r>
                      <a:endParaRPr lang="ru-RU" sz="1250" dirty="0">
                        <a:solidFill>
                          <a:schemeClr val="tx1"/>
                        </a:solidFill>
                        <a:effectLst/>
                        <a:latin typeface="Times New Roman" panose="02020603050405020304" pitchFamily="18" charset="0"/>
                        <a:cs typeface="Times New Roman" panose="02020603050405020304" pitchFamily="18" charset="0"/>
                      </a:endParaRPr>
                    </a:p>
                    <a:p>
                      <a:pPr>
                        <a:lnSpc>
                          <a:spcPct val="100000"/>
                        </a:lnSpc>
                        <a:spcAft>
                          <a:spcPts val="0"/>
                        </a:spcAft>
                      </a:pPr>
                      <a:r>
                        <a:rPr lang="ru-RU" sz="1250" spc="-10" dirty="0">
                          <a:solidFill>
                            <a:schemeClr val="tx1"/>
                          </a:solidFill>
                          <a:effectLst/>
                          <a:latin typeface="Times New Roman" panose="02020603050405020304" pitchFamily="18" charset="0"/>
                          <a:cs typeface="Times New Roman" panose="02020603050405020304" pitchFamily="18" charset="0"/>
                        </a:rPr>
                        <a:t>-понимать принцип хранения денег на банковском счете</a:t>
                      </a:r>
                      <a:endParaRPr lang="ru-RU" sz="1250" dirty="0">
                        <a:solidFill>
                          <a:schemeClr val="tx1"/>
                        </a:solidFill>
                        <a:effectLst/>
                        <a:latin typeface="Times New Roman" panose="02020603050405020304" pitchFamily="18" charset="0"/>
                        <a:cs typeface="Times New Roman" panose="02020603050405020304" pitchFamily="18" charset="0"/>
                      </a:endParaRPr>
                    </a:p>
                    <a:p>
                      <a:pPr algn="just">
                        <a:lnSpc>
                          <a:spcPct val="100000"/>
                        </a:lnSpc>
                        <a:spcAft>
                          <a:spcPts val="0"/>
                        </a:spcAft>
                      </a:pPr>
                      <a:r>
                        <a:rPr lang="ru-RU" sz="1250" spc="-10" dirty="0">
                          <a:solidFill>
                            <a:schemeClr val="tx1"/>
                          </a:solidFill>
                          <a:effectLst/>
                          <a:latin typeface="Times New Roman" panose="02020603050405020304" pitchFamily="18" charset="0"/>
                          <a:cs typeface="Times New Roman" panose="02020603050405020304" pitchFamily="18" charset="0"/>
                        </a:rPr>
                        <a:t>-</a:t>
                      </a:r>
                      <a:r>
                        <a:rPr lang="ru-RU" sz="1250" spc="10" dirty="0">
                          <a:solidFill>
                            <a:schemeClr val="tx1"/>
                          </a:solidFill>
                          <a:effectLst/>
                          <a:latin typeface="Times New Roman" panose="02020603050405020304" pitchFamily="18" charset="0"/>
                          <a:cs typeface="Times New Roman" panose="02020603050405020304" pitchFamily="18" charset="0"/>
                        </a:rPr>
                        <a:t>понимать, что такое кредит и почему кредит дается под проценты</a:t>
                      </a:r>
                      <a:endParaRPr lang="ru-RU" sz="1250" dirty="0">
                        <a:solidFill>
                          <a:schemeClr val="tx1"/>
                        </a:solidFill>
                        <a:effectLst/>
                        <a:latin typeface="Times New Roman" panose="02020603050405020304" pitchFamily="18" charset="0"/>
                        <a:cs typeface="Times New Roman" panose="02020603050405020304" pitchFamily="18" charset="0"/>
                      </a:endParaRPr>
                    </a:p>
                    <a:p>
                      <a:pPr algn="just">
                        <a:lnSpc>
                          <a:spcPct val="100000"/>
                        </a:lnSpc>
                        <a:spcAft>
                          <a:spcPts val="0"/>
                        </a:spcAft>
                      </a:pPr>
                      <a:r>
                        <a:rPr lang="ru-RU" sz="1250" spc="10" dirty="0">
                          <a:solidFill>
                            <a:schemeClr val="tx1"/>
                          </a:solidFill>
                          <a:effectLst/>
                          <a:latin typeface="Times New Roman" panose="02020603050405020304" pitchFamily="18" charset="0"/>
                          <a:cs typeface="Times New Roman" panose="02020603050405020304" pitchFamily="18" charset="0"/>
                        </a:rPr>
                        <a:t>-понимать основные принципы кредитования</a:t>
                      </a:r>
                      <a:endParaRPr lang="ru-RU" sz="1250" dirty="0">
                        <a:solidFill>
                          <a:schemeClr val="tx1"/>
                        </a:solidFill>
                        <a:effectLst/>
                        <a:latin typeface="Times New Roman" panose="02020603050405020304" pitchFamily="18" charset="0"/>
                        <a:cs typeface="Times New Roman" panose="02020603050405020304" pitchFamily="18" charset="0"/>
                      </a:endParaRPr>
                    </a:p>
                    <a:p>
                      <a:pPr>
                        <a:lnSpc>
                          <a:spcPct val="100000"/>
                        </a:lnSpc>
                        <a:spcAft>
                          <a:spcPts val="0"/>
                        </a:spcAft>
                      </a:pPr>
                      <a:r>
                        <a:rPr lang="ru-RU" sz="1250" spc="-10" dirty="0">
                          <a:solidFill>
                            <a:schemeClr val="tx1"/>
                          </a:solidFill>
                          <a:effectLst/>
                          <a:latin typeface="Times New Roman" panose="02020603050405020304" pitchFamily="18" charset="0"/>
                          <a:cs typeface="Times New Roman" panose="02020603050405020304" pitchFamily="18" charset="0"/>
                        </a:rPr>
                        <a:t>понимать необходимость пенсионных сбережений</a:t>
                      </a:r>
                      <a:endParaRPr lang="ru-RU" sz="1250" dirty="0">
                        <a:solidFill>
                          <a:schemeClr val="tx1"/>
                        </a:solidFill>
                        <a:effectLst/>
                        <a:latin typeface="Times New Roman" panose="02020603050405020304" pitchFamily="18" charset="0"/>
                        <a:cs typeface="Times New Roman" panose="02020603050405020304" pitchFamily="18" charset="0"/>
                      </a:endParaRPr>
                    </a:p>
                    <a:p>
                      <a:pPr>
                        <a:lnSpc>
                          <a:spcPct val="100000"/>
                        </a:lnSpc>
                        <a:spcAft>
                          <a:spcPts val="0"/>
                        </a:spcAft>
                      </a:pPr>
                      <a:r>
                        <a:rPr lang="ru-RU" sz="1250" spc="-10" dirty="0">
                          <a:solidFill>
                            <a:schemeClr val="tx1"/>
                          </a:solidFill>
                          <a:effectLst/>
                          <a:latin typeface="Times New Roman" panose="02020603050405020304" pitchFamily="18" charset="0"/>
                          <a:cs typeface="Times New Roman" panose="02020603050405020304" pitchFamily="18" charset="0"/>
                        </a:rPr>
                        <a:t>-знать о существовании государственной системы страхования вкладов </a:t>
                      </a:r>
                      <a:endParaRPr lang="ru-RU" sz="1250" dirty="0">
                        <a:solidFill>
                          <a:schemeClr val="tx1"/>
                        </a:solidFill>
                        <a:effectLst/>
                        <a:latin typeface="Times New Roman" panose="02020603050405020304" pitchFamily="18" charset="0"/>
                        <a:cs typeface="Times New Roman" panose="02020603050405020304" pitchFamily="18" charset="0"/>
                      </a:endParaRPr>
                    </a:p>
                    <a:p>
                      <a:pPr algn="just">
                        <a:lnSpc>
                          <a:spcPct val="100000"/>
                        </a:lnSpc>
                        <a:spcAft>
                          <a:spcPts val="0"/>
                        </a:spcAft>
                      </a:pPr>
                      <a:r>
                        <a:rPr lang="ru-RU" sz="1250" u="sng" spc="10" dirty="0">
                          <a:solidFill>
                            <a:schemeClr val="tx1"/>
                          </a:solidFill>
                          <a:effectLst/>
                          <a:latin typeface="Times New Roman" panose="02020603050405020304" pitchFamily="18" charset="0"/>
                          <a:cs typeface="Times New Roman" panose="02020603050405020304" pitchFamily="18" charset="0"/>
                        </a:rPr>
                        <a:t>Умения:</a:t>
                      </a:r>
                      <a:endParaRPr lang="ru-RU" sz="1250" dirty="0">
                        <a:solidFill>
                          <a:schemeClr val="tx1"/>
                        </a:solidFill>
                        <a:effectLst/>
                        <a:latin typeface="Times New Roman" panose="02020603050405020304" pitchFamily="18" charset="0"/>
                        <a:cs typeface="Times New Roman" panose="02020603050405020304" pitchFamily="18" charset="0"/>
                      </a:endParaRPr>
                    </a:p>
                    <a:p>
                      <a:pPr>
                        <a:lnSpc>
                          <a:spcPct val="100000"/>
                        </a:lnSpc>
                        <a:spcAft>
                          <a:spcPts val="0"/>
                        </a:spcAft>
                      </a:pPr>
                      <a:r>
                        <a:rPr lang="ru-RU" sz="1250" spc="-10" dirty="0">
                          <a:solidFill>
                            <a:schemeClr val="tx1"/>
                          </a:solidFill>
                          <a:effectLst/>
                          <a:latin typeface="Times New Roman" panose="02020603050405020304" pitchFamily="18" charset="0"/>
                          <a:cs typeface="Times New Roman" panose="02020603050405020304" pitchFamily="18" charset="0"/>
                        </a:rPr>
                        <a:t>-уметь различать депозит (срочный вклад) и текущий счет</a:t>
                      </a:r>
                      <a:endParaRPr lang="ru-RU" sz="1250" dirty="0">
                        <a:solidFill>
                          <a:schemeClr val="tx1"/>
                        </a:solidFill>
                        <a:effectLst/>
                        <a:latin typeface="Times New Roman" panose="02020603050405020304" pitchFamily="18" charset="0"/>
                        <a:cs typeface="Times New Roman" panose="02020603050405020304" pitchFamily="18" charset="0"/>
                      </a:endParaRPr>
                    </a:p>
                    <a:p>
                      <a:pPr>
                        <a:lnSpc>
                          <a:spcPct val="100000"/>
                        </a:lnSpc>
                        <a:spcAft>
                          <a:spcPts val="0"/>
                        </a:spcAft>
                      </a:pPr>
                      <a:r>
                        <a:rPr lang="ru-RU" sz="1250" spc="-10" dirty="0">
                          <a:solidFill>
                            <a:schemeClr val="tx1"/>
                          </a:solidFill>
                          <a:effectLst/>
                          <a:latin typeface="Times New Roman" panose="02020603050405020304" pitchFamily="18" charset="0"/>
                          <a:cs typeface="Times New Roman" panose="02020603050405020304" pitchFamily="18" charset="0"/>
                        </a:rPr>
                        <a:t>-уметь читать и проверять банковскую выписку</a:t>
                      </a:r>
                      <a:endParaRPr lang="ru-RU" sz="1250" dirty="0">
                        <a:solidFill>
                          <a:schemeClr val="tx1"/>
                        </a:solidFill>
                        <a:effectLst/>
                        <a:latin typeface="Times New Roman" panose="02020603050405020304" pitchFamily="18" charset="0"/>
                        <a:cs typeface="Times New Roman" panose="02020603050405020304" pitchFamily="18" charset="0"/>
                      </a:endParaRPr>
                    </a:p>
                    <a:p>
                      <a:pPr algn="just">
                        <a:lnSpc>
                          <a:spcPct val="100000"/>
                        </a:lnSpc>
                        <a:spcAft>
                          <a:spcPts val="0"/>
                        </a:spcAft>
                      </a:pPr>
                      <a:r>
                        <a:rPr lang="ru-RU" sz="1250" spc="-10" dirty="0">
                          <a:solidFill>
                            <a:schemeClr val="tx1"/>
                          </a:solidFill>
                          <a:effectLst/>
                          <a:latin typeface="Times New Roman" panose="02020603050405020304" pitchFamily="18" charset="0"/>
                          <a:cs typeface="Times New Roman" panose="02020603050405020304" pitchFamily="18" charset="0"/>
                        </a:rPr>
                        <a:t>-уметь пользоваться сберегательной книжкой, читать и понимать договор банковского обслуживания по вкладам </a:t>
                      </a:r>
                      <a:endParaRPr lang="ru-RU" sz="1250" dirty="0">
                        <a:solidFill>
                          <a:schemeClr val="tx1"/>
                        </a:solidFill>
                        <a:effectLst/>
                        <a:latin typeface="Times New Roman" panose="02020603050405020304" pitchFamily="18" charset="0"/>
                        <a:cs typeface="Times New Roman" panose="02020603050405020304" pitchFamily="18" charset="0"/>
                      </a:endParaRPr>
                    </a:p>
                    <a:p>
                      <a:pPr>
                        <a:lnSpc>
                          <a:spcPct val="100000"/>
                        </a:lnSpc>
                        <a:spcAft>
                          <a:spcPts val="0"/>
                        </a:spcAft>
                      </a:pPr>
                      <a:r>
                        <a:rPr lang="ru-RU" sz="1250" spc="-10" dirty="0">
                          <a:solidFill>
                            <a:schemeClr val="tx1"/>
                          </a:solidFill>
                          <a:effectLst/>
                          <a:latin typeface="Times New Roman" panose="02020603050405020304" pitchFamily="18" charset="0"/>
                          <a:cs typeface="Times New Roman" panose="02020603050405020304" pitchFamily="18" charset="0"/>
                        </a:rPr>
                        <a:t>-уметь считать простые и сложные проценты</a:t>
                      </a:r>
                      <a:endParaRPr lang="ru-RU" sz="1250" dirty="0">
                        <a:solidFill>
                          <a:schemeClr val="tx1"/>
                        </a:solidFill>
                        <a:effectLst/>
                        <a:latin typeface="Times New Roman" panose="02020603050405020304" pitchFamily="18" charset="0"/>
                        <a:cs typeface="Times New Roman" panose="02020603050405020304" pitchFamily="18" charset="0"/>
                      </a:endParaRPr>
                    </a:p>
                    <a:p>
                      <a:pPr>
                        <a:lnSpc>
                          <a:spcPct val="100000"/>
                        </a:lnSpc>
                        <a:spcAft>
                          <a:spcPts val="0"/>
                        </a:spcAft>
                      </a:pPr>
                      <a:r>
                        <a:rPr lang="ru-RU" sz="1250" spc="-10" dirty="0">
                          <a:solidFill>
                            <a:schemeClr val="tx1"/>
                          </a:solidFill>
                          <a:effectLst/>
                          <a:latin typeface="Times New Roman" panose="02020603050405020304" pitchFamily="18" charset="0"/>
                          <a:cs typeface="Times New Roman" panose="02020603050405020304" pitchFamily="18" charset="0"/>
                        </a:rPr>
                        <a:t>-уметь переводить стоимость валюты с помощью курсов</a:t>
                      </a:r>
                      <a:endParaRPr lang="ru-RU" sz="1250" dirty="0">
                        <a:solidFill>
                          <a:schemeClr val="tx1"/>
                        </a:solidFill>
                        <a:effectLst/>
                        <a:latin typeface="Times New Roman" panose="02020603050405020304" pitchFamily="18" charset="0"/>
                        <a:cs typeface="Times New Roman" panose="02020603050405020304" pitchFamily="18" charset="0"/>
                      </a:endParaRPr>
                    </a:p>
                    <a:p>
                      <a:pPr algn="just">
                        <a:lnSpc>
                          <a:spcPct val="100000"/>
                        </a:lnSpc>
                        <a:spcAft>
                          <a:spcPts val="0"/>
                        </a:spcAft>
                      </a:pPr>
                      <a:r>
                        <a:rPr lang="ru-RU" sz="1250" u="sng" spc="10" dirty="0">
                          <a:solidFill>
                            <a:schemeClr val="tx1"/>
                          </a:solidFill>
                          <a:effectLst/>
                          <a:latin typeface="Times New Roman" panose="02020603050405020304" pitchFamily="18" charset="0"/>
                          <a:cs typeface="Times New Roman" panose="02020603050405020304" pitchFamily="18" charset="0"/>
                        </a:rPr>
                        <a:t>Навыки:</a:t>
                      </a:r>
                      <a:endParaRPr lang="ru-RU" sz="1250" dirty="0">
                        <a:solidFill>
                          <a:schemeClr val="tx1"/>
                        </a:solidFill>
                        <a:effectLst/>
                        <a:latin typeface="Times New Roman" panose="02020603050405020304" pitchFamily="18" charset="0"/>
                        <a:cs typeface="Times New Roman" panose="02020603050405020304" pitchFamily="18" charset="0"/>
                      </a:endParaRPr>
                    </a:p>
                    <a:p>
                      <a:pPr>
                        <a:lnSpc>
                          <a:spcPct val="100000"/>
                        </a:lnSpc>
                        <a:spcAft>
                          <a:spcPts val="0"/>
                        </a:spcAft>
                      </a:pPr>
                      <a:r>
                        <a:rPr lang="ru-RU" sz="1250" spc="-10" dirty="0">
                          <a:solidFill>
                            <a:schemeClr val="tx1"/>
                          </a:solidFill>
                          <a:effectLst/>
                          <a:latin typeface="Times New Roman" panose="02020603050405020304" pitchFamily="18" charset="0"/>
                          <a:cs typeface="Times New Roman" panose="02020603050405020304" pitchFamily="18" charset="0"/>
                        </a:rPr>
                        <a:t>-рассчитывать доходность по депозитам</a:t>
                      </a:r>
                      <a:endParaRPr lang="ru-RU" sz="1250" dirty="0">
                        <a:solidFill>
                          <a:schemeClr val="tx1"/>
                        </a:solidFill>
                        <a:effectLst/>
                        <a:latin typeface="Times New Roman" panose="02020603050405020304" pitchFamily="18" charset="0"/>
                        <a:cs typeface="Times New Roman" panose="02020603050405020304" pitchFamily="18" charset="0"/>
                      </a:endParaRPr>
                    </a:p>
                    <a:p>
                      <a:pPr>
                        <a:lnSpc>
                          <a:spcPct val="100000"/>
                        </a:lnSpc>
                        <a:spcAft>
                          <a:spcPts val="0"/>
                        </a:spcAft>
                      </a:pPr>
                      <a:r>
                        <a:rPr lang="ru-RU" sz="1250" spc="-10" dirty="0">
                          <a:solidFill>
                            <a:schemeClr val="tx1"/>
                          </a:solidFill>
                          <a:effectLst/>
                          <a:latin typeface="Times New Roman" panose="02020603050405020304" pitchFamily="18" charset="0"/>
                          <a:cs typeface="Times New Roman" panose="02020603050405020304" pitchFamily="18" charset="0"/>
                        </a:rPr>
                        <a:t>-рассчитывать доходность по вкладам с учетом инфляции (реальную доходность)</a:t>
                      </a:r>
                      <a:endParaRPr lang="ru-RU" sz="1250" dirty="0">
                        <a:solidFill>
                          <a:schemeClr val="tx1"/>
                        </a:solidFill>
                        <a:effectLst/>
                        <a:latin typeface="Times New Roman" panose="02020603050405020304" pitchFamily="18" charset="0"/>
                        <a:cs typeface="Times New Roman" panose="02020603050405020304" pitchFamily="18" charset="0"/>
                      </a:endParaRPr>
                    </a:p>
                    <a:p>
                      <a:pPr algn="just">
                        <a:lnSpc>
                          <a:spcPct val="100000"/>
                        </a:lnSpc>
                        <a:spcAft>
                          <a:spcPts val="0"/>
                        </a:spcAft>
                      </a:pPr>
                      <a:r>
                        <a:rPr lang="ru-RU" sz="1250" spc="-10" dirty="0">
                          <a:solidFill>
                            <a:schemeClr val="tx1"/>
                          </a:solidFill>
                          <a:effectLst/>
                          <a:latin typeface="Times New Roman" panose="02020603050405020304" pitchFamily="18" charset="0"/>
                          <a:cs typeface="Times New Roman" panose="02020603050405020304" pitchFamily="18" charset="0"/>
                        </a:rPr>
                        <a:t>-рассчитывать сумму кредита к возврату с учетом процентов</a:t>
                      </a:r>
                      <a:endParaRPr lang="ru-RU" sz="1250" dirty="0">
                        <a:solidFill>
                          <a:schemeClr val="tx1"/>
                        </a:solidFill>
                        <a:effectLst/>
                        <a:latin typeface="Times New Roman" panose="02020603050405020304" pitchFamily="18" charset="0"/>
                        <a:cs typeface="Times New Roman" panose="02020603050405020304" pitchFamily="18" charset="0"/>
                      </a:endParaRPr>
                    </a:p>
                    <a:p>
                      <a:pPr algn="just">
                        <a:lnSpc>
                          <a:spcPct val="100000"/>
                        </a:lnSpc>
                        <a:spcAft>
                          <a:spcPts val="0"/>
                        </a:spcAft>
                      </a:pPr>
                      <a:r>
                        <a:rPr lang="ru-RU" sz="1250" spc="-10" dirty="0">
                          <a:solidFill>
                            <a:schemeClr val="tx1"/>
                          </a:solidFill>
                          <a:effectLst/>
                          <a:latin typeface="Times New Roman" panose="02020603050405020304" pitchFamily="18" charset="0"/>
                          <a:cs typeface="Times New Roman" panose="02020603050405020304" pitchFamily="18" charset="0"/>
                        </a:rPr>
                        <a:t>-планировать в среднесрочной перспективе от 6 месяцев до 1,5 лет, а также осуществлять накопления и инвестиции для движения к поставленным финансовым целям с помощью родителей</a:t>
                      </a:r>
                      <a:endParaRPr lang="ru-RU" sz="125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728" marR="9728" marT="0" marB="0">
                    <a:solidFill>
                      <a:schemeClr val="accent5">
                        <a:lumMod val="20000"/>
                        <a:lumOff val="80000"/>
                      </a:schemeClr>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40581234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Таблица 2"/>
          <p:cNvGraphicFramePr>
            <a:graphicFrameLocks noGrp="1"/>
          </p:cNvGraphicFramePr>
          <p:nvPr/>
        </p:nvGraphicFramePr>
        <p:xfrm>
          <a:off x="0" y="0"/>
          <a:ext cx="12192003" cy="5715000"/>
        </p:xfrm>
        <a:graphic>
          <a:graphicData uri="http://schemas.openxmlformats.org/drawingml/2006/table">
            <a:tbl>
              <a:tblPr firstRow="1" firstCol="1" bandRow="1">
                <a:tableStyleId>{5C22544A-7EE6-4342-B048-85BDC9FD1C3A}</a:tableStyleId>
              </a:tblPr>
              <a:tblGrid>
                <a:gridCol w="1074821">
                  <a:extLst>
                    <a:ext uri="{9D8B030D-6E8A-4147-A177-3AD203B41FA5}">
                      <a16:colId xmlns:a16="http://schemas.microsoft.com/office/drawing/2014/main" val="20000"/>
                    </a:ext>
                  </a:extLst>
                </a:gridCol>
                <a:gridCol w="2101516">
                  <a:extLst>
                    <a:ext uri="{9D8B030D-6E8A-4147-A177-3AD203B41FA5}">
                      <a16:colId xmlns:a16="http://schemas.microsoft.com/office/drawing/2014/main" val="20001"/>
                    </a:ext>
                  </a:extLst>
                </a:gridCol>
                <a:gridCol w="2871537">
                  <a:extLst>
                    <a:ext uri="{9D8B030D-6E8A-4147-A177-3AD203B41FA5}">
                      <a16:colId xmlns:a16="http://schemas.microsoft.com/office/drawing/2014/main" val="20002"/>
                    </a:ext>
                  </a:extLst>
                </a:gridCol>
                <a:gridCol w="3450109">
                  <a:extLst>
                    <a:ext uri="{9D8B030D-6E8A-4147-A177-3AD203B41FA5}">
                      <a16:colId xmlns:a16="http://schemas.microsoft.com/office/drawing/2014/main" val="20003"/>
                    </a:ext>
                  </a:extLst>
                </a:gridCol>
                <a:gridCol w="2694020">
                  <a:extLst>
                    <a:ext uri="{9D8B030D-6E8A-4147-A177-3AD203B41FA5}">
                      <a16:colId xmlns:a16="http://schemas.microsoft.com/office/drawing/2014/main" val="20004"/>
                    </a:ext>
                  </a:extLst>
                </a:gridCol>
              </a:tblGrid>
              <a:tr h="50893">
                <a:tc>
                  <a:txBody>
                    <a:bodyPr/>
                    <a:lstStyle/>
                    <a:p>
                      <a:pPr algn="ctr">
                        <a:lnSpc>
                          <a:spcPct val="100000"/>
                        </a:lnSpc>
                        <a:spcAft>
                          <a:spcPts val="0"/>
                        </a:spcAft>
                      </a:pPr>
                      <a:r>
                        <a:rPr lang="ru-RU" sz="1250" spc="-10" dirty="0">
                          <a:solidFill>
                            <a:schemeClr val="tx1"/>
                          </a:solidFill>
                          <a:effectLst/>
                          <a:latin typeface="Times New Roman" panose="02020603050405020304" pitchFamily="18" charset="0"/>
                          <a:cs typeface="Times New Roman" panose="02020603050405020304" pitchFamily="18" charset="0"/>
                        </a:rPr>
                        <a:t>Тематические</a:t>
                      </a:r>
                      <a:endParaRPr lang="ru-RU" sz="1250" dirty="0">
                        <a:solidFill>
                          <a:schemeClr val="tx1"/>
                        </a:solidFill>
                        <a:effectLst/>
                        <a:latin typeface="Times New Roman" panose="02020603050405020304" pitchFamily="18" charset="0"/>
                        <a:cs typeface="Times New Roman" panose="02020603050405020304" pitchFamily="18" charset="0"/>
                      </a:endParaRPr>
                    </a:p>
                    <a:p>
                      <a:pPr algn="ctr">
                        <a:lnSpc>
                          <a:spcPct val="100000"/>
                        </a:lnSpc>
                        <a:spcAft>
                          <a:spcPts val="0"/>
                        </a:spcAft>
                      </a:pPr>
                      <a:r>
                        <a:rPr lang="ru-RU" sz="1250" spc="-10" dirty="0">
                          <a:solidFill>
                            <a:schemeClr val="tx1"/>
                          </a:solidFill>
                          <a:effectLst/>
                          <a:latin typeface="Times New Roman" panose="02020603050405020304" pitchFamily="18" charset="0"/>
                          <a:cs typeface="Times New Roman" panose="02020603050405020304" pitchFamily="18" charset="0"/>
                        </a:rPr>
                        <a:t>линии</a:t>
                      </a:r>
                      <a:endParaRPr lang="ru-RU" sz="125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728" marR="9728" marT="0" marB="0">
                    <a:solidFill>
                      <a:schemeClr val="accent5">
                        <a:lumMod val="20000"/>
                        <a:lumOff val="80000"/>
                      </a:schemeClr>
                    </a:solidFill>
                  </a:tcPr>
                </a:tc>
                <a:tc>
                  <a:txBody>
                    <a:bodyPr/>
                    <a:lstStyle/>
                    <a:p>
                      <a:pPr algn="ctr">
                        <a:lnSpc>
                          <a:spcPct val="100000"/>
                        </a:lnSpc>
                        <a:spcAft>
                          <a:spcPts val="0"/>
                        </a:spcAft>
                      </a:pPr>
                      <a:r>
                        <a:rPr lang="ru-RU" sz="1250" spc="-10">
                          <a:solidFill>
                            <a:schemeClr val="tx1"/>
                          </a:solidFill>
                          <a:effectLst/>
                          <a:latin typeface="Times New Roman" panose="02020603050405020304" pitchFamily="18" charset="0"/>
                          <a:cs typeface="Times New Roman" panose="02020603050405020304" pitchFamily="18" charset="0"/>
                        </a:rPr>
                        <a:t>Начальное общее образование</a:t>
                      </a:r>
                      <a:endParaRPr lang="ru-RU" sz="1250">
                        <a:solidFill>
                          <a:schemeClr val="tx1"/>
                        </a:solidFill>
                        <a:effectLst/>
                        <a:latin typeface="Times New Roman" panose="02020603050405020304" pitchFamily="18" charset="0"/>
                        <a:cs typeface="Times New Roman" panose="02020603050405020304" pitchFamily="18" charset="0"/>
                      </a:endParaRPr>
                    </a:p>
                    <a:p>
                      <a:pPr algn="ctr">
                        <a:lnSpc>
                          <a:spcPct val="100000"/>
                        </a:lnSpc>
                        <a:spcAft>
                          <a:spcPts val="0"/>
                        </a:spcAft>
                      </a:pPr>
                      <a:r>
                        <a:rPr lang="ru-RU" sz="1250" spc="-10">
                          <a:solidFill>
                            <a:schemeClr val="tx1"/>
                          </a:solidFill>
                          <a:effectLst/>
                          <a:latin typeface="Times New Roman" panose="02020603050405020304" pitchFamily="18" charset="0"/>
                          <a:cs typeface="Times New Roman" panose="02020603050405020304" pitchFamily="18" charset="0"/>
                        </a:rPr>
                        <a:t>(учащиеся 1-4 классов)</a:t>
                      </a:r>
                      <a:endParaRPr lang="ru-RU" sz="125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728" marR="9728" marT="0" marB="0">
                    <a:solidFill>
                      <a:schemeClr val="accent5">
                        <a:lumMod val="20000"/>
                        <a:lumOff val="80000"/>
                      </a:schemeClr>
                    </a:solidFill>
                  </a:tcPr>
                </a:tc>
                <a:tc>
                  <a:txBody>
                    <a:bodyPr/>
                    <a:lstStyle/>
                    <a:p>
                      <a:pPr algn="ctr">
                        <a:lnSpc>
                          <a:spcPct val="100000"/>
                        </a:lnSpc>
                        <a:spcAft>
                          <a:spcPts val="0"/>
                        </a:spcAft>
                      </a:pPr>
                      <a:r>
                        <a:rPr lang="ru-RU" sz="1250" spc="-10">
                          <a:solidFill>
                            <a:schemeClr val="tx1"/>
                          </a:solidFill>
                          <a:effectLst/>
                          <a:latin typeface="Times New Roman" panose="02020603050405020304" pitchFamily="18" charset="0"/>
                          <a:cs typeface="Times New Roman" panose="02020603050405020304" pitchFamily="18" charset="0"/>
                        </a:rPr>
                        <a:t>Основное общее образование</a:t>
                      </a:r>
                      <a:endParaRPr lang="ru-RU" sz="1250">
                        <a:solidFill>
                          <a:schemeClr val="tx1"/>
                        </a:solidFill>
                        <a:effectLst/>
                        <a:latin typeface="Times New Roman" panose="02020603050405020304" pitchFamily="18" charset="0"/>
                        <a:cs typeface="Times New Roman" panose="02020603050405020304" pitchFamily="18" charset="0"/>
                      </a:endParaRPr>
                    </a:p>
                    <a:p>
                      <a:pPr algn="ctr">
                        <a:lnSpc>
                          <a:spcPct val="100000"/>
                        </a:lnSpc>
                        <a:spcAft>
                          <a:spcPts val="0"/>
                        </a:spcAft>
                      </a:pPr>
                      <a:r>
                        <a:rPr lang="ru-RU" sz="1250" spc="-10">
                          <a:solidFill>
                            <a:schemeClr val="tx1"/>
                          </a:solidFill>
                          <a:effectLst/>
                          <a:latin typeface="Times New Roman" panose="02020603050405020304" pitchFamily="18" charset="0"/>
                          <a:cs typeface="Times New Roman" panose="02020603050405020304" pitchFamily="18" charset="0"/>
                        </a:rPr>
                        <a:t>(учащиеся 5-7 классов)</a:t>
                      </a:r>
                      <a:endParaRPr lang="ru-RU" sz="125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728" marR="9728" marT="0" marB="0">
                    <a:solidFill>
                      <a:schemeClr val="accent5">
                        <a:lumMod val="20000"/>
                        <a:lumOff val="80000"/>
                      </a:schemeClr>
                    </a:solidFill>
                  </a:tcPr>
                </a:tc>
                <a:tc>
                  <a:txBody>
                    <a:bodyPr/>
                    <a:lstStyle/>
                    <a:p>
                      <a:pPr algn="ctr">
                        <a:lnSpc>
                          <a:spcPct val="100000"/>
                        </a:lnSpc>
                        <a:spcAft>
                          <a:spcPts val="0"/>
                        </a:spcAft>
                      </a:pPr>
                      <a:r>
                        <a:rPr lang="ru-RU" sz="1250" spc="-10">
                          <a:solidFill>
                            <a:schemeClr val="tx1"/>
                          </a:solidFill>
                          <a:effectLst/>
                          <a:latin typeface="Times New Roman" panose="02020603050405020304" pitchFamily="18" charset="0"/>
                          <a:cs typeface="Times New Roman" panose="02020603050405020304" pitchFamily="18" charset="0"/>
                        </a:rPr>
                        <a:t>Основное общее образование</a:t>
                      </a:r>
                      <a:endParaRPr lang="ru-RU" sz="1250">
                        <a:solidFill>
                          <a:schemeClr val="tx1"/>
                        </a:solidFill>
                        <a:effectLst/>
                        <a:latin typeface="Times New Roman" panose="02020603050405020304" pitchFamily="18" charset="0"/>
                        <a:cs typeface="Times New Roman" panose="02020603050405020304" pitchFamily="18" charset="0"/>
                      </a:endParaRPr>
                    </a:p>
                    <a:p>
                      <a:pPr algn="ctr">
                        <a:lnSpc>
                          <a:spcPct val="100000"/>
                        </a:lnSpc>
                        <a:spcAft>
                          <a:spcPts val="0"/>
                        </a:spcAft>
                      </a:pPr>
                      <a:r>
                        <a:rPr lang="ru-RU" sz="1250" spc="-10">
                          <a:solidFill>
                            <a:schemeClr val="tx1"/>
                          </a:solidFill>
                          <a:effectLst/>
                          <a:latin typeface="Times New Roman" panose="02020603050405020304" pitchFamily="18" charset="0"/>
                          <a:cs typeface="Times New Roman" panose="02020603050405020304" pitchFamily="18" charset="0"/>
                        </a:rPr>
                        <a:t>(учащиеся 8-9 классов)</a:t>
                      </a:r>
                      <a:endParaRPr lang="ru-RU" sz="125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728" marR="9728" marT="0" marB="0">
                    <a:solidFill>
                      <a:schemeClr val="accent5">
                        <a:lumMod val="20000"/>
                        <a:lumOff val="80000"/>
                      </a:schemeClr>
                    </a:solidFill>
                  </a:tcPr>
                </a:tc>
                <a:tc>
                  <a:txBody>
                    <a:bodyPr/>
                    <a:lstStyle/>
                    <a:p>
                      <a:pPr algn="ctr">
                        <a:lnSpc>
                          <a:spcPct val="100000"/>
                        </a:lnSpc>
                        <a:spcAft>
                          <a:spcPts val="0"/>
                        </a:spcAft>
                      </a:pPr>
                      <a:r>
                        <a:rPr lang="ru-RU" sz="1250" spc="-10">
                          <a:solidFill>
                            <a:schemeClr val="tx1"/>
                          </a:solidFill>
                          <a:effectLst/>
                          <a:latin typeface="Times New Roman" panose="02020603050405020304" pitchFamily="18" charset="0"/>
                          <a:cs typeface="Times New Roman" panose="02020603050405020304" pitchFamily="18" charset="0"/>
                        </a:rPr>
                        <a:t>Среднее общее образование</a:t>
                      </a:r>
                      <a:endParaRPr lang="ru-RU" sz="1250">
                        <a:solidFill>
                          <a:schemeClr val="tx1"/>
                        </a:solidFill>
                        <a:effectLst/>
                        <a:latin typeface="Times New Roman" panose="02020603050405020304" pitchFamily="18" charset="0"/>
                        <a:cs typeface="Times New Roman" panose="02020603050405020304" pitchFamily="18" charset="0"/>
                      </a:endParaRPr>
                    </a:p>
                    <a:p>
                      <a:pPr algn="ctr">
                        <a:lnSpc>
                          <a:spcPct val="100000"/>
                        </a:lnSpc>
                        <a:spcAft>
                          <a:spcPts val="0"/>
                        </a:spcAft>
                      </a:pPr>
                      <a:r>
                        <a:rPr lang="ru-RU" sz="1250" spc="-10">
                          <a:solidFill>
                            <a:schemeClr val="tx1"/>
                          </a:solidFill>
                          <a:effectLst/>
                          <a:latin typeface="Times New Roman" panose="02020603050405020304" pitchFamily="18" charset="0"/>
                          <a:cs typeface="Times New Roman" panose="02020603050405020304" pitchFamily="18" charset="0"/>
                        </a:rPr>
                        <a:t>(учащиеся 10-11 классов)</a:t>
                      </a:r>
                      <a:endParaRPr lang="ru-RU" sz="125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728" marR="9728" marT="0" marB="0">
                    <a:solidFill>
                      <a:schemeClr val="accent5">
                        <a:lumMod val="20000"/>
                        <a:lumOff val="80000"/>
                      </a:schemeClr>
                    </a:solidFill>
                  </a:tcPr>
                </a:tc>
                <a:extLst>
                  <a:ext uri="{0D108BD9-81ED-4DB2-BD59-A6C34878D82A}">
                    <a16:rowId xmlns:a16="http://schemas.microsoft.com/office/drawing/2014/main" val="10000"/>
                  </a:ext>
                </a:extLst>
              </a:tr>
              <a:tr h="941518">
                <a:tc>
                  <a:txBody>
                    <a:bodyPr/>
                    <a:lstStyle/>
                    <a:p>
                      <a:pPr algn="ctr">
                        <a:lnSpc>
                          <a:spcPct val="100000"/>
                        </a:lnSpc>
                        <a:spcAft>
                          <a:spcPts val="0"/>
                        </a:spcAft>
                      </a:pPr>
                      <a:r>
                        <a:rPr lang="ru-RU" sz="1250" spc="-10" dirty="0">
                          <a:solidFill>
                            <a:schemeClr val="tx1"/>
                          </a:solidFill>
                          <a:effectLst/>
                          <a:latin typeface="Times New Roman" panose="02020603050405020304" pitchFamily="18" charset="0"/>
                          <a:cs typeface="Times New Roman" panose="02020603050405020304" pitchFamily="18" charset="0"/>
                        </a:rPr>
                        <a:t>4. </a:t>
                      </a:r>
                      <a:r>
                        <a:rPr lang="ru-RU" sz="1250" spc="-15" dirty="0">
                          <a:solidFill>
                            <a:schemeClr val="tx1"/>
                          </a:solidFill>
                          <a:effectLst/>
                          <a:latin typeface="Times New Roman" panose="02020603050405020304" pitchFamily="18" charset="0"/>
                          <a:cs typeface="Times New Roman" panose="02020603050405020304" pitchFamily="18" charset="0"/>
                        </a:rPr>
                        <a:t>Финансовая безопасность: как защитить семейный бюджет</a:t>
                      </a:r>
                      <a:endParaRPr lang="ru-RU" sz="125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728" marR="9728" marT="0" marB="0" vert="vert270" anchor="ctr">
                    <a:solidFill>
                      <a:schemeClr val="accent5">
                        <a:lumMod val="20000"/>
                        <a:lumOff val="80000"/>
                      </a:schemeClr>
                    </a:solidFill>
                  </a:tcPr>
                </a:tc>
                <a:tc>
                  <a:txBody>
                    <a:bodyPr/>
                    <a:lstStyle/>
                    <a:p>
                      <a:pPr algn="just">
                        <a:lnSpc>
                          <a:spcPct val="100000"/>
                        </a:lnSpc>
                        <a:spcAft>
                          <a:spcPts val="0"/>
                        </a:spcAft>
                      </a:pPr>
                      <a:r>
                        <a:rPr lang="ru-RU" sz="1250" u="sng" spc="-10">
                          <a:solidFill>
                            <a:schemeClr val="tx1"/>
                          </a:solidFill>
                          <a:effectLst/>
                          <a:latin typeface="Times New Roman" panose="02020603050405020304" pitchFamily="18" charset="0"/>
                          <a:cs typeface="Times New Roman" panose="02020603050405020304" pitchFamily="18" charset="0"/>
                        </a:rPr>
                        <a:t>Знания: </a:t>
                      </a:r>
                      <a:endParaRPr lang="ru-RU" sz="1250">
                        <a:solidFill>
                          <a:schemeClr val="tx1"/>
                        </a:solidFill>
                        <a:effectLst/>
                        <a:latin typeface="Times New Roman" panose="02020603050405020304" pitchFamily="18" charset="0"/>
                        <a:cs typeface="Times New Roman" panose="02020603050405020304" pitchFamily="18" charset="0"/>
                      </a:endParaRPr>
                    </a:p>
                    <a:p>
                      <a:pPr algn="just">
                        <a:lnSpc>
                          <a:spcPct val="100000"/>
                        </a:lnSpc>
                        <a:spcAft>
                          <a:spcPts val="0"/>
                        </a:spcAft>
                      </a:pPr>
                      <a:r>
                        <a:rPr lang="ru-RU" sz="1250" spc="-10">
                          <a:solidFill>
                            <a:schemeClr val="tx1"/>
                          </a:solidFill>
                          <a:effectLst/>
                          <a:latin typeface="Times New Roman" panose="02020603050405020304" pitchFamily="18" charset="0"/>
                          <a:cs typeface="Times New Roman" panose="02020603050405020304" pitchFamily="18" charset="0"/>
                        </a:rPr>
                        <a:t>-знать о возможностях финансового мошенничества и что нужно делать, чтобы не стать жертвой мошенников</a:t>
                      </a:r>
                      <a:endParaRPr lang="ru-RU" sz="1250">
                        <a:solidFill>
                          <a:schemeClr val="tx1"/>
                        </a:solidFill>
                        <a:effectLst/>
                        <a:latin typeface="Times New Roman" panose="02020603050405020304" pitchFamily="18" charset="0"/>
                        <a:cs typeface="Times New Roman" panose="02020603050405020304" pitchFamily="18" charset="0"/>
                      </a:endParaRPr>
                    </a:p>
                    <a:p>
                      <a:pPr algn="just">
                        <a:lnSpc>
                          <a:spcPct val="100000"/>
                        </a:lnSpc>
                        <a:spcAft>
                          <a:spcPts val="0"/>
                        </a:spcAft>
                      </a:pPr>
                      <a:r>
                        <a:rPr lang="ru-RU" sz="1250" u="sng" spc="-10">
                          <a:solidFill>
                            <a:schemeClr val="tx1"/>
                          </a:solidFill>
                          <a:effectLst/>
                          <a:latin typeface="Times New Roman" panose="02020603050405020304" pitchFamily="18" charset="0"/>
                          <a:cs typeface="Times New Roman" panose="02020603050405020304" pitchFamily="18" charset="0"/>
                        </a:rPr>
                        <a:t>Умения:</a:t>
                      </a:r>
                      <a:endParaRPr lang="ru-RU" sz="1250">
                        <a:solidFill>
                          <a:schemeClr val="tx1"/>
                        </a:solidFill>
                        <a:effectLst/>
                        <a:latin typeface="Times New Roman" panose="02020603050405020304" pitchFamily="18" charset="0"/>
                        <a:cs typeface="Times New Roman" panose="02020603050405020304" pitchFamily="18" charset="0"/>
                      </a:endParaRPr>
                    </a:p>
                    <a:p>
                      <a:pPr algn="just">
                        <a:lnSpc>
                          <a:spcPct val="100000"/>
                        </a:lnSpc>
                        <a:spcAft>
                          <a:spcPts val="0"/>
                        </a:spcAft>
                      </a:pPr>
                      <a:r>
                        <a:rPr lang="ru-RU" sz="1250" spc="-10">
                          <a:solidFill>
                            <a:schemeClr val="tx1"/>
                          </a:solidFill>
                          <a:effectLst/>
                          <a:latin typeface="Times New Roman" panose="02020603050405020304" pitchFamily="18" charset="0"/>
                          <a:cs typeface="Times New Roman" panose="02020603050405020304" pitchFamily="18" charset="0"/>
                        </a:rPr>
                        <a:t>-уметь защитить личную информацию, в т.ч. в сети Интернет.</a:t>
                      </a:r>
                      <a:endParaRPr lang="ru-RU" sz="1250">
                        <a:solidFill>
                          <a:schemeClr val="tx1"/>
                        </a:solidFill>
                        <a:effectLst/>
                        <a:latin typeface="Times New Roman" panose="02020603050405020304" pitchFamily="18" charset="0"/>
                        <a:cs typeface="Times New Roman" panose="02020603050405020304" pitchFamily="18" charset="0"/>
                      </a:endParaRPr>
                    </a:p>
                    <a:p>
                      <a:pPr algn="just">
                        <a:lnSpc>
                          <a:spcPct val="100000"/>
                        </a:lnSpc>
                        <a:spcAft>
                          <a:spcPts val="0"/>
                        </a:spcAft>
                      </a:pPr>
                      <a:r>
                        <a:rPr lang="ru-RU" sz="1250" spc="-10">
                          <a:solidFill>
                            <a:schemeClr val="tx1"/>
                          </a:solidFill>
                          <a:effectLst/>
                          <a:latin typeface="Times New Roman" panose="02020603050405020304" pitchFamily="18" charset="0"/>
                          <a:cs typeface="Times New Roman" panose="02020603050405020304" pitchFamily="18" charset="0"/>
                        </a:rPr>
                        <a:t>-обладать навыками технологической безопасности, в т.ч. пользования пластиковой картой, банкоматом</a:t>
                      </a:r>
                      <a:r>
                        <a:rPr lang="ru-RU" sz="1250" spc="10">
                          <a:solidFill>
                            <a:schemeClr val="tx1"/>
                          </a:solidFill>
                          <a:effectLst/>
                          <a:latin typeface="Times New Roman" panose="02020603050405020304" pitchFamily="18" charset="0"/>
                          <a:cs typeface="Times New Roman" panose="02020603050405020304" pitchFamily="18" charset="0"/>
                        </a:rPr>
                        <a:t> </a:t>
                      </a:r>
                      <a:endParaRPr lang="ru-RU" sz="1250">
                        <a:solidFill>
                          <a:schemeClr val="tx1"/>
                        </a:solidFill>
                        <a:effectLst/>
                        <a:latin typeface="Times New Roman" panose="02020603050405020304" pitchFamily="18" charset="0"/>
                        <a:cs typeface="Times New Roman" panose="02020603050405020304" pitchFamily="18" charset="0"/>
                      </a:endParaRPr>
                    </a:p>
                    <a:p>
                      <a:pPr algn="just">
                        <a:lnSpc>
                          <a:spcPct val="100000"/>
                        </a:lnSpc>
                        <a:spcAft>
                          <a:spcPts val="0"/>
                        </a:spcAft>
                      </a:pPr>
                      <a:r>
                        <a:rPr lang="ru-RU" sz="1250" u="sng" spc="-10">
                          <a:solidFill>
                            <a:schemeClr val="tx1"/>
                          </a:solidFill>
                          <a:effectLst/>
                          <a:latin typeface="Times New Roman" panose="02020603050405020304" pitchFamily="18" charset="0"/>
                          <a:cs typeface="Times New Roman" panose="02020603050405020304" pitchFamily="18" charset="0"/>
                        </a:rPr>
                        <a:t>Навыки:</a:t>
                      </a:r>
                      <a:endParaRPr lang="ru-RU" sz="1250">
                        <a:solidFill>
                          <a:schemeClr val="tx1"/>
                        </a:solidFill>
                        <a:effectLst/>
                        <a:latin typeface="Times New Roman" panose="02020603050405020304" pitchFamily="18" charset="0"/>
                        <a:cs typeface="Times New Roman" panose="02020603050405020304" pitchFamily="18" charset="0"/>
                      </a:endParaRPr>
                    </a:p>
                    <a:p>
                      <a:pPr algn="just">
                        <a:lnSpc>
                          <a:spcPct val="100000"/>
                        </a:lnSpc>
                        <a:spcAft>
                          <a:spcPts val="0"/>
                        </a:spcAft>
                      </a:pPr>
                      <a:r>
                        <a:rPr lang="ru-RU" sz="1250" spc="-10">
                          <a:solidFill>
                            <a:schemeClr val="tx1"/>
                          </a:solidFill>
                          <a:effectLst/>
                          <a:latin typeface="Times New Roman" panose="02020603050405020304" pitchFamily="18" charset="0"/>
                          <a:cs typeface="Times New Roman" panose="02020603050405020304" pitchFamily="18" charset="0"/>
                        </a:rPr>
                        <a:t>-осознавать, что деньги необходимо хранить в безопасном месте</a:t>
                      </a:r>
                      <a:endParaRPr lang="ru-RU" sz="1250">
                        <a:solidFill>
                          <a:schemeClr val="tx1"/>
                        </a:solidFill>
                        <a:effectLst/>
                        <a:latin typeface="Times New Roman" panose="02020603050405020304" pitchFamily="18" charset="0"/>
                        <a:cs typeface="Times New Roman" panose="02020603050405020304" pitchFamily="18" charset="0"/>
                      </a:endParaRPr>
                    </a:p>
                    <a:p>
                      <a:pPr>
                        <a:lnSpc>
                          <a:spcPct val="100000"/>
                        </a:lnSpc>
                        <a:spcAft>
                          <a:spcPts val="0"/>
                        </a:spcAft>
                      </a:pPr>
                      <a:r>
                        <a:rPr lang="ru-RU" sz="1250" spc="-10">
                          <a:solidFill>
                            <a:schemeClr val="tx1"/>
                          </a:solidFill>
                          <a:effectLst/>
                          <a:latin typeface="Times New Roman" panose="02020603050405020304" pitchFamily="18" charset="0"/>
                          <a:cs typeface="Times New Roman" panose="02020603050405020304" pitchFamily="18" charset="0"/>
                        </a:rPr>
                        <a:t> </a:t>
                      </a:r>
                      <a:endParaRPr lang="ru-RU" sz="125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728" marR="9728" marT="0" marB="0">
                    <a:solidFill>
                      <a:schemeClr val="accent5">
                        <a:lumMod val="20000"/>
                        <a:lumOff val="80000"/>
                      </a:schemeClr>
                    </a:solidFill>
                  </a:tcPr>
                </a:tc>
                <a:tc>
                  <a:txBody>
                    <a:bodyPr/>
                    <a:lstStyle/>
                    <a:p>
                      <a:pPr algn="just">
                        <a:lnSpc>
                          <a:spcPct val="100000"/>
                        </a:lnSpc>
                        <a:spcAft>
                          <a:spcPts val="0"/>
                        </a:spcAft>
                      </a:pPr>
                      <a:r>
                        <a:rPr lang="ru-RU" sz="1250" u="sng" spc="-10">
                          <a:solidFill>
                            <a:schemeClr val="tx1"/>
                          </a:solidFill>
                          <a:effectLst/>
                          <a:latin typeface="Times New Roman" panose="02020603050405020304" pitchFamily="18" charset="0"/>
                          <a:cs typeface="Times New Roman" panose="02020603050405020304" pitchFamily="18" charset="0"/>
                        </a:rPr>
                        <a:t>Знания:</a:t>
                      </a:r>
                      <a:endParaRPr lang="ru-RU" sz="1250">
                        <a:solidFill>
                          <a:schemeClr val="tx1"/>
                        </a:solidFill>
                        <a:effectLst/>
                        <a:latin typeface="Times New Roman" panose="02020603050405020304" pitchFamily="18" charset="0"/>
                        <a:cs typeface="Times New Roman" panose="02020603050405020304" pitchFamily="18" charset="0"/>
                      </a:endParaRPr>
                    </a:p>
                    <a:p>
                      <a:pPr algn="just">
                        <a:lnSpc>
                          <a:spcPct val="100000"/>
                        </a:lnSpc>
                        <a:spcAft>
                          <a:spcPts val="0"/>
                        </a:spcAft>
                      </a:pPr>
                      <a:r>
                        <a:rPr lang="ru-RU" sz="1250" spc="-10">
                          <a:solidFill>
                            <a:schemeClr val="tx1"/>
                          </a:solidFill>
                          <a:effectLst/>
                          <a:latin typeface="Times New Roman" panose="02020603050405020304" pitchFamily="18" charset="0"/>
                          <a:cs typeface="Times New Roman" panose="02020603050405020304" pitchFamily="18" charset="0"/>
                        </a:rPr>
                        <a:t>-понимать, что у потребителя есть как обязанности, так и права</a:t>
                      </a:r>
                      <a:endParaRPr lang="ru-RU" sz="1250">
                        <a:solidFill>
                          <a:schemeClr val="tx1"/>
                        </a:solidFill>
                        <a:effectLst/>
                        <a:latin typeface="Times New Roman" panose="02020603050405020304" pitchFamily="18" charset="0"/>
                        <a:cs typeface="Times New Roman" panose="02020603050405020304" pitchFamily="18" charset="0"/>
                      </a:endParaRPr>
                    </a:p>
                    <a:p>
                      <a:pPr algn="just">
                        <a:lnSpc>
                          <a:spcPct val="100000"/>
                        </a:lnSpc>
                        <a:spcAft>
                          <a:spcPts val="0"/>
                        </a:spcAft>
                      </a:pPr>
                      <a:r>
                        <a:rPr lang="ru-RU" sz="1250" spc="-10">
                          <a:solidFill>
                            <a:schemeClr val="tx1"/>
                          </a:solidFill>
                          <a:effectLst/>
                          <a:latin typeface="Times New Roman" panose="02020603050405020304" pitchFamily="18" charset="0"/>
                          <a:cs typeface="Times New Roman" panose="02020603050405020304" pitchFamily="18" charset="0"/>
                        </a:rPr>
                        <a:t>-понимать необходимость иметь финансовую подушку безопасности на случай чрезвычайных и кризисных жизненных ситуаций</a:t>
                      </a:r>
                      <a:endParaRPr lang="ru-RU" sz="1250">
                        <a:solidFill>
                          <a:schemeClr val="tx1"/>
                        </a:solidFill>
                        <a:effectLst/>
                        <a:latin typeface="Times New Roman" panose="02020603050405020304" pitchFamily="18" charset="0"/>
                        <a:cs typeface="Times New Roman" panose="02020603050405020304" pitchFamily="18" charset="0"/>
                      </a:endParaRPr>
                    </a:p>
                    <a:p>
                      <a:pPr algn="just">
                        <a:lnSpc>
                          <a:spcPct val="100000"/>
                        </a:lnSpc>
                        <a:spcAft>
                          <a:spcPts val="0"/>
                        </a:spcAft>
                      </a:pPr>
                      <a:r>
                        <a:rPr lang="ru-RU" sz="1250" spc="-10">
                          <a:solidFill>
                            <a:schemeClr val="tx1"/>
                          </a:solidFill>
                          <a:effectLst/>
                          <a:latin typeface="Times New Roman" panose="02020603050405020304" pitchFamily="18" charset="0"/>
                          <a:cs typeface="Times New Roman" panose="02020603050405020304" pitchFamily="18" charset="0"/>
                        </a:rPr>
                        <a:t>-понимать основные задачи и принципы страхования</a:t>
                      </a:r>
                      <a:endParaRPr lang="ru-RU" sz="1250">
                        <a:solidFill>
                          <a:schemeClr val="tx1"/>
                        </a:solidFill>
                        <a:effectLst/>
                        <a:latin typeface="Times New Roman" panose="02020603050405020304" pitchFamily="18" charset="0"/>
                        <a:cs typeface="Times New Roman" panose="02020603050405020304" pitchFamily="18" charset="0"/>
                      </a:endParaRPr>
                    </a:p>
                    <a:p>
                      <a:pPr algn="just">
                        <a:lnSpc>
                          <a:spcPct val="100000"/>
                        </a:lnSpc>
                        <a:spcAft>
                          <a:spcPts val="0"/>
                        </a:spcAft>
                      </a:pPr>
                      <a:r>
                        <a:rPr lang="ru-RU" sz="1250" u="sng" spc="-10">
                          <a:solidFill>
                            <a:schemeClr val="tx1"/>
                          </a:solidFill>
                          <a:effectLst/>
                          <a:latin typeface="Times New Roman" panose="02020603050405020304" pitchFamily="18" charset="0"/>
                          <a:cs typeface="Times New Roman" panose="02020603050405020304" pitchFamily="18" charset="0"/>
                        </a:rPr>
                        <a:t>Умения:</a:t>
                      </a:r>
                      <a:endParaRPr lang="ru-RU" sz="1250">
                        <a:solidFill>
                          <a:schemeClr val="tx1"/>
                        </a:solidFill>
                        <a:effectLst/>
                        <a:latin typeface="Times New Roman" panose="02020603050405020304" pitchFamily="18" charset="0"/>
                        <a:cs typeface="Times New Roman" panose="02020603050405020304" pitchFamily="18" charset="0"/>
                      </a:endParaRPr>
                    </a:p>
                    <a:p>
                      <a:pPr algn="just">
                        <a:lnSpc>
                          <a:spcPct val="100000"/>
                        </a:lnSpc>
                        <a:spcAft>
                          <a:spcPts val="0"/>
                        </a:spcAft>
                      </a:pPr>
                      <a:r>
                        <a:rPr lang="ru-RU" sz="1250" spc="-10">
                          <a:solidFill>
                            <a:schemeClr val="tx1"/>
                          </a:solidFill>
                          <a:effectLst/>
                          <a:latin typeface="Times New Roman" panose="02020603050405020304" pitchFamily="18" charset="0"/>
                          <a:cs typeface="Times New Roman" panose="02020603050405020304" pitchFamily="18" charset="0"/>
                        </a:rPr>
                        <a:t>-обладать навыками технологической безопасности, в т.ч. платежами через интернет</a:t>
                      </a:r>
                      <a:endParaRPr lang="ru-RU" sz="1250">
                        <a:solidFill>
                          <a:schemeClr val="tx1"/>
                        </a:solidFill>
                        <a:effectLst/>
                        <a:latin typeface="Times New Roman" panose="02020603050405020304" pitchFamily="18" charset="0"/>
                        <a:cs typeface="Times New Roman" panose="02020603050405020304" pitchFamily="18" charset="0"/>
                      </a:endParaRPr>
                    </a:p>
                    <a:p>
                      <a:pPr algn="just">
                        <a:lnSpc>
                          <a:spcPct val="100000"/>
                        </a:lnSpc>
                        <a:spcAft>
                          <a:spcPts val="0"/>
                        </a:spcAft>
                      </a:pPr>
                      <a:r>
                        <a:rPr lang="ru-RU" sz="1250" spc="-10">
                          <a:solidFill>
                            <a:schemeClr val="tx1"/>
                          </a:solidFill>
                          <a:effectLst/>
                          <a:latin typeface="Times New Roman" panose="02020603050405020304" pitchFamily="18" charset="0"/>
                          <a:cs typeface="Times New Roman" panose="02020603050405020304" pitchFamily="18" charset="0"/>
                        </a:rPr>
                        <a:t>-уметь находить информацию о продукте и осознавать назначение этой информации</a:t>
                      </a:r>
                      <a:endParaRPr lang="ru-RU" sz="1250">
                        <a:solidFill>
                          <a:schemeClr val="tx1"/>
                        </a:solidFill>
                        <a:effectLst/>
                        <a:latin typeface="Times New Roman" panose="02020603050405020304" pitchFamily="18" charset="0"/>
                        <a:cs typeface="Times New Roman" panose="02020603050405020304" pitchFamily="18" charset="0"/>
                      </a:endParaRPr>
                    </a:p>
                    <a:p>
                      <a:pPr algn="just">
                        <a:lnSpc>
                          <a:spcPct val="100000"/>
                        </a:lnSpc>
                        <a:spcAft>
                          <a:spcPts val="0"/>
                        </a:spcAft>
                      </a:pPr>
                      <a:r>
                        <a:rPr lang="ru-RU" sz="1250" spc="10">
                          <a:solidFill>
                            <a:schemeClr val="tx1"/>
                          </a:solidFill>
                          <a:effectLst/>
                          <a:latin typeface="Times New Roman" panose="02020603050405020304" pitchFamily="18" charset="0"/>
                          <a:cs typeface="Times New Roman" panose="02020603050405020304" pitchFamily="18" charset="0"/>
                        </a:rPr>
                        <a:t>-уметь отличать рекламу от информации о продукте или услуге</a:t>
                      </a:r>
                      <a:endParaRPr lang="ru-RU" sz="1250">
                        <a:solidFill>
                          <a:schemeClr val="tx1"/>
                        </a:solidFill>
                        <a:effectLst/>
                        <a:latin typeface="Times New Roman" panose="02020603050405020304" pitchFamily="18" charset="0"/>
                        <a:cs typeface="Times New Roman" panose="02020603050405020304" pitchFamily="18" charset="0"/>
                      </a:endParaRPr>
                    </a:p>
                    <a:p>
                      <a:pPr algn="just">
                        <a:lnSpc>
                          <a:spcPct val="100000"/>
                        </a:lnSpc>
                        <a:spcAft>
                          <a:spcPts val="0"/>
                        </a:spcAft>
                      </a:pPr>
                      <a:r>
                        <a:rPr lang="ru-RU" sz="1250" u="sng" spc="-10">
                          <a:solidFill>
                            <a:schemeClr val="tx1"/>
                          </a:solidFill>
                          <a:effectLst/>
                          <a:latin typeface="Times New Roman" panose="02020603050405020304" pitchFamily="18" charset="0"/>
                          <a:cs typeface="Times New Roman" panose="02020603050405020304" pitchFamily="18" charset="0"/>
                        </a:rPr>
                        <a:t>Навыки:</a:t>
                      </a:r>
                      <a:endParaRPr lang="ru-RU" sz="1250">
                        <a:solidFill>
                          <a:schemeClr val="tx1"/>
                        </a:solidFill>
                        <a:effectLst/>
                        <a:latin typeface="Times New Roman" panose="02020603050405020304" pitchFamily="18" charset="0"/>
                        <a:cs typeface="Times New Roman" panose="02020603050405020304" pitchFamily="18" charset="0"/>
                      </a:endParaRPr>
                    </a:p>
                    <a:p>
                      <a:pPr algn="just">
                        <a:lnSpc>
                          <a:spcPct val="100000"/>
                        </a:lnSpc>
                        <a:spcAft>
                          <a:spcPts val="0"/>
                        </a:spcAft>
                      </a:pPr>
                      <a:r>
                        <a:rPr lang="ru-RU" sz="1250" spc="-10">
                          <a:solidFill>
                            <a:schemeClr val="tx1"/>
                          </a:solidFill>
                          <a:effectLst/>
                          <a:latin typeface="Times New Roman" panose="02020603050405020304" pitchFamily="18" charset="0"/>
                          <a:cs typeface="Times New Roman" panose="02020603050405020304" pitchFamily="18" charset="0"/>
                        </a:rPr>
                        <a:t>-развивать критическое мышление по отношению к рекламе финансовых продуктов и услуг</a:t>
                      </a:r>
                      <a:endParaRPr lang="ru-RU" sz="1250">
                        <a:solidFill>
                          <a:schemeClr val="tx1"/>
                        </a:solidFill>
                        <a:effectLst/>
                        <a:latin typeface="Times New Roman" panose="02020603050405020304" pitchFamily="18" charset="0"/>
                        <a:cs typeface="Times New Roman" panose="02020603050405020304" pitchFamily="18" charset="0"/>
                      </a:endParaRPr>
                    </a:p>
                    <a:p>
                      <a:pPr algn="just">
                        <a:lnSpc>
                          <a:spcPct val="100000"/>
                        </a:lnSpc>
                        <a:spcAft>
                          <a:spcPts val="0"/>
                        </a:spcAft>
                      </a:pPr>
                      <a:r>
                        <a:rPr lang="ru-RU" sz="1250" spc="-10">
                          <a:solidFill>
                            <a:schemeClr val="tx1"/>
                          </a:solidFill>
                          <a:effectLst/>
                          <a:latin typeface="Times New Roman" panose="02020603050405020304" pitchFamily="18" charset="0"/>
                          <a:cs typeface="Times New Roman" panose="02020603050405020304" pitchFamily="18" charset="0"/>
                        </a:rPr>
                        <a:t>-быть способным реально оценивать свои возможности.</a:t>
                      </a:r>
                      <a:endParaRPr lang="ru-RU" sz="1250">
                        <a:solidFill>
                          <a:schemeClr val="tx1"/>
                        </a:solidFill>
                        <a:effectLst/>
                        <a:latin typeface="Times New Roman" panose="02020603050405020304" pitchFamily="18" charset="0"/>
                        <a:cs typeface="Times New Roman" panose="02020603050405020304" pitchFamily="18" charset="0"/>
                      </a:endParaRPr>
                    </a:p>
                    <a:p>
                      <a:pPr algn="just">
                        <a:lnSpc>
                          <a:spcPct val="100000"/>
                        </a:lnSpc>
                        <a:spcAft>
                          <a:spcPts val="0"/>
                        </a:spcAft>
                      </a:pPr>
                      <a:r>
                        <a:rPr lang="ru-RU" sz="1250" spc="-10">
                          <a:solidFill>
                            <a:schemeClr val="tx1"/>
                          </a:solidFill>
                          <a:effectLst/>
                          <a:latin typeface="Times New Roman" panose="02020603050405020304" pitchFamily="18" charset="0"/>
                          <a:cs typeface="Times New Roman" panose="02020603050405020304" pitchFamily="18" charset="0"/>
                        </a:rPr>
                        <a:t>-осознавать влияние сбережений на финансовую безопасность и стабильность</a:t>
                      </a:r>
                      <a:endParaRPr lang="ru-RU" sz="1250">
                        <a:solidFill>
                          <a:schemeClr val="tx1"/>
                        </a:solidFill>
                        <a:effectLst/>
                        <a:latin typeface="Times New Roman" panose="02020603050405020304" pitchFamily="18" charset="0"/>
                        <a:cs typeface="Times New Roman" panose="02020603050405020304" pitchFamily="18" charset="0"/>
                      </a:endParaRPr>
                    </a:p>
                    <a:p>
                      <a:pPr>
                        <a:lnSpc>
                          <a:spcPct val="100000"/>
                        </a:lnSpc>
                        <a:spcAft>
                          <a:spcPts val="0"/>
                        </a:spcAft>
                      </a:pPr>
                      <a:r>
                        <a:rPr lang="ru-RU" sz="1250" spc="-10">
                          <a:solidFill>
                            <a:schemeClr val="tx1"/>
                          </a:solidFill>
                          <a:effectLst/>
                          <a:latin typeface="Times New Roman" panose="02020603050405020304" pitchFamily="18" charset="0"/>
                          <a:cs typeface="Times New Roman" panose="02020603050405020304" pitchFamily="18" charset="0"/>
                        </a:rPr>
                        <a:t> </a:t>
                      </a:r>
                      <a:endParaRPr lang="ru-RU" sz="125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728" marR="9728" marT="0" marB="0">
                    <a:solidFill>
                      <a:schemeClr val="accent5">
                        <a:lumMod val="20000"/>
                        <a:lumOff val="80000"/>
                      </a:schemeClr>
                    </a:solidFill>
                  </a:tcPr>
                </a:tc>
                <a:tc>
                  <a:txBody>
                    <a:bodyPr/>
                    <a:lstStyle/>
                    <a:p>
                      <a:pPr algn="just">
                        <a:lnSpc>
                          <a:spcPct val="100000"/>
                        </a:lnSpc>
                        <a:spcAft>
                          <a:spcPts val="0"/>
                        </a:spcAft>
                      </a:pPr>
                      <a:r>
                        <a:rPr lang="ru-RU" sz="1250" u="sng" spc="-10">
                          <a:solidFill>
                            <a:schemeClr val="tx1"/>
                          </a:solidFill>
                          <a:effectLst/>
                          <a:latin typeface="Times New Roman" panose="02020603050405020304" pitchFamily="18" charset="0"/>
                          <a:cs typeface="Times New Roman" panose="02020603050405020304" pitchFamily="18" charset="0"/>
                        </a:rPr>
                        <a:t>Знания:</a:t>
                      </a:r>
                      <a:endParaRPr lang="ru-RU" sz="1250">
                        <a:solidFill>
                          <a:schemeClr val="tx1"/>
                        </a:solidFill>
                        <a:effectLst/>
                        <a:latin typeface="Times New Roman" panose="02020603050405020304" pitchFamily="18" charset="0"/>
                        <a:cs typeface="Times New Roman" panose="02020603050405020304" pitchFamily="18" charset="0"/>
                      </a:endParaRPr>
                    </a:p>
                    <a:p>
                      <a:pPr algn="just">
                        <a:lnSpc>
                          <a:spcPct val="100000"/>
                        </a:lnSpc>
                        <a:spcAft>
                          <a:spcPts val="0"/>
                        </a:spcAft>
                      </a:pPr>
                      <a:r>
                        <a:rPr lang="ru-RU" sz="1250" spc="-10">
                          <a:solidFill>
                            <a:schemeClr val="tx1"/>
                          </a:solidFill>
                          <a:effectLst/>
                          <a:latin typeface="Times New Roman" panose="02020603050405020304" pitchFamily="18" charset="0"/>
                          <a:cs typeface="Times New Roman" panose="02020603050405020304" pitchFamily="18" charset="0"/>
                        </a:rPr>
                        <a:t>-понимать, что такое финансовый риск</a:t>
                      </a:r>
                      <a:endParaRPr lang="ru-RU" sz="1250">
                        <a:solidFill>
                          <a:schemeClr val="tx1"/>
                        </a:solidFill>
                        <a:effectLst/>
                        <a:latin typeface="Times New Roman" panose="02020603050405020304" pitchFamily="18" charset="0"/>
                        <a:cs typeface="Times New Roman" panose="02020603050405020304" pitchFamily="18" charset="0"/>
                      </a:endParaRPr>
                    </a:p>
                    <a:p>
                      <a:pPr algn="just">
                        <a:lnSpc>
                          <a:spcPct val="100000"/>
                        </a:lnSpc>
                        <a:spcAft>
                          <a:spcPts val="0"/>
                        </a:spcAft>
                      </a:pPr>
                      <a:r>
                        <a:rPr lang="ru-RU" sz="1250" spc="-10">
                          <a:solidFill>
                            <a:schemeClr val="tx1"/>
                          </a:solidFill>
                          <a:effectLst/>
                          <a:latin typeface="Times New Roman" panose="02020603050405020304" pitchFamily="18" charset="0"/>
                          <a:cs typeface="Times New Roman" panose="02020603050405020304" pitchFamily="18" charset="0"/>
                        </a:rPr>
                        <a:t>-знать, что потребитель имеет право на получение качественных услуг</a:t>
                      </a:r>
                      <a:endParaRPr lang="ru-RU" sz="1250">
                        <a:solidFill>
                          <a:schemeClr val="tx1"/>
                        </a:solidFill>
                        <a:effectLst/>
                        <a:latin typeface="Times New Roman" panose="02020603050405020304" pitchFamily="18" charset="0"/>
                        <a:cs typeface="Times New Roman" panose="02020603050405020304" pitchFamily="18" charset="0"/>
                      </a:endParaRPr>
                    </a:p>
                    <a:p>
                      <a:pPr algn="just">
                        <a:lnSpc>
                          <a:spcPct val="100000"/>
                        </a:lnSpc>
                        <a:spcAft>
                          <a:spcPts val="0"/>
                        </a:spcAft>
                      </a:pPr>
                      <a:r>
                        <a:rPr lang="ru-RU" sz="1250" spc="-10">
                          <a:solidFill>
                            <a:schemeClr val="tx1"/>
                          </a:solidFill>
                          <a:effectLst/>
                          <a:latin typeface="Times New Roman" panose="02020603050405020304" pitchFamily="18" charset="0"/>
                          <a:cs typeface="Times New Roman" panose="02020603050405020304" pitchFamily="18" charset="0"/>
                        </a:rPr>
                        <a:t>-знать, куда обращаться с жалобой на нарушение прав потребителей</a:t>
                      </a:r>
                      <a:endParaRPr lang="ru-RU" sz="1250">
                        <a:solidFill>
                          <a:schemeClr val="tx1"/>
                        </a:solidFill>
                        <a:effectLst/>
                        <a:latin typeface="Times New Roman" panose="02020603050405020304" pitchFamily="18" charset="0"/>
                        <a:cs typeface="Times New Roman" panose="02020603050405020304" pitchFamily="18" charset="0"/>
                      </a:endParaRPr>
                    </a:p>
                    <a:p>
                      <a:pPr algn="just">
                        <a:lnSpc>
                          <a:spcPct val="100000"/>
                        </a:lnSpc>
                        <a:spcAft>
                          <a:spcPts val="0"/>
                        </a:spcAft>
                      </a:pPr>
                      <a:r>
                        <a:rPr lang="ru-RU" sz="1250" spc="-10">
                          <a:solidFill>
                            <a:schemeClr val="tx1"/>
                          </a:solidFill>
                          <a:effectLst/>
                          <a:latin typeface="Times New Roman" panose="02020603050405020304" pitchFamily="18" charset="0"/>
                          <a:cs typeface="Times New Roman" panose="02020603050405020304" pitchFamily="18" charset="0"/>
                        </a:rPr>
                        <a:t>-понимать значение финансовой подушки безопасности</a:t>
                      </a:r>
                      <a:endParaRPr lang="ru-RU" sz="1250">
                        <a:solidFill>
                          <a:schemeClr val="tx1"/>
                        </a:solidFill>
                        <a:effectLst/>
                        <a:latin typeface="Times New Roman" panose="02020603050405020304" pitchFamily="18" charset="0"/>
                        <a:cs typeface="Times New Roman" panose="02020603050405020304" pitchFamily="18" charset="0"/>
                      </a:endParaRPr>
                    </a:p>
                    <a:p>
                      <a:pPr algn="just">
                        <a:lnSpc>
                          <a:spcPct val="100000"/>
                        </a:lnSpc>
                        <a:spcAft>
                          <a:spcPts val="0"/>
                        </a:spcAft>
                      </a:pPr>
                      <a:r>
                        <a:rPr lang="ru-RU" sz="1250" u="sng" spc="-10">
                          <a:solidFill>
                            <a:schemeClr val="tx1"/>
                          </a:solidFill>
                          <a:effectLst/>
                          <a:latin typeface="Times New Roman" panose="02020603050405020304" pitchFamily="18" charset="0"/>
                          <a:cs typeface="Times New Roman" panose="02020603050405020304" pitchFamily="18" charset="0"/>
                        </a:rPr>
                        <a:t>Умения:</a:t>
                      </a:r>
                      <a:endParaRPr lang="ru-RU" sz="1250">
                        <a:solidFill>
                          <a:schemeClr val="tx1"/>
                        </a:solidFill>
                        <a:effectLst/>
                        <a:latin typeface="Times New Roman" panose="02020603050405020304" pitchFamily="18" charset="0"/>
                        <a:cs typeface="Times New Roman" panose="02020603050405020304" pitchFamily="18" charset="0"/>
                      </a:endParaRPr>
                    </a:p>
                    <a:p>
                      <a:pPr algn="just">
                        <a:lnSpc>
                          <a:spcPct val="100000"/>
                        </a:lnSpc>
                        <a:spcAft>
                          <a:spcPts val="0"/>
                        </a:spcAft>
                      </a:pPr>
                      <a:r>
                        <a:rPr lang="ru-RU" sz="1250" spc="-10">
                          <a:solidFill>
                            <a:schemeClr val="tx1"/>
                          </a:solidFill>
                          <a:effectLst/>
                          <a:latin typeface="Times New Roman" panose="02020603050405020304" pitchFamily="18" charset="0"/>
                          <a:cs typeface="Times New Roman" panose="02020603050405020304" pitchFamily="18" charset="0"/>
                        </a:rPr>
                        <a:t>-уметь разбираться в счетах и платежных документах, в т.ч. чеках, коммунальных платежах и т.д.</a:t>
                      </a:r>
                      <a:endParaRPr lang="ru-RU" sz="1250">
                        <a:solidFill>
                          <a:schemeClr val="tx1"/>
                        </a:solidFill>
                        <a:effectLst/>
                        <a:latin typeface="Times New Roman" panose="02020603050405020304" pitchFamily="18" charset="0"/>
                        <a:cs typeface="Times New Roman" panose="02020603050405020304" pitchFamily="18" charset="0"/>
                      </a:endParaRPr>
                    </a:p>
                    <a:p>
                      <a:pPr algn="just">
                        <a:lnSpc>
                          <a:spcPct val="100000"/>
                        </a:lnSpc>
                        <a:spcAft>
                          <a:spcPts val="0"/>
                        </a:spcAft>
                      </a:pPr>
                      <a:r>
                        <a:rPr lang="ru-RU" sz="1250" spc="-10">
                          <a:solidFill>
                            <a:schemeClr val="tx1"/>
                          </a:solidFill>
                          <a:effectLst/>
                          <a:latin typeface="Times New Roman" panose="02020603050405020304" pitchFamily="18" charset="0"/>
                          <a:cs typeface="Times New Roman" panose="02020603050405020304" pitchFamily="18" charset="0"/>
                        </a:rPr>
                        <a:t>-уметь различать различные виды финансовых мошенничеств</a:t>
                      </a:r>
                      <a:endParaRPr lang="ru-RU" sz="1250">
                        <a:solidFill>
                          <a:schemeClr val="tx1"/>
                        </a:solidFill>
                        <a:effectLst/>
                        <a:latin typeface="Times New Roman" panose="02020603050405020304" pitchFamily="18" charset="0"/>
                        <a:cs typeface="Times New Roman" panose="02020603050405020304" pitchFamily="18" charset="0"/>
                      </a:endParaRPr>
                    </a:p>
                    <a:p>
                      <a:pPr algn="just">
                        <a:lnSpc>
                          <a:spcPct val="100000"/>
                        </a:lnSpc>
                        <a:spcAft>
                          <a:spcPts val="0"/>
                        </a:spcAft>
                      </a:pPr>
                      <a:r>
                        <a:rPr lang="ru-RU" sz="1250" spc="-10">
                          <a:solidFill>
                            <a:schemeClr val="tx1"/>
                          </a:solidFill>
                          <a:effectLst/>
                          <a:latin typeface="Times New Roman" panose="02020603050405020304" pitchFamily="18" charset="0"/>
                          <a:cs typeface="Times New Roman" panose="02020603050405020304" pitchFamily="18" charset="0"/>
                        </a:rPr>
                        <a:t>-уметь различить какая именно страховка требуется в той или иной жизненной ситуации</a:t>
                      </a:r>
                      <a:endParaRPr lang="ru-RU" sz="1250">
                        <a:solidFill>
                          <a:schemeClr val="tx1"/>
                        </a:solidFill>
                        <a:effectLst/>
                        <a:latin typeface="Times New Roman" panose="02020603050405020304" pitchFamily="18" charset="0"/>
                        <a:cs typeface="Times New Roman" panose="02020603050405020304" pitchFamily="18" charset="0"/>
                      </a:endParaRPr>
                    </a:p>
                    <a:p>
                      <a:pPr algn="just">
                        <a:lnSpc>
                          <a:spcPct val="100000"/>
                        </a:lnSpc>
                        <a:spcAft>
                          <a:spcPts val="0"/>
                        </a:spcAft>
                      </a:pPr>
                      <a:r>
                        <a:rPr lang="ru-RU" sz="1250" u="sng" spc="-10">
                          <a:solidFill>
                            <a:schemeClr val="tx1"/>
                          </a:solidFill>
                          <a:effectLst/>
                          <a:latin typeface="Times New Roman" panose="02020603050405020304" pitchFamily="18" charset="0"/>
                          <a:cs typeface="Times New Roman" panose="02020603050405020304" pitchFamily="18" charset="0"/>
                        </a:rPr>
                        <a:t>Навыки:</a:t>
                      </a:r>
                      <a:endParaRPr lang="ru-RU" sz="1250">
                        <a:solidFill>
                          <a:schemeClr val="tx1"/>
                        </a:solidFill>
                        <a:effectLst/>
                        <a:latin typeface="Times New Roman" panose="02020603050405020304" pitchFamily="18" charset="0"/>
                        <a:cs typeface="Times New Roman" panose="02020603050405020304" pitchFamily="18" charset="0"/>
                      </a:endParaRPr>
                    </a:p>
                    <a:p>
                      <a:pPr algn="just">
                        <a:lnSpc>
                          <a:spcPct val="100000"/>
                        </a:lnSpc>
                        <a:spcAft>
                          <a:spcPts val="0"/>
                        </a:spcAft>
                      </a:pPr>
                      <a:r>
                        <a:rPr lang="ru-RU" sz="1250" spc="-10">
                          <a:solidFill>
                            <a:schemeClr val="tx1"/>
                          </a:solidFill>
                          <a:effectLst/>
                          <a:latin typeface="Times New Roman" panose="02020603050405020304" pitchFamily="18" charset="0"/>
                          <a:cs typeface="Times New Roman" panose="02020603050405020304" pitchFamily="18" charset="0"/>
                        </a:rPr>
                        <a:t>-осознавать необходимость использования страховых продуктов в различных сферах жизни</a:t>
                      </a:r>
                      <a:endParaRPr lang="ru-RU" sz="1250">
                        <a:solidFill>
                          <a:schemeClr val="tx1"/>
                        </a:solidFill>
                        <a:effectLst/>
                        <a:latin typeface="Times New Roman" panose="02020603050405020304" pitchFamily="18" charset="0"/>
                        <a:cs typeface="Times New Roman" panose="02020603050405020304" pitchFamily="18" charset="0"/>
                      </a:endParaRPr>
                    </a:p>
                    <a:p>
                      <a:pPr>
                        <a:lnSpc>
                          <a:spcPct val="100000"/>
                        </a:lnSpc>
                        <a:spcAft>
                          <a:spcPts val="0"/>
                        </a:spcAft>
                      </a:pPr>
                      <a:r>
                        <a:rPr lang="ru-RU" sz="1250" spc="-10">
                          <a:solidFill>
                            <a:schemeClr val="tx1"/>
                          </a:solidFill>
                          <a:effectLst/>
                          <a:latin typeface="Times New Roman" panose="02020603050405020304" pitchFamily="18" charset="0"/>
                          <a:cs typeface="Times New Roman" panose="02020603050405020304" pitchFamily="18" charset="0"/>
                        </a:rPr>
                        <a:t>-осознавать необходимость добровольного страхования в различных сферах жизни</a:t>
                      </a:r>
                      <a:endParaRPr lang="ru-RU" sz="1250">
                        <a:solidFill>
                          <a:schemeClr val="tx1"/>
                        </a:solidFill>
                        <a:effectLst/>
                        <a:latin typeface="Times New Roman" panose="02020603050405020304" pitchFamily="18" charset="0"/>
                        <a:cs typeface="Times New Roman" panose="02020603050405020304" pitchFamily="18" charset="0"/>
                      </a:endParaRPr>
                    </a:p>
                    <a:p>
                      <a:pPr algn="just">
                        <a:lnSpc>
                          <a:spcPct val="100000"/>
                        </a:lnSpc>
                        <a:spcAft>
                          <a:spcPts val="0"/>
                        </a:spcAft>
                      </a:pPr>
                      <a:r>
                        <a:rPr lang="ru-RU" sz="1250" spc="10">
                          <a:solidFill>
                            <a:schemeClr val="tx1"/>
                          </a:solidFill>
                          <a:effectLst/>
                          <a:latin typeface="Times New Roman" panose="02020603050405020304" pitchFamily="18" charset="0"/>
                          <a:cs typeface="Times New Roman" panose="02020603050405020304" pitchFamily="18" charset="0"/>
                        </a:rPr>
                        <a:t>-распознавать рекламные манипуляции и уметь противостоять им</a:t>
                      </a:r>
                      <a:endParaRPr lang="ru-RU" sz="1250">
                        <a:solidFill>
                          <a:schemeClr val="tx1"/>
                        </a:solidFill>
                        <a:effectLst/>
                        <a:latin typeface="Times New Roman" panose="02020603050405020304" pitchFamily="18" charset="0"/>
                        <a:cs typeface="Times New Roman" panose="02020603050405020304" pitchFamily="18" charset="0"/>
                      </a:endParaRPr>
                    </a:p>
                    <a:p>
                      <a:pPr algn="just">
                        <a:lnSpc>
                          <a:spcPct val="100000"/>
                        </a:lnSpc>
                        <a:spcAft>
                          <a:spcPts val="0"/>
                        </a:spcAft>
                      </a:pPr>
                      <a:r>
                        <a:rPr lang="ru-RU" sz="1250" spc="-10">
                          <a:solidFill>
                            <a:schemeClr val="tx1"/>
                          </a:solidFill>
                          <a:effectLst/>
                          <a:latin typeface="Times New Roman" panose="02020603050405020304" pitchFamily="18" charset="0"/>
                          <a:cs typeface="Times New Roman" panose="02020603050405020304" pitchFamily="18" charset="0"/>
                        </a:rPr>
                        <a:t>-осознание последствий рискованного поведения</a:t>
                      </a:r>
                      <a:endParaRPr lang="ru-RU" sz="1250">
                        <a:solidFill>
                          <a:schemeClr val="tx1"/>
                        </a:solidFill>
                        <a:effectLst/>
                        <a:latin typeface="Times New Roman" panose="02020603050405020304" pitchFamily="18" charset="0"/>
                        <a:cs typeface="Times New Roman" panose="02020603050405020304" pitchFamily="18" charset="0"/>
                      </a:endParaRPr>
                    </a:p>
                    <a:p>
                      <a:pPr>
                        <a:lnSpc>
                          <a:spcPct val="100000"/>
                        </a:lnSpc>
                        <a:spcAft>
                          <a:spcPts val="0"/>
                        </a:spcAft>
                      </a:pPr>
                      <a:r>
                        <a:rPr lang="ru-RU" sz="1250" spc="-10">
                          <a:solidFill>
                            <a:schemeClr val="tx1"/>
                          </a:solidFill>
                          <a:effectLst/>
                          <a:latin typeface="Times New Roman" panose="02020603050405020304" pitchFamily="18" charset="0"/>
                          <a:cs typeface="Times New Roman" panose="02020603050405020304" pitchFamily="18" charset="0"/>
                        </a:rPr>
                        <a:t>-осознавать, что права потребителя защищены</a:t>
                      </a:r>
                      <a:endParaRPr lang="ru-RU" sz="125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728" marR="9728" marT="0" marB="0">
                    <a:solidFill>
                      <a:schemeClr val="accent5">
                        <a:lumMod val="20000"/>
                        <a:lumOff val="80000"/>
                      </a:schemeClr>
                    </a:solidFill>
                  </a:tcPr>
                </a:tc>
                <a:tc>
                  <a:txBody>
                    <a:bodyPr/>
                    <a:lstStyle/>
                    <a:p>
                      <a:pPr algn="just">
                        <a:lnSpc>
                          <a:spcPct val="100000"/>
                        </a:lnSpc>
                        <a:spcAft>
                          <a:spcPts val="0"/>
                        </a:spcAft>
                      </a:pPr>
                      <a:r>
                        <a:rPr lang="ru-RU" sz="1250" u="sng" spc="-10" dirty="0">
                          <a:solidFill>
                            <a:schemeClr val="tx1"/>
                          </a:solidFill>
                          <a:effectLst/>
                          <a:latin typeface="Times New Roman" panose="02020603050405020304" pitchFamily="18" charset="0"/>
                          <a:cs typeface="Times New Roman" panose="02020603050405020304" pitchFamily="18" charset="0"/>
                        </a:rPr>
                        <a:t>Знания:</a:t>
                      </a:r>
                      <a:endParaRPr lang="ru-RU" sz="1250" dirty="0">
                        <a:solidFill>
                          <a:schemeClr val="tx1"/>
                        </a:solidFill>
                        <a:effectLst/>
                        <a:latin typeface="Times New Roman" panose="02020603050405020304" pitchFamily="18" charset="0"/>
                        <a:cs typeface="Times New Roman" panose="02020603050405020304" pitchFamily="18" charset="0"/>
                      </a:endParaRPr>
                    </a:p>
                    <a:p>
                      <a:pPr algn="just">
                        <a:lnSpc>
                          <a:spcPct val="100000"/>
                        </a:lnSpc>
                        <a:spcAft>
                          <a:spcPts val="0"/>
                        </a:spcAft>
                      </a:pPr>
                      <a:r>
                        <a:rPr lang="ru-RU" sz="1250" spc="10" dirty="0">
                          <a:solidFill>
                            <a:schemeClr val="tx1"/>
                          </a:solidFill>
                          <a:effectLst/>
                          <a:latin typeface="Times New Roman" panose="02020603050405020304" pitchFamily="18" charset="0"/>
                          <a:cs typeface="Times New Roman" panose="02020603050405020304" pitchFamily="18" charset="0"/>
                        </a:rPr>
                        <a:t>-понимать особенности договорных отношений, и знать собственные права и обязанности в качестве потребителя финансовой услуги</a:t>
                      </a:r>
                      <a:endParaRPr lang="ru-RU" sz="1250" dirty="0">
                        <a:solidFill>
                          <a:schemeClr val="tx1"/>
                        </a:solidFill>
                        <a:effectLst/>
                        <a:latin typeface="Times New Roman" panose="02020603050405020304" pitchFamily="18" charset="0"/>
                        <a:cs typeface="Times New Roman" panose="02020603050405020304" pitchFamily="18" charset="0"/>
                      </a:endParaRPr>
                    </a:p>
                    <a:p>
                      <a:pPr algn="just">
                        <a:lnSpc>
                          <a:spcPct val="100000"/>
                        </a:lnSpc>
                        <a:spcAft>
                          <a:spcPts val="0"/>
                        </a:spcAft>
                      </a:pPr>
                      <a:r>
                        <a:rPr lang="ru-RU" sz="1250" spc="-10" dirty="0">
                          <a:solidFill>
                            <a:schemeClr val="tx1"/>
                          </a:solidFill>
                          <a:effectLst/>
                          <a:latin typeface="Times New Roman" panose="02020603050405020304" pitchFamily="18" charset="0"/>
                          <a:cs typeface="Times New Roman" panose="02020603050405020304" pitchFamily="18" charset="0"/>
                        </a:rPr>
                        <a:t>-знать, что такое финансовые риски, какими они бывают, и что все финансовые инструменты связаны с рисками</a:t>
                      </a:r>
                      <a:endParaRPr lang="ru-RU" sz="1250" dirty="0">
                        <a:solidFill>
                          <a:schemeClr val="tx1"/>
                        </a:solidFill>
                        <a:effectLst/>
                        <a:latin typeface="Times New Roman" panose="02020603050405020304" pitchFamily="18" charset="0"/>
                        <a:cs typeface="Times New Roman" panose="02020603050405020304" pitchFamily="18" charset="0"/>
                      </a:endParaRPr>
                    </a:p>
                    <a:p>
                      <a:pPr algn="just">
                        <a:lnSpc>
                          <a:spcPct val="100000"/>
                        </a:lnSpc>
                        <a:spcAft>
                          <a:spcPts val="0"/>
                        </a:spcAft>
                      </a:pPr>
                      <a:r>
                        <a:rPr lang="ru-RU" sz="1250" spc="-10" dirty="0">
                          <a:solidFill>
                            <a:schemeClr val="tx1"/>
                          </a:solidFill>
                          <a:effectLst/>
                          <a:latin typeface="Times New Roman" panose="02020603050405020304" pitchFamily="18" charset="0"/>
                          <a:cs typeface="Times New Roman" panose="02020603050405020304" pitchFamily="18" charset="0"/>
                        </a:rPr>
                        <a:t>-знать, в какие организации нужно обращаться для защиты своих прав как потребителя финансовых услуг</a:t>
                      </a:r>
                      <a:endParaRPr lang="ru-RU" sz="1250" dirty="0">
                        <a:solidFill>
                          <a:schemeClr val="tx1"/>
                        </a:solidFill>
                        <a:effectLst/>
                        <a:latin typeface="Times New Roman" panose="02020603050405020304" pitchFamily="18" charset="0"/>
                        <a:cs typeface="Times New Roman" panose="02020603050405020304" pitchFamily="18" charset="0"/>
                      </a:endParaRPr>
                    </a:p>
                    <a:p>
                      <a:pPr algn="just">
                        <a:lnSpc>
                          <a:spcPct val="100000"/>
                        </a:lnSpc>
                        <a:spcAft>
                          <a:spcPts val="0"/>
                        </a:spcAft>
                      </a:pPr>
                      <a:r>
                        <a:rPr lang="ru-RU" sz="1250" u="sng" spc="-10" dirty="0">
                          <a:solidFill>
                            <a:schemeClr val="tx1"/>
                          </a:solidFill>
                          <a:effectLst/>
                          <a:latin typeface="Times New Roman" panose="02020603050405020304" pitchFamily="18" charset="0"/>
                          <a:cs typeface="Times New Roman" panose="02020603050405020304" pitchFamily="18" charset="0"/>
                        </a:rPr>
                        <a:t>Умения:</a:t>
                      </a:r>
                      <a:endParaRPr lang="ru-RU" sz="1250" dirty="0">
                        <a:solidFill>
                          <a:schemeClr val="tx1"/>
                        </a:solidFill>
                        <a:effectLst/>
                        <a:latin typeface="Times New Roman" panose="02020603050405020304" pitchFamily="18" charset="0"/>
                        <a:cs typeface="Times New Roman" panose="02020603050405020304" pitchFamily="18" charset="0"/>
                      </a:endParaRPr>
                    </a:p>
                    <a:p>
                      <a:pPr algn="just">
                        <a:lnSpc>
                          <a:spcPct val="100000"/>
                        </a:lnSpc>
                        <a:spcAft>
                          <a:spcPts val="0"/>
                        </a:spcAft>
                      </a:pPr>
                      <a:r>
                        <a:rPr lang="ru-RU" sz="1250" spc="-10" dirty="0">
                          <a:solidFill>
                            <a:schemeClr val="tx1"/>
                          </a:solidFill>
                          <a:effectLst/>
                          <a:latin typeface="Times New Roman" panose="02020603050405020304" pitchFamily="18" charset="0"/>
                          <a:cs typeface="Times New Roman" panose="02020603050405020304" pitchFamily="18" charset="0"/>
                        </a:rPr>
                        <a:t>-уметь оценивать степень финансового риска продуктов и услуг</a:t>
                      </a:r>
                      <a:endParaRPr lang="ru-RU" sz="1250" dirty="0">
                        <a:solidFill>
                          <a:schemeClr val="tx1"/>
                        </a:solidFill>
                        <a:effectLst/>
                        <a:latin typeface="Times New Roman" panose="02020603050405020304" pitchFamily="18" charset="0"/>
                        <a:cs typeface="Times New Roman" panose="02020603050405020304" pitchFamily="18" charset="0"/>
                      </a:endParaRPr>
                    </a:p>
                    <a:p>
                      <a:pPr algn="just">
                        <a:lnSpc>
                          <a:spcPct val="100000"/>
                        </a:lnSpc>
                        <a:spcAft>
                          <a:spcPts val="0"/>
                        </a:spcAft>
                      </a:pPr>
                      <a:r>
                        <a:rPr lang="ru-RU" sz="1250" spc="-10" dirty="0">
                          <a:solidFill>
                            <a:schemeClr val="tx1"/>
                          </a:solidFill>
                          <a:effectLst/>
                          <a:latin typeface="Times New Roman" panose="02020603050405020304" pitchFamily="18" charset="0"/>
                          <a:cs typeface="Times New Roman" panose="02020603050405020304" pitchFamily="18" charset="0"/>
                        </a:rPr>
                        <a:t>-уметь составить жалобу на нарушение прав потребителей.</a:t>
                      </a:r>
                      <a:endParaRPr lang="ru-RU" sz="1250" dirty="0">
                        <a:solidFill>
                          <a:schemeClr val="tx1"/>
                        </a:solidFill>
                        <a:effectLst/>
                        <a:latin typeface="Times New Roman" panose="02020603050405020304" pitchFamily="18" charset="0"/>
                        <a:cs typeface="Times New Roman" panose="02020603050405020304" pitchFamily="18" charset="0"/>
                      </a:endParaRPr>
                    </a:p>
                    <a:p>
                      <a:pPr algn="just">
                        <a:lnSpc>
                          <a:spcPct val="100000"/>
                        </a:lnSpc>
                        <a:spcAft>
                          <a:spcPts val="0"/>
                        </a:spcAft>
                      </a:pPr>
                      <a:r>
                        <a:rPr lang="ru-RU" sz="1250" spc="-10" dirty="0">
                          <a:solidFill>
                            <a:schemeClr val="tx1"/>
                          </a:solidFill>
                          <a:effectLst/>
                          <a:latin typeface="Times New Roman" panose="02020603050405020304" pitchFamily="18" charset="0"/>
                          <a:cs typeface="Times New Roman" panose="02020603050405020304" pitchFamily="18" charset="0"/>
                        </a:rPr>
                        <a:t>-уметь защититься от различных видов финансовых мошенничеств, включая финансовые пирамиды</a:t>
                      </a:r>
                      <a:endParaRPr lang="ru-RU" sz="1250" dirty="0">
                        <a:solidFill>
                          <a:schemeClr val="tx1"/>
                        </a:solidFill>
                        <a:effectLst/>
                        <a:latin typeface="Times New Roman" panose="02020603050405020304" pitchFamily="18" charset="0"/>
                        <a:cs typeface="Times New Roman" panose="02020603050405020304" pitchFamily="18" charset="0"/>
                      </a:endParaRPr>
                    </a:p>
                    <a:p>
                      <a:pPr algn="just">
                        <a:lnSpc>
                          <a:spcPct val="100000"/>
                        </a:lnSpc>
                        <a:spcAft>
                          <a:spcPts val="0"/>
                        </a:spcAft>
                      </a:pPr>
                      <a:r>
                        <a:rPr lang="ru-RU" sz="1250" u="sng" spc="-10" dirty="0">
                          <a:solidFill>
                            <a:schemeClr val="tx1"/>
                          </a:solidFill>
                          <a:effectLst/>
                          <a:latin typeface="Times New Roman" panose="02020603050405020304" pitchFamily="18" charset="0"/>
                          <a:cs typeface="Times New Roman" panose="02020603050405020304" pitchFamily="18" charset="0"/>
                        </a:rPr>
                        <a:t>Навыки: </a:t>
                      </a:r>
                      <a:endParaRPr lang="ru-RU" sz="1250" dirty="0">
                        <a:solidFill>
                          <a:schemeClr val="tx1"/>
                        </a:solidFill>
                        <a:effectLst/>
                        <a:latin typeface="Times New Roman" panose="02020603050405020304" pitchFamily="18" charset="0"/>
                        <a:cs typeface="Times New Roman" panose="02020603050405020304" pitchFamily="18" charset="0"/>
                      </a:endParaRPr>
                    </a:p>
                    <a:p>
                      <a:pPr algn="just">
                        <a:lnSpc>
                          <a:spcPct val="100000"/>
                        </a:lnSpc>
                        <a:spcAft>
                          <a:spcPts val="0"/>
                        </a:spcAft>
                      </a:pPr>
                      <a:r>
                        <a:rPr lang="ru-RU" sz="1250" spc="10" dirty="0">
                          <a:solidFill>
                            <a:schemeClr val="tx1"/>
                          </a:solidFill>
                          <a:effectLst/>
                          <a:latin typeface="Times New Roman" panose="02020603050405020304" pitchFamily="18" charset="0"/>
                          <a:cs typeface="Times New Roman" panose="02020603050405020304" pitchFamily="18" charset="0"/>
                        </a:rPr>
                        <a:t>-разбираться в возможностях финансовых инструментов, доступных по возрасту</a:t>
                      </a:r>
                      <a:endParaRPr lang="ru-RU" sz="1250" dirty="0">
                        <a:solidFill>
                          <a:schemeClr val="tx1"/>
                        </a:solidFill>
                        <a:effectLst/>
                        <a:latin typeface="Times New Roman" panose="02020603050405020304" pitchFamily="18" charset="0"/>
                        <a:cs typeface="Times New Roman" panose="02020603050405020304" pitchFamily="18" charset="0"/>
                      </a:endParaRPr>
                    </a:p>
                    <a:p>
                      <a:pPr>
                        <a:lnSpc>
                          <a:spcPct val="100000"/>
                        </a:lnSpc>
                        <a:spcAft>
                          <a:spcPts val="0"/>
                        </a:spcAft>
                      </a:pPr>
                      <a:r>
                        <a:rPr lang="ru-RU" sz="1250" spc="-10" dirty="0">
                          <a:solidFill>
                            <a:schemeClr val="tx1"/>
                          </a:solidFill>
                          <a:effectLst/>
                          <a:latin typeface="Times New Roman" panose="02020603050405020304" pitchFamily="18" charset="0"/>
                          <a:cs typeface="Times New Roman" panose="02020603050405020304" pitchFamily="18" charset="0"/>
                        </a:rPr>
                        <a:t>-проявлять активность в отстаивании своих прав потребителя</a:t>
                      </a:r>
                      <a:endParaRPr lang="ru-RU" sz="125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728" marR="9728" marT="0" marB="0">
                    <a:solidFill>
                      <a:schemeClr val="accent5">
                        <a:lumMod val="20000"/>
                        <a:lumOff val="80000"/>
                      </a:schemeClr>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8358306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Таблица 4">
            <a:extLst>
              <a:ext uri="{FF2B5EF4-FFF2-40B4-BE49-F238E27FC236}">
                <a16:creationId xmlns:a16="http://schemas.microsoft.com/office/drawing/2014/main" id="{1434DCB4-56AB-4715-8D76-8C16C1484950}"/>
              </a:ext>
            </a:extLst>
          </p:cNvPr>
          <p:cNvGraphicFramePr>
            <a:graphicFrameLocks noGrp="1"/>
          </p:cNvGraphicFramePr>
          <p:nvPr>
            <p:extLst>
              <p:ext uri="{D42A27DB-BD31-4B8C-83A1-F6EECF244321}">
                <p14:modId xmlns:p14="http://schemas.microsoft.com/office/powerpoint/2010/main" val="2878161907"/>
              </p:ext>
            </p:extLst>
          </p:nvPr>
        </p:nvGraphicFramePr>
        <p:xfrm>
          <a:off x="232729" y="1521280"/>
          <a:ext cx="5424675" cy="2669720"/>
        </p:xfrm>
        <a:graphic>
          <a:graphicData uri="http://schemas.openxmlformats.org/drawingml/2006/table">
            <a:tbl>
              <a:tblPr firstRow="1" firstCol="1" bandRow="1" bandCol="1">
                <a:tableStyleId>{5C22544A-7EE6-4342-B048-85BDC9FD1C3A}</a:tableStyleId>
              </a:tblPr>
              <a:tblGrid>
                <a:gridCol w="2612376">
                  <a:extLst>
                    <a:ext uri="{9D8B030D-6E8A-4147-A177-3AD203B41FA5}">
                      <a16:colId xmlns:a16="http://schemas.microsoft.com/office/drawing/2014/main" val="20000"/>
                    </a:ext>
                  </a:extLst>
                </a:gridCol>
                <a:gridCol w="839691">
                  <a:extLst>
                    <a:ext uri="{9D8B030D-6E8A-4147-A177-3AD203B41FA5}">
                      <a16:colId xmlns:a16="http://schemas.microsoft.com/office/drawing/2014/main" val="20001"/>
                    </a:ext>
                  </a:extLst>
                </a:gridCol>
                <a:gridCol w="1039619">
                  <a:extLst>
                    <a:ext uri="{9D8B030D-6E8A-4147-A177-3AD203B41FA5}">
                      <a16:colId xmlns:a16="http://schemas.microsoft.com/office/drawing/2014/main" val="20002"/>
                    </a:ext>
                  </a:extLst>
                </a:gridCol>
                <a:gridCol w="932989">
                  <a:extLst>
                    <a:ext uri="{9D8B030D-6E8A-4147-A177-3AD203B41FA5}">
                      <a16:colId xmlns:a16="http://schemas.microsoft.com/office/drawing/2014/main" val="20003"/>
                    </a:ext>
                  </a:extLst>
                </a:gridCol>
              </a:tblGrid>
              <a:tr h="208536">
                <a:tc>
                  <a:txBody>
                    <a:bodyPr/>
                    <a:lstStyle/>
                    <a:p>
                      <a:pPr indent="450215" algn="ctr">
                        <a:lnSpc>
                          <a:spcPct val="90000"/>
                        </a:lnSpc>
                        <a:spcAft>
                          <a:spcPts val="0"/>
                        </a:spcAft>
                      </a:pPr>
                      <a:r>
                        <a:rPr lang="ru-RU" sz="1700" b="0" spc="-10" dirty="0">
                          <a:solidFill>
                            <a:schemeClr val="tx1"/>
                          </a:solidFill>
                          <a:effectLst/>
                          <a:latin typeface="Times New Roman" panose="02020603050405020304" pitchFamily="18" charset="0"/>
                          <a:cs typeface="Times New Roman" panose="02020603050405020304" pitchFamily="18" charset="0"/>
                        </a:rPr>
                        <a:t>Предмет</a:t>
                      </a:r>
                      <a:endParaRPr lang="ru-RU" sz="17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nchor="ctr">
                    <a:solidFill>
                      <a:schemeClr val="accent5">
                        <a:lumMod val="20000"/>
                        <a:lumOff val="80000"/>
                      </a:schemeClr>
                    </a:solidFill>
                  </a:tcPr>
                </a:tc>
                <a:tc>
                  <a:txBody>
                    <a:bodyPr/>
                    <a:lstStyle/>
                    <a:p>
                      <a:pPr algn="ctr">
                        <a:lnSpc>
                          <a:spcPct val="90000"/>
                        </a:lnSpc>
                        <a:spcAft>
                          <a:spcPts val="0"/>
                        </a:spcAft>
                      </a:pPr>
                      <a:r>
                        <a:rPr lang="ru-RU" sz="1700" b="0" spc="-10" dirty="0">
                          <a:solidFill>
                            <a:schemeClr val="tx1"/>
                          </a:solidFill>
                          <a:effectLst/>
                          <a:latin typeface="Times New Roman" panose="02020603050405020304" pitchFamily="18" charset="0"/>
                          <a:cs typeface="Times New Roman" panose="02020603050405020304" pitchFamily="18" charset="0"/>
                        </a:rPr>
                        <a:t>НОО</a:t>
                      </a:r>
                      <a:endParaRPr lang="ru-RU" sz="17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nchor="ctr">
                    <a:solidFill>
                      <a:schemeClr val="accent5">
                        <a:lumMod val="20000"/>
                        <a:lumOff val="80000"/>
                      </a:schemeClr>
                    </a:solidFill>
                  </a:tcPr>
                </a:tc>
                <a:tc>
                  <a:txBody>
                    <a:bodyPr/>
                    <a:lstStyle/>
                    <a:p>
                      <a:pPr algn="ctr">
                        <a:lnSpc>
                          <a:spcPct val="90000"/>
                        </a:lnSpc>
                        <a:spcAft>
                          <a:spcPts val="0"/>
                        </a:spcAft>
                      </a:pPr>
                      <a:r>
                        <a:rPr lang="ru-RU" sz="1700" b="0" spc="-10" dirty="0">
                          <a:solidFill>
                            <a:schemeClr val="tx1"/>
                          </a:solidFill>
                          <a:effectLst/>
                          <a:latin typeface="Times New Roman" panose="02020603050405020304" pitchFamily="18" charset="0"/>
                          <a:cs typeface="Times New Roman" panose="02020603050405020304" pitchFamily="18" charset="0"/>
                        </a:rPr>
                        <a:t>ООО</a:t>
                      </a:r>
                      <a:endParaRPr lang="ru-RU" sz="17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nchor="ctr">
                    <a:solidFill>
                      <a:schemeClr val="accent5">
                        <a:lumMod val="20000"/>
                        <a:lumOff val="80000"/>
                      </a:schemeClr>
                    </a:solidFill>
                  </a:tcPr>
                </a:tc>
                <a:tc>
                  <a:txBody>
                    <a:bodyPr/>
                    <a:lstStyle/>
                    <a:p>
                      <a:pPr algn="ctr">
                        <a:lnSpc>
                          <a:spcPct val="90000"/>
                        </a:lnSpc>
                        <a:spcAft>
                          <a:spcPts val="0"/>
                        </a:spcAft>
                      </a:pPr>
                      <a:r>
                        <a:rPr lang="ru-RU" sz="1700" b="0" spc="-10" dirty="0">
                          <a:solidFill>
                            <a:schemeClr val="tx1"/>
                          </a:solidFill>
                          <a:effectLst/>
                          <a:latin typeface="Times New Roman" panose="02020603050405020304" pitchFamily="18" charset="0"/>
                          <a:cs typeface="Times New Roman" panose="02020603050405020304" pitchFamily="18" charset="0"/>
                        </a:rPr>
                        <a:t>СОО</a:t>
                      </a:r>
                      <a:endParaRPr lang="ru-RU" sz="17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nchor="ctr">
                    <a:solidFill>
                      <a:schemeClr val="accent5">
                        <a:lumMod val="20000"/>
                        <a:lumOff val="80000"/>
                      </a:schemeClr>
                    </a:solidFill>
                  </a:tcPr>
                </a:tc>
                <a:extLst>
                  <a:ext uri="{0D108BD9-81ED-4DB2-BD59-A6C34878D82A}">
                    <a16:rowId xmlns:a16="http://schemas.microsoft.com/office/drawing/2014/main" val="10000"/>
                  </a:ext>
                </a:extLst>
              </a:tr>
              <a:tr h="208536">
                <a:tc>
                  <a:txBody>
                    <a:bodyPr/>
                    <a:lstStyle/>
                    <a:p>
                      <a:pPr algn="just">
                        <a:lnSpc>
                          <a:spcPct val="90000"/>
                        </a:lnSpc>
                        <a:spcAft>
                          <a:spcPts val="0"/>
                        </a:spcAft>
                      </a:pPr>
                      <a:r>
                        <a:rPr lang="ru-RU" sz="1700" b="0" spc="-10">
                          <a:solidFill>
                            <a:schemeClr val="tx1"/>
                          </a:solidFill>
                          <a:effectLst/>
                          <a:latin typeface="Times New Roman" panose="02020603050405020304" pitchFamily="18" charset="0"/>
                          <a:cs typeface="Times New Roman" panose="02020603050405020304" pitchFamily="18" charset="0"/>
                        </a:rPr>
                        <a:t>Окружающий мир</a:t>
                      </a:r>
                      <a:endParaRPr lang="ru-RU" sz="17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solidFill>
                      <a:schemeClr val="accent5">
                        <a:lumMod val="20000"/>
                        <a:lumOff val="80000"/>
                      </a:schemeClr>
                    </a:solidFill>
                  </a:tcPr>
                </a:tc>
                <a:tc>
                  <a:txBody>
                    <a:bodyPr/>
                    <a:lstStyle/>
                    <a:p>
                      <a:pPr indent="450215" algn="just">
                        <a:lnSpc>
                          <a:spcPct val="90000"/>
                        </a:lnSpc>
                        <a:spcAft>
                          <a:spcPts val="0"/>
                        </a:spcAft>
                      </a:pPr>
                      <a:r>
                        <a:rPr lang="ru-RU" sz="1700" b="0" spc="-10" dirty="0">
                          <a:solidFill>
                            <a:schemeClr val="tx1"/>
                          </a:solidFill>
                          <a:effectLst/>
                          <a:latin typeface="Times New Roman" panose="02020603050405020304" pitchFamily="18" charset="0"/>
                          <a:cs typeface="Times New Roman" panose="02020603050405020304" pitchFamily="18" charset="0"/>
                        </a:rPr>
                        <a:t>+</a:t>
                      </a:r>
                      <a:endParaRPr lang="ru-RU" sz="17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solidFill>
                      <a:schemeClr val="accent5">
                        <a:lumMod val="20000"/>
                        <a:lumOff val="80000"/>
                      </a:schemeClr>
                    </a:solidFill>
                  </a:tcPr>
                </a:tc>
                <a:tc>
                  <a:txBody>
                    <a:bodyPr/>
                    <a:lstStyle/>
                    <a:p>
                      <a:pPr indent="450215" algn="just">
                        <a:lnSpc>
                          <a:spcPct val="90000"/>
                        </a:lnSpc>
                        <a:spcAft>
                          <a:spcPts val="0"/>
                        </a:spcAft>
                      </a:pPr>
                      <a:r>
                        <a:rPr lang="ru-RU" sz="1700" b="0" spc="-10" dirty="0">
                          <a:solidFill>
                            <a:schemeClr val="tx1"/>
                          </a:solidFill>
                          <a:effectLst/>
                          <a:latin typeface="Times New Roman" panose="02020603050405020304" pitchFamily="18" charset="0"/>
                          <a:cs typeface="Times New Roman" panose="02020603050405020304" pitchFamily="18" charset="0"/>
                        </a:rPr>
                        <a:t> </a:t>
                      </a:r>
                      <a:endParaRPr lang="ru-RU" sz="17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solidFill>
                      <a:schemeClr val="accent5">
                        <a:lumMod val="20000"/>
                        <a:lumOff val="80000"/>
                      </a:schemeClr>
                    </a:solidFill>
                  </a:tcPr>
                </a:tc>
                <a:tc>
                  <a:txBody>
                    <a:bodyPr/>
                    <a:lstStyle/>
                    <a:p>
                      <a:pPr indent="450215" algn="just">
                        <a:lnSpc>
                          <a:spcPct val="90000"/>
                        </a:lnSpc>
                        <a:spcAft>
                          <a:spcPts val="0"/>
                        </a:spcAft>
                      </a:pPr>
                      <a:r>
                        <a:rPr lang="ru-RU" sz="1700" b="0" spc="-10" dirty="0">
                          <a:solidFill>
                            <a:schemeClr val="tx1"/>
                          </a:solidFill>
                          <a:effectLst/>
                          <a:latin typeface="Times New Roman" panose="02020603050405020304" pitchFamily="18" charset="0"/>
                          <a:cs typeface="Times New Roman" panose="02020603050405020304" pitchFamily="18" charset="0"/>
                        </a:rPr>
                        <a:t> </a:t>
                      </a:r>
                      <a:endParaRPr lang="ru-RU" sz="17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solidFill>
                      <a:schemeClr val="accent5">
                        <a:lumMod val="20000"/>
                        <a:lumOff val="80000"/>
                      </a:schemeClr>
                    </a:solidFill>
                  </a:tcPr>
                </a:tc>
                <a:extLst>
                  <a:ext uri="{0D108BD9-81ED-4DB2-BD59-A6C34878D82A}">
                    <a16:rowId xmlns:a16="http://schemas.microsoft.com/office/drawing/2014/main" val="10001"/>
                  </a:ext>
                </a:extLst>
              </a:tr>
              <a:tr h="208536">
                <a:tc>
                  <a:txBody>
                    <a:bodyPr/>
                    <a:lstStyle/>
                    <a:p>
                      <a:pPr algn="just">
                        <a:lnSpc>
                          <a:spcPct val="90000"/>
                        </a:lnSpc>
                        <a:spcAft>
                          <a:spcPts val="0"/>
                        </a:spcAft>
                      </a:pPr>
                      <a:r>
                        <a:rPr lang="ru-RU" sz="1700" b="0" spc="-10">
                          <a:solidFill>
                            <a:schemeClr val="tx1"/>
                          </a:solidFill>
                          <a:effectLst/>
                          <a:latin typeface="Times New Roman" panose="02020603050405020304" pitchFamily="18" charset="0"/>
                          <a:cs typeface="Times New Roman" panose="02020603050405020304" pitchFamily="18" charset="0"/>
                        </a:rPr>
                        <a:t>Математика</a:t>
                      </a:r>
                      <a:endParaRPr lang="ru-RU" sz="17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solidFill>
                      <a:schemeClr val="accent5">
                        <a:lumMod val="20000"/>
                        <a:lumOff val="80000"/>
                      </a:schemeClr>
                    </a:solidFill>
                  </a:tcPr>
                </a:tc>
                <a:tc>
                  <a:txBody>
                    <a:bodyPr/>
                    <a:lstStyle/>
                    <a:p>
                      <a:pPr indent="450215" algn="just">
                        <a:lnSpc>
                          <a:spcPct val="90000"/>
                        </a:lnSpc>
                        <a:spcAft>
                          <a:spcPts val="0"/>
                        </a:spcAft>
                      </a:pPr>
                      <a:r>
                        <a:rPr lang="ru-RU" sz="1700" b="0" spc="-10">
                          <a:solidFill>
                            <a:schemeClr val="tx1"/>
                          </a:solidFill>
                          <a:effectLst/>
                          <a:latin typeface="Times New Roman" panose="02020603050405020304" pitchFamily="18" charset="0"/>
                          <a:cs typeface="Times New Roman" panose="02020603050405020304" pitchFamily="18" charset="0"/>
                        </a:rPr>
                        <a:t>+</a:t>
                      </a:r>
                      <a:endParaRPr lang="ru-RU" sz="17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solidFill>
                      <a:schemeClr val="accent5">
                        <a:lumMod val="20000"/>
                        <a:lumOff val="80000"/>
                      </a:schemeClr>
                    </a:solidFill>
                  </a:tcPr>
                </a:tc>
                <a:tc>
                  <a:txBody>
                    <a:bodyPr/>
                    <a:lstStyle/>
                    <a:p>
                      <a:pPr indent="450215" algn="just">
                        <a:lnSpc>
                          <a:spcPct val="90000"/>
                        </a:lnSpc>
                        <a:spcAft>
                          <a:spcPts val="0"/>
                        </a:spcAft>
                      </a:pPr>
                      <a:r>
                        <a:rPr lang="ru-RU" sz="1700" b="0" spc="-10">
                          <a:solidFill>
                            <a:schemeClr val="tx1"/>
                          </a:solidFill>
                          <a:effectLst/>
                          <a:latin typeface="Times New Roman" panose="02020603050405020304" pitchFamily="18" charset="0"/>
                          <a:cs typeface="Times New Roman" panose="02020603050405020304" pitchFamily="18" charset="0"/>
                        </a:rPr>
                        <a:t>+</a:t>
                      </a:r>
                      <a:endParaRPr lang="ru-RU" sz="17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solidFill>
                      <a:schemeClr val="accent5">
                        <a:lumMod val="20000"/>
                        <a:lumOff val="80000"/>
                      </a:schemeClr>
                    </a:solidFill>
                  </a:tcPr>
                </a:tc>
                <a:tc>
                  <a:txBody>
                    <a:bodyPr/>
                    <a:lstStyle/>
                    <a:p>
                      <a:pPr indent="450215" algn="just">
                        <a:lnSpc>
                          <a:spcPct val="90000"/>
                        </a:lnSpc>
                        <a:spcAft>
                          <a:spcPts val="0"/>
                        </a:spcAft>
                      </a:pPr>
                      <a:r>
                        <a:rPr lang="ru-RU" sz="1700" b="0" spc="-10" dirty="0">
                          <a:solidFill>
                            <a:schemeClr val="tx1"/>
                          </a:solidFill>
                          <a:effectLst/>
                          <a:latin typeface="Times New Roman" panose="02020603050405020304" pitchFamily="18" charset="0"/>
                          <a:cs typeface="Times New Roman" panose="02020603050405020304" pitchFamily="18" charset="0"/>
                        </a:rPr>
                        <a:t>+</a:t>
                      </a:r>
                      <a:endParaRPr lang="ru-RU" sz="17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solidFill>
                      <a:schemeClr val="accent5">
                        <a:lumMod val="20000"/>
                        <a:lumOff val="80000"/>
                      </a:schemeClr>
                    </a:solidFill>
                  </a:tcPr>
                </a:tc>
                <a:extLst>
                  <a:ext uri="{0D108BD9-81ED-4DB2-BD59-A6C34878D82A}">
                    <a16:rowId xmlns:a16="http://schemas.microsoft.com/office/drawing/2014/main" val="10002"/>
                  </a:ext>
                </a:extLst>
              </a:tr>
              <a:tr h="208536">
                <a:tc>
                  <a:txBody>
                    <a:bodyPr/>
                    <a:lstStyle/>
                    <a:p>
                      <a:pPr algn="just">
                        <a:lnSpc>
                          <a:spcPct val="90000"/>
                        </a:lnSpc>
                        <a:spcAft>
                          <a:spcPts val="0"/>
                        </a:spcAft>
                      </a:pPr>
                      <a:r>
                        <a:rPr lang="ru-RU" sz="1700" b="0" spc="-10" dirty="0">
                          <a:solidFill>
                            <a:schemeClr val="tx1"/>
                          </a:solidFill>
                          <a:effectLst/>
                          <a:latin typeface="Times New Roman" panose="02020603050405020304" pitchFamily="18" charset="0"/>
                          <a:cs typeface="Times New Roman" panose="02020603050405020304" pitchFamily="18" charset="0"/>
                        </a:rPr>
                        <a:t>ОБЖ</a:t>
                      </a:r>
                      <a:endParaRPr lang="ru-RU" sz="17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solidFill>
                      <a:schemeClr val="accent5">
                        <a:lumMod val="20000"/>
                        <a:lumOff val="80000"/>
                      </a:schemeClr>
                    </a:solidFill>
                  </a:tcPr>
                </a:tc>
                <a:tc>
                  <a:txBody>
                    <a:bodyPr/>
                    <a:lstStyle/>
                    <a:p>
                      <a:pPr indent="450215" algn="just">
                        <a:lnSpc>
                          <a:spcPct val="90000"/>
                        </a:lnSpc>
                        <a:spcAft>
                          <a:spcPts val="0"/>
                        </a:spcAft>
                      </a:pPr>
                      <a:r>
                        <a:rPr lang="ru-RU" sz="1700" b="0" spc="-10">
                          <a:solidFill>
                            <a:schemeClr val="tx1"/>
                          </a:solidFill>
                          <a:effectLst/>
                          <a:latin typeface="Times New Roman" panose="02020603050405020304" pitchFamily="18" charset="0"/>
                          <a:cs typeface="Times New Roman" panose="02020603050405020304" pitchFamily="18" charset="0"/>
                        </a:rPr>
                        <a:t> </a:t>
                      </a:r>
                      <a:endParaRPr lang="ru-RU" sz="17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solidFill>
                      <a:schemeClr val="accent5">
                        <a:lumMod val="20000"/>
                        <a:lumOff val="80000"/>
                      </a:schemeClr>
                    </a:solidFill>
                  </a:tcPr>
                </a:tc>
                <a:tc>
                  <a:txBody>
                    <a:bodyPr/>
                    <a:lstStyle/>
                    <a:p>
                      <a:pPr indent="450215" algn="just">
                        <a:lnSpc>
                          <a:spcPct val="90000"/>
                        </a:lnSpc>
                        <a:spcAft>
                          <a:spcPts val="0"/>
                        </a:spcAft>
                      </a:pPr>
                      <a:r>
                        <a:rPr lang="ru-RU" sz="1700" b="0" spc="-10">
                          <a:solidFill>
                            <a:schemeClr val="tx1"/>
                          </a:solidFill>
                          <a:effectLst/>
                          <a:latin typeface="Times New Roman" panose="02020603050405020304" pitchFamily="18" charset="0"/>
                          <a:cs typeface="Times New Roman" panose="02020603050405020304" pitchFamily="18" charset="0"/>
                        </a:rPr>
                        <a:t>+</a:t>
                      </a:r>
                      <a:endParaRPr lang="ru-RU" sz="17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solidFill>
                      <a:schemeClr val="accent5">
                        <a:lumMod val="20000"/>
                        <a:lumOff val="80000"/>
                      </a:schemeClr>
                    </a:solidFill>
                  </a:tcPr>
                </a:tc>
                <a:tc>
                  <a:txBody>
                    <a:bodyPr/>
                    <a:lstStyle/>
                    <a:p>
                      <a:pPr indent="450215" algn="just">
                        <a:lnSpc>
                          <a:spcPct val="90000"/>
                        </a:lnSpc>
                        <a:spcAft>
                          <a:spcPts val="0"/>
                        </a:spcAft>
                      </a:pPr>
                      <a:r>
                        <a:rPr lang="ru-RU" sz="1700" b="0" spc="-10" dirty="0">
                          <a:solidFill>
                            <a:schemeClr val="tx1"/>
                          </a:solidFill>
                          <a:effectLst/>
                          <a:latin typeface="Times New Roman" panose="02020603050405020304" pitchFamily="18" charset="0"/>
                          <a:cs typeface="Times New Roman" panose="02020603050405020304" pitchFamily="18" charset="0"/>
                        </a:rPr>
                        <a:t>+</a:t>
                      </a:r>
                      <a:endParaRPr lang="ru-RU" sz="17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solidFill>
                      <a:schemeClr val="accent5">
                        <a:lumMod val="20000"/>
                        <a:lumOff val="80000"/>
                      </a:schemeClr>
                    </a:solidFill>
                  </a:tcPr>
                </a:tc>
                <a:extLst>
                  <a:ext uri="{0D108BD9-81ED-4DB2-BD59-A6C34878D82A}">
                    <a16:rowId xmlns:a16="http://schemas.microsoft.com/office/drawing/2014/main" val="10003"/>
                  </a:ext>
                </a:extLst>
              </a:tr>
              <a:tr h="208536">
                <a:tc>
                  <a:txBody>
                    <a:bodyPr/>
                    <a:lstStyle/>
                    <a:p>
                      <a:pPr algn="just">
                        <a:lnSpc>
                          <a:spcPct val="90000"/>
                        </a:lnSpc>
                        <a:spcAft>
                          <a:spcPts val="0"/>
                        </a:spcAft>
                      </a:pPr>
                      <a:r>
                        <a:rPr lang="ru-RU" sz="1700" b="0" spc="-10" dirty="0">
                          <a:solidFill>
                            <a:schemeClr val="tx1"/>
                          </a:solidFill>
                          <a:effectLst/>
                          <a:latin typeface="Times New Roman" panose="02020603050405020304" pitchFamily="18" charset="0"/>
                          <a:cs typeface="Times New Roman" panose="02020603050405020304" pitchFamily="18" charset="0"/>
                        </a:rPr>
                        <a:t>Обществознание</a:t>
                      </a:r>
                      <a:endParaRPr lang="ru-RU" sz="17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solidFill>
                      <a:schemeClr val="accent5">
                        <a:lumMod val="20000"/>
                        <a:lumOff val="80000"/>
                      </a:schemeClr>
                    </a:solidFill>
                  </a:tcPr>
                </a:tc>
                <a:tc>
                  <a:txBody>
                    <a:bodyPr/>
                    <a:lstStyle/>
                    <a:p>
                      <a:pPr indent="450215" algn="just">
                        <a:lnSpc>
                          <a:spcPct val="90000"/>
                        </a:lnSpc>
                        <a:spcAft>
                          <a:spcPts val="0"/>
                        </a:spcAft>
                      </a:pPr>
                      <a:r>
                        <a:rPr lang="ru-RU" sz="1700" b="0" spc="-10">
                          <a:solidFill>
                            <a:schemeClr val="tx1"/>
                          </a:solidFill>
                          <a:effectLst/>
                          <a:latin typeface="Times New Roman" panose="02020603050405020304" pitchFamily="18" charset="0"/>
                          <a:cs typeface="Times New Roman" panose="02020603050405020304" pitchFamily="18" charset="0"/>
                        </a:rPr>
                        <a:t> </a:t>
                      </a:r>
                      <a:endParaRPr lang="ru-RU" sz="17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solidFill>
                      <a:schemeClr val="accent5">
                        <a:lumMod val="20000"/>
                        <a:lumOff val="80000"/>
                      </a:schemeClr>
                    </a:solidFill>
                  </a:tcPr>
                </a:tc>
                <a:tc>
                  <a:txBody>
                    <a:bodyPr/>
                    <a:lstStyle/>
                    <a:p>
                      <a:pPr indent="450215" algn="just">
                        <a:lnSpc>
                          <a:spcPct val="90000"/>
                        </a:lnSpc>
                        <a:spcAft>
                          <a:spcPts val="0"/>
                        </a:spcAft>
                      </a:pPr>
                      <a:r>
                        <a:rPr lang="ru-RU" sz="1700" b="0" spc="-10">
                          <a:solidFill>
                            <a:schemeClr val="tx1"/>
                          </a:solidFill>
                          <a:effectLst/>
                          <a:latin typeface="Times New Roman" panose="02020603050405020304" pitchFamily="18" charset="0"/>
                          <a:cs typeface="Times New Roman" panose="02020603050405020304" pitchFamily="18" charset="0"/>
                        </a:rPr>
                        <a:t>+</a:t>
                      </a:r>
                      <a:endParaRPr lang="ru-RU" sz="17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solidFill>
                      <a:schemeClr val="accent5">
                        <a:lumMod val="20000"/>
                        <a:lumOff val="80000"/>
                      </a:schemeClr>
                    </a:solidFill>
                  </a:tcPr>
                </a:tc>
                <a:tc>
                  <a:txBody>
                    <a:bodyPr/>
                    <a:lstStyle/>
                    <a:p>
                      <a:pPr indent="450215" algn="just">
                        <a:lnSpc>
                          <a:spcPct val="90000"/>
                        </a:lnSpc>
                        <a:spcAft>
                          <a:spcPts val="0"/>
                        </a:spcAft>
                      </a:pPr>
                      <a:r>
                        <a:rPr lang="ru-RU" sz="1700" b="0" spc="-10" dirty="0">
                          <a:solidFill>
                            <a:schemeClr val="tx1"/>
                          </a:solidFill>
                          <a:effectLst/>
                          <a:latin typeface="Times New Roman" panose="02020603050405020304" pitchFamily="18" charset="0"/>
                          <a:cs typeface="Times New Roman" panose="02020603050405020304" pitchFamily="18" charset="0"/>
                        </a:rPr>
                        <a:t>+</a:t>
                      </a:r>
                      <a:endParaRPr lang="ru-RU" sz="17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solidFill>
                      <a:schemeClr val="accent5">
                        <a:lumMod val="20000"/>
                        <a:lumOff val="80000"/>
                      </a:schemeClr>
                    </a:solidFill>
                  </a:tcPr>
                </a:tc>
                <a:extLst>
                  <a:ext uri="{0D108BD9-81ED-4DB2-BD59-A6C34878D82A}">
                    <a16:rowId xmlns:a16="http://schemas.microsoft.com/office/drawing/2014/main" val="10004"/>
                  </a:ext>
                </a:extLst>
              </a:tr>
              <a:tr h="202874">
                <a:tc>
                  <a:txBody>
                    <a:bodyPr/>
                    <a:lstStyle/>
                    <a:p>
                      <a:pPr algn="just">
                        <a:lnSpc>
                          <a:spcPct val="90000"/>
                        </a:lnSpc>
                        <a:spcAft>
                          <a:spcPts val="0"/>
                        </a:spcAft>
                      </a:pPr>
                      <a:r>
                        <a:rPr lang="ru-RU" sz="1700" b="0" spc="-10">
                          <a:solidFill>
                            <a:schemeClr val="tx1"/>
                          </a:solidFill>
                          <a:effectLst/>
                          <a:latin typeface="Times New Roman" panose="02020603050405020304" pitchFamily="18" charset="0"/>
                          <a:cs typeface="Times New Roman" panose="02020603050405020304" pitchFamily="18" charset="0"/>
                        </a:rPr>
                        <a:t>Литература</a:t>
                      </a:r>
                      <a:endParaRPr lang="ru-RU" sz="17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solidFill>
                      <a:schemeClr val="accent5">
                        <a:lumMod val="20000"/>
                        <a:lumOff val="80000"/>
                      </a:schemeClr>
                    </a:solidFill>
                  </a:tcPr>
                </a:tc>
                <a:tc>
                  <a:txBody>
                    <a:bodyPr/>
                    <a:lstStyle/>
                    <a:p>
                      <a:pPr indent="450215" algn="just">
                        <a:lnSpc>
                          <a:spcPct val="90000"/>
                        </a:lnSpc>
                        <a:spcAft>
                          <a:spcPts val="0"/>
                        </a:spcAft>
                      </a:pPr>
                      <a:r>
                        <a:rPr lang="ru-RU" sz="1700" b="0" spc="-10">
                          <a:solidFill>
                            <a:schemeClr val="tx1"/>
                          </a:solidFill>
                          <a:effectLst/>
                          <a:latin typeface="Times New Roman" panose="02020603050405020304" pitchFamily="18" charset="0"/>
                          <a:cs typeface="Times New Roman" panose="02020603050405020304" pitchFamily="18" charset="0"/>
                        </a:rPr>
                        <a:t> </a:t>
                      </a:r>
                      <a:endParaRPr lang="ru-RU" sz="17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solidFill>
                      <a:schemeClr val="accent5">
                        <a:lumMod val="20000"/>
                        <a:lumOff val="80000"/>
                      </a:schemeClr>
                    </a:solidFill>
                  </a:tcPr>
                </a:tc>
                <a:tc>
                  <a:txBody>
                    <a:bodyPr/>
                    <a:lstStyle/>
                    <a:p>
                      <a:pPr indent="450215" algn="just">
                        <a:lnSpc>
                          <a:spcPct val="90000"/>
                        </a:lnSpc>
                        <a:spcAft>
                          <a:spcPts val="0"/>
                        </a:spcAft>
                      </a:pPr>
                      <a:r>
                        <a:rPr lang="ru-RU" sz="1700" b="0" spc="-10">
                          <a:solidFill>
                            <a:schemeClr val="tx1"/>
                          </a:solidFill>
                          <a:effectLst/>
                          <a:latin typeface="Times New Roman" panose="02020603050405020304" pitchFamily="18" charset="0"/>
                          <a:cs typeface="Times New Roman" panose="02020603050405020304" pitchFamily="18" charset="0"/>
                        </a:rPr>
                        <a:t>+</a:t>
                      </a:r>
                      <a:endParaRPr lang="ru-RU" sz="17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solidFill>
                      <a:schemeClr val="accent5">
                        <a:lumMod val="20000"/>
                        <a:lumOff val="80000"/>
                      </a:schemeClr>
                    </a:solidFill>
                  </a:tcPr>
                </a:tc>
                <a:tc>
                  <a:txBody>
                    <a:bodyPr/>
                    <a:lstStyle/>
                    <a:p>
                      <a:pPr indent="450215" algn="just">
                        <a:lnSpc>
                          <a:spcPct val="90000"/>
                        </a:lnSpc>
                        <a:spcAft>
                          <a:spcPts val="0"/>
                        </a:spcAft>
                      </a:pPr>
                      <a:r>
                        <a:rPr lang="ru-RU" sz="1700" b="0" spc="-10" dirty="0">
                          <a:solidFill>
                            <a:schemeClr val="tx1"/>
                          </a:solidFill>
                          <a:effectLst/>
                          <a:latin typeface="Times New Roman" panose="02020603050405020304" pitchFamily="18" charset="0"/>
                          <a:cs typeface="Times New Roman" panose="02020603050405020304" pitchFamily="18" charset="0"/>
                        </a:rPr>
                        <a:t>+</a:t>
                      </a:r>
                      <a:endParaRPr lang="ru-RU" sz="17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solidFill>
                      <a:schemeClr val="accent5">
                        <a:lumMod val="20000"/>
                        <a:lumOff val="80000"/>
                      </a:schemeClr>
                    </a:solidFill>
                  </a:tcPr>
                </a:tc>
                <a:extLst>
                  <a:ext uri="{0D108BD9-81ED-4DB2-BD59-A6C34878D82A}">
                    <a16:rowId xmlns:a16="http://schemas.microsoft.com/office/drawing/2014/main" val="10005"/>
                  </a:ext>
                </a:extLst>
              </a:tr>
              <a:tr h="208536">
                <a:tc>
                  <a:txBody>
                    <a:bodyPr/>
                    <a:lstStyle/>
                    <a:p>
                      <a:pPr algn="just">
                        <a:lnSpc>
                          <a:spcPct val="90000"/>
                        </a:lnSpc>
                        <a:spcAft>
                          <a:spcPts val="0"/>
                        </a:spcAft>
                      </a:pPr>
                      <a:r>
                        <a:rPr lang="ru-RU" sz="1700" b="0" spc="-10">
                          <a:solidFill>
                            <a:schemeClr val="tx1"/>
                          </a:solidFill>
                          <a:effectLst/>
                          <a:latin typeface="Times New Roman" panose="02020603050405020304" pitchFamily="18" charset="0"/>
                          <a:cs typeface="Times New Roman" panose="02020603050405020304" pitchFamily="18" charset="0"/>
                        </a:rPr>
                        <a:t>География</a:t>
                      </a:r>
                      <a:endParaRPr lang="ru-RU" sz="17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solidFill>
                      <a:schemeClr val="accent5">
                        <a:lumMod val="20000"/>
                        <a:lumOff val="80000"/>
                      </a:schemeClr>
                    </a:solidFill>
                  </a:tcPr>
                </a:tc>
                <a:tc>
                  <a:txBody>
                    <a:bodyPr/>
                    <a:lstStyle/>
                    <a:p>
                      <a:pPr indent="450215" algn="just">
                        <a:lnSpc>
                          <a:spcPct val="90000"/>
                        </a:lnSpc>
                        <a:spcAft>
                          <a:spcPts val="0"/>
                        </a:spcAft>
                      </a:pPr>
                      <a:r>
                        <a:rPr lang="ru-RU" sz="1700" b="0" spc="-10" dirty="0">
                          <a:solidFill>
                            <a:schemeClr val="tx1"/>
                          </a:solidFill>
                          <a:effectLst/>
                          <a:latin typeface="Times New Roman" panose="02020603050405020304" pitchFamily="18" charset="0"/>
                          <a:cs typeface="Times New Roman" panose="02020603050405020304" pitchFamily="18" charset="0"/>
                        </a:rPr>
                        <a:t> </a:t>
                      </a:r>
                      <a:endParaRPr lang="ru-RU" sz="17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solidFill>
                      <a:schemeClr val="accent5">
                        <a:lumMod val="20000"/>
                        <a:lumOff val="80000"/>
                      </a:schemeClr>
                    </a:solidFill>
                  </a:tcPr>
                </a:tc>
                <a:tc>
                  <a:txBody>
                    <a:bodyPr/>
                    <a:lstStyle/>
                    <a:p>
                      <a:pPr indent="450215" algn="just">
                        <a:lnSpc>
                          <a:spcPct val="90000"/>
                        </a:lnSpc>
                        <a:spcAft>
                          <a:spcPts val="0"/>
                        </a:spcAft>
                      </a:pPr>
                      <a:r>
                        <a:rPr lang="ru-RU" sz="1700" b="0" spc="-10">
                          <a:solidFill>
                            <a:schemeClr val="tx1"/>
                          </a:solidFill>
                          <a:effectLst/>
                          <a:latin typeface="Times New Roman" panose="02020603050405020304" pitchFamily="18" charset="0"/>
                          <a:cs typeface="Times New Roman" panose="02020603050405020304" pitchFamily="18" charset="0"/>
                        </a:rPr>
                        <a:t>+</a:t>
                      </a:r>
                      <a:endParaRPr lang="ru-RU" sz="17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solidFill>
                      <a:schemeClr val="accent5">
                        <a:lumMod val="20000"/>
                        <a:lumOff val="80000"/>
                      </a:schemeClr>
                    </a:solidFill>
                  </a:tcPr>
                </a:tc>
                <a:tc>
                  <a:txBody>
                    <a:bodyPr/>
                    <a:lstStyle/>
                    <a:p>
                      <a:pPr indent="450215" algn="just">
                        <a:lnSpc>
                          <a:spcPct val="90000"/>
                        </a:lnSpc>
                        <a:spcAft>
                          <a:spcPts val="0"/>
                        </a:spcAft>
                      </a:pPr>
                      <a:r>
                        <a:rPr lang="ru-RU" sz="1700" b="0" spc="-10" dirty="0">
                          <a:solidFill>
                            <a:schemeClr val="tx1"/>
                          </a:solidFill>
                          <a:effectLst/>
                          <a:latin typeface="Times New Roman" panose="02020603050405020304" pitchFamily="18" charset="0"/>
                          <a:cs typeface="Times New Roman" panose="02020603050405020304" pitchFamily="18" charset="0"/>
                        </a:rPr>
                        <a:t>+</a:t>
                      </a:r>
                      <a:endParaRPr lang="ru-RU" sz="17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solidFill>
                      <a:schemeClr val="accent5">
                        <a:lumMod val="20000"/>
                        <a:lumOff val="80000"/>
                      </a:schemeClr>
                    </a:solidFill>
                  </a:tcPr>
                </a:tc>
                <a:extLst>
                  <a:ext uri="{0D108BD9-81ED-4DB2-BD59-A6C34878D82A}">
                    <a16:rowId xmlns:a16="http://schemas.microsoft.com/office/drawing/2014/main" val="10006"/>
                  </a:ext>
                </a:extLst>
              </a:tr>
              <a:tr h="208536">
                <a:tc>
                  <a:txBody>
                    <a:bodyPr/>
                    <a:lstStyle/>
                    <a:p>
                      <a:pPr algn="just">
                        <a:lnSpc>
                          <a:spcPct val="90000"/>
                        </a:lnSpc>
                        <a:spcAft>
                          <a:spcPts val="0"/>
                        </a:spcAft>
                      </a:pPr>
                      <a:r>
                        <a:rPr lang="ru-RU" sz="1700" b="0" spc="-10" dirty="0">
                          <a:solidFill>
                            <a:schemeClr val="tx1"/>
                          </a:solidFill>
                          <a:effectLst/>
                          <a:latin typeface="Times New Roman" panose="02020603050405020304" pitchFamily="18" charset="0"/>
                          <a:cs typeface="Times New Roman" panose="02020603050405020304" pitchFamily="18" charset="0"/>
                        </a:rPr>
                        <a:t>Информатика</a:t>
                      </a:r>
                      <a:endParaRPr lang="ru-RU" sz="17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solidFill>
                      <a:schemeClr val="accent5">
                        <a:lumMod val="20000"/>
                        <a:lumOff val="80000"/>
                      </a:schemeClr>
                    </a:solidFill>
                  </a:tcPr>
                </a:tc>
                <a:tc>
                  <a:txBody>
                    <a:bodyPr/>
                    <a:lstStyle/>
                    <a:p>
                      <a:pPr indent="450215" algn="just">
                        <a:lnSpc>
                          <a:spcPct val="90000"/>
                        </a:lnSpc>
                        <a:spcAft>
                          <a:spcPts val="0"/>
                        </a:spcAft>
                      </a:pPr>
                      <a:r>
                        <a:rPr lang="ru-RU" sz="1700" b="0" spc="-10" dirty="0">
                          <a:solidFill>
                            <a:schemeClr val="tx1"/>
                          </a:solidFill>
                          <a:effectLst/>
                          <a:latin typeface="Times New Roman" panose="02020603050405020304" pitchFamily="18" charset="0"/>
                          <a:cs typeface="Times New Roman" panose="02020603050405020304" pitchFamily="18" charset="0"/>
                        </a:rPr>
                        <a:t> </a:t>
                      </a:r>
                      <a:endParaRPr lang="ru-RU" sz="17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solidFill>
                      <a:schemeClr val="accent5">
                        <a:lumMod val="20000"/>
                        <a:lumOff val="80000"/>
                      </a:schemeClr>
                    </a:solidFill>
                  </a:tcPr>
                </a:tc>
                <a:tc>
                  <a:txBody>
                    <a:bodyPr/>
                    <a:lstStyle/>
                    <a:p>
                      <a:pPr indent="450215" algn="just">
                        <a:lnSpc>
                          <a:spcPct val="90000"/>
                        </a:lnSpc>
                        <a:spcAft>
                          <a:spcPts val="0"/>
                        </a:spcAft>
                      </a:pPr>
                      <a:r>
                        <a:rPr lang="ru-RU" sz="1700" b="0" spc="-10">
                          <a:solidFill>
                            <a:schemeClr val="tx1"/>
                          </a:solidFill>
                          <a:effectLst/>
                          <a:latin typeface="Times New Roman" panose="02020603050405020304" pitchFamily="18" charset="0"/>
                          <a:cs typeface="Times New Roman" panose="02020603050405020304" pitchFamily="18" charset="0"/>
                        </a:rPr>
                        <a:t>+</a:t>
                      </a:r>
                      <a:endParaRPr lang="ru-RU" sz="17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solidFill>
                      <a:schemeClr val="accent5">
                        <a:lumMod val="20000"/>
                        <a:lumOff val="80000"/>
                      </a:schemeClr>
                    </a:solidFill>
                  </a:tcPr>
                </a:tc>
                <a:tc>
                  <a:txBody>
                    <a:bodyPr/>
                    <a:lstStyle/>
                    <a:p>
                      <a:pPr indent="450215" algn="just">
                        <a:lnSpc>
                          <a:spcPct val="90000"/>
                        </a:lnSpc>
                        <a:spcAft>
                          <a:spcPts val="0"/>
                        </a:spcAft>
                      </a:pPr>
                      <a:r>
                        <a:rPr lang="ru-RU" sz="1700" b="0" spc="-10" dirty="0">
                          <a:solidFill>
                            <a:schemeClr val="tx1"/>
                          </a:solidFill>
                          <a:effectLst/>
                          <a:latin typeface="Times New Roman" panose="02020603050405020304" pitchFamily="18" charset="0"/>
                          <a:cs typeface="Times New Roman" panose="02020603050405020304" pitchFamily="18" charset="0"/>
                        </a:rPr>
                        <a:t>+</a:t>
                      </a:r>
                      <a:endParaRPr lang="ru-RU" sz="17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solidFill>
                      <a:schemeClr val="accent5">
                        <a:lumMod val="20000"/>
                        <a:lumOff val="80000"/>
                      </a:schemeClr>
                    </a:solidFill>
                  </a:tcPr>
                </a:tc>
                <a:extLst>
                  <a:ext uri="{0D108BD9-81ED-4DB2-BD59-A6C34878D82A}">
                    <a16:rowId xmlns:a16="http://schemas.microsoft.com/office/drawing/2014/main" val="10007"/>
                  </a:ext>
                </a:extLst>
              </a:tr>
              <a:tr h="208536">
                <a:tc>
                  <a:txBody>
                    <a:bodyPr/>
                    <a:lstStyle/>
                    <a:p>
                      <a:pPr algn="just">
                        <a:lnSpc>
                          <a:spcPct val="90000"/>
                        </a:lnSpc>
                        <a:spcAft>
                          <a:spcPts val="0"/>
                        </a:spcAft>
                      </a:pPr>
                      <a:r>
                        <a:rPr lang="ru-RU" sz="1700" b="0" spc="-10">
                          <a:solidFill>
                            <a:schemeClr val="tx1"/>
                          </a:solidFill>
                          <a:effectLst/>
                          <a:latin typeface="Times New Roman" panose="02020603050405020304" pitchFamily="18" charset="0"/>
                          <a:cs typeface="Times New Roman" panose="02020603050405020304" pitchFamily="18" charset="0"/>
                        </a:rPr>
                        <a:t>Экономика</a:t>
                      </a:r>
                      <a:endParaRPr lang="ru-RU" sz="17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solidFill>
                      <a:schemeClr val="accent5">
                        <a:lumMod val="20000"/>
                        <a:lumOff val="80000"/>
                      </a:schemeClr>
                    </a:solidFill>
                  </a:tcPr>
                </a:tc>
                <a:tc>
                  <a:txBody>
                    <a:bodyPr/>
                    <a:lstStyle/>
                    <a:p>
                      <a:pPr indent="450215" algn="just">
                        <a:lnSpc>
                          <a:spcPct val="90000"/>
                        </a:lnSpc>
                        <a:spcAft>
                          <a:spcPts val="0"/>
                        </a:spcAft>
                      </a:pPr>
                      <a:r>
                        <a:rPr lang="ru-RU" sz="1700" b="0" spc="-10" dirty="0">
                          <a:solidFill>
                            <a:schemeClr val="tx1"/>
                          </a:solidFill>
                          <a:effectLst/>
                          <a:latin typeface="Times New Roman" panose="02020603050405020304" pitchFamily="18" charset="0"/>
                          <a:cs typeface="Times New Roman" panose="02020603050405020304" pitchFamily="18" charset="0"/>
                        </a:rPr>
                        <a:t> </a:t>
                      </a:r>
                      <a:endParaRPr lang="ru-RU" sz="17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solidFill>
                      <a:schemeClr val="accent5">
                        <a:lumMod val="20000"/>
                        <a:lumOff val="80000"/>
                      </a:schemeClr>
                    </a:solidFill>
                  </a:tcPr>
                </a:tc>
                <a:tc>
                  <a:txBody>
                    <a:bodyPr/>
                    <a:lstStyle/>
                    <a:p>
                      <a:pPr indent="450215" algn="just">
                        <a:lnSpc>
                          <a:spcPct val="90000"/>
                        </a:lnSpc>
                        <a:spcAft>
                          <a:spcPts val="0"/>
                        </a:spcAft>
                      </a:pPr>
                      <a:r>
                        <a:rPr lang="ru-RU" sz="1700" b="0" spc="-10">
                          <a:solidFill>
                            <a:schemeClr val="tx1"/>
                          </a:solidFill>
                          <a:effectLst/>
                          <a:latin typeface="Times New Roman" panose="02020603050405020304" pitchFamily="18" charset="0"/>
                          <a:cs typeface="Times New Roman" panose="02020603050405020304" pitchFamily="18" charset="0"/>
                        </a:rPr>
                        <a:t> </a:t>
                      </a:r>
                      <a:endParaRPr lang="ru-RU" sz="17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solidFill>
                      <a:schemeClr val="accent5">
                        <a:lumMod val="20000"/>
                        <a:lumOff val="80000"/>
                      </a:schemeClr>
                    </a:solidFill>
                  </a:tcPr>
                </a:tc>
                <a:tc>
                  <a:txBody>
                    <a:bodyPr/>
                    <a:lstStyle/>
                    <a:p>
                      <a:pPr indent="450215" algn="just">
                        <a:lnSpc>
                          <a:spcPct val="90000"/>
                        </a:lnSpc>
                        <a:spcAft>
                          <a:spcPts val="0"/>
                        </a:spcAft>
                      </a:pPr>
                      <a:r>
                        <a:rPr lang="ru-RU" sz="1700" b="0" spc="-10" dirty="0">
                          <a:solidFill>
                            <a:schemeClr val="tx1"/>
                          </a:solidFill>
                          <a:effectLst/>
                          <a:latin typeface="Times New Roman" panose="02020603050405020304" pitchFamily="18" charset="0"/>
                          <a:cs typeface="Times New Roman" panose="02020603050405020304" pitchFamily="18" charset="0"/>
                        </a:rPr>
                        <a:t>+</a:t>
                      </a:r>
                      <a:endParaRPr lang="ru-RU" sz="17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solidFill>
                      <a:schemeClr val="accent5">
                        <a:lumMod val="20000"/>
                        <a:lumOff val="80000"/>
                      </a:schemeClr>
                    </a:solidFill>
                  </a:tcPr>
                </a:tc>
                <a:extLst>
                  <a:ext uri="{0D108BD9-81ED-4DB2-BD59-A6C34878D82A}">
                    <a16:rowId xmlns:a16="http://schemas.microsoft.com/office/drawing/2014/main" val="10008"/>
                  </a:ext>
                </a:extLst>
              </a:tr>
              <a:tr h="208536">
                <a:tc>
                  <a:txBody>
                    <a:bodyPr/>
                    <a:lstStyle/>
                    <a:p>
                      <a:pPr algn="just">
                        <a:lnSpc>
                          <a:spcPct val="90000"/>
                        </a:lnSpc>
                        <a:spcAft>
                          <a:spcPts val="0"/>
                        </a:spcAft>
                      </a:pPr>
                      <a:r>
                        <a:rPr lang="ru-RU" sz="1700" b="0" spc="-10">
                          <a:solidFill>
                            <a:schemeClr val="tx1"/>
                          </a:solidFill>
                          <a:effectLst/>
                          <a:latin typeface="Times New Roman" panose="02020603050405020304" pitchFamily="18" charset="0"/>
                          <a:cs typeface="Times New Roman" panose="02020603050405020304" pitchFamily="18" charset="0"/>
                        </a:rPr>
                        <a:t>Право</a:t>
                      </a:r>
                      <a:endParaRPr lang="ru-RU" sz="17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solidFill>
                      <a:schemeClr val="accent5">
                        <a:lumMod val="20000"/>
                        <a:lumOff val="80000"/>
                      </a:schemeClr>
                    </a:solidFill>
                  </a:tcPr>
                </a:tc>
                <a:tc>
                  <a:txBody>
                    <a:bodyPr/>
                    <a:lstStyle/>
                    <a:p>
                      <a:pPr indent="450215" algn="just">
                        <a:lnSpc>
                          <a:spcPct val="90000"/>
                        </a:lnSpc>
                        <a:spcAft>
                          <a:spcPts val="0"/>
                        </a:spcAft>
                      </a:pPr>
                      <a:r>
                        <a:rPr lang="ru-RU" sz="1700" b="0" spc="-10">
                          <a:solidFill>
                            <a:schemeClr val="tx1"/>
                          </a:solidFill>
                          <a:effectLst/>
                          <a:latin typeface="Times New Roman" panose="02020603050405020304" pitchFamily="18" charset="0"/>
                          <a:cs typeface="Times New Roman" panose="02020603050405020304" pitchFamily="18" charset="0"/>
                        </a:rPr>
                        <a:t> </a:t>
                      </a:r>
                      <a:endParaRPr lang="ru-RU" sz="17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solidFill>
                      <a:schemeClr val="accent5">
                        <a:lumMod val="20000"/>
                        <a:lumOff val="80000"/>
                      </a:schemeClr>
                    </a:solidFill>
                  </a:tcPr>
                </a:tc>
                <a:tc>
                  <a:txBody>
                    <a:bodyPr/>
                    <a:lstStyle/>
                    <a:p>
                      <a:pPr indent="450215" algn="just">
                        <a:lnSpc>
                          <a:spcPct val="90000"/>
                        </a:lnSpc>
                        <a:spcAft>
                          <a:spcPts val="0"/>
                        </a:spcAft>
                      </a:pPr>
                      <a:r>
                        <a:rPr lang="ru-RU" sz="1700" b="0" spc="-10">
                          <a:solidFill>
                            <a:schemeClr val="tx1"/>
                          </a:solidFill>
                          <a:effectLst/>
                          <a:latin typeface="Times New Roman" panose="02020603050405020304" pitchFamily="18" charset="0"/>
                          <a:cs typeface="Times New Roman" panose="02020603050405020304" pitchFamily="18" charset="0"/>
                        </a:rPr>
                        <a:t> </a:t>
                      </a:r>
                      <a:endParaRPr lang="ru-RU" sz="17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solidFill>
                      <a:schemeClr val="accent5">
                        <a:lumMod val="20000"/>
                        <a:lumOff val="80000"/>
                      </a:schemeClr>
                    </a:solidFill>
                  </a:tcPr>
                </a:tc>
                <a:tc>
                  <a:txBody>
                    <a:bodyPr/>
                    <a:lstStyle/>
                    <a:p>
                      <a:pPr indent="450215" algn="just">
                        <a:lnSpc>
                          <a:spcPct val="90000"/>
                        </a:lnSpc>
                        <a:spcAft>
                          <a:spcPts val="0"/>
                        </a:spcAft>
                      </a:pPr>
                      <a:r>
                        <a:rPr lang="ru-RU" sz="1700" b="0" spc="-10" dirty="0">
                          <a:solidFill>
                            <a:schemeClr val="tx1"/>
                          </a:solidFill>
                          <a:effectLst/>
                          <a:latin typeface="Times New Roman" panose="02020603050405020304" pitchFamily="18" charset="0"/>
                          <a:cs typeface="Times New Roman" panose="02020603050405020304" pitchFamily="18" charset="0"/>
                        </a:rPr>
                        <a:t>+</a:t>
                      </a:r>
                      <a:endParaRPr lang="ru-RU" sz="17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solidFill>
                      <a:schemeClr val="accent5">
                        <a:lumMod val="20000"/>
                        <a:lumOff val="80000"/>
                      </a:schemeClr>
                    </a:solidFill>
                  </a:tcPr>
                </a:tc>
                <a:extLst>
                  <a:ext uri="{0D108BD9-81ED-4DB2-BD59-A6C34878D82A}">
                    <a16:rowId xmlns:a16="http://schemas.microsoft.com/office/drawing/2014/main" val="10009"/>
                  </a:ext>
                </a:extLst>
              </a:tr>
              <a:tr h="242750">
                <a:tc>
                  <a:txBody>
                    <a:bodyPr/>
                    <a:lstStyle/>
                    <a:p>
                      <a:pPr algn="just">
                        <a:lnSpc>
                          <a:spcPct val="90000"/>
                        </a:lnSpc>
                        <a:spcAft>
                          <a:spcPts val="0"/>
                        </a:spcAft>
                      </a:pPr>
                      <a:r>
                        <a:rPr lang="ru-RU" sz="1700" b="0" spc="-10" dirty="0">
                          <a:solidFill>
                            <a:schemeClr val="tx1"/>
                          </a:solidFill>
                          <a:effectLst/>
                          <a:latin typeface="Times New Roman" panose="02020603050405020304" pitchFamily="18" charset="0"/>
                          <a:cs typeface="Times New Roman" panose="02020603050405020304" pitchFamily="18" charset="0"/>
                        </a:rPr>
                        <a:t>Индивидуальный проект</a:t>
                      </a:r>
                      <a:endParaRPr lang="ru-RU" sz="17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solidFill>
                      <a:schemeClr val="accent5">
                        <a:lumMod val="20000"/>
                        <a:lumOff val="80000"/>
                      </a:schemeClr>
                    </a:solidFill>
                  </a:tcPr>
                </a:tc>
                <a:tc>
                  <a:txBody>
                    <a:bodyPr/>
                    <a:lstStyle/>
                    <a:p>
                      <a:pPr indent="450215" algn="just">
                        <a:lnSpc>
                          <a:spcPct val="90000"/>
                        </a:lnSpc>
                        <a:spcAft>
                          <a:spcPts val="0"/>
                        </a:spcAft>
                      </a:pPr>
                      <a:r>
                        <a:rPr lang="ru-RU" sz="1700" b="0" spc="-10" dirty="0">
                          <a:solidFill>
                            <a:schemeClr val="tx1"/>
                          </a:solidFill>
                          <a:effectLst/>
                          <a:latin typeface="Times New Roman" panose="02020603050405020304" pitchFamily="18" charset="0"/>
                          <a:cs typeface="Times New Roman" panose="02020603050405020304" pitchFamily="18" charset="0"/>
                        </a:rPr>
                        <a:t> </a:t>
                      </a:r>
                      <a:endParaRPr lang="ru-RU" sz="17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solidFill>
                      <a:schemeClr val="accent5">
                        <a:lumMod val="20000"/>
                        <a:lumOff val="80000"/>
                      </a:schemeClr>
                    </a:solidFill>
                  </a:tcPr>
                </a:tc>
                <a:tc>
                  <a:txBody>
                    <a:bodyPr/>
                    <a:lstStyle/>
                    <a:p>
                      <a:pPr indent="450215" algn="just">
                        <a:lnSpc>
                          <a:spcPct val="90000"/>
                        </a:lnSpc>
                        <a:spcAft>
                          <a:spcPts val="0"/>
                        </a:spcAft>
                      </a:pPr>
                      <a:r>
                        <a:rPr lang="ru-RU" sz="1700" b="0" spc="-10">
                          <a:solidFill>
                            <a:schemeClr val="tx1"/>
                          </a:solidFill>
                          <a:effectLst/>
                          <a:latin typeface="Times New Roman" panose="02020603050405020304" pitchFamily="18" charset="0"/>
                          <a:cs typeface="Times New Roman" panose="02020603050405020304" pitchFamily="18" charset="0"/>
                        </a:rPr>
                        <a:t> </a:t>
                      </a:r>
                      <a:endParaRPr lang="ru-RU" sz="17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solidFill>
                      <a:schemeClr val="accent5">
                        <a:lumMod val="20000"/>
                        <a:lumOff val="80000"/>
                      </a:schemeClr>
                    </a:solidFill>
                  </a:tcPr>
                </a:tc>
                <a:tc>
                  <a:txBody>
                    <a:bodyPr/>
                    <a:lstStyle/>
                    <a:p>
                      <a:pPr indent="450215" algn="just">
                        <a:lnSpc>
                          <a:spcPct val="90000"/>
                        </a:lnSpc>
                        <a:spcAft>
                          <a:spcPts val="0"/>
                        </a:spcAft>
                      </a:pPr>
                      <a:r>
                        <a:rPr lang="ru-RU" sz="1700" b="0" spc="-10" dirty="0">
                          <a:solidFill>
                            <a:schemeClr val="tx1"/>
                          </a:solidFill>
                          <a:effectLst/>
                          <a:latin typeface="Times New Roman" panose="02020603050405020304" pitchFamily="18" charset="0"/>
                          <a:cs typeface="Times New Roman" panose="02020603050405020304" pitchFamily="18" charset="0"/>
                        </a:rPr>
                        <a:t>+</a:t>
                      </a:r>
                      <a:endParaRPr lang="ru-RU" sz="17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solidFill>
                      <a:schemeClr val="accent5">
                        <a:lumMod val="20000"/>
                        <a:lumOff val="80000"/>
                      </a:schemeClr>
                    </a:solidFill>
                  </a:tcPr>
                </a:tc>
                <a:extLst>
                  <a:ext uri="{0D108BD9-81ED-4DB2-BD59-A6C34878D82A}">
                    <a16:rowId xmlns:a16="http://schemas.microsoft.com/office/drawing/2014/main" val="10010"/>
                  </a:ext>
                </a:extLst>
              </a:tr>
            </a:tbl>
          </a:graphicData>
        </a:graphic>
      </p:graphicFrame>
      <p:sp>
        <p:nvSpPr>
          <p:cNvPr id="6" name="Rectangle 1">
            <a:extLst>
              <a:ext uri="{FF2B5EF4-FFF2-40B4-BE49-F238E27FC236}">
                <a16:creationId xmlns:a16="http://schemas.microsoft.com/office/drawing/2014/main" id="{A76CC612-53A7-452D-9824-D77CEC9F61EF}"/>
              </a:ext>
            </a:extLst>
          </p:cNvPr>
          <p:cNvSpPr>
            <a:spLocks noChangeArrowheads="1"/>
          </p:cNvSpPr>
          <p:nvPr/>
        </p:nvSpPr>
        <p:spPr bwMode="auto">
          <a:xfrm>
            <a:off x="0" y="605381"/>
            <a:ext cx="5842657" cy="8817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45085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450850" algn="ctr" defTabSz="914400" rtl="0" eaLnBrk="0" fontAlgn="base" latinLnBrk="0" hangingPunct="0">
              <a:lnSpc>
                <a:spcPct val="90000"/>
              </a:lnSpc>
              <a:spcBef>
                <a:spcPct val="0"/>
              </a:spcBef>
              <a:spcAft>
                <a:spcPct val="0"/>
              </a:spcAft>
              <a:buClrTx/>
              <a:buSzTx/>
              <a:buFontTx/>
              <a:buNone/>
              <a:tabLst/>
            </a:pPr>
            <a:r>
              <a:rPr kumimoji="0" lang="ru-RU" altLang="ru-RU" sz="1900" b="1" i="0" u="none" strike="noStrike" cap="none" normalizeH="0" baseline="0" dirty="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Вариант № 1: интеграция учебного материала по финансовой грамотности в содержание обязательных школьных предметов</a:t>
            </a:r>
            <a:endParaRPr kumimoji="0" lang="ru-RU" altLang="ru-RU" sz="1900" b="0" i="0" u="none" strike="noStrike" cap="none" normalizeH="0" baseline="0" dirty="0">
              <a:ln>
                <a:noFill/>
              </a:ln>
              <a:solidFill>
                <a:schemeClr val="tx1"/>
              </a:solidFill>
              <a:effectLst/>
            </a:endParaRPr>
          </a:p>
        </p:txBody>
      </p:sp>
      <p:sp>
        <p:nvSpPr>
          <p:cNvPr id="10" name="TextBox 9">
            <a:extLst>
              <a:ext uri="{FF2B5EF4-FFF2-40B4-BE49-F238E27FC236}">
                <a16:creationId xmlns:a16="http://schemas.microsoft.com/office/drawing/2014/main" id="{24C618D4-B4FC-4A04-BE06-07042FDC0BC9}"/>
              </a:ext>
            </a:extLst>
          </p:cNvPr>
          <p:cNvSpPr txBox="1"/>
          <p:nvPr/>
        </p:nvSpPr>
        <p:spPr>
          <a:xfrm>
            <a:off x="5980155" y="605381"/>
            <a:ext cx="5983245" cy="3211970"/>
          </a:xfrm>
          <a:prstGeom prst="rect">
            <a:avLst/>
          </a:prstGeom>
          <a:noFill/>
        </p:spPr>
        <p:txBody>
          <a:bodyPr wrap="square">
            <a:spAutoFit/>
          </a:bodyPr>
          <a:lstStyle/>
          <a:p>
            <a:pPr algn="ctr">
              <a:lnSpc>
                <a:spcPct val="97000"/>
              </a:lnSpc>
            </a:pPr>
            <a:r>
              <a:rPr lang="ru-RU" sz="1900" b="1" spc="-10" dirty="0">
                <a:solidFill>
                  <a:srgbClr val="000000"/>
                </a:solidFill>
                <a:effectLst/>
                <a:latin typeface="Times New Roman" panose="02020603050405020304" pitchFamily="18" charset="0"/>
                <a:ea typeface="Times New Roman" panose="02020603050405020304" pitchFamily="18" charset="0"/>
              </a:rPr>
              <a:t>Вариант № 2: внедрение финансовой грамотности как самостоятельного курса (внеурочная деятельность, факультатив, </a:t>
            </a:r>
            <a:r>
              <a:rPr lang="ru-RU" sz="1900" b="1" spc="-10" dirty="0" err="1">
                <a:solidFill>
                  <a:srgbClr val="000000"/>
                </a:solidFill>
                <a:effectLst/>
                <a:latin typeface="Times New Roman" panose="02020603050405020304" pitchFamily="18" charset="0"/>
                <a:ea typeface="Times New Roman" panose="02020603050405020304" pitchFamily="18" charset="0"/>
              </a:rPr>
              <a:t>электив</a:t>
            </a:r>
            <a:r>
              <a:rPr lang="ru-RU" sz="1900" b="1" spc="-10" dirty="0">
                <a:solidFill>
                  <a:srgbClr val="000000"/>
                </a:solidFill>
                <a:effectLst/>
                <a:latin typeface="Times New Roman" panose="02020603050405020304" pitchFamily="18" charset="0"/>
                <a:ea typeface="Times New Roman" panose="02020603050405020304" pitchFamily="18" charset="0"/>
              </a:rPr>
              <a:t>)</a:t>
            </a:r>
          </a:p>
          <a:p>
            <a:pPr algn="ctr">
              <a:lnSpc>
                <a:spcPct val="97000"/>
              </a:lnSpc>
            </a:pPr>
            <a:endParaRPr lang="ru-RU" sz="1900" dirty="0">
              <a:solidFill>
                <a:srgbClr val="000000"/>
              </a:solidFill>
              <a:effectLst/>
              <a:latin typeface="Tahoma" panose="020B0604030504040204" pitchFamily="34" charset="0"/>
              <a:ea typeface="Times New Roman" panose="02020603050405020304" pitchFamily="18" charset="0"/>
            </a:endParaRPr>
          </a:p>
          <a:p>
            <a:pPr indent="450215" algn="just">
              <a:lnSpc>
                <a:spcPct val="97000"/>
              </a:lnSpc>
            </a:pPr>
            <a:r>
              <a:rPr lang="ru-RU" sz="1900" spc="-10" dirty="0">
                <a:solidFill>
                  <a:srgbClr val="000000"/>
                </a:solidFill>
                <a:effectLst/>
                <a:latin typeface="Times New Roman" panose="02020603050405020304" pitchFamily="18" charset="0"/>
                <a:ea typeface="Times New Roman" panose="02020603050405020304" pitchFamily="18" charset="0"/>
              </a:rPr>
              <a:t>Под внеурочной деятельностью в рамках реализации ФГОС НОО, ФГОС ООО, ФГОС СОО следует понимать образовательную деятельность, осуществляемую в формах, отличных от классно-урочной, и направленную на достижение планируемых результатов освоения основной образовательной программы НОО, ООО, СОО.</a:t>
            </a:r>
            <a:endParaRPr lang="ru-RU" sz="1900" dirty="0">
              <a:solidFill>
                <a:srgbClr val="000000"/>
              </a:solidFill>
              <a:effectLst/>
              <a:latin typeface="Tahoma" panose="020B0604030504040204" pitchFamily="34" charset="0"/>
              <a:ea typeface="Times New Roman" panose="02020603050405020304" pitchFamily="18" charset="0"/>
            </a:endParaRPr>
          </a:p>
        </p:txBody>
      </p:sp>
      <p:sp>
        <p:nvSpPr>
          <p:cNvPr id="9" name="TextBox 8">
            <a:extLst>
              <a:ext uri="{FF2B5EF4-FFF2-40B4-BE49-F238E27FC236}">
                <a16:creationId xmlns:a16="http://schemas.microsoft.com/office/drawing/2014/main" id="{605D2200-03AF-46F2-B2D3-59BCA7663081}"/>
              </a:ext>
            </a:extLst>
          </p:cNvPr>
          <p:cNvSpPr txBox="1"/>
          <p:nvPr/>
        </p:nvSpPr>
        <p:spPr>
          <a:xfrm>
            <a:off x="47477" y="4191000"/>
            <a:ext cx="12097045" cy="2644763"/>
          </a:xfrm>
          <a:prstGeom prst="rect">
            <a:avLst/>
          </a:prstGeom>
          <a:noFill/>
        </p:spPr>
        <p:txBody>
          <a:bodyPr wrap="square">
            <a:spAutoFit/>
          </a:bodyPr>
          <a:lstStyle/>
          <a:p>
            <a:pPr indent="450215" algn="just">
              <a:lnSpc>
                <a:spcPct val="97000"/>
              </a:lnSpc>
            </a:pPr>
            <a:r>
              <a:rPr lang="ru-RU" sz="1900" b="1" spc="-10" dirty="0">
                <a:solidFill>
                  <a:srgbClr val="000000"/>
                </a:solidFill>
                <a:effectLst/>
                <a:latin typeface="Times New Roman" panose="02020603050405020304" pitchFamily="18" charset="0"/>
                <a:ea typeface="Times New Roman" panose="02020603050405020304" pitchFamily="18" charset="0"/>
              </a:rPr>
              <a:t>В качестве учебно-методического обеспечения </a:t>
            </a:r>
            <a:r>
              <a:rPr lang="ru-RU" sz="1900" spc="-10" dirty="0">
                <a:solidFill>
                  <a:srgbClr val="000000"/>
                </a:solidFill>
                <a:effectLst/>
                <a:latin typeface="Times New Roman" panose="02020603050405020304" pitchFamily="18" charset="0"/>
                <a:ea typeface="Times New Roman" panose="02020603050405020304" pitchFamily="18" charset="0"/>
              </a:rPr>
              <a:t>преподавания финансовой грамотности в качестве компонента основных школьных предметов и как самостоятельного предмета рекомендуется использование УМК, разработанных в рамках образовательных проектов:</a:t>
            </a:r>
            <a:endParaRPr lang="ru-RU" sz="1900" dirty="0">
              <a:solidFill>
                <a:srgbClr val="000000"/>
              </a:solidFill>
              <a:effectLst/>
              <a:latin typeface="Tahoma" panose="020B0604030504040204" pitchFamily="34" charset="0"/>
              <a:ea typeface="Times New Roman" panose="02020603050405020304" pitchFamily="18" charset="0"/>
            </a:endParaRPr>
          </a:p>
          <a:p>
            <a:pPr marL="342900" lvl="0" indent="-342900" algn="just">
              <a:lnSpc>
                <a:spcPct val="97000"/>
              </a:lnSpc>
              <a:buFont typeface="Wingdings" panose="05000000000000000000" pitchFamily="2" charset="2"/>
              <a:buChar char="ü"/>
            </a:pPr>
            <a:r>
              <a:rPr lang="ru-RU" sz="1900"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Р</a:t>
            </a:r>
            <a:r>
              <a:rPr lang="ru-RU" sz="1900"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ЭШ «Финансовая грамота» – </a:t>
            </a:r>
            <a:r>
              <a:rPr lang="en-US" sz="1900" u="sng"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2"/>
              </a:rPr>
              <a:t>http</a:t>
            </a:r>
            <a:r>
              <a:rPr lang="ru-RU" sz="1900" u="sng"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2"/>
              </a:rPr>
              <a:t>://</a:t>
            </a:r>
            <a:r>
              <a:rPr lang="en-US" sz="1900" u="sng"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2"/>
              </a:rPr>
              <a:t>www</a:t>
            </a:r>
            <a:r>
              <a:rPr lang="ru-RU" sz="1900" u="sng"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2"/>
              </a:rPr>
              <a:t>.</a:t>
            </a:r>
            <a:r>
              <a:rPr lang="en-US" sz="1900" u="sng"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2"/>
              </a:rPr>
              <a:t>fgramota</a:t>
            </a:r>
            <a:r>
              <a:rPr lang="ru-RU" sz="1900" u="sng"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2"/>
              </a:rPr>
              <a:t>.</a:t>
            </a:r>
            <a:r>
              <a:rPr lang="en-US" sz="1900" u="sng"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2"/>
              </a:rPr>
              <a:t>org</a:t>
            </a:r>
            <a:r>
              <a:rPr lang="ru-RU" sz="1900" u="sng"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2"/>
              </a:rPr>
              <a:t>/</a:t>
            </a:r>
            <a:r>
              <a:rPr lang="en-US" sz="1900" u="sng"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2"/>
              </a:rPr>
              <a:t>about</a:t>
            </a:r>
            <a:r>
              <a:rPr lang="ru-RU" sz="1900" u="sng"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2"/>
              </a:rPr>
              <a:t>/</a:t>
            </a:r>
            <a:r>
              <a:rPr lang="en-US" sz="1900" u="sng"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2"/>
              </a:rPr>
              <a:t>project</a:t>
            </a:r>
            <a:r>
              <a:rPr lang="ru-RU" sz="1900" u="sng"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2"/>
              </a:rPr>
              <a:t>/</a:t>
            </a:r>
            <a:r>
              <a:rPr lang="ru-RU" sz="1900"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9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endParaRPr>
          </a:p>
          <a:p>
            <a:pPr marL="342900" lvl="0" indent="-342900" algn="just">
              <a:lnSpc>
                <a:spcPct val="97000"/>
              </a:lnSpc>
              <a:buFont typeface="Wingdings" panose="05000000000000000000" pitchFamily="2" charset="2"/>
              <a:buChar char="ü"/>
            </a:pPr>
            <a:r>
              <a:rPr lang="ru-RU" sz="1900"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Министерство финансов РФ «</a:t>
            </a:r>
            <a:r>
              <a:rPr lang="ru-RU" sz="1900"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МоиФинансы.ру</a:t>
            </a:r>
            <a:r>
              <a:rPr lang="ru-RU" sz="1900"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 </a:t>
            </a:r>
            <a:r>
              <a:rPr lang="ru-RU" sz="1900" u="sng"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3"/>
              </a:rPr>
              <a:t>https://xn--80apaohbc3aw9e.xn--p1ai/</a:t>
            </a:r>
            <a:r>
              <a:rPr lang="ru-RU" sz="1900"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9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endParaRPr>
          </a:p>
          <a:p>
            <a:pPr marL="342900" lvl="0" indent="-342900" algn="just">
              <a:lnSpc>
                <a:spcPct val="97000"/>
              </a:lnSpc>
              <a:buFont typeface="Wingdings" panose="05000000000000000000" pitchFamily="2" charset="2"/>
              <a:buChar char="ü"/>
            </a:pPr>
            <a:r>
              <a:rPr lang="ru-RU" sz="1900"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Банк России «</a:t>
            </a:r>
            <a:r>
              <a:rPr lang="ru-RU" sz="1900"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ФинансоваяКультура</a:t>
            </a:r>
            <a:r>
              <a:rPr lang="ru-RU" sz="1900"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 </a:t>
            </a:r>
            <a:r>
              <a:rPr lang="en-US" sz="1900" u="sng"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4"/>
              </a:rPr>
              <a:t>https</a:t>
            </a:r>
            <a:r>
              <a:rPr lang="ru-RU" sz="1900" u="sng"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4"/>
              </a:rPr>
              <a:t>://</a:t>
            </a:r>
            <a:r>
              <a:rPr lang="en-US" sz="1900" u="sng"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4"/>
              </a:rPr>
              <a:t>fincult</a:t>
            </a:r>
            <a:r>
              <a:rPr lang="ru-RU" sz="1900" u="sng"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4"/>
              </a:rPr>
              <a:t>.</a:t>
            </a:r>
            <a:r>
              <a:rPr lang="en-US" sz="1900" u="sng"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4"/>
              </a:rPr>
              <a:t>info</a:t>
            </a:r>
            <a:r>
              <a:rPr lang="ru-RU" sz="1900" u="sng"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4"/>
              </a:rPr>
              <a:t>/</a:t>
            </a:r>
            <a:r>
              <a:rPr lang="ru-RU" sz="1900"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9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endParaRPr>
          </a:p>
          <a:p>
            <a:pPr marL="342900" lvl="0" indent="-342900" algn="just">
              <a:lnSpc>
                <a:spcPct val="97000"/>
              </a:lnSpc>
              <a:buFont typeface="Wingdings" panose="05000000000000000000" pitchFamily="2" charset="2"/>
              <a:buChar char="ü"/>
            </a:pPr>
            <a:r>
              <a:rPr lang="ru-RU" sz="1900"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Роспотребнадзор «</a:t>
            </a:r>
            <a:r>
              <a:rPr lang="ru-RU" sz="1900"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ХочуМогуЗнаю</a:t>
            </a:r>
            <a:r>
              <a:rPr lang="ru-RU" sz="1900"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 </a:t>
            </a:r>
            <a:r>
              <a:rPr lang="en-US" sz="1900" u="sng"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rPr>
              <a:t>https</a:t>
            </a:r>
            <a:r>
              <a:rPr lang="ru-RU" sz="1900" u="sng"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rPr>
              <a:t>://</a:t>
            </a:r>
            <a:r>
              <a:rPr lang="en-US" sz="1900" u="sng"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rPr>
              <a:t>xn</a:t>
            </a:r>
            <a:r>
              <a:rPr lang="ru-RU" sz="1900" u="sng"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rPr>
              <a:t>--80</a:t>
            </a:r>
            <a:r>
              <a:rPr lang="en-US" sz="1900" u="sng"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rPr>
              <a:t>afmshcb</a:t>
            </a:r>
            <a:r>
              <a:rPr lang="ru-RU" sz="1900" u="sng"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rPr>
              <a:t>2</a:t>
            </a:r>
            <a:r>
              <a:rPr lang="en-US" sz="1900" u="sng"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rPr>
              <a:t>bdox</a:t>
            </a:r>
            <a:r>
              <a:rPr lang="ru-RU" sz="1900" u="sng"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rPr>
              <a:t>6</a:t>
            </a:r>
            <a:r>
              <a:rPr lang="en-US" sz="1900" u="sng"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rPr>
              <a:t>g</a:t>
            </a:r>
            <a:r>
              <a:rPr lang="ru-RU" sz="1900" u="sng"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rPr>
              <a:t>.</a:t>
            </a:r>
            <a:r>
              <a:rPr lang="en-US" sz="1900" u="sng"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rPr>
              <a:t>xn</a:t>
            </a:r>
            <a:r>
              <a:rPr lang="ru-RU" sz="1900" u="sng"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rPr>
              <a:t>--</a:t>
            </a:r>
            <a:r>
              <a:rPr lang="en-US" sz="1900" u="sng"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rPr>
              <a:t>p</a:t>
            </a:r>
            <a:r>
              <a:rPr lang="ru-RU" sz="1900" u="sng"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rPr>
              <a:t>1</a:t>
            </a:r>
            <a:r>
              <a:rPr lang="en-US" sz="1900" u="sng"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rPr>
              <a:t>ai</a:t>
            </a:r>
            <a:r>
              <a:rPr lang="ru-RU" sz="1900" u="sng"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rPr>
              <a:t>/</a:t>
            </a:r>
            <a:r>
              <a:rPr lang="ru-RU" sz="1900"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9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endParaRPr>
          </a:p>
          <a:p>
            <a:pPr marL="342900" lvl="0" indent="-342900" algn="just">
              <a:lnSpc>
                <a:spcPct val="97000"/>
              </a:lnSpc>
              <a:buFont typeface="Wingdings" panose="05000000000000000000" pitchFamily="2" charset="2"/>
              <a:buChar char="ü"/>
            </a:pPr>
            <a:r>
              <a:rPr lang="ru-RU" sz="1900"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Центр «Федеральный методический центр по финансовой грамотности системы общего и среднего профессионального образования» НИУ ВШЭ – </a:t>
            </a:r>
            <a:r>
              <a:rPr lang="en-US" sz="1900" u="sng"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rPr>
              <a:t>https</a:t>
            </a:r>
            <a:r>
              <a:rPr lang="ru-RU" sz="1900" u="sng"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rPr>
              <a:t>://</a:t>
            </a:r>
            <a:r>
              <a:rPr lang="en-US" sz="1900" u="sng"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rPr>
              <a:t>fmc</a:t>
            </a:r>
            <a:r>
              <a:rPr lang="ru-RU" sz="1900" u="sng"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rPr>
              <a:t>.</a:t>
            </a:r>
            <a:r>
              <a:rPr lang="en-US" sz="1900" u="sng"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rPr>
              <a:t>hse</a:t>
            </a:r>
            <a:r>
              <a:rPr lang="ru-RU" sz="1900" u="sng"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rPr>
              <a:t>.</a:t>
            </a:r>
            <a:r>
              <a:rPr lang="en-US" sz="1900" u="sng"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rPr>
              <a:t>ru</a:t>
            </a:r>
            <a:r>
              <a:rPr lang="ru-RU" sz="1900" u="sng"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rPr>
              <a:t>/</a:t>
            </a:r>
            <a:r>
              <a:rPr lang="ru-RU" sz="1900"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900" dirty="0">
              <a:solidFill>
                <a:srgbClr val="000000"/>
              </a:solidFill>
              <a:effectLst/>
              <a:latin typeface="Tahoma" panose="020B0604030504040204" pitchFamily="34" charset="0"/>
              <a:ea typeface="Times New Roman" panose="02020603050405020304" pitchFamily="18" charset="0"/>
            </a:endParaRPr>
          </a:p>
        </p:txBody>
      </p:sp>
      <p:sp>
        <p:nvSpPr>
          <p:cNvPr id="11" name="Прямоугольник 5">
            <a:extLst>
              <a:ext uri="{FF2B5EF4-FFF2-40B4-BE49-F238E27FC236}">
                <a16:creationId xmlns:a16="http://schemas.microsoft.com/office/drawing/2014/main" id="{7BFD2880-A04F-44D8-BE96-EC7345D268BB}"/>
              </a:ext>
            </a:extLst>
          </p:cNvPr>
          <p:cNvSpPr>
            <a:spLocks noChangeArrowheads="1"/>
          </p:cNvSpPr>
          <p:nvPr/>
        </p:nvSpPr>
        <p:spPr bwMode="auto">
          <a:xfrm>
            <a:off x="72498" y="22237"/>
            <a:ext cx="1214452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spcBef>
                <a:spcPct val="20000"/>
              </a:spcBef>
              <a:spcAft>
                <a:spcPts val="300"/>
              </a:spcAft>
              <a:buClr>
                <a:srgbClr val="C3260C"/>
              </a:buClr>
              <a:buSzPct val="130000"/>
              <a:buFont typeface="Georgia" pitchFamily="18" charset="0"/>
              <a:buChar char="*"/>
              <a:defRPr sz="2200">
                <a:solidFill>
                  <a:srgbClr val="404040"/>
                </a:solidFill>
                <a:latin typeface="Trebuchet MS" pitchFamily="34" charset="0"/>
              </a:defRPr>
            </a:lvl1pPr>
            <a:lvl2pPr indent="355600" eaLnBrk="0" hangingPunct="0">
              <a:spcBef>
                <a:spcPct val="20000"/>
              </a:spcBef>
              <a:spcAft>
                <a:spcPts val="300"/>
              </a:spcAft>
              <a:buClr>
                <a:srgbClr val="C3260C"/>
              </a:buClr>
              <a:buSzPct val="130000"/>
              <a:buFont typeface="Georgia" pitchFamily="18" charset="0"/>
              <a:buChar char="*"/>
              <a:defRPr sz="2000">
                <a:solidFill>
                  <a:srgbClr val="404040"/>
                </a:solidFill>
                <a:latin typeface="Trebuchet MS" pitchFamily="34" charset="0"/>
              </a:defRPr>
            </a:lvl2pPr>
            <a:lvl3pPr marL="1143000" indent="-228600" eaLnBrk="0" hangingPunct="0">
              <a:spcBef>
                <a:spcPct val="20000"/>
              </a:spcBef>
              <a:spcAft>
                <a:spcPts val="300"/>
              </a:spcAft>
              <a:buClr>
                <a:srgbClr val="C3260C"/>
              </a:buClr>
              <a:buSzPct val="130000"/>
              <a:buFont typeface="Georgia" pitchFamily="18" charset="0"/>
              <a:buChar char="*"/>
              <a:defRPr>
                <a:solidFill>
                  <a:srgbClr val="404040"/>
                </a:solidFill>
                <a:latin typeface="Trebuchet MS" pitchFamily="34" charset="0"/>
              </a:defRPr>
            </a:lvl3pPr>
            <a:lvl4pPr marL="1600200" indent="-228600" eaLnBrk="0" hangingPunct="0">
              <a:spcBef>
                <a:spcPct val="20000"/>
              </a:spcBef>
              <a:spcAft>
                <a:spcPts val="300"/>
              </a:spcAft>
              <a:buClr>
                <a:srgbClr val="C3260C"/>
              </a:buClr>
              <a:buSzPct val="130000"/>
              <a:buFont typeface="Georgia" pitchFamily="18" charset="0"/>
              <a:buChar char="*"/>
              <a:defRPr sz="1600">
                <a:solidFill>
                  <a:srgbClr val="404040"/>
                </a:solidFill>
                <a:latin typeface="Trebuchet MS" pitchFamily="34" charset="0"/>
              </a:defRPr>
            </a:lvl4pPr>
            <a:lvl5pPr marL="2057400" indent="-228600" eaLnBrk="0"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5pPr>
            <a:lvl6pPr marL="25146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6pPr>
            <a:lvl7pPr marL="29718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7pPr>
            <a:lvl8pPr marL="34290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8pPr>
            <a:lvl9pPr marL="38862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9pPr>
          </a:lstStyle>
          <a:p>
            <a:pPr marL="0" indent="0" algn="ctr">
              <a:buNone/>
            </a:pPr>
            <a:r>
              <a:rPr lang="ru-RU" sz="2400" b="1" dirty="0">
                <a:solidFill>
                  <a:srgbClr val="C00000"/>
                </a:solidFill>
                <a:latin typeface="Times New Roman" panose="02020603050405020304" pitchFamily="18" charset="0"/>
                <a:cs typeface="Times New Roman" panose="02020603050405020304" pitchFamily="18" charset="0"/>
              </a:rPr>
              <a:t>3. Подходы к интеграции финансовой грамотности в систему общего образования</a:t>
            </a:r>
          </a:p>
        </p:txBody>
      </p:sp>
    </p:spTree>
    <p:extLst>
      <p:ext uri="{BB962C8B-B14F-4D97-AF65-F5344CB8AC3E}">
        <p14:creationId xmlns:p14="http://schemas.microsoft.com/office/powerpoint/2010/main" val="16591362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5"/>
          <p:cNvSpPr>
            <a:spLocks noChangeArrowheads="1"/>
          </p:cNvSpPr>
          <p:nvPr/>
        </p:nvSpPr>
        <p:spPr bwMode="auto">
          <a:xfrm>
            <a:off x="0" y="15766"/>
            <a:ext cx="12192000" cy="3970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spcBef>
                <a:spcPct val="20000"/>
              </a:spcBef>
              <a:spcAft>
                <a:spcPts val="300"/>
              </a:spcAft>
              <a:buClr>
                <a:srgbClr val="C3260C"/>
              </a:buClr>
              <a:buSzPct val="130000"/>
              <a:buFont typeface="Georgia" pitchFamily="18" charset="0"/>
              <a:buChar char="*"/>
              <a:defRPr sz="2200">
                <a:solidFill>
                  <a:srgbClr val="404040"/>
                </a:solidFill>
                <a:latin typeface="Trebuchet MS" pitchFamily="34" charset="0"/>
              </a:defRPr>
            </a:lvl1pPr>
            <a:lvl2pPr indent="355600" eaLnBrk="0" hangingPunct="0">
              <a:spcBef>
                <a:spcPct val="20000"/>
              </a:spcBef>
              <a:spcAft>
                <a:spcPts val="300"/>
              </a:spcAft>
              <a:buClr>
                <a:srgbClr val="C3260C"/>
              </a:buClr>
              <a:buSzPct val="130000"/>
              <a:buFont typeface="Georgia" pitchFamily="18" charset="0"/>
              <a:buChar char="*"/>
              <a:defRPr sz="2000">
                <a:solidFill>
                  <a:srgbClr val="404040"/>
                </a:solidFill>
                <a:latin typeface="Trebuchet MS" pitchFamily="34" charset="0"/>
              </a:defRPr>
            </a:lvl2pPr>
            <a:lvl3pPr marL="1143000" indent="-228600" eaLnBrk="0" hangingPunct="0">
              <a:spcBef>
                <a:spcPct val="20000"/>
              </a:spcBef>
              <a:spcAft>
                <a:spcPts val="300"/>
              </a:spcAft>
              <a:buClr>
                <a:srgbClr val="C3260C"/>
              </a:buClr>
              <a:buSzPct val="130000"/>
              <a:buFont typeface="Georgia" pitchFamily="18" charset="0"/>
              <a:buChar char="*"/>
              <a:defRPr>
                <a:solidFill>
                  <a:srgbClr val="404040"/>
                </a:solidFill>
                <a:latin typeface="Trebuchet MS" pitchFamily="34" charset="0"/>
              </a:defRPr>
            </a:lvl3pPr>
            <a:lvl4pPr marL="1600200" indent="-228600" eaLnBrk="0" hangingPunct="0">
              <a:spcBef>
                <a:spcPct val="20000"/>
              </a:spcBef>
              <a:spcAft>
                <a:spcPts val="300"/>
              </a:spcAft>
              <a:buClr>
                <a:srgbClr val="C3260C"/>
              </a:buClr>
              <a:buSzPct val="130000"/>
              <a:buFont typeface="Georgia" pitchFamily="18" charset="0"/>
              <a:buChar char="*"/>
              <a:defRPr sz="1600">
                <a:solidFill>
                  <a:srgbClr val="404040"/>
                </a:solidFill>
                <a:latin typeface="Trebuchet MS" pitchFamily="34" charset="0"/>
              </a:defRPr>
            </a:lvl4pPr>
            <a:lvl5pPr marL="2057400" indent="-228600" eaLnBrk="0"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5pPr>
            <a:lvl6pPr marL="25146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6pPr>
            <a:lvl7pPr marL="29718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7pPr>
            <a:lvl8pPr marL="34290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8pPr>
            <a:lvl9pPr marL="38862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9pPr>
          </a:lstStyle>
          <a:p>
            <a:pPr marL="0" indent="450850" algn="ctr">
              <a:lnSpc>
                <a:spcPct val="90000"/>
              </a:lnSpc>
              <a:spcBef>
                <a:spcPts val="0"/>
              </a:spcBef>
              <a:spcAft>
                <a:spcPts val="0"/>
              </a:spcAft>
              <a:buNone/>
            </a:pPr>
            <a:r>
              <a:rPr lang="ru-RU" b="1" spc="5" dirty="0">
                <a:solidFill>
                  <a:srgbClr val="002060"/>
                </a:solidFill>
                <a:latin typeface="Times New Roman"/>
                <a:ea typeface="+mj-ea"/>
                <a:cs typeface="Times New Roman"/>
              </a:rPr>
              <a:t>Образовательные проекты по финансовой грамотности, реализуемые в России</a:t>
            </a:r>
          </a:p>
        </p:txBody>
      </p:sp>
      <p:sp>
        <p:nvSpPr>
          <p:cNvPr id="3" name="Прямоугольник 5"/>
          <p:cNvSpPr>
            <a:spLocks noChangeArrowheads="1"/>
          </p:cNvSpPr>
          <p:nvPr/>
        </p:nvSpPr>
        <p:spPr bwMode="auto">
          <a:xfrm>
            <a:off x="0" y="3368677"/>
            <a:ext cx="5171090" cy="5909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spcBef>
                <a:spcPct val="20000"/>
              </a:spcBef>
              <a:spcAft>
                <a:spcPts val="300"/>
              </a:spcAft>
              <a:buClr>
                <a:srgbClr val="C3260C"/>
              </a:buClr>
              <a:buSzPct val="130000"/>
              <a:buFont typeface="Georgia" pitchFamily="18" charset="0"/>
              <a:buChar char="*"/>
              <a:defRPr sz="2200">
                <a:solidFill>
                  <a:srgbClr val="404040"/>
                </a:solidFill>
                <a:latin typeface="Trebuchet MS" pitchFamily="34" charset="0"/>
              </a:defRPr>
            </a:lvl1pPr>
            <a:lvl2pPr indent="355600" eaLnBrk="0" hangingPunct="0">
              <a:spcBef>
                <a:spcPct val="20000"/>
              </a:spcBef>
              <a:spcAft>
                <a:spcPts val="300"/>
              </a:spcAft>
              <a:buClr>
                <a:srgbClr val="C3260C"/>
              </a:buClr>
              <a:buSzPct val="130000"/>
              <a:buFont typeface="Georgia" pitchFamily="18" charset="0"/>
              <a:buChar char="*"/>
              <a:defRPr sz="2000">
                <a:solidFill>
                  <a:srgbClr val="404040"/>
                </a:solidFill>
                <a:latin typeface="Trebuchet MS" pitchFamily="34" charset="0"/>
              </a:defRPr>
            </a:lvl2pPr>
            <a:lvl3pPr marL="1143000" indent="-228600" eaLnBrk="0" hangingPunct="0">
              <a:spcBef>
                <a:spcPct val="20000"/>
              </a:spcBef>
              <a:spcAft>
                <a:spcPts val="300"/>
              </a:spcAft>
              <a:buClr>
                <a:srgbClr val="C3260C"/>
              </a:buClr>
              <a:buSzPct val="130000"/>
              <a:buFont typeface="Georgia" pitchFamily="18" charset="0"/>
              <a:buChar char="*"/>
              <a:defRPr>
                <a:solidFill>
                  <a:srgbClr val="404040"/>
                </a:solidFill>
                <a:latin typeface="Trebuchet MS" pitchFamily="34" charset="0"/>
              </a:defRPr>
            </a:lvl3pPr>
            <a:lvl4pPr marL="1600200" indent="-228600" eaLnBrk="0" hangingPunct="0">
              <a:spcBef>
                <a:spcPct val="20000"/>
              </a:spcBef>
              <a:spcAft>
                <a:spcPts val="300"/>
              </a:spcAft>
              <a:buClr>
                <a:srgbClr val="C3260C"/>
              </a:buClr>
              <a:buSzPct val="130000"/>
              <a:buFont typeface="Georgia" pitchFamily="18" charset="0"/>
              <a:buChar char="*"/>
              <a:defRPr sz="1600">
                <a:solidFill>
                  <a:srgbClr val="404040"/>
                </a:solidFill>
                <a:latin typeface="Trebuchet MS" pitchFamily="34" charset="0"/>
              </a:defRPr>
            </a:lvl4pPr>
            <a:lvl5pPr marL="2057400" indent="-228600" eaLnBrk="0"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5pPr>
            <a:lvl6pPr marL="25146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6pPr>
            <a:lvl7pPr marL="29718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7pPr>
            <a:lvl8pPr marL="34290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8pPr>
            <a:lvl9pPr marL="38862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9pPr>
          </a:lstStyle>
          <a:p>
            <a:pPr marL="0" indent="450850" algn="ctr">
              <a:lnSpc>
                <a:spcPct val="90000"/>
              </a:lnSpc>
              <a:spcBef>
                <a:spcPts val="0"/>
              </a:spcBef>
              <a:spcAft>
                <a:spcPts val="0"/>
              </a:spcAft>
              <a:buNone/>
            </a:pPr>
            <a:r>
              <a:rPr lang="ru-RU" sz="1800" dirty="0">
                <a:solidFill>
                  <a:schemeClr val="tx1"/>
                </a:solidFill>
                <a:latin typeface="Times New Roman" panose="02020603050405020304" pitchFamily="18" charset="0"/>
                <a:cs typeface="Times New Roman" panose="02020603050405020304" pitchFamily="18" charset="0"/>
              </a:rPr>
              <a:t>Финансовая грамота - РЭШ</a:t>
            </a:r>
            <a:r>
              <a:rPr lang="en-US" sz="1800" dirty="0">
                <a:solidFill>
                  <a:schemeClr val="tx1"/>
                </a:solidFill>
                <a:latin typeface="Times New Roman" panose="02020603050405020304" pitchFamily="18" charset="0"/>
                <a:cs typeface="Times New Roman" panose="02020603050405020304" pitchFamily="18" charset="0"/>
              </a:rPr>
              <a:t> </a:t>
            </a:r>
            <a:r>
              <a:rPr lang="en-US" sz="1800" dirty="0">
                <a:solidFill>
                  <a:schemeClr val="tx1"/>
                </a:solidFill>
                <a:latin typeface="Times New Roman" panose="02020603050405020304" pitchFamily="18" charset="0"/>
                <a:cs typeface="Times New Roman" panose="02020603050405020304" pitchFamily="18" charset="0"/>
                <a:hlinkClick r:id="rId2"/>
              </a:rPr>
              <a:t>http://www.fgramota.org/about/project/</a:t>
            </a:r>
            <a:r>
              <a:rPr lang="ru-RU" sz="1800" dirty="0">
                <a:solidFill>
                  <a:schemeClr val="tx1"/>
                </a:solidFill>
                <a:latin typeface="Times New Roman" panose="02020603050405020304" pitchFamily="18" charset="0"/>
                <a:cs typeface="Times New Roman" panose="02020603050405020304" pitchFamily="18" charset="0"/>
              </a:rPr>
              <a:t> </a:t>
            </a:r>
          </a:p>
        </p:txBody>
      </p:sp>
      <p:sp>
        <p:nvSpPr>
          <p:cNvPr id="4" name="Прямоугольник 5"/>
          <p:cNvSpPr>
            <a:spLocks noChangeArrowheads="1"/>
          </p:cNvSpPr>
          <p:nvPr/>
        </p:nvSpPr>
        <p:spPr bwMode="auto">
          <a:xfrm>
            <a:off x="6264168" y="3284593"/>
            <a:ext cx="5712200" cy="5909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spcBef>
                <a:spcPct val="20000"/>
              </a:spcBef>
              <a:spcAft>
                <a:spcPts val="300"/>
              </a:spcAft>
              <a:buClr>
                <a:srgbClr val="C3260C"/>
              </a:buClr>
              <a:buSzPct val="130000"/>
              <a:buFont typeface="Georgia" pitchFamily="18" charset="0"/>
              <a:buChar char="*"/>
              <a:defRPr sz="2200">
                <a:solidFill>
                  <a:srgbClr val="404040"/>
                </a:solidFill>
                <a:latin typeface="Trebuchet MS" pitchFamily="34" charset="0"/>
              </a:defRPr>
            </a:lvl1pPr>
            <a:lvl2pPr indent="355600" eaLnBrk="0" hangingPunct="0">
              <a:spcBef>
                <a:spcPct val="20000"/>
              </a:spcBef>
              <a:spcAft>
                <a:spcPts val="300"/>
              </a:spcAft>
              <a:buClr>
                <a:srgbClr val="C3260C"/>
              </a:buClr>
              <a:buSzPct val="130000"/>
              <a:buFont typeface="Georgia" pitchFamily="18" charset="0"/>
              <a:buChar char="*"/>
              <a:defRPr sz="2000">
                <a:solidFill>
                  <a:srgbClr val="404040"/>
                </a:solidFill>
                <a:latin typeface="Trebuchet MS" pitchFamily="34" charset="0"/>
              </a:defRPr>
            </a:lvl2pPr>
            <a:lvl3pPr marL="1143000" indent="-228600" eaLnBrk="0" hangingPunct="0">
              <a:spcBef>
                <a:spcPct val="20000"/>
              </a:spcBef>
              <a:spcAft>
                <a:spcPts val="300"/>
              </a:spcAft>
              <a:buClr>
                <a:srgbClr val="C3260C"/>
              </a:buClr>
              <a:buSzPct val="130000"/>
              <a:buFont typeface="Georgia" pitchFamily="18" charset="0"/>
              <a:buChar char="*"/>
              <a:defRPr>
                <a:solidFill>
                  <a:srgbClr val="404040"/>
                </a:solidFill>
                <a:latin typeface="Trebuchet MS" pitchFamily="34" charset="0"/>
              </a:defRPr>
            </a:lvl3pPr>
            <a:lvl4pPr marL="1600200" indent="-228600" eaLnBrk="0" hangingPunct="0">
              <a:spcBef>
                <a:spcPct val="20000"/>
              </a:spcBef>
              <a:spcAft>
                <a:spcPts val="300"/>
              </a:spcAft>
              <a:buClr>
                <a:srgbClr val="C3260C"/>
              </a:buClr>
              <a:buSzPct val="130000"/>
              <a:buFont typeface="Georgia" pitchFamily="18" charset="0"/>
              <a:buChar char="*"/>
              <a:defRPr sz="1600">
                <a:solidFill>
                  <a:srgbClr val="404040"/>
                </a:solidFill>
                <a:latin typeface="Trebuchet MS" pitchFamily="34" charset="0"/>
              </a:defRPr>
            </a:lvl4pPr>
            <a:lvl5pPr marL="2057400" indent="-228600" eaLnBrk="0"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5pPr>
            <a:lvl6pPr marL="25146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6pPr>
            <a:lvl7pPr marL="29718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7pPr>
            <a:lvl8pPr marL="34290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8pPr>
            <a:lvl9pPr marL="38862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9pPr>
          </a:lstStyle>
          <a:p>
            <a:pPr marL="0" indent="450850" algn="ctr">
              <a:lnSpc>
                <a:spcPct val="90000"/>
              </a:lnSpc>
              <a:spcBef>
                <a:spcPts val="0"/>
              </a:spcBef>
              <a:spcAft>
                <a:spcPts val="0"/>
              </a:spcAft>
              <a:buNone/>
            </a:pPr>
            <a:r>
              <a:rPr lang="ru-RU" sz="1800" dirty="0" err="1">
                <a:solidFill>
                  <a:schemeClr val="tx1"/>
                </a:solidFill>
                <a:latin typeface="Times New Roman" panose="02020603050405020304" pitchFamily="18" charset="0"/>
                <a:cs typeface="Times New Roman" panose="02020603050405020304" pitchFamily="18" charset="0"/>
              </a:rPr>
              <a:t>МоиФинансы</a:t>
            </a:r>
            <a:r>
              <a:rPr lang="ru-RU" sz="1800" dirty="0">
                <a:solidFill>
                  <a:schemeClr val="tx1"/>
                </a:solidFill>
                <a:latin typeface="Times New Roman" panose="02020603050405020304" pitchFamily="18" charset="0"/>
                <a:cs typeface="Times New Roman" panose="02020603050405020304" pitchFamily="18" charset="0"/>
              </a:rPr>
              <a:t> – ЦФГ НИФИ Минфина России</a:t>
            </a:r>
          </a:p>
          <a:p>
            <a:pPr marL="0" indent="450850" algn="ctr">
              <a:lnSpc>
                <a:spcPct val="90000"/>
              </a:lnSpc>
              <a:spcBef>
                <a:spcPts val="0"/>
              </a:spcBef>
              <a:spcAft>
                <a:spcPts val="0"/>
              </a:spcAft>
              <a:buNone/>
            </a:pPr>
            <a:endParaRPr lang="ru-RU" sz="1800" dirty="0">
              <a:solidFill>
                <a:schemeClr val="tx1"/>
              </a:solidFill>
              <a:latin typeface="Times New Roman" panose="02020603050405020304" pitchFamily="18" charset="0"/>
              <a:cs typeface="Times New Roman" panose="02020603050405020304" pitchFamily="18" charset="0"/>
            </a:endParaRPr>
          </a:p>
        </p:txBody>
      </p:sp>
      <p:pic>
        <p:nvPicPr>
          <p:cNvPr id="1026" name="Picture 2"/>
          <p:cNvPicPr>
            <a:picLocks noChangeAspect="1" noChangeArrowheads="1"/>
          </p:cNvPicPr>
          <p:nvPr/>
        </p:nvPicPr>
        <p:blipFill>
          <a:blip r:embed="rId3" cstate="print"/>
          <a:srcRect/>
          <a:stretch>
            <a:fillRect/>
          </a:stretch>
        </p:blipFill>
        <p:spPr bwMode="auto">
          <a:xfrm>
            <a:off x="0" y="472966"/>
            <a:ext cx="5218385" cy="2933909"/>
          </a:xfrm>
          <a:prstGeom prst="rect">
            <a:avLst/>
          </a:prstGeom>
          <a:noFill/>
          <a:ln w="9525">
            <a:noFill/>
            <a:miter lim="800000"/>
            <a:headEnd/>
            <a:tailEnd/>
          </a:ln>
        </p:spPr>
      </p:pic>
      <p:sp>
        <p:nvSpPr>
          <p:cNvPr id="7" name="Прямоугольник 5"/>
          <p:cNvSpPr>
            <a:spLocks noChangeArrowheads="1"/>
          </p:cNvSpPr>
          <p:nvPr/>
        </p:nvSpPr>
        <p:spPr bwMode="auto">
          <a:xfrm>
            <a:off x="0" y="6267069"/>
            <a:ext cx="4966138" cy="5909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spcBef>
                <a:spcPct val="20000"/>
              </a:spcBef>
              <a:spcAft>
                <a:spcPts val="300"/>
              </a:spcAft>
              <a:buClr>
                <a:srgbClr val="C3260C"/>
              </a:buClr>
              <a:buSzPct val="130000"/>
              <a:buFont typeface="Georgia" pitchFamily="18" charset="0"/>
              <a:buChar char="*"/>
              <a:defRPr sz="2200">
                <a:solidFill>
                  <a:srgbClr val="404040"/>
                </a:solidFill>
                <a:latin typeface="Trebuchet MS" pitchFamily="34" charset="0"/>
              </a:defRPr>
            </a:lvl1pPr>
            <a:lvl2pPr indent="355600" eaLnBrk="0" hangingPunct="0">
              <a:spcBef>
                <a:spcPct val="20000"/>
              </a:spcBef>
              <a:spcAft>
                <a:spcPts val="300"/>
              </a:spcAft>
              <a:buClr>
                <a:srgbClr val="C3260C"/>
              </a:buClr>
              <a:buSzPct val="130000"/>
              <a:buFont typeface="Georgia" pitchFamily="18" charset="0"/>
              <a:buChar char="*"/>
              <a:defRPr sz="2000">
                <a:solidFill>
                  <a:srgbClr val="404040"/>
                </a:solidFill>
                <a:latin typeface="Trebuchet MS" pitchFamily="34" charset="0"/>
              </a:defRPr>
            </a:lvl2pPr>
            <a:lvl3pPr marL="1143000" indent="-228600" eaLnBrk="0" hangingPunct="0">
              <a:spcBef>
                <a:spcPct val="20000"/>
              </a:spcBef>
              <a:spcAft>
                <a:spcPts val="300"/>
              </a:spcAft>
              <a:buClr>
                <a:srgbClr val="C3260C"/>
              </a:buClr>
              <a:buSzPct val="130000"/>
              <a:buFont typeface="Georgia" pitchFamily="18" charset="0"/>
              <a:buChar char="*"/>
              <a:defRPr>
                <a:solidFill>
                  <a:srgbClr val="404040"/>
                </a:solidFill>
                <a:latin typeface="Trebuchet MS" pitchFamily="34" charset="0"/>
              </a:defRPr>
            </a:lvl3pPr>
            <a:lvl4pPr marL="1600200" indent="-228600" eaLnBrk="0" hangingPunct="0">
              <a:spcBef>
                <a:spcPct val="20000"/>
              </a:spcBef>
              <a:spcAft>
                <a:spcPts val="300"/>
              </a:spcAft>
              <a:buClr>
                <a:srgbClr val="C3260C"/>
              </a:buClr>
              <a:buSzPct val="130000"/>
              <a:buFont typeface="Georgia" pitchFamily="18" charset="0"/>
              <a:buChar char="*"/>
              <a:defRPr sz="1600">
                <a:solidFill>
                  <a:srgbClr val="404040"/>
                </a:solidFill>
                <a:latin typeface="Trebuchet MS" pitchFamily="34" charset="0"/>
              </a:defRPr>
            </a:lvl4pPr>
            <a:lvl5pPr marL="2057400" indent="-228600" eaLnBrk="0"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5pPr>
            <a:lvl6pPr marL="25146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6pPr>
            <a:lvl7pPr marL="29718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7pPr>
            <a:lvl8pPr marL="34290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8pPr>
            <a:lvl9pPr marL="38862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9pPr>
          </a:lstStyle>
          <a:p>
            <a:pPr marL="0" indent="450850" algn="ctr">
              <a:lnSpc>
                <a:spcPct val="90000"/>
              </a:lnSpc>
              <a:spcBef>
                <a:spcPts val="0"/>
              </a:spcBef>
              <a:spcAft>
                <a:spcPts val="0"/>
              </a:spcAft>
              <a:buNone/>
            </a:pPr>
            <a:r>
              <a:rPr lang="ru-RU" sz="1800" dirty="0">
                <a:solidFill>
                  <a:schemeClr val="tx1"/>
                </a:solidFill>
                <a:latin typeface="Times New Roman" panose="02020603050405020304" pitchFamily="18" charset="0"/>
                <a:cs typeface="Times New Roman" panose="02020603050405020304" pitchFamily="18" charset="0"/>
              </a:rPr>
              <a:t>Финансовая культура – ЦБ РФ </a:t>
            </a:r>
            <a:r>
              <a:rPr lang="en-US" sz="1800" dirty="0">
                <a:solidFill>
                  <a:schemeClr val="tx1"/>
                </a:solidFill>
                <a:latin typeface="Times New Roman" panose="02020603050405020304" pitchFamily="18" charset="0"/>
                <a:cs typeface="Times New Roman" panose="02020603050405020304" pitchFamily="18" charset="0"/>
                <a:hlinkClick r:id="rId4"/>
              </a:rPr>
              <a:t>https://fincult.info/</a:t>
            </a:r>
            <a:r>
              <a:rPr lang="ru-RU" sz="1800" dirty="0">
                <a:solidFill>
                  <a:schemeClr val="tx1"/>
                </a:solidFill>
                <a:latin typeface="Times New Roman" panose="02020603050405020304" pitchFamily="18" charset="0"/>
                <a:cs typeface="Times New Roman" panose="02020603050405020304" pitchFamily="18" charset="0"/>
              </a:rPr>
              <a:t> </a:t>
            </a:r>
          </a:p>
        </p:txBody>
      </p:sp>
      <p:sp>
        <p:nvSpPr>
          <p:cNvPr id="8" name="Прямоугольник 5"/>
          <p:cNvSpPr>
            <a:spLocks noChangeArrowheads="1"/>
          </p:cNvSpPr>
          <p:nvPr/>
        </p:nvSpPr>
        <p:spPr bwMode="auto">
          <a:xfrm>
            <a:off x="6474372" y="6267069"/>
            <a:ext cx="5171090" cy="5909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spcBef>
                <a:spcPct val="20000"/>
              </a:spcBef>
              <a:spcAft>
                <a:spcPts val="300"/>
              </a:spcAft>
              <a:buClr>
                <a:srgbClr val="C3260C"/>
              </a:buClr>
              <a:buSzPct val="130000"/>
              <a:buFont typeface="Georgia" pitchFamily="18" charset="0"/>
              <a:buChar char="*"/>
              <a:defRPr sz="2200">
                <a:solidFill>
                  <a:srgbClr val="404040"/>
                </a:solidFill>
                <a:latin typeface="Trebuchet MS" pitchFamily="34" charset="0"/>
              </a:defRPr>
            </a:lvl1pPr>
            <a:lvl2pPr indent="355600" eaLnBrk="0" hangingPunct="0">
              <a:spcBef>
                <a:spcPct val="20000"/>
              </a:spcBef>
              <a:spcAft>
                <a:spcPts val="300"/>
              </a:spcAft>
              <a:buClr>
                <a:srgbClr val="C3260C"/>
              </a:buClr>
              <a:buSzPct val="130000"/>
              <a:buFont typeface="Georgia" pitchFamily="18" charset="0"/>
              <a:buChar char="*"/>
              <a:defRPr sz="2000">
                <a:solidFill>
                  <a:srgbClr val="404040"/>
                </a:solidFill>
                <a:latin typeface="Trebuchet MS" pitchFamily="34" charset="0"/>
              </a:defRPr>
            </a:lvl2pPr>
            <a:lvl3pPr marL="1143000" indent="-228600" eaLnBrk="0" hangingPunct="0">
              <a:spcBef>
                <a:spcPct val="20000"/>
              </a:spcBef>
              <a:spcAft>
                <a:spcPts val="300"/>
              </a:spcAft>
              <a:buClr>
                <a:srgbClr val="C3260C"/>
              </a:buClr>
              <a:buSzPct val="130000"/>
              <a:buFont typeface="Georgia" pitchFamily="18" charset="0"/>
              <a:buChar char="*"/>
              <a:defRPr>
                <a:solidFill>
                  <a:srgbClr val="404040"/>
                </a:solidFill>
                <a:latin typeface="Trebuchet MS" pitchFamily="34" charset="0"/>
              </a:defRPr>
            </a:lvl3pPr>
            <a:lvl4pPr marL="1600200" indent="-228600" eaLnBrk="0" hangingPunct="0">
              <a:spcBef>
                <a:spcPct val="20000"/>
              </a:spcBef>
              <a:spcAft>
                <a:spcPts val="300"/>
              </a:spcAft>
              <a:buClr>
                <a:srgbClr val="C3260C"/>
              </a:buClr>
              <a:buSzPct val="130000"/>
              <a:buFont typeface="Georgia" pitchFamily="18" charset="0"/>
              <a:buChar char="*"/>
              <a:defRPr sz="1600">
                <a:solidFill>
                  <a:srgbClr val="404040"/>
                </a:solidFill>
                <a:latin typeface="Trebuchet MS" pitchFamily="34" charset="0"/>
              </a:defRPr>
            </a:lvl4pPr>
            <a:lvl5pPr marL="2057400" indent="-228600" eaLnBrk="0"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5pPr>
            <a:lvl6pPr marL="25146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6pPr>
            <a:lvl7pPr marL="29718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7pPr>
            <a:lvl8pPr marL="34290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8pPr>
            <a:lvl9pPr marL="38862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9pPr>
          </a:lstStyle>
          <a:p>
            <a:pPr marL="0" indent="450850" algn="ctr">
              <a:lnSpc>
                <a:spcPct val="90000"/>
              </a:lnSpc>
              <a:spcBef>
                <a:spcPts val="0"/>
              </a:spcBef>
              <a:spcAft>
                <a:spcPts val="0"/>
              </a:spcAft>
              <a:buNone/>
            </a:pPr>
            <a:r>
              <a:rPr lang="ru-RU" sz="1800" dirty="0" err="1">
                <a:solidFill>
                  <a:schemeClr val="tx1"/>
                </a:solidFill>
                <a:latin typeface="Times New Roman" panose="02020603050405020304" pitchFamily="18" charset="0"/>
                <a:cs typeface="Times New Roman" panose="02020603050405020304" pitchFamily="18" charset="0"/>
              </a:rPr>
              <a:t>ХочуМогуЗнаю</a:t>
            </a:r>
            <a:r>
              <a:rPr lang="ru-RU" sz="1800" dirty="0">
                <a:solidFill>
                  <a:schemeClr val="tx1"/>
                </a:solidFill>
                <a:latin typeface="Times New Roman" panose="02020603050405020304" pitchFamily="18" charset="0"/>
                <a:cs typeface="Times New Roman" panose="02020603050405020304" pitchFamily="18" charset="0"/>
              </a:rPr>
              <a:t>  -  </a:t>
            </a:r>
            <a:r>
              <a:rPr lang="ru-RU" sz="1800" dirty="0" err="1">
                <a:solidFill>
                  <a:schemeClr val="tx1"/>
                </a:solidFill>
                <a:latin typeface="Times New Roman" panose="02020603050405020304" pitchFamily="18" charset="0"/>
                <a:cs typeface="Times New Roman" panose="02020603050405020304" pitchFamily="18" charset="0"/>
              </a:rPr>
              <a:t>Роспотребнадзор</a:t>
            </a:r>
            <a:r>
              <a:rPr lang="ru-RU" sz="1800" dirty="0">
                <a:solidFill>
                  <a:schemeClr val="tx1"/>
                </a:solidFill>
                <a:latin typeface="Times New Roman" panose="02020603050405020304" pitchFamily="18" charset="0"/>
                <a:cs typeface="Times New Roman" panose="02020603050405020304" pitchFamily="18" charset="0"/>
              </a:rPr>
              <a:t> </a:t>
            </a:r>
            <a:r>
              <a:rPr lang="en-US" sz="1800" dirty="0">
                <a:solidFill>
                  <a:schemeClr val="tx1"/>
                </a:solidFill>
                <a:latin typeface="Times New Roman" panose="02020603050405020304" pitchFamily="18" charset="0"/>
                <a:cs typeface="Times New Roman" panose="02020603050405020304" pitchFamily="18" charset="0"/>
                <a:hlinkClick r:id="rId5"/>
              </a:rPr>
              <a:t>https://xn--80afmshcb2bdox6g.xn--p1ai/</a:t>
            </a:r>
            <a:r>
              <a:rPr lang="ru-RU" sz="1800" dirty="0">
                <a:solidFill>
                  <a:schemeClr val="tx1"/>
                </a:solidFill>
                <a:latin typeface="Times New Roman" panose="02020603050405020304" pitchFamily="18" charset="0"/>
                <a:cs typeface="Times New Roman" panose="02020603050405020304" pitchFamily="18" charset="0"/>
              </a:rPr>
              <a:t> </a:t>
            </a:r>
          </a:p>
        </p:txBody>
      </p:sp>
      <p:pic>
        <p:nvPicPr>
          <p:cNvPr id="1028" name="Picture 4"/>
          <p:cNvPicPr>
            <a:picLocks noChangeAspect="1" noChangeArrowheads="1"/>
          </p:cNvPicPr>
          <p:nvPr/>
        </p:nvPicPr>
        <p:blipFill>
          <a:blip r:embed="rId6" cstate="print"/>
          <a:srcRect/>
          <a:stretch>
            <a:fillRect/>
          </a:stretch>
        </p:blipFill>
        <p:spPr bwMode="auto">
          <a:xfrm>
            <a:off x="245761" y="4035973"/>
            <a:ext cx="4767674" cy="2112579"/>
          </a:xfrm>
          <a:prstGeom prst="rect">
            <a:avLst/>
          </a:prstGeom>
          <a:noFill/>
          <a:ln w="9525">
            <a:noFill/>
            <a:miter lim="800000"/>
            <a:headEnd/>
            <a:tailEnd/>
          </a:ln>
        </p:spPr>
      </p:pic>
      <p:pic>
        <p:nvPicPr>
          <p:cNvPr id="1029" name="Picture 5"/>
          <p:cNvPicPr>
            <a:picLocks noChangeAspect="1" noChangeArrowheads="1"/>
          </p:cNvPicPr>
          <p:nvPr/>
        </p:nvPicPr>
        <p:blipFill>
          <a:blip r:embed="rId7" cstate="print"/>
          <a:srcRect/>
          <a:stretch>
            <a:fillRect/>
          </a:stretch>
        </p:blipFill>
        <p:spPr bwMode="auto">
          <a:xfrm>
            <a:off x="6690841" y="3823138"/>
            <a:ext cx="5086000" cy="2498834"/>
          </a:xfrm>
          <a:prstGeom prst="rect">
            <a:avLst/>
          </a:prstGeom>
          <a:noFill/>
          <a:ln w="9525">
            <a:noFill/>
            <a:miter lim="800000"/>
            <a:headEnd/>
            <a:tailEnd/>
          </a:ln>
        </p:spPr>
      </p:pic>
      <p:pic>
        <p:nvPicPr>
          <p:cNvPr id="11" name="Рисунок 10">
            <a:extLst>
              <a:ext uri="{FF2B5EF4-FFF2-40B4-BE49-F238E27FC236}">
                <a16:creationId xmlns:a16="http://schemas.microsoft.com/office/drawing/2014/main" id="{7A0EBA0D-D010-44B0-A01A-7AD0773EF3CA}"/>
              </a:ext>
            </a:extLst>
          </p:cNvPr>
          <p:cNvPicPr>
            <a:picLocks noChangeAspect="1"/>
          </p:cNvPicPr>
          <p:nvPr/>
        </p:nvPicPr>
        <p:blipFill>
          <a:blip r:embed="rId8"/>
          <a:stretch>
            <a:fillRect/>
          </a:stretch>
        </p:blipFill>
        <p:spPr>
          <a:xfrm>
            <a:off x="6702873" y="604085"/>
            <a:ext cx="4767674" cy="2680508"/>
          </a:xfrm>
          <a:prstGeom prst="rect">
            <a:avLst/>
          </a:prstGeom>
        </p:spPr>
      </p:pic>
      <p:sp>
        <p:nvSpPr>
          <p:cNvPr id="13" name="Прямоугольник 12">
            <a:extLst>
              <a:ext uri="{FF2B5EF4-FFF2-40B4-BE49-F238E27FC236}">
                <a16:creationId xmlns:a16="http://schemas.microsoft.com/office/drawing/2014/main" id="{75AA9A10-7CBE-4F1D-A58D-CD42E9D24B8B}"/>
              </a:ext>
            </a:extLst>
          </p:cNvPr>
          <p:cNvSpPr/>
          <p:nvPr/>
        </p:nvSpPr>
        <p:spPr>
          <a:xfrm>
            <a:off x="7284493" y="3506192"/>
            <a:ext cx="3898696" cy="369332"/>
          </a:xfrm>
          <a:prstGeom prst="rect">
            <a:avLst/>
          </a:prstGeom>
        </p:spPr>
        <p:txBody>
          <a:bodyPr wrap="none">
            <a:spAutoFit/>
          </a:bodyPr>
          <a:lstStyle/>
          <a:p>
            <a:r>
              <a:rPr lang="ru-RU" dirty="0">
                <a:hlinkClick r:id="rId9"/>
              </a:rPr>
              <a:t>https://xn--80apaohbc3aw9e.xn--p1ai/</a:t>
            </a:r>
            <a:r>
              <a:rPr lang="ru-RU" dirty="0"/>
              <a:t> </a:t>
            </a:r>
          </a:p>
        </p:txBody>
      </p:sp>
    </p:spTree>
    <p:extLst>
      <p:ext uri="{BB962C8B-B14F-4D97-AF65-F5344CB8AC3E}">
        <p14:creationId xmlns:p14="http://schemas.microsoft.com/office/powerpoint/2010/main" val="9425341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5"/>
          <p:cNvSpPr>
            <a:spLocks noChangeArrowheads="1"/>
          </p:cNvSpPr>
          <p:nvPr/>
        </p:nvSpPr>
        <p:spPr bwMode="auto">
          <a:xfrm>
            <a:off x="6400800" y="2533098"/>
            <a:ext cx="517109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spcBef>
                <a:spcPct val="20000"/>
              </a:spcBef>
              <a:spcAft>
                <a:spcPts val="300"/>
              </a:spcAft>
              <a:buClr>
                <a:srgbClr val="C3260C"/>
              </a:buClr>
              <a:buSzPct val="130000"/>
              <a:buFont typeface="Georgia" pitchFamily="18" charset="0"/>
              <a:buChar char="*"/>
              <a:defRPr sz="2200">
                <a:solidFill>
                  <a:srgbClr val="404040"/>
                </a:solidFill>
                <a:latin typeface="Trebuchet MS" pitchFamily="34" charset="0"/>
              </a:defRPr>
            </a:lvl1pPr>
            <a:lvl2pPr indent="355600" eaLnBrk="0" hangingPunct="0">
              <a:spcBef>
                <a:spcPct val="20000"/>
              </a:spcBef>
              <a:spcAft>
                <a:spcPts val="300"/>
              </a:spcAft>
              <a:buClr>
                <a:srgbClr val="C3260C"/>
              </a:buClr>
              <a:buSzPct val="130000"/>
              <a:buFont typeface="Georgia" pitchFamily="18" charset="0"/>
              <a:buChar char="*"/>
              <a:defRPr sz="2000">
                <a:solidFill>
                  <a:srgbClr val="404040"/>
                </a:solidFill>
                <a:latin typeface="Trebuchet MS" pitchFamily="34" charset="0"/>
              </a:defRPr>
            </a:lvl2pPr>
            <a:lvl3pPr marL="1143000" indent="-228600" eaLnBrk="0" hangingPunct="0">
              <a:spcBef>
                <a:spcPct val="20000"/>
              </a:spcBef>
              <a:spcAft>
                <a:spcPts val="300"/>
              </a:spcAft>
              <a:buClr>
                <a:srgbClr val="C3260C"/>
              </a:buClr>
              <a:buSzPct val="130000"/>
              <a:buFont typeface="Georgia" pitchFamily="18" charset="0"/>
              <a:buChar char="*"/>
              <a:defRPr>
                <a:solidFill>
                  <a:srgbClr val="404040"/>
                </a:solidFill>
                <a:latin typeface="Trebuchet MS" pitchFamily="34" charset="0"/>
              </a:defRPr>
            </a:lvl3pPr>
            <a:lvl4pPr marL="1600200" indent="-228600" eaLnBrk="0" hangingPunct="0">
              <a:spcBef>
                <a:spcPct val="20000"/>
              </a:spcBef>
              <a:spcAft>
                <a:spcPts val="300"/>
              </a:spcAft>
              <a:buClr>
                <a:srgbClr val="C3260C"/>
              </a:buClr>
              <a:buSzPct val="130000"/>
              <a:buFont typeface="Georgia" pitchFamily="18" charset="0"/>
              <a:buChar char="*"/>
              <a:defRPr sz="1600">
                <a:solidFill>
                  <a:srgbClr val="404040"/>
                </a:solidFill>
                <a:latin typeface="Trebuchet MS" pitchFamily="34" charset="0"/>
              </a:defRPr>
            </a:lvl4pPr>
            <a:lvl5pPr marL="2057400" indent="-228600" eaLnBrk="0"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5pPr>
            <a:lvl6pPr marL="25146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6pPr>
            <a:lvl7pPr marL="29718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7pPr>
            <a:lvl8pPr marL="34290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8pPr>
            <a:lvl9pPr marL="38862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9pPr>
          </a:lstStyle>
          <a:p>
            <a:pPr algn="ctr">
              <a:buNone/>
            </a:pPr>
            <a:r>
              <a:rPr lang="ru-RU" sz="1800" dirty="0">
                <a:solidFill>
                  <a:schemeClr val="tx1"/>
                </a:solidFill>
                <a:latin typeface="Times New Roman" pitchFamily="18" charset="0"/>
                <a:cs typeface="Times New Roman" pitchFamily="18" charset="0"/>
              </a:rPr>
              <a:t>Федеральный методический центр по финансовой грамотности системы общего и среднего профессионального образования  (НИУ ВШЭ) </a:t>
            </a:r>
            <a:r>
              <a:rPr lang="en-US" sz="1800" dirty="0">
                <a:solidFill>
                  <a:schemeClr val="tx1"/>
                </a:solidFill>
                <a:latin typeface="Times New Roman" pitchFamily="18" charset="0"/>
                <a:cs typeface="Times New Roman" pitchFamily="18" charset="0"/>
                <a:hlinkClick r:id="rId2"/>
              </a:rPr>
              <a:t>https://fmc.hse.ru/</a:t>
            </a:r>
            <a:r>
              <a:rPr lang="ru-RU" sz="1800" dirty="0">
                <a:solidFill>
                  <a:schemeClr val="tx1"/>
                </a:solidFill>
                <a:latin typeface="Times New Roman" pitchFamily="18" charset="0"/>
                <a:cs typeface="Times New Roman" pitchFamily="18" charset="0"/>
              </a:rPr>
              <a:t> </a:t>
            </a:r>
          </a:p>
        </p:txBody>
      </p:sp>
      <p:pic>
        <p:nvPicPr>
          <p:cNvPr id="1026" name="Picture 2"/>
          <p:cNvPicPr>
            <a:picLocks noChangeAspect="1" noChangeArrowheads="1"/>
          </p:cNvPicPr>
          <p:nvPr/>
        </p:nvPicPr>
        <p:blipFill>
          <a:blip r:embed="rId3" cstate="print"/>
          <a:srcRect/>
          <a:stretch>
            <a:fillRect/>
          </a:stretch>
        </p:blipFill>
        <p:spPr bwMode="auto">
          <a:xfrm>
            <a:off x="583695" y="0"/>
            <a:ext cx="4542684" cy="2554013"/>
          </a:xfrm>
          <a:prstGeom prst="rect">
            <a:avLst/>
          </a:prstGeom>
          <a:noFill/>
          <a:ln w="9525">
            <a:noFill/>
            <a:miter lim="800000"/>
            <a:headEnd/>
            <a:tailEnd/>
          </a:ln>
        </p:spPr>
      </p:pic>
      <p:pic>
        <p:nvPicPr>
          <p:cNvPr id="1028" name="Picture 4"/>
          <p:cNvPicPr>
            <a:picLocks noChangeAspect="1" noChangeArrowheads="1"/>
          </p:cNvPicPr>
          <p:nvPr/>
        </p:nvPicPr>
        <p:blipFill>
          <a:blip r:embed="rId4" cstate="print"/>
          <a:srcRect/>
          <a:stretch>
            <a:fillRect/>
          </a:stretch>
        </p:blipFill>
        <p:spPr bwMode="auto">
          <a:xfrm>
            <a:off x="6874854" y="0"/>
            <a:ext cx="4276293" cy="2404241"/>
          </a:xfrm>
          <a:prstGeom prst="rect">
            <a:avLst/>
          </a:prstGeom>
          <a:noFill/>
          <a:ln w="9525">
            <a:noFill/>
            <a:miter lim="800000"/>
            <a:headEnd/>
            <a:tailEnd/>
          </a:ln>
        </p:spPr>
      </p:pic>
      <p:sp>
        <p:nvSpPr>
          <p:cNvPr id="8" name="Прямоугольник 5"/>
          <p:cNvSpPr>
            <a:spLocks noChangeArrowheads="1"/>
          </p:cNvSpPr>
          <p:nvPr/>
        </p:nvSpPr>
        <p:spPr bwMode="auto">
          <a:xfrm>
            <a:off x="0" y="2622442"/>
            <a:ext cx="5171090" cy="5909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spcBef>
                <a:spcPct val="20000"/>
              </a:spcBef>
              <a:spcAft>
                <a:spcPts val="300"/>
              </a:spcAft>
              <a:buClr>
                <a:srgbClr val="C3260C"/>
              </a:buClr>
              <a:buSzPct val="130000"/>
              <a:buFont typeface="Georgia" pitchFamily="18" charset="0"/>
              <a:buChar char="*"/>
              <a:defRPr sz="2200">
                <a:solidFill>
                  <a:srgbClr val="404040"/>
                </a:solidFill>
                <a:latin typeface="Trebuchet MS" pitchFamily="34" charset="0"/>
              </a:defRPr>
            </a:lvl1pPr>
            <a:lvl2pPr indent="355600" eaLnBrk="0" hangingPunct="0">
              <a:spcBef>
                <a:spcPct val="20000"/>
              </a:spcBef>
              <a:spcAft>
                <a:spcPts val="300"/>
              </a:spcAft>
              <a:buClr>
                <a:srgbClr val="C3260C"/>
              </a:buClr>
              <a:buSzPct val="130000"/>
              <a:buFont typeface="Georgia" pitchFamily="18" charset="0"/>
              <a:buChar char="*"/>
              <a:defRPr sz="2000">
                <a:solidFill>
                  <a:srgbClr val="404040"/>
                </a:solidFill>
                <a:latin typeface="Trebuchet MS" pitchFamily="34" charset="0"/>
              </a:defRPr>
            </a:lvl2pPr>
            <a:lvl3pPr marL="1143000" indent="-228600" eaLnBrk="0" hangingPunct="0">
              <a:spcBef>
                <a:spcPct val="20000"/>
              </a:spcBef>
              <a:spcAft>
                <a:spcPts val="300"/>
              </a:spcAft>
              <a:buClr>
                <a:srgbClr val="C3260C"/>
              </a:buClr>
              <a:buSzPct val="130000"/>
              <a:buFont typeface="Georgia" pitchFamily="18" charset="0"/>
              <a:buChar char="*"/>
              <a:defRPr>
                <a:solidFill>
                  <a:srgbClr val="404040"/>
                </a:solidFill>
                <a:latin typeface="Trebuchet MS" pitchFamily="34" charset="0"/>
              </a:defRPr>
            </a:lvl3pPr>
            <a:lvl4pPr marL="1600200" indent="-228600" eaLnBrk="0" hangingPunct="0">
              <a:spcBef>
                <a:spcPct val="20000"/>
              </a:spcBef>
              <a:spcAft>
                <a:spcPts val="300"/>
              </a:spcAft>
              <a:buClr>
                <a:srgbClr val="C3260C"/>
              </a:buClr>
              <a:buSzPct val="130000"/>
              <a:buFont typeface="Georgia" pitchFamily="18" charset="0"/>
              <a:buChar char="*"/>
              <a:defRPr sz="1600">
                <a:solidFill>
                  <a:srgbClr val="404040"/>
                </a:solidFill>
                <a:latin typeface="Trebuchet MS" pitchFamily="34" charset="0"/>
              </a:defRPr>
            </a:lvl4pPr>
            <a:lvl5pPr marL="2057400" indent="-228600" eaLnBrk="0"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5pPr>
            <a:lvl6pPr marL="25146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6pPr>
            <a:lvl7pPr marL="29718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7pPr>
            <a:lvl8pPr marL="34290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8pPr>
            <a:lvl9pPr marL="38862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9pPr>
          </a:lstStyle>
          <a:p>
            <a:pPr marL="0" indent="450850" algn="ctr">
              <a:lnSpc>
                <a:spcPct val="90000"/>
              </a:lnSpc>
              <a:spcBef>
                <a:spcPts val="0"/>
              </a:spcBef>
              <a:spcAft>
                <a:spcPts val="0"/>
              </a:spcAft>
              <a:buNone/>
            </a:pPr>
            <a:r>
              <a:rPr lang="ru-RU" sz="1800" dirty="0">
                <a:solidFill>
                  <a:schemeClr val="tx1"/>
                </a:solidFill>
                <a:latin typeface="Times New Roman" panose="02020603050405020304" pitchFamily="18" charset="0"/>
                <a:cs typeface="Times New Roman" panose="02020603050405020304" pitchFamily="18" charset="0"/>
              </a:rPr>
              <a:t>Образовательные проекты ПАКК </a:t>
            </a:r>
            <a:r>
              <a:rPr lang="en-US" sz="1800" dirty="0">
                <a:solidFill>
                  <a:schemeClr val="tx1"/>
                </a:solidFill>
                <a:latin typeface="Times New Roman" panose="02020603050405020304" pitchFamily="18" charset="0"/>
                <a:cs typeface="Times New Roman" panose="02020603050405020304" pitchFamily="18" charset="0"/>
                <a:hlinkClick r:id="rId5"/>
              </a:rPr>
              <a:t>https://edu.pacc.ru/articles/o-glavnom/</a:t>
            </a:r>
            <a:r>
              <a:rPr lang="ru-RU" sz="1800" dirty="0">
                <a:solidFill>
                  <a:schemeClr val="tx1"/>
                </a:solidFill>
                <a:latin typeface="Times New Roman" panose="02020603050405020304" pitchFamily="18" charset="0"/>
                <a:cs typeface="Times New Roman" panose="02020603050405020304" pitchFamily="18" charset="0"/>
              </a:rPr>
              <a:t>  </a:t>
            </a:r>
          </a:p>
        </p:txBody>
      </p:sp>
      <p:pic>
        <p:nvPicPr>
          <p:cNvPr id="12" name="Рисунок 11">
            <a:extLst>
              <a:ext uri="{FF2B5EF4-FFF2-40B4-BE49-F238E27FC236}">
                <a16:creationId xmlns:a16="http://schemas.microsoft.com/office/drawing/2014/main" id="{E2E52E2E-9E2A-40E8-9F5A-2499E17F51AE}"/>
              </a:ext>
            </a:extLst>
          </p:cNvPr>
          <p:cNvPicPr>
            <a:picLocks noChangeAspect="1"/>
          </p:cNvPicPr>
          <p:nvPr/>
        </p:nvPicPr>
        <p:blipFill rotWithShape="1">
          <a:blip r:embed="rId6"/>
          <a:srcRect l="-1" t="13555" r="-424"/>
          <a:stretch/>
        </p:blipFill>
        <p:spPr>
          <a:xfrm>
            <a:off x="304800" y="3762958"/>
            <a:ext cx="6096000" cy="2962745"/>
          </a:xfrm>
          <a:prstGeom prst="rect">
            <a:avLst/>
          </a:prstGeom>
        </p:spPr>
      </p:pic>
      <p:sp>
        <p:nvSpPr>
          <p:cNvPr id="13" name="TextBox 12">
            <a:extLst>
              <a:ext uri="{FF2B5EF4-FFF2-40B4-BE49-F238E27FC236}">
                <a16:creationId xmlns:a16="http://schemas.microsoft.com/office/drawing/2014/main" id="{6EB1B2F9-9A7A-4BB0-A56C-097C60FA02A8}"/>
              </a:ext>
            </a:extLst>
          </p:cNvPr>
          <p:cNvSpPr txBox="1"/>
          <p:nvPr/>
        </p:nvSpPr>
        <p:spPr>
          <a:xfrm>
            <a:off x="7493547" y="4114800"/>
            <a:ext cx="3657600" cy="2031325"/>
          </a:xfrm>
          <a:prstGeom prst="rect">
            <a:avLst/>
          </a:prstGeom>
          <a:noFill/>
        </p:spPr>
        <p:txBody>
          <a:bodyPr wrap="square">
            <a:spAutoFit/>
          </a:bodyPr>
          <a:lstStyle/>
          <a:p>
            <a:pPr algn="ctr"/>
            <a:r>
              <a:rPr lang="ru-RU" sz="1800" dirty="0">
                <a:solidFill>
                  <a:schemeClr val="tx1"/>
                </a:solidFill>
                <a:latin typeface="Times New Roman" panose="02020603050405020304" pitchFamily="18" charset="0"/>
                <a:cs typeface="Times New Roman" panose="02020603050405020304" pitchFamily="18" charset="0"/>
              </a:rPr>
              <a:t>Межрегиональный методический центр по финансовой грамотности РАНХиГС </a:t>
            </a:r>
            <a:r>
              <a:rPr lang="en-US" dirty="0">
                <a:solidFill>
                  <a:srgbClr val="0000FF"/>
                </a:solidFill>
                <a:latin typeface="Times New Roman" panose="02020603050405020304" pitchFamily="18" charset="0"/>
                <a:cs typeface="Times New Roman" panose="02020603050405020304" pitchFamily="18" charset="0"/>
                <a:hlinkClick r:id="rId7"/>
              </a:rPr>
              <a:t>https://vrn.ranepa.ru/dopolnitelnoe-obrazovanie/mezhregionalnyy-metodicheskiy-tsentr-po-finansovoy-gramotnosti/</a:t>
            </a:r>
            <a:r>
              <a:rPr lang="ru-RU" dirty="0">
                <a:solidFill>
                  <a:srgbClr val="0000FF"/>
                </a:solidFill>
                <a:latin typeface="Times New Roman" panose="02020603050405020304" pitchFamily="18" charset="0"/>
                <a:cs typeface="Times New Roman" panose="02020603050405020304" pitchFamily="18" charset="0"/>
              </a:rPr>
              <a:t>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486545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3511FE9-F5A7-472E-BBF9-2FCE27BA6C59}"/>
              </a:ext>
            </a:extLst>
          </p:cNvPr>
          <p:cNvSpPr txBox="1"/>
          <p:nvPr/>
        </p:nvSpPr>
        <p:spPr>
          <a:xfrm>
            <a:off x="32825" y="0"/>
            <a:ext cx="12159175" cy="6873933"/>
          </a:xfrm>
          <a:prstGeom prst="rect">
            <a:avLst/>
          </a:prstGeom>
          <a:noFill/>
        </p:spPr>
        <p:txBody>
          <a:bodyPr wrap="square">
            <a:spAutoFit/>
          </a:bodyPr>
          <a:lstStyle/>
          <a:p>
            <a:pPr algn="ctr">
              <a:lnSpc>
                <a:spcPct val="90000"/>
              </a:lnSpc>
            </a:pPr>
            <a:r>
              <a:rPr lang="ru-RU" sz="1850" b="1"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Вариант № 3: внедрение финансовой грамотности в дополнительное образование</a:t>
            </a:r>
            <a:endParaRPr lang="ru-RU" sz="185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457200" lvl="0" indent="-457200" algn="just">
              <a:lnSpc>
                <a:spcPct val="90000"/>
              </a:lnSpc>
              <a:buFont typeface="+mj-lt"/>
              <a:buAutoNum type="arabicPeriod"/>
            </a:pPr>
            <a:r>
              <a:rPr lang="ru-RU" sz="1850"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Кружки, клубы, в рамках которых проводятся регулярные занятия по финансовой грамотности с использованием различных интерактивных образовательных технологий.</a:t>
            </a:r>
            <a:endParaRPr lang="ru-RU" sz="185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457200" lvl="0" indent="-457200" algn="just">
              <a:lnSpc>
                <a:spcPct val="90000"/>
              </a:lnSpc>
              <a:buFont typeface="+mj-lt"/>
              <a:buAutoNum type="arabicPeriod"/>
            </a:pPr>
            <a:r>
              <a:rPr lang="ru-RU" sz="1850"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Профильные тематические смены в детских лагерях дневного пребывания на базе образовательных организаций.</a:t>
            </a:r>
            <a:endParaRPr lang="ru-RU" sz="185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457200" lvl="0" indent="-457200" algn="just">
              <a:lnSpc>
                <a:spcPct val="90000"/>
              </a:lnSpc>
              <a:buFont typeface="+mj-lt"/>
              <a:buAutoNum type="arabicPeriod"/>
            </a:pPr>
            <a:r>
              <a:rPr lang="ru-RU" sz="1850"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Выездные оздоровительно-просветительские детские лагеря (тематические смены).</a:t>
            </a:r>
            <a:endParaRPr lang="ru-RU" sz="185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457200" lvl="0" indent="-457200" algn="just">
              <a:lnSpc>
                <a:spcPct val="90000"/>
              </a:lnSpc>
              <a:buFont typeface="+mj-lt"/>
              <a:buAutoNum type="arabicPeriod"/>
            </a:pPr>
            <a:r>
              <a:rPr lang="ru-RU" sz="1850"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Образовательные события: Всероссийская неделя финансовой грамотности – </a:t>
            </a:r>
            <a:r>
              <a:rPr lang="en-US" sz="1850"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2"/>
              </a:rPr>
              <a:t>https</a:t>
            </a:r>
            <a:r>
              <a:rPr lang="ru-RU" sz="1850"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2"/>
              </a:rPr>
              <a:t>://</a:t>
            </a:r>
            <a:r>
              <a:rPr lang="en-US" sz="1850" u="sng" spc="-1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2"/>
              </a:rPr>
              <a:t>vashifinancy</a:t>
            </a:r>
            <a:r>
              <a:rPr lang="ru-RU" sz="1850"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2"/>
              </a:rPr>
              <a:t>.</a:t>
            </a:r>
            <a:r>
              <a:rPr lang="en-US" sz="1850" u="sng" spc="-1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2"/>
              </a:rPr>
              <a:t>ru</a:t>
            </a:r>
            <a:r>
              <a:rPr lang="ru-RU" sz="1850"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2"/>
              </a:rPr>
              <a:t>/</a:t>
            </a:r>
            <a:r>
              <a:rPr lang="en-US" sz="1850" u="sng" spc="-1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2"/>
              </a:rPr>
              <a:t>mymoneyfest</a:t>
            </a:r>
            <a:r>
              <a:rPr lang="ru-RU" sz="1850"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2"/>
              </a:rPr>
              <a:t>/</a:t>
            </a:r>
            <a:r>
              <a:rPr lang="ru-RU" sz="1850"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Семейный фестиваль по финансовой грамотности «Семья – инвестиции в будущее!» – </a:t>
            </a:r>
            <a:r>
              <a:rPr lang="en-US" sz="1850"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3"/>
              </a:rPr>
              <a:t>https</a:t>
            </a:r>
            <a:r>
              <a:rPr lang="ru-RU" sz="1850"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3"/>
              </a:rPr>
              <a:t>://</a:t>
            </a:r>
            <a:r>
              <a:rPr lang="en-US" sz="1850" u="sng" spc="-1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3"/>
              </a:rPr>
              <a:t>finfestykt</a:t>
            </a:r>
            <a:r>
              <a:rPr lang="ru-RU" sz="1850"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3"/>
              </a:rPr>
              <a:t>.</a:t>
            </a:r>
            <a:r>
              <a:rPr lang="en-US" sz="1850" u="sng" spc="-1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3"/>
              </a:rPr>
              <a:t>ru</a:t>
            </a:r>
            <a:r>
              <a:rPr lang="ru-RU" sz="1850"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3"/>
              </a:rPr>
              <a:t>/</a:t>
            </a:r>
            <a:r>
              <a:rPr lang="ru-RU" sz="1850"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 Всероссийская неделя сбережений – </a:t>
            </a:r>
            <a:r>
              <a:rPr lang="ru-RU" sz="1850"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4"/>
              </a:rPr>
              <a:t>http://www.sberden.ru/</a:t>
            </a:r>
            <a:r>
              <a:rPr lang="ru-RU" sz="1850"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Всероссийская программа «Дни финансовой грамотности в образовательных организациях» –- </a:t>
            </a:r>
            <a:r>
              <a:rPr lang="en-US" sz="1850"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rPr>
              <a:t>https</a:t>
            </a:r>
            <a:r>
              <a:rPr lang="ru-RU" sz="1850"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rPr>
              <a:t>://</a:t>
            </a:r>
            <a:r>
              <a:rPr lang="en-US" sz="1850" u="sng" spc="-1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rPr>
              <a:t>dnifg</a:t>
            </a:r>
            <a:r>
              <a:rPr lang="ru-RU" sz="1850"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rPr>
              <a:t>.</a:t>
            </a:r>
            <a:r>
              <a:rPr lang="en-US" sz="1850" u="sng" spc="-1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rPr>
              <a:t>ru</a:t>
            </a:r>
            <a:r>
              <a:rPr lang="ru-RU" sz="1850"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rPr>
              <a:t>/</a:t>
            </a:r>
            <a:r>
              <a:rPr lang="en-US" sz="1850"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rPr>
              <a:t>materials</a:t>
            </a:r>
            <a:r>
              <a:rPr lang="ru-RU" sz="1850"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rPr>
              <a:t>/</a:t>
            </a:r>
            <a:r>
              <a:rPr lang="ru-RU" sz="1850"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и др.</a:t>
            </a:r>
            <a:endParaRPr lang="ru-RU" sz="185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indent="228600" algn="ctr">
              <a:lnSpc>
                <a:spcPct val="90000"/>
              </a:lnSpc>
            </a:pPr>
            <a:endParaRPr lang="ru-RU" sz="1850" b="1"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indent="228600" algn="ctr">
              <a:lnSpc>
                <a:spcPct val="90000"/>
              </a:lnSpc>
            </a:pPr>
            <a:r>
              <a:rPr lang="ru-RU" sz="1850" b="1"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Учебно-методические материалы:</a:t>
            </a:r>
            <a:endParaRPr lang="ru-RU" sz="185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87000"/>
              </a:lnSpc>
              <a:buFont typeface="Symbol" panose="05050102010706020507" pitchFamily="18" charset="2"/>
              <a:buChar char=""/>
            </a:pPr>
            <a:r>
              <a:rPr lang="ru-RU" sz="1850"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Азбука финансовой грамотности: методическое пособие для педагогов организаций дополнительного образования детей, пришкольных и загородных оздоровительных лагерей – </a:t>
            </a:r>
            <a:r>
              <a:rPr lang="en-US" sz="1850" u="sng"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rPr>
              <a:t>https</a:t>
            </a:r>
            <a:r>
              <a:rPr lang="ru-RU" sz="1850" u="sng"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rPr>
              <a:t>://</a:t>
            </a:r>
            <a:r>
              <a:rPr lang="en-US" sz="1850" u="sng"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rPr>
              <a:t>fg</a:t>
            </a:r>
            <a:r>
              <a:rPr lang="ru-RU" sz="1850" u="sng"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rPr>
              <a:t>.</a:t>
            </a:r>
            <a:r>
              <a:rPr lang="en-US" sz="1850" u="sng"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rPr>
              <a:t>mgpu</a:t>
            </a:r>
            <a:r>
              <a:rPr lang="ru-RU" sz="1850" u="sng"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rPr>
              <a:t>.</a:t>
            </a:r>
            <a:r>
              <a:rPr lang="en-US" sz="1850" u="sng"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rPr>
              <a:t>ru</a:t>
            </a:r>
            <a:r>
              <a:rPr lang="ru-RU" sz="1850" u="sng"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rPr>
              <a:t>/</a:t>
            </a:r>
            <a:r>
              <a:rPr lang="en-US" sz="1850" u="sng"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rPr>
              <a:t>wp</a:t>
            </a:r>
            <a:r>
              <a:rPr lang="ru-RU" sz="1850" u="sng"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rPr>
              <a:t>-</a:t>
            </a:r>
            <a:r>
              <a:rPr lang="en-US" sz="1850" u="sng"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rPr>
              <a:t>content</a:t>
            </a:r>
            <a:r>
              <a:rPr lang="ru-RU" sz="1850" u="sng"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rPr>
              <a:t>/</a:t>
            </a:r>
            <a:r>
              <a:rPr lang="en-US" sz="1850" u="sng"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rPr>
              <a:t>uploads</a:t>
            </a:r>
            <a:r>
              <a:rPr lang="ru-RU" sz="1850" u="sng"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rPr>
              <a:t>/2018/10/2.-</a:t>
            </a:r>
            <a:r>
              <a:rPr lang="en-US" sz="1850" u="sng"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rPr>
              <a:t>Pererabotannoe</a:t>
            </a:r>
            <a:r>
              <a:rPr lang="ru-RU" sz="1850" u="sng"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rPr>
              <a:t>.-</a:t>
            </a:r>
            <a:r>
              <a:rPr lang="en-US" sz="1850" u="sng"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rPr>
              <a:t>MP</a:t>
            </a:r>
            <a:r>
              <a:rPr lang="ru-RU" sz="1850" u="sng"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rPr>
              <a:t>.-</a:t>
            </a:r>
            <a:r>
              <a:rPr lang="en-US" sz="1850" u="sng"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rPr>
              <a:t>Azbuka</a:t>
            </a:r>
            <a:r>
              <a:rPr lang="ru-RU" sz="1850" u="sng"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rPr>
              <a:t>-</a:t>
            </a:r>
            <a:r>
              <a:rPr lang="en-US" sz="1850" u="sng"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rPr>
              <a:t>finansovoj</a:t>
            </a:r>
            <a:r>
              <a:rPr lang="ru-RU" sz="1850" u="sng"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rPr>
              <a:t>-</a:t>
            </a:r>
            <a:r>
              <a:rPr lang="en-US" sz="1850" u="sng"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rPr>
              <a:t>gramotnosti</a:t>
            </a:r>
            <a:r>
              <a:rPr lang="ru-RU" sz="1850" u="sng"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rPr>
              <a:t>.-2018.</a:t>
            </a:r>
            <a:r>
              <a:rPr lang="en-US" sz="1850" u="sng"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rPr>
              <a:t>pdf</a:t>
            </a:r>
            <a:endParaRPr lang="ru-RU" sz="185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87000"/>
              </a:lnSpc>
              <a:buFont typeface="Symbol" panose="05050102010706020507" pitchFamily="18" charset="2"/>
              <a:buChar char=""/>
            </a:pPr>
            <a:r>
              <a:rPr lang="ru-RU" sz="1850"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Библиотека школы вожатых «Азбука финансовой грамотности» / Тематическая смена по финансовой грамотности / ВЧФГ – </a:t>
            </a:r>
            <a:r>
              <a:rPr lang="en-US" sz="1850" u="sng"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7"/>
              </a:rPr>
              <a:t>https</a:t>
            </a:r>
            <a:r>
              <a:rPr lang="ru-RU" sz="1850" u="sng"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7"/>
              </a:rPr>
              <a:t>://</a:t>
            </a:r>
            <a:r>
              <a:rPr lang="en-US" sz="1850" u="sng"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7"/>
              </a:rPr>
              <a:t>fincup</a:t>
            </a:r>
            <a:r>
              <a:rPr lang="ru-RU" sz="1850" u="sng"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7"/>
              </a:rPr>
              <a:t>.</a:t>
            </a:r>
            <a:r>
              <a:rPr lang="en-US" sz="1850" u="sng"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7"/>
              </a:rPr>
              <a:t>ru</a:t>
            </a:r>
            <a:r>
              <a:rPr lang="ru-RU" sz="1850" u="sng"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7"/>
              </a:rPr>
              <a:t>/</a:t>
            </a:r>
            <a:r>
              <a:rPr lang="en-US" sz="1850" u="sng"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7"/>
              </a:rPr>
              <a:t>biblioteka</a:t>
            </a:r>
            <a:r>
              <a:rPr lang="ru-RU" sz="1850" u="sng"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7"/>
              </a:rPr>
              <a:t>_</a:t>
            </a:r>
            <a:r>
              <a:rPr lang="en-US" sz="1850" u="sng"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7"/>
              </a:rPr>
              <a:t>shv</a:t>
            </a:r>
            <a:r>
              <a:rPr lang="ru-RU" sz="1850" u="sng"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7"/>
              </a:rPr>
              <a:t>/</a:t>
            </a:r>
            <a:endParaRPr lang="ru-RU" sz="185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87000"/>
              </a:lnSpc>
              <a:buFont typeface="Symbol" panose="05050102010706020507" pitchFamily="18" charset="2"/>
              <a:buChar char=""/>
            </a:pPr>
            <a:r>
              <a:rPr lang="ru-RU" sz="1850"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Библиотека школы вожатых «Азбука финансовой грамотности» / Кружок по финансовой грамотности / ВЧФГ – </a:t>
            </a:r>
            <a:r>
              <a:rPr lang="en-US" sz="1850" u="sng"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7"/>
              </a:rPr>
              <a:t>https</a:t>
            </a:r>
            <a:r>
              <a:rPr lang="ru-RU" sz="1850" u="sng"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7"/>
              </a:rPr>
              <a:t>://</a:t>
            </a:r>
            <a:r>
              <a:rPr lang="en-US" sz="1850" u="sng"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7"/>
              </a:rPr>
              <a:t>fincup</a:t>
            </a:r>
            <a:r>
              <a:rPr lang="ru-RU" sz="1850" u="sng"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7"/>
              </a:rPr>
              <a:t>.</a:t>
            </a:r>
            <a:r>
              <a:rPr lang="en-US" sz="1850" u="sng"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7"/>
              </a:rPr>
              <a:t>ru</a:t>
            </a:r>
            <a:r>
              <a:rPr lang="ru-RU" sz="1850" u="sng"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7"/>
              </a:rPr>
              <a:t>/</a:t>
            </a:r>
            <a:r>
              <a:rPr lang="en-US" sz="1850" u="sng"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7"/>
              </a:rPr>
              <a:t>biblioteka</a:t>
            </a:r>
            <a:r>
              <a:rPr lang="ru-RU" sz="1850" u="sng"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7"/>
              </a:rPr>
              <a:t>_</a:t>
            </a:r>
            <a:r>
              <a:rPr lang="en-US" sz="1850" u="sng"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7"/>
              </a:rPr>
              <a:t>shv</a:t>
            </a:r>
            <a:r>
              <a:rPr lang="ru-RU" sz="1850" u="sng"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7"/>
              </a:rPr>
              <a:t>/</a:t>
            </a:r>
            <a:r>
              <a:rPr lang="ru-RU" sz="1850"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85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87000"/>
              </a:lnSpc>
              <a:buFont typeface="Symbol" panose="05050102010706020507" pitchFamily="18" charset="2"/>
              <a:buChar char=""/>
            </a:pPr>
            <a:r>
              <a:rPr lang="ru-RU" sz="1850"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Образовательное занятие-игра «Марафон финансовой грамотности» / Лига вожатых – </a:t>
            </a:r>
            <a:r>
              <a:rPr lang="en-US" sz="1850" u="sng"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8"/>
              </a:rPr>
              <a:t>https</a:t>
            </a:r>
            <a:r>
              <a:rPr lang="ru-RU" sz="1850" u="sng"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8"/>
              </a:rPr>
              <a:t>://</a:t>
            </a:r>
            <a:r>
              <a:rPr lang="en-US" sz="1850" u="sng"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8"/>
              </a:rPr>
              <a:t>xn</a:t>
            </a:r>
            <a:r>
              <a:rPr lang="ru-RU" sz="1850" u="sng"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8"/>
              </a:rPr>
              <a:t>--80</a:t>
            </a:r>
            <a:r>
              <a:rPr lang="en-US" sz="1850" u="sng"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8"/>
              </a:rPr>
              <a:t>admnw</a:t>
            </a:r>
            <a:r>
              <a:rPr lang="ru-RU" sz="1850" u="sng"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8"/>
              </a:rPr>
              <a:t>0</a:t>
            </a:r>
            <a:r>
              <a:rPr lang="en-US" sz="1850" u="sng"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8"/>
              </a:rPr>
              <a:t>a</a:t>
            </a:r>
            <a:r>
              <a:rPr lang="ru-RU" sz="1850" u="sng"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8"/>
              </a:rPr>
              <a:t>7</a:t>
            </a:r>
            <a:r>
              <a:rPr lang="en-US" sz="1850" u="sng"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8"/>
              </a:rPr>
              <a:t>d</a:t>
            </a:r>
            <a:r>
              <a:rPr lang="ru-RU" sz="1850" u="sng"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8"/>
              </a:rPr>
              <a:t>.</a:t>
            </a:r>
            <a:r>
              <a:rPr lang="en-US" sz="1850" u="sng"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8"/>
              </a:rPr>
              <a:t>xn</a:t>
            </a:r>
            <a:r>
              <a:rPr lang="ru-RU" sz="1850" u="sng"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8"/>
              </a:rPr>
              <a:t>--</a:t>
            </a:r>
            <a:r>
              <a:rPr lang="en-US" sz="1850" u="sng"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8"/>
              </a:rPr>
              <a:t>p</a:t>
            </a:r>
            <a:r>
              <a:rPr lang="ru-RU" sz="1850" u="sng"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8"/>
              </a:rPr>
              <a:t>1</a:t>
            </a:r>
            <a:r>
              <a:rPr lang="en-US" sz="1850" u="sng"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8"/>
              </a:rPr>
              <a:t>ai</a:t>
            </a:r>
            <a:r>
              <a:rPr lang="ru-RU" sz="1850" u="sng"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8"/>
              </a:rPr>
              <a:t>/</a:t>
            </a:r>
            <a:r>
              <a:rPr lang="en-US" sz="1850" u="sng"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8"/>
              </a:rPr>
              <a:t>kopilka</a:t>
            </a:r>
            <a:r>
              <a:rPr lang="ru-RU" sz="1850" u="sng"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8"/>
              </a:rPr>
              <a:t>-</a:t>
            </a:r>
            <a:r>
              <a:rPr lang="en-US" sz="1850" u="sng"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8"/>
              </a:rPr>
              <a:t>znaniy</a:t>
            </a:r>
            <a:r>
              <a:rPr lang="en-US" sz="1850"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85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87000"/>
              </a:lnSpc>
              <a:buFont typeface="Symbol" panose="05050102010706020507" pitchFamily="18" charset="2"/>
              <a:buChar char=""/>
            </a:pPr>
            <a:r>
              <a:rPr lang="ru-RU" sz="1850"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Проект Банка России «ДОЛ-игра» для закрепления знаний по финансовой грамотности – </a:t>
            </a:r>
            <a:r>
              <a:rPr lang="en-US" sz="1850" u="sng"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9"/>
              </a:rPr>
              <a:t>https</a:t>
            </a:r>
            <a:r>
              <a:rPr lang="ru-RU" sz="1850" u="sng"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9"/>
              </a:rPr>
              <a:t>://</a:t>
            </a:r>
            <a:r>
              <a:rPr lang="en-US" sz="1850" u="sng"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9"/>
              </a:rPr>
              <a:t>doligra</a:t>
            </a:r>
            <a:r>
              <a:rPr lang="ru-RU" sz="1850" u="sng"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9"/>
              </a:rPr>
              <a:t>.</a:t>
            </a:r>
            <a:r>
              <a:rPr lang="en-US" sz="1850" u="sng"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9"/>
              </a:rPr>
              <a:t>ru</a:t>
            </a:r>
            <a:r>
              <a:rPr lang="ru-RU" sz="1850" u="sng"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9"/>
              </a:rPr>
              <a:t>/</a:t>
            </a:r>
            <a:r>
              <a:rPr lang="ru-RU" sz="1850"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85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87000"/>
              </a:lnSpc>
              <a:buFont typeface="Symbol" panose="05050102010706020507" pitchFamily="18" charset="2"/>
              <a:buChar char=""/>
            </a:pPr>
            <a:r>
              <a:rPr lang="ru-RU" sz="1850"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Проект Банка России «Онлайн-уроки по финансовой грамотности» –</a:t>
            </a:r>
            <a:r>
              <a:rPr lang="en-US" sz="1850" u="sng"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10"/>
              </a:rPr>
              <a:t>https</a:t>
            </a:r>
            <a:r>
              <a:rPr lang="ru-RU" sz="1850" u="sng"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10"/>
              </a:rPr>
              <a:t>://</a:t>
            </a:r>
            <a:r>
              <a:rPr lang="en-US" sz="1850" u="sng"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10"/>
              </a:rPr>
              <a:t>dni</a:t>
            </a:r>
            <a:r>
              <a:rPr lang="ru-RU" sz="1850" u="sng"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10"/>
              </a:rPr>
              <a:t>-</a:t>
            </a:r>
            <a:r>
              <a:rPr lang="en-US" sz="1850" u="sng"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10"/>
              </a:rPr>
              <a:t>fg</a:t>
            </a:r>
            <a:r>
              <a:rPr lang="ru-RU" sz="1850" u="sng"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10"/>
              </a:rPr>
              <a:t>.</a:t>
            </a:r>
            <a:r>
              <a:rPr lang="en-US" sz="1850" u="sng"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10"/>
              </a:rPr>
              <a:t>ru</a:t>
            </a:r>
            <a:r>
              <a:rPr lang="ru-RU" sz="1850" u="sng"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10"/>
              </a:rPr>
              <a:t>/</a:t>
            </a:r>
            <a:r>
              <a:rPr lang="ru-RU" sz="1850"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85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87000"/>
              </a:lnSpc>
              <a:buFont typeface="Symbol" panose="05050102010706020507" pitchFamily="18" charset="2"/>
              <a:buChar char=""/>
            </a:pPr>
            <a:r>
              <a:rPr lang="ru-RU" sz="1850"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Рабочая программа кружка «Финансовая грамотность детей старшего дошкольного возраста – </a:t>
            </a:r>
            <a:r>
              <a:rPr lang="en-US" sz="1850" u="sng"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11"/>
              </a:rPr>
              <a:t>https</a:t>
            </a:r>
            <a:r>
              <a:rPr lang="ru-RU" sz="1850" u="sng"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11"/>
              </a:rPr>
              <a:t>://</a:t>
            </a:r>
            <a:r>
              <a:rPr lang="en-US" sz="1850" u="sng"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11"/>
              </a:rPr>
              <a:t>infourok</a:t>
            </a:r>
            <a:r>
              <a:rPr lang="ru-RU" sz="1850" u="sng"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11"/>
              </a:rPr>
              <a:t>.</a:t>
            </a:r>
            <a:r>
              <a:rPr lang="en-US" sz="1850" u="sng"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11"/>
              </a:rPr>
              <a:t>ru</a:t>
            </a:r>
            <a:r>
              <a:rPr lang="ru-RU" sz="1850" u="sng"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11"/>
              </a:rPr>
              <a:t>/</a:t>
            </a:r>
            <a:r>
              <a:rPr lang="en-US" sz="1850" u="sng"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11"/>
              </a:rPr>
              <a:t>rabochaya</a:t>
            </a:r>
            <a:r>
              <a:rPr lang="ru-RU" sz="1850" u="sng"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11"/>
              </a:rPr>
              <a:t>-</a:t>
            </a:r>
            <a:r>
              <a:rPr lang="en-US" sz="1850" u="sng"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11"/>
              </a:rPr>
              <a:t>programma</a:t>
            </a:r>
            <a:r>
              <a:rPr lang="ru-RU" sz="1850" u="sng"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11"/>
              </a:rPr>
              <a:t>-</a:t>
            </a:r>
            <a:r>
              <a:rPr lang="en-US" sz="1850" u="sng"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11"/>
              </a:rPr>
              <a:t>kruzhka</a:t>
            </a:r>
            <a:r>
              <a:rPr lang="ru-RU" sz="1850" u="sng"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11"/>
              </a:rPr>
              <a:t>-</a:t>
            </a:r>
            <a:r>
              <a:rPr lang="en-US" sz="1850" u="sng"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11"/>
              </a:rPr>
              <a:t>finansovaya</a:t>
            </a:r>
            <a:r>
              <a:rPr lang="ru-RU" sz="1850" u="sng"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11"/>
              </a:rPr>
              <a:t>-</a:t>
            </a:r>
            <a:r>
              <a:rPr lang="en-US" sz="1850" u="sng"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11"/>
              </a:rPr>
              <a:t>gramotnost</a:t>
            </a:r>
            <a:r>
              <a:rPr lang="ru-RU" sz="1850" u="sng"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11"/>
              </a:rPr>
              <a:t>-</a:t>
            </a:r>
            <a:r>
              <a:rPr lang="en-US" sz="1850" u="sng"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11"/>
              </a:rPr>
              <a:t>detej</a:t>
            </a:r>
            <a:r>
              <a:rPr lang="ru-RU" sz="1850" u="sng"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11"/>
              </a:rPr>
              <a:t>-</a:t>
            </a:r>
            <a:r>
              <a:rPr lang="en-US" sz="1850" u="sng"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11"/>
              </a:rPr>
              <a:t>starshego</a:t>
            </a:r>
            <a:r>
              <a:rPr lang="ru-RU" sz="1850" u="sng"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11"/>
              </a:rPr>
              <a:t>-</a:t>
            </a:r>
            <a:r>
              <a:rPr lang="en-US" sz="1850" u="sng"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11"/>
              </a:rPr>
              <a:t>doshkolnogo</a:t>
            </a:r>
            <a:r>
              <a:rPr lang="ru-RU" sz="1850" u="sng"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11"/>
              </a:rPr>
              <a:t>-</a:t>
            </a:r>
            <a:r>
              <a:rPr lang="en-US" sz="1850" u="sng"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11"/>
              </a:rPr>
              <a:t>vozrasta</a:t>
            </a:r>
            <a:r>
              <a:rPr lang="ru-RU" sz="1850" u="sng"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11"/>
              </a:rPr>
              <a:t>-4460604.</a:t>
            </a:r>
            <a:r>
              <a:rPr lang="en-US" sz="1850" u="sng"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11"/>
              </a:rPr>
              <a:t>html</a:t>
            </a:r>
            <a:r>
              <a:rPr lang="en-US" sz="1850"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85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87000"/>
              </a:lnSpc>
              <a:buFont typeface="Symbol" panose="05050102010706020507" pitchFamily="18" charset="2"/>
              <a:buChar char=""/>
            </a:pPr>
            <a:r>
              <a:rPr lang="ru-RU" sz="1850"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Финансовый лагерь для школьников 5-8 классов / Финансовый лагерь для школьников 10-11 классов / Образовательные проекты ПАКК – </a:t>
            </a:r>
            <a:r>
              <a:rPr lang="en-US" sz="1850" u="sng"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12"/>
              </a:rPr>
              <a:t>http</a:t>
            </a:r>
            <a:r>
              <a:rPr lang="ru-RU" sz="1850" u="sng"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12"/>
              </a:rPr>
              <a:t>://</a:t>
            </a:r>
            <a:r>
              <a:rPr lang="en-US" sz="1850" u="sng"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12"/>
              </a:rPr>
              <a:t>xn</a:t>
            </a:r>
            <a:r>
              <a:rPr lang="ru-RU" sz="1850" u="sng"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12"/>
              </a:rPr>
              <a:t>--80</a:t>
            </a:r>
            <a:r>
              <a:rPr lang="en-US" sz="1850" u="sng"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12"/>
              </a:rPr>
              <a:t>aggjplzz</a:t>
            </a:r>
            <a:r>
              <a:rPr lang="ru-RU" sz="1850" u="sng"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12"/>
              </a:rPr>
              <a:t>3</a:t>
            </a:r>
            <a:r>
              <a:rPr lang="en-US" sz="1850" u="sng"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12"/>
              </a:rPr>
              <a:t>f</a:t>
            </a:r>
            <a:r>
              <a:rPr lang="ru-RU" sz="1850" u="sng"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12"/>
              </a:rPr>
              <a:t>.</a:t>
            </a:r>
            <a:r>
              <a:rPr lang="en-US" sz="1850" u="sng"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12"/>
              </a:rPr>
              <a:t>xn</a:t>
            </a:r>
            <a:r>
              <a:rPr lang="ru-RU" sz="1850" u="sng"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12"/>
              </a:rPr>
              <a:t>--</a:t>
            </a:r>
            <a:r>
              <a:rPr lang="en-US" sz="1850" u="sng"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12"/>
              </a:rPr>
              <a:t>p</a:t>
            </a:r>
            <a:r>
              <a:rPr lang="ru-RU" sz="1850" u="sng"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12"/>
              </a:rPr>
              <a:t>1</a:t>
            </a:r>
            <a:r>
              <a:rPr lang="en-US" sz="1850" u="sng"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12"/>
              </a:rPr>
              <a:t>ai</a:t>
            </a:r>
            <a:r>
              <a:rPr lang="ru-RU" sz="1850" u="sng"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12"/>
              </a:rPr>
              <a:t>/</a:t>
            </a:r>
            <a:r>
              <a:rPr lang="ru-RU" sz="1850"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85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864593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F41D827-8092-4477-AF0E-1AA013C91EDF}"/>
              </a:ext>
            </a:extLst>
          </p:cNvPr>
          <p:cNvSpPr txBox="1"/>
          <p:nvPr/>
        </p:nvSpPr>
        <p:spPr>
          <a:xfrm>
            <a:off x="20053" y="91977"/>
            <a:ext cx="12115800" cy="6684907"/>
          </a:xfrm>
          <a:prstGeom prst="rect">
            <a:avLst/>
          </a:prstGeom>
          <a:noFill/>
        </p:spPr>
        <p:txBody>
          <a:bodyPr wrap="square">
            <a:spAutoFit/>
          </a:bodyPr>
          <a:lstStyle/>
          <a:p>
            <a:pPr algn="ctr">
              <a:lnSpc>
                <a:spcPct val="85000"/>
              </a:lnSpc>
            </a:pPr>
            <a:r>
              <a:rPr lang="ru-RU" b="1"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Вариант №4: внедрение финансовой грамотности в программы воспитания и социализации</a:t>
            </a:r>
            <a:endParaRPr lang="ru-RU"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85000"/>
              </a:lnSpc>
              <a:buFont typeface="+mj-lt"/>
              <a:buAutoNum type="arabicPeriod"/>
              <a:tabLst>
                <a:tab pos="450215" algn="l"/>
              </a:tabLst>
            </a:pPr>
            <a:r>
              <a:rPr lang="ru-RU"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 рамках классных мероприятий классного руководителя. Педагогу необходимо выделить наиболее интересные темы и проводить классные занятия, в том числе экскурсии в банки, Минфин РК, УФНС по РК и др., организовывать просмотр научно-популярных фильмов, мультфильмов, чтение книг и их обсуждение.</a:t>
            </a:r>
            <a:endParaRPr lang="ru-RU"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85000"/>
              </a:lnSpc>
              <a:buFont typeface="+mj-lt"/>
              <a:buAutoNum type="arabicPeriod"/>
              <a:tabLst>
                <a:tab pos="450215" algn="l"/>
              </a:tabLst>
            </a:pPr>
            <a:r>
              <a:rPr lang="ru-RU"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В рамках образовательных событий общеобразовательной организации (олимпиады, чемпионаты, игры, квесты, ярмарки, соревнования по финансовой грамотности как разовые или периодические мероприятия).</a:t>
            </a:r>
            <a:endParaRPr lang="ru-RU"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85000"/>
              </a:lnSpc>
            </a:pPr>
            <a:endParaRPr lang="ru-RU" b="1"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85000"/>
              </a:lnSpc>
            </a:pPr>
            <a:r>
              <a:rPr lang="ru-RU" b="1"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Учебно-методические материалы, книги, видеоматериалы</a:t>
            </a:r>
            <a:endParaRPr lang="ru-RU"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85000"/>
              </a:lnSpc>
              <a:buFont typeface="Symbol" panose="05050102010706020507" pitchFamily="18" charset="2"/>
              <a:buChar char=""/>
            </a:pPr>
            <a:r>
              <a:rPr lang="ru-RU"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Азбука финансовой грамотности. ВСЕ серии – </a:t>
            </a:r>
            <a:r>
              <a:rPr lang="ru-RU" spc="-1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Смешарики</a:t>
            </a:r>
            <a:r>
              <a:rPr lang="ru-RU"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2D – </a:t>
            </a:r>
            <a:r>
              <a:rPr lang="en-US"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2"/>
              </a:rPr>
              <a:t>https</a:t>
            </a:r>
            <a:r>
              <a:rPr lang="ru-RU"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2"/>
              </a:rPr>
              <a:t>://</a:t>
            </a:r>
            <a:r>
              <a:rPr lang="en-US"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2"/>
              </a:rPr>
              <a:t>www</a:t>
            </a:r>
            <a:r>
              <a:rPr lang="ru-RU"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2"/>
              </a:rPr>
              <a:t>.</a:t>
            </a:r>
            <a:r>
              <a:rPr lang="en-US" u="sng" spc="-1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2"/>
              </a:rPr>
              <a:t>youtube</a:t>
            </a:r>
            <a:r>
              <a:rPr lang="ru-RU"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2"/>
              </a:rPr>
              <a:t>.</a:t>
            </a:r>
            <a:r>
              <a:rPr lang="en-US"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2"/>
              </a:rPr>
              <a:t>com</a:t>
            </a:r>
            <a:r>
              <a:rPr lang="ru-RU"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2"/>
              </a:rPr>
              <a:t>/</a:t>
            </a:r>
            <a:r>
              <a:rPr lang="en-US"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2"/>
              </a:rPr>
              <a:t>watch</a:t>
            </a:r>
            <a:r>
              <a:rPr lang="ru-RU"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2"/>
              </a:rPr>
              <a:t>?</a:t>
            </a:r>
            <a:r>
              <a:rPr lang="en-US"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2"/>
              </a:rPr>
              <a:t>v</a:t>
            </a:r>
            <a:r>
              <a:rPr lang="ru-RU"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2"/>
              </a:rPr>
              <a:t>=</a:t>
            </a:r>
            <a:r>
              <a:rPr lang="en-US" u="sng" spc="-1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2"/>
              </a:rPr>
              <a:t>sCDrF</a:t>
            </a:r>
            <a:r>
              <a:rPr lang="ru-RU"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2"/>
              </a:rPr>
              <a:t>1</a:t>
            </a:r>
            <a:r>
              <a:rPr lang="en-US" u="sng" spc="-1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2"/>
              </a:rPr>
              <a:t>wQZ</a:t>
            </a:r>
            <a:r>
              <a:rPr lang="ru-RU"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2"/>
              </a:rPr>
              <a:t>6</a:t>
            </a:r>
            <a:r>
              <a:rPr lang="en-US"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2"/>
              </a:rPr>
              <a:t>s</a:t>
            </a:r>
            <a:r>
              <a:rPr lang="en-US"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85000"/>
              </a:lnSpc>
              <a:buFont typeface="Symbol" panose="05050102010706020507" pitchFamily="18" charset="2"/>
              <a:buChar char=""/>
            </a:pPr>
            <a:r>
              <a:rPr lang="ru-RU"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Видеоматериалы по истории Банка России – </a:t>
            </a:r>
            <a:r>
              <a:rPr lang="en-US"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3"/>
              </a:rPr>
              <a:t>https</a:t>
            </a:r>
            <a:r>
              <a:rPr lang="ru-RU"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3"/>
              </a:rPr>
              <a:t>://</a:t>
            </a:r>
            <a:r>
              <a:rPr lang="en-US"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3"/>
              </a:rPr>
              <a:t>www</a:t>
            </a:r>
            <a:r>
              <a:rPr lang="ru-RU"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3"/>
              </a:rPr>
              <a:t>.</a:t>
            </a:r>
            <a:r>
              <a:rPr lang="en-US" u="sng" spc="-1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3"/>
              </a:rPr>
              <a:t>cbr</a:t>
            </a:r>
            <a:r>
              <a:rPr lang="ru-RU"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3"/>
              </a:rPr>
              <a:t>.</a:t>
            </a:r>
            <a:r>
              <a:rPr lang="en-US" u="sng" spc="-1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3"/>
              </a:rPr>
              <a:t>ru</a:t>
            </a:r>
            <a:r>
              <a:rPr lang="ru-RU"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3"/>
              </a:rPr>
              <a:t>/</a:t>
            </a:r>
            <a:r>
              <a:rPr lang="en-US" u="sng" spc="-1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3"/>
              </a:rPr>
              <a:t>bankmuseum</a:t>
            </a:r>
            <a:r>
              <a:rPr lang="ru-RU"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3"/>
              </a:rPr>
              <a:t>/</a:t>
            </a:r>
            <a:r>
              <a:rPr lang="ru-RU"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85000"/>
              </a:lnSpc>
              <a:buFont typeface="Symbol" panose="05050102010706020507" pitchFamily="18" charset="2"/>
              <a:buChar char=""/>
            </a:pPr>
            <a:r>
              <a:rPr lang="ru-RU"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Всероссийская олимпиада по финансовой грамотности, финансовому рынку и защите прав потребителей финансовых услуг – </a:t>
            </a:r>
            <a:r>
              <a:rPr lang="en-US"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4"/>
              </a:rPr>
              <a:t>https</a:t>
            </a:r>
            <a:r>
              <a:rPr lang="ru-RU"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4"/>
              </a:rPr>
              <a:t>://</a:t>
            </a:r>
            <a:r>
              <a:rPr lang="en-US"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4"/>
              </a:rPr>
              <a:t>www</a:t>
            </a:r>
            <a:r>
              <a:rPr lang="ru-RU"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4"/>
              </a:rPr>
              <a:t>.</a:t>
            </a:r>
            <a:r>
              <a:rPr lang="en-US"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4"/>
              </a:rPr>
              <a:t>fin</a:t>
            </a:r>
            <a:r>
              <a:rPr lang="ru-RU"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4"/>
              </a:rPr>
              <a:t>-</a:t>
            </a:r>
            <a:r>
              <a:rPr lang="en-US" u="sng" spc="-1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4"/>
              </a:rPr>
              <a:t>olimp</a:t>
            </a:r>
            <a:r>
              <a:rPr lang="ru-RU"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4"/>
              </a:rPr>
              <a:t>.</a:t>
            </a:r>
            <a:r>
              <a:rPr lang="en-US" u="sng" spc="-1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4"/>
              </a:rPr>
              <a:t>ru</a:t>
            </a:r>
            <a:r>
              <a:rPr lang="ru-RU"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4"/>
              </a:rPr>
              <a:t>/</a:t>
            </a:r>
            <a:r>
              <a:rPr lang="ru-RU"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85000"/>
              </a:lnSpc>
              <a:buFont typeface="Symbol" panose="05050102010706020507" pitchFamily="18" charset="2"/>
              <a:buChar char=""/>
            </a:pPr>
            <a:r>
              <a:rPr lang="ru-RU"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Всероссийская онлайн-олимпиада по финансовой грамотности для учащихся 5-11-х классов и студентов среднего профессионального образования – </a:t>
            </a:r>
            <a:r>
              <a:rPr lang="en-US"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rPr>
              <a:t>https</a:t>
            </a:r>
            <a:r>
              <a:rPr lang="ru-RU"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rPr>
              <a:t>://</a:t>
            </a:r>
            <a:r>
              <a:rPr lang="en-US" u="sng" spc="-1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rPr>
              <a:t>olimpiada</a:t>
            </a:r>
            <a:r>
              <a:rPr lang="ru-RU"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rPr>
              <a:t>.</a:t>
            </a:r>
            <a:r>
              <a:rPr lang="en-US" u="sng" spc="-1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rPr>
              <a:t>oc</a:t>
            </a:r>
            <a:r>
              <a:rPr lang="ru-RU"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rPr>
              <a:t>3.</a:t>
            </a:r>
            <a:r>
              <a:rPr lang="en-US" u="sng" spc="-1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rPr>
              <a:t>ru</a:t>
            </a:r>
            <a:r>
              <a:rPr lang="ru-RU"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rPr>
              <a:t>/#</a:t>
            </a:r>
            <a:r>
              <a:rPr lang="en-US"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rPr>
              <a:t>main</a:t>
            </a:r>
            <a:r>
              <a:rPr lang="en-US"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85000"/>
              </a:lnSpc>
              <a:buFont typeface="Symbol" panose="05050102010706020507" pitchFamily="18" charset="2"/>
              <a:buChar char=""/>
            </a:pPr>
            <a:r>
              <a:rPr lang="ru-RU"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Всероссийский чемпионат по финансовой грамотности (ВЧФГ) – </a:t>
            </a:r>
            <a:r>
              <a:rPr lang="en-US"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rPr>
              <a:t>https</a:t>
            </a:r>
            <a:r>
              <a:rPr lang="ru-RU"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rPr>
              <a:t>://</a:t>
            </a:r>
            <a:r>
              <a:rPr lang="en-US" u="sng" spc="-1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rPr>
              <a:t>fincup</a:t>
            </a:r>
            <a:r>
              <a:rPr lang="ru-RU"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rPr>
              <a:t>.</a:t>
            </a:r>
            <a:r>
              <a:rPr lang="en-US" u="sng" spc="-1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rPr>
              <a:t>ru</a:t>
            </a:r>
            <a:r>
              <a:rPr lang="ru-RU"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rPr>
              <a:t>/</a:t>
            </a:r>
            <a:r>
              <a:rPr lang="ru-RU"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85000"/>
              </a:lnSpc>
              <a:buFont typeface="Symbol" panose="05050102010706020507" pitchFamily="18" charset="2"/>
              <a:buChar char=""/>
            </a:pPr>
            <a:r>
              <a:rPr lang="ru-RU"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Мани-фест. Десять лучших книг о деньгах для детей: что почитать ребенку вместо сказки на ночь – </a:t>
            </a:r>
            <a:r>
              <a:rPr lang="en-US"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7"/>
              </a:rPr>
              <a:t>https</a:t>
            </a:r>
            <a:r>
              <a:rPr lang="ru-RU"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7"/>
              </a:rPr>
              <a:t>://</a:t>
            </a:r>
            <a:r>
              <a:rPr lang="en-US"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7"/>
              </a:rPr>
              <a:t>www</a:t>
            </a:r>
            <a:r>
              <a:rPr lang="ru-RU"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7"/>
              </a:rPr>
              <a:t>.</a:t>
            </a:r>
            <a:r>
              <a:rPr lang="en-US" u="sng" spc="-1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7"/>
              </a:rPr>
              <a:t>banki</a:t>
            </a:r>
            <a:r>
              <a:rPr lang="ru-RU"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7"/>
              </a:rPr>
              <a:t>.</a:t>
            </a:r>
            <a:r>
              <a:rPr lang="en-US" u="sng" spc="-1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7"/>
              </a:rPr>
              <a:t>ru</a:t>
            </a:r>
            <a:r>
              <a:rPr lang="ru-RU"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7"/>
              </a:rPr>
              <a:t>/</a:t>
            </a:r>
            <a:r>
              <a:rPr lang="en-US"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7"/>
              </a:rPr>
              <a:t>news</a:t>
            </a:r>
            <a:r>
              <a:rPr lang="ru-RU"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7"/>
              </a:rPr>
              <a:t>/</a:t>
            </a:r>
            <a:r>
              <a:rPr lang="en-US" u="sng" spc="-1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7"/>
              </a:rPr>
              <a:t>daytheme</a:t>
            </a:r>
            <a:r>
              <a:rPr lang="ru-RU"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7"/>
              </a:rPr>
              <a:t>/?</a:t>
            </a:r>
            <a:r>
              <a:rPr lang="en-US"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7"/>
              </a:rPr>
              <a:t>id</a:t>
            </a:r>
            <a:r>
              <a:rPr lang="ru-RU"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7"/>
              </a:rPr>
              <a:t>=10490839</a:t>
            </a:r>
            <a:r>
              <a:rPr lang="ru-RU"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85000"/>
              </a:lnSpc>
              <a:buFont typeface="Symbol" panose="05050102010706020507" pitchFamily="18" charset="2"/>
              <a:buChar char=""/>
            </a:pPr>
            <a:r>
              <a:rPr lang="ru-RU"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Онлайн-олимпиада «Юный предприниматель и финансовая грамотность» для учеников 1-9 классов – </a:t>
            </a:r>
            <a:r>
              <a:rPr lang="en-US"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8"/>
              </a:rPr>
              <a:t>https</a:t>
            </a:r>
            <a:r>
              <a:rPr lang="ru-RU"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8"/>
              </a:rPr>
              <a:t>://</a:t>
            </a:r>
            <a:r>
              <a:rPr lang="en-US" u="sng" spc="-1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8"/>
              </a:rPr>
              <a:t>olympiads</a:t>
            </a:r>
            <a:r>
              <a:rPr lang="ru-RU"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8"/>
              </a:rPr>
              <a:t>.</a:t>
            </a:r>
            <a:r>
              <a:rPr lang="en-US" u="sng" spc="-1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8"/>
              </a:rPr>
              <a:t>uchi</a:t>
            </a:r>
            <a:r>
              <a:rPr lang="ru-RU"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8"/>
              </a:rPr>
              <a:t>.</a:t>
            </a:r>
            <a:r>
              <a:rPr lang="en-US" u="sng" spc="-1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8"/>
              </a:rPr>
              <a:t>ru</a:t>
            </a:r>
            <a:r>
              <a:rPr lang="ru-RU"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8"/>
              </a:rPr>
              <a:t>/</a:t>
            </a:r>
            <a:r>
              <a:rPr lang="en-US" u="sng" spc="-1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8"/>
              </a:rPr>
              <a:t>olymp</a:t>
            </a:r>
            <a:r>
              <a:rPr lang="ru-RU"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8"/>
              </a:rPr>
              <a:t>/</a:t>
            </a:r>
            <a:r>
              <a:rPr lang="en-US" u="sng" spc="-1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8"/>
              </a:rPr>
              <a:t>bizuchi</a:t>
            </a:r>
            <a:r>
              <a:rPr lang="ru-RU"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8"/>
              </a:rPr>
              <a:t>/?</a:t>
            </a:r>
            <a:r>
              <a:rPr lang="en-US" u="sng" spc="-1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8"/>
              </a:rPr>
              <a:t>utm</a:t>
            </a:r>
            <a:r>
              <a:rPr lang="ru-RU"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8"/>
              </a:rPr>
              <a:t>_</a:t>
            </a:r>
            <a:r>
              <a:rPr lang="en-US"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8"/>
              </a:rPr>
              <a:t>source</a:t>
            </a:r>
            <a:r>
              <a:rPr lang="ru-RU"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8"/>
              </a:rPr>
              <a:t>=</a:t>
            </a:r>
            <a:r>
              <a:rPr lang="en-US"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8"/>
              </a:rPr>
              <a:t>BR</a:t>
            </a:r>
            <a:r>
              <a:rPr lang="ru-RU"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8"/>
              </a:rPr>
              <a:t>_</a:t>
            </a:r>
            <a:r>
              <a:rPr lang="en-US"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8"/>
              </a:rPr>
              <a:t>press</a:t>
            </a:r>
            <a:r>
              <a:rPr lang="ru-RU"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8"/>
              </a:rPr>
              <a:t>_</a:t>
            </a:r>
            <a:r>
              <a:rPr lang="en-US"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8"/>
              </a:rPr>
              <a:t>release</a:t>
            </a:r>
            <a:r>
              <a:rPr lang="ru-RU"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8"/>
              </a:rPr>
              <a:t>&amp;</a:t>
            </a:r>
            <a:r>
              <a:rPr lang="en-US" u="sng" spc="-1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8"/>
              </a:rPr>
              <a:t>utm</a:t>
            </a:r>
            <a:r>
              <a:rPr lang="ru-RU"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8"/>
              </a:rPr>
              <a:t>_</a:t>
            </a:r>
            <a:r>
              <a:rPr lang="en-US"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8"/>
              </a:rPr>
              <a:t>medium</a:t>
            </a:r>
            <a:r>
              <a:rPr lang="ru-RU"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8"/>
              </a:rPr>
              <a:t>=</a:t>
            </a:r>
            <a:r>
              <a:rPr lang="en-US"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8"/>
              </a:rPr>
              <a:t>partner</a:t>
            </a:r>
            <a:r>
              <a:rPr lang="ru-RU"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8"/>
              </a:rPr>
              <a:t>&amp;</a:t>
            </a:r>
            <a:r>
              <a:rPr lang="en-US" u="sng" spc="-1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8"/>
              </a:rPr>
              <a:t>utm</a:t>
            </a:r>
            <a:r>
              <a:rPr lang="ru-RU"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8"/>
              </a:rPr>
              <a:t>_</a:t>
            </a:r>
            <a:r>
              <a:rPr lang="en-US"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8"/>
              </a:rPr>
              <a:t>campaign</a:t>
            </a:r>
            <a:r>
              <a:rPr lang="ru-RU"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8"/>
              </a:rPr>
              <a:t>=</a:t>
            </a:r>
            <a:r>
              <a:rPr lang="en-US"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8"/>
              </a:rPr>
              <a:t>UP</a:t>
            </a:r>
            <a:r>
              <a:rPr lang="ru-RU"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8"/>
              </a:rPr>
              <a:t>-13-04_</a:t>
            </a:r>
            <a:r>
              <a:rPr lang="en-US"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8"/>
              </a:rPr>
              <a:t>partner</a:t>
            </a:r>
            <a:r>
              <a:rPr lang="ru-RU"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8"/>
              </a:rPr>
              <a:t>_</a:t>
            </a:r>
            <a:r>
              <a:rPr lang="en-US"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8"/>
              </a:rPr>
              <a:t>BR</a:t>
            </a:r>
            <a:r>
              <a:rPr lang="ru-RU"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8"/>
              </a:rPr>
              <a:t>_</a:t>
            </a:r>
            <a:r>
              <a:rPr lang="en-US"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8"/>
              </a:rPr>
              <a:t>press</a:t>
            </a:r>
            <a:r>
              <a:rPr lang="ru-RU"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8"/>
              </a:rPr>
              <a:t>_</a:t>
            </a:r>
            <a:r>
              <a:rPr lang="en-US"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8"/>
              </a:rPr>
              <a:t>release</a:t>
            </a:r>
            <a:r>
              <a:rPr lang="en-US"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85000"/>
              </a:lnSpc>
              <a:buFont typeface="Symbol" panose="05050102010706020507" pitchFamily="18" charset="2"/>
              <a:buChar char=""/>
            </a:pPr>
            <a:r>
              <a:rPr lang="ru-RU"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Пряничный домик. Фильм об истории денег в России / Телеканал Культура – </a:t>
            </a:r>
            <a:r>
              <a:rPr lang="en-US"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9"/>
              </a:rPr>
              <a:t>https</a:t>
            </a:r>
            <a:r>
              <a:rPr lang="ru-RU"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9"/>
              </a:rPr>
              <a:t>://</a:t>
            </a:r>
            <a:r>
              <a:rPr lang="en-US"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9"/>
              </a:rPr>
              <a:t>www</a:t>
            </a:r>
            <a:r>
              <a:rPr lang="ru-RU"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9"/>
              </a:rPr>
              <a:t>.</a:t>
            </a:r>
            <a:r>
              <a:rPr lang="en-US" u="sng" spc="-1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9"/>
              </a:rPr>
              <a:t>youtube</a:t>
            </a:r>
            <a:r>
              <a:rPr lang="ru-RU"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9"/>
              </a:rPr>
              <a:t>.</a:t>
            </a:r>
            <a:r>
              <a:rPr lang="en-US"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9"/>
              </a:rPr>
              <a:t>com</a:t>
            </a:r>
            <a:r>
              <a:rPr lang="ru-RU"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9"/>
              </a:rPr>
              <a:t>/</a:t>
            </a:r>
            <a:r>
              <a:rPr lang="en-US"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9"/>
              </a:rPr>
              <a:t>watch</a:t>
            </a:r>
            <a:r>
              <a:rPr lang="ru-RU"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9"/>
              </a:rPr>
              <a:t>?</a:t>
            </a:r>
            <a:r>
              <a:rPr lang="en-US"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9"/>
              </a:rPr>
              <a:t>v</a:t>
            </a:r>
            <a:r>
              <a:rPr lang="ru-RU"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9"/>
              </a:rPr>
              <a:t>=</a:t>
            </a:r>
            <a:r>
              <a:rPr lang="en-US"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9"/>
              </a:rPr>
              <a:t>Is</a:t>
            </a:r>
            <a:r>
              <a:rPr lang="ru-RU"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9"/>
              </a:rPr>
              <a:t>0</a:t>
            </a:r>
            <a:r>
              <a:rPr lang="en-US" u="sng" spc="-1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9"/>
              </a:rPr>
              <a:t>UcNBBMR</a:t>
            </a:r>
            <a:r>
              <a:rPr lang="ru-RU"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9"/>
              </a:rPr>
              <a:t>8</a:t>
            </a:r>
            <a:r>
              <a:rPr lang="ru-RU"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85000"/>
              </a:lnSpc>
              <a:buFont typeface="Symbol" panose="05050102010706020507" pitchFamily="18" charset="2"/>
              <a:buChar char=""/>
            </a:pPr>
            <a:r>
              <a:rPr lang="ru-RU"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Пряничный домик. Копеечное дело / Телеканал Культура – </a:t>
            </a:r>
            <a:r>
              <a:rPr lang="en-US"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10"/>
              </a:rPr>
              <a:t>https</a:t>
            </a:r>
            <a:r>
              <a:rPr lang="ru-RU"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10"/>
              </a:rPr>
              <a:t>://</a:t>
            </a:r>
            <a:r>
              <a:rPr lang="en-US"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10"/>
              </a:rPr>
              <a:t>www</a:t>
            </a:r>
            <a:r>
              <a:rPr lang="ru-RU"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10"/>
              </a:rPr>
              <a:t>.</a:t>
            </a:r>
            <a:r>
              <a:rPr lang="en-US" u="sng" spc="-1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10"/>
              </a:rPr>
              <a:t>youtube</a:t>
            </a:r>
            <a:r>
              <a:rPr lang="ru-RU"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10"/>
              </a:rPr>
              <a:t>.</a:t>
            </a:r>
            <a:r>
              <a:rPr lang="en-US"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10"/>
              </a:rPr>
              <a:t>com</a:t>
            </a:r>
            <a:r>
              <a:rPr lang="ru-RU"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10"/>
              </a:rPr>
              <a:t>/</a:t>
            </a:r>
            <a:r>
              <a:rPr lang="en-US"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10"/>
              </a:rPr>
              <a:t>watch</a:t>
            </a:r>
            <a:r>
              <a:rPr lang="ru-RU"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10"/>
              </a:rPr>
              <a:t>?</a:t>
            </a:r>
            <a:r>
              <a:rPr lang="en-US"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10"/>
              </a:rPr>
              <a:t>v</a:t>
            </a:r>
            <a:r>
              <a:rPr lang="ru-RU"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10"/>
              </a:rPr>
              <a:t>=</a:t>
            </a:r>
            <a:r>
              <a:rPr lang="en-US"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10"/>
              </a:rPr>
              <a:t>S</a:t>
            </a:r>
            <a:r>
              <a:rPr lang="ru-RU"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10"/>
              </a:rPr>
              <a:t>4</a:t>
            </a:r>
            <a:r>
              <a:rPr lang="en-US" u="sng" spc="-1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10"/>
              </a:rPr>
              <a:t>ZqYcdvXrA</a:t>
            </a:r>
            <a:r>
              <a:rPr lang="en-US"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85000"/>
              </a:lnSpc>
              <a:buFont typeface="Symbol" panose="05050102010706020507" pitchFamily="18" charset="2"/>
              <a:buChar char=""/>
            </a:pPr>
            <a:r>
              <a:rPr lang="ru-RU"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Финансовая познавательная игра «</a:t>
            </a:r>
            <a:r>
              <a:rPr lang="ru-RU" spc="-1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Финквест</a:t>
            </a:r>
            <a:r>
              <a:rPr lang="ru-RU"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 </a:t>
            </a:r>
            <a:r>
              <a:rPr lang="en-US"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11"/>
              </a:rPr>
              <a:t>http</a:t>
            </a:r>
            <a:r>
              <a:rPr lang="ru-RU"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11"/>
              </a:rPr>
              <a:t>://</a:t>
            </a:r>
            <a:r>
              <a:rPr lang="en-US" u="sng" spc="-1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11"/>
              </a:rPr>
              <a:t>finquest</a:t>
            </a:r>
            <a:r>
              <a:rPr lang="ru-RU"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11"/>
              </a:rPr>
              <a:t>.</a:t>
            </a:r>
            <a:r>
              <a:rPr lang="en-US" u="sng" spc="-1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11"/>
              </a:rPr>
              <a:t>tilda</a:t>
            </a:r>
            <a:r>
              <a:rPr lang="ru-RU"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11"/>
              </a:rPr>
              <a:t>.</a:t>
            </a:r>
            <a:r>
              <a:rPr lang="en-US" u="sng" spc="-1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11"/>
              </a:rPr>
              <a:t>ws</a:t>
            </a:r>
            <a:r>
              <a:rPr lang="ru-RU"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11"/>
              </a:rPr>
              <a:t>/</a:t>
            </a:r>
            <a:r>
              <a:rPr lang="ru-RU"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85000"/>
              </a:lnSpc>
              <a:buFont typeface="Symbol" panose="05050102010706020507" pitchFamily="18" charset="2"/>
              <a:buChar char=""/>
            </a:pPr>
            <a:r>
              <a:rPr lang="ru-RU"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Экскурсия «Российские деньги: путешествие во времени». Музей истории денег – </a:t>
            </a:r>
            <a:r>
              <a:rPr lang="en-US"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12"/>
              </a:rPr>
              <a:t>https</a:t>
            </a:r>
            <a:r>
              <a:rPr lang="ru-RU"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12"/>
              </a:rPr>
              <a:t>://</a:t>
            </a:r>
            <a:r>
              <a:rPr lang="en-US"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12"/>
              </a:rPr>
              <a:t>www</a:t>
            </a:r>
            <a:r>
              <a:rPr lang="ru-RU"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12"/>
              </a:rPr>
              <a:t>.</a:t>
            </a:r>
            <a:r>
              <a:rPr lang="en-US" u="sng" spc="-1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12"/>
              </a:rPr>
              <a:t>youtube</a:t>
            </a:r>
            <a:r>
              <a:rPr lang="ru-RU"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12"/>
              </a:rPr>
              <a:t>.</a:t>
            </a:r>
            <a:r>
              <a:rPr lang="en-US"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12"/>
              </a:rPr>
              <a:t>com</a:t>
            </a:r>
            <a:r>
              <a:rPr lang="ru-RU"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12"/>
              </a:rPr>
              <a:t>/</a:t>
            </a:r>
            <a:r>
              <a:rPr lang="en-US"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12"/>
              </a:rPr>
              <a:t>watch</a:t>
            </a:r>
            <a:r>
              <a:rPr lang="ru-RU"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12"/>
              </a:rPr>
              <a:t>?</a:t>
            </a:r>
            <a:r>
              <a:rPr lang="en-US"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12"/>
              </a:rPr>
              <a:t>v</a:t>
            </a:r>
            <a:r>
              <a:rPr lang="ru-RU"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12"/>
              </a:rPr>
              <a:t>=_</a:t>
            </a:r>
            <a:r>
              <a:rPr lang="en-US"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12"/>
              </a:rPr>
              <a:t>j</a:t>
            </a:r>
            <a:r>
              <a:rPr lang="ru-RU"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12"/>
              </a:rPr>
              <a:t>-</a:t>
            </a:r>
            <a:r>
              <a:rPr lang="en-US" u="sng" spc="-1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12"/>
              </a:rPr>
              <a:t>dwlRlzJg</a:t>
            </a:r>
            <a:r>
              <a:rPr lang="en-US"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85000"/>
              </a:lnSpc>
              <a:buFont typeface="Symbol" panose="05050102010706020507" pitchFamily="18" charset="2"/>
              <a:buChar char=""/>
            </a:pPr>
            <a:r>
              <a:rPr lang="ru-RU"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13 мультфильмов, которые научат детей обращаться с деньгами – </a:t>
            </a:r>
            <a:r>
              <a:rPr lang="en-US"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13"/>
              </a:rPr>
              <a:t>https</a:t>
            </a:r>
            <a:r>
              <a:rPr lang="ru-RU"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13"/>
              </a:rPr>
              <a:t>://</a:t>
            </a:r>
            <a:r>
              <a:rPr lang="en-US"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13"/>
              </a:rPr>
              <a:t>www</a:t>
            </a:r>
            <a:r>
              <a:rPr lang="ru-RU"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13"/>
              </a:rPr>
              <a:t>.</a:t>
            </a:r>
            <a:r>
              <a:rPr lang="en-US" u="sng" spc="-1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13"/>
              </a:rPr>
              <a:t>sravni</a:t>
            </a:r>
            <a:r>
              <a:rPr lang="ru-RU"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13"/>
              </a:rPr>
              <a:t>.</a:t>
            </a:r>
            <a:r>
              <a:rPr lang="en-US" u="sng" spc="-1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13"/>
              </a:rPr>
              <a:t>ru</a:t>
            </a:r>
            <a:r>
              <a:rPr lang="ru-RU"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13"/>
              </a:rPr>
              <a:t>/</a:t>
            </a:r>
            <a:r>
              <a:rPr lang="en-US"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13"/>
              </a:rPr>
              <a:t>text</a:t>
            </a:r>
            <a:r>
              <a:rPr lang="ru-RU"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13"/>
              </a:rPr>
              <a:t>/13-</a:t>
            </a:r>
            <a:r>
              <a:rPr lang="en-US" u="sng" spc="-1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13"/>
              </a:rPr>
              <a:t>multikov</a:t>
            </a:r>
            <a:r>
              <a:rPr lang="ru-RU"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13"/>
              </a:rPr>
              <a:t>-</a:t>
            </a:r>
            <a:r>
              <a:rPr lang="en-US" u="sng" spc="-1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13"/>
              </a:rPr>
              <a:t>kotorye</a:t>
            </a:r>
            <a:r>
              <a:rPr lang="ru-RU"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13"/>
              </a:rPr>
              <a:t>-</a:t>
            </a:r>
            <a:r>
              <a:rPr lang="en-US" u="sng" spc="-1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13"/>
              </a:rPr>
              <a:t>nauchat</a:t>
            </a:r>
            <a:r>
              <a:rPr lang="ru-RU"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13"/>
              </a:rPr>
              <a:t>-</a:t>
            </a:r>
            <a:r>
              <a:rPr lang="en-US" u="sng" spc="-1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13"/>
              </a:rPr>
              <a:t>detej</a:t>
            </a:r>
            <a:r>
              <a:rPr lang="ru-RU"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13"/>
              </a:rPr>
              <a:t>-</a:t>
            </a:r>
            <a:r>
              <a:rPr lang="en-US" u="sng" spc="-1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13"/>
              </a:rPr>
              <a:t>obrashhatsja</a:t>
            </a:r>
            <a:r>
              <a:rPr lang="ru-RU"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13"/>
              </a:rPr>
              <a:t>-</a:t>
            </a:r>
            <a:r>
              <a:rPr lang="en-US"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13"/>
              </a:rPr>
              <a:t>s</a:t>
            </a:r>
            <a:r>
              <a:rPr lang="ru-RU"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13"/>
              </a:rPr>
              <a:t>-</a:t>
            </a:r>
            <a:r>
              <a:rPr lang="en-US" u="sng" spc="-1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13"/>
              </a:rPr>
              <a:t>dengami</a:t>
            </a:r>
            <a:r>
              <a:rPr lang="ru-RU"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13"/>
              </a:rPr>
              <a:t>/</a:t>
            </a:r>
            <a:r>
              <a:rPr lang="ru-RU"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08981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BCA63948-68DA-4E0C-8341-A69ACA88A80A}"/>
              </a:ext>
            </a:extLst>
          </p:cNvPr>
          <p:cNvPicPr>
            <a:picLocks noChangeAspect="1"/>
          </p:cNvPicPr>
          <p:nvPr/>
        </p:nvPicPr>
        <p:blipFill rotWithShape="1">
          <a:blip r:embed="rId2"/>
          <a:srcRect l="2500" t="25543" r="3750" b="15539"/>
          <a:stretch/>
        </p:blipFill>
        <p:spPr>
          <a:xfrm>
            <a:off x="1874403" y="720638"/>
            <a:ext cx="9236283" cy="3263487"/>
          </a:xfrm>
          <a:prstGeom prst="rect">
            <a:avLst/>
          </a:prstGeom>
        </p:spPr>
      </p:pic>
      <p:pic>
        <p:nvPicPr>
          <p:cNvPr id="9" name="Рисунок 8">
            <a:extLst>
              <a:ext uri="{FF2B5EF4-FFF2-40B4-BE49-F238E27FC236}">
                <a16:creationId xmlns:a16="http://schemas.microsoft.com/office/drawing/2014/main" id="{D3976B23-B2AC-4338-9F5B-9D77AD98D054}"/>
              </a:ext>
            </a:extLst>
          </p:cNvPr>
          <p:cNvPicPr>
            <a:picLocks noChangeAspect="1"/>
          </p:cNvPicPr>
          <p:nvPr/>
        </p:nvPicPr>
        <p:blipFill rotWithShape="1">
          <a:blip r:embed="rId3"/>
          <a:srcRect l="35625" t="48530" r="28750" b="17194"/>
          <a:stretch/>
        </p:blipFill>
        <p:spPr>
          <a:xfrm>
            <a:off x="0" y="3810000"/>
            <a:ext cx="5634681" cy="3048000"/>
          </a:xfrm>
          <a:prstGeom prst="rect">
            <a:avLst/>
          </a:prstGeom>
        </p:spPr>
      </p:pic>
      <p:sp>
        <p:nvSpPr>
          <p:cNvPr id="5" name="TextBox 4">
            <a:extLst>
              <a:ext uri="{FF2B5EF4-FFF2-40B4-BE49-F238E27FC236}">
                <a16:creationId xmlns:a16="http://schemas.microsoft.com/office/drawing/2014/main" id="{E7540091-AE15-4D98-A0C9-11D9369394C0}"/>
              </a:ext>
            </a:extLst>
          </p:cNvPr>
          <p:cNvSpPr txBox="1"/>
          <p:nvPr/>
        </p:nvSpPr>
        <p:spPr>
          <a:xfrm>
            <a:off x="2019300" y="0"/>
            <a:ext cx="8153400" cy="677108"/>
          </a:xfrm>
          <a:prstGeom prst="rect">
            <a:avLst/>
          </a:prstGeom>
          <a:noFill/>
        </p:spPr>
        <p:txBody>
          <a:bodyPr wrap="square">
            <a:spAutoFit/>
          </a:bodyPr>
          <a:lstStyle/>
          <a:p>
            <a:pPr algn="ctr"/>
            <a:r>
              <a:rPr lang="ru-RU" sz="1900" b="1" dirty="0">
                <a:solidFill>
                  <a:prstClr val="black"/>
                </a:solidFill>
                <a:latin typeface="Times New Roman" panose="02020603050405020304" pitchFamily="18" charset="0"/>
                <a:cs typeface="Times New Roman" panose="02020603050405020304" pitchFamily="18" charset="0"/>
              </a:rPr>
              <a:t>Реализация образовательных программ общего образования, включающих основы финансовой грамотности</a:t>
            </a:r>
          </a:p>
        </p:txBody>
      </p:sp>
      <p:sp>
        <p:nvSpPr>
          <p:cNvPr id="11" name="TextBox 10">
            <a:extLst>
              <a:ext uri="{FF2B5EF4-FFF2-40B4-BE49-F238E27FC236}">
                <a16:creationId xmlns:a16="http://schemas.microsoft.com/office/drawing/2014/main" id="{C2DD3D98-34E7-4180-99FF-E02ABEAC89BC}"/>
              </a:ext>
            </a:extLst>
          </p:cNvPr>
          <p:cNvSpPr txBox="1"/>
          <p:nvPr/>
        </p:nvSpPr>
        <p:spPr>
          <a:xfrm>
            <a:off x="6052457" y="4556864"/>
            <a:ext cx="6096000" cy="1554272"/>
          </a:xfrm>
          <a:prstGeom prst="rect">
            <a:avLst/>
          </a:prstGeom>
          <a:noFill/>
        </p:spPr>
        <p:txBody>
          <a:bodyPr wrap="square">
            <a:spAutoFit/>
          </a:bodyPr>
          <a:lstStyle/>
          <a:p>
            <a:pPr algn="ctr"/>
            <a:r>
              <a:rPr lang="ru-RU" sz="1900" b="1" dirty="0">
                <a:solidFill>
                  <a:prstClr val="black"/>
                </a:solidFill>
                <a:latin typeface="Times New Roman" panose="02020603050405020304" pitchFamily="18" charset="0"/>
                <a:cs typeface="Times New Roman" panose="02020603050405020304" pitchFamily="18" charset="0"/>
              </a:rPr>
              <a:t>Распределение контингента обучающихся по программам специального профессионального образования, осваивающих общую компетенцию в области финансовой грамотности (по количеству академических часов)</a:t>
            </a:r>
          </a:p>
        </p:txBody>
      </p:sp>
    </p:spTree>
    <p:extLst>
      <p:ext uri="{BB962C8B-B14F-4D97-AF65-F5344CB8AC3E}">
        <p14:creationId xmlns:p14="http://schemas.microsoft.com/office/powerpoint/2010/main" val="33776284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5"/>
          <p:cNvSpPr>
            <a:spLocks noChangeArrowheads="1"/>
          </p:cNvSpPr>
          <p:nvPr/>
        </p:nvSpPr>
        <p:spPr bwMode="auto">
          <a:xfrm>
            <a:off x="3200400" y="583921"/>
            <a:ext cx="8682318" cy="8194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spcBef>
                <a:spcPct val="20000"/>
              </a:spcBef>
              <a:spcAft>
                <a:spcPts val="300"/>
              </a:spcAft>
              <a:buClr>
                <a:srgbClr val="C3260C"/>
              </a:buClr>
              <a:buSzPct val="130000"/>
              <a:buFont typeface="Georgia" pitchFamily="18" charset="0"/>
              <a:buChar char="*"/>
              <a:defRPr sz="2200">
                <a:solidFill>
                  <a:srgbClr val="404040"/>
                </a:solidFill>
                <a:latin typeface="Trebuchet MS" pitchFamily="34" charset="0"/>
              </a:defRPr>
            </a:lvl1pPr>
            <a:lvl2pPr indent="355600" eaLnBrk="0" hangingPunct="0">
              <a:spcBef>
                <a:spcPct val="20000"/>
              </a:spcBef>
              <a:spcAft>
                <a:spcPts val="300"/>
              </a:spcAft>
              <a:buClr>
                <a:srgbClr val="C3260C"/>
              </a:buClr>
              <a:buSzPct val="130000"/>
              <a:buFont typeface="Georgia" pitchFamily="18" charset="0"/>
              <a:buChar char="*"/>
              <a:defRPr sz="2000">
                <a:solidFill>
                  <a:srgbClr val="404040"/>
                </a:solidFill>
                <a:latin typeface="Trebuchet MS" pitchFamily="34" charset="0"/>
              </a:defRPr>
            </a:lvl2pPr>
            <a:lvl3pPr marL="1143000" indent="-228600" eaLnBrk="0" hangingPunct="0">
              <a:spcBef>
                <a:spcPct val="20000"/>
              </a:spcBef>
              <a:spcAft>
                <a:spcPts val="300"/>
              </a:spcAft>
              <a:buClr>
                <a:srgbClr val="C3260C"/>
              </a:buClr>
              <a:buSzPct val="130000"/>
              <a:buFont typeface="Georgia" pitchFamily="18" charset="0"/>
              <a:buChar char="*"/>
              <a:defRPr>
                <a:solidFill>
                  <a:srgbClr val="404040"/>
                </a:solidFill>
                <a:latin typeface="Trebuchet MS" pitchFamily="34" charset="0"/>
              </a:defRPr>
            </a:lvl3pPr>
            <a:lvl4pPr marL="1600200" indent="-228600" eaLnBrk="0" hangingPunct="0">
              <a:spcBef>
                <a:spcPct val="20000"/>
              </a:spcBef>
              <a:spcAft>
                <a:spcPts val="300"/>
              </a:spcAft>
              <a:buClr>
                <a:srgbClr val="C3260C"/>
              </a:buClr>
              <a:buSzPct val="130000"/>
              <a:buFont typeface="Georgia" pitchFamily="18" charset="0"/>
              <a:buChar char="*"/>
              <a:defRPr sz="1600">
                <a:solidFill>
                  <a:srgbClr val="404040"/>
                </a:solidFill>
                <a:latin typeface="Trebuchet MS" pitchFamily="34" charset="0"/>
              </a:defRPr>
            </a:lvl4pPr>
            <a:lvl5pPr marL="2057400" indent="-228600" eaLnBrk="0"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5pPr>
            <a:lvl6pPr marL="25146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6pPr>
            <a:lvl7pPr marL="29718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7pPr>
            <a:lvl8pPr marL="34290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8pPr>
            <a:lvl9pPr marL="38862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9pPr>
          </a:lstStyle>
          <a:p>
            <a:pPr marL="0" indent="0" algn="just">
              <a:lnSpc>
                <a:spcPct val="90000"/>
              </a:lnSpc>
              <a:spcBef>
                <a:spcPts val="0"/>
              </a:spcBef>
              <a:spcAft>
                <a:spcPts val="0"/>
              </a:spcAft>
              <a:buNone/>
            </a:pPr>
            <a:r>
              <a:rPr lang="ru-RU" sz="1750" b="1" dirty="0">
                <a:solidFill>
                  <a:schemeClr val="tx1"/>
                </a:solidFill>
                <a:latin typeface="Times New Roman" panose="02020603050405020304" pitchFamily="18" charset="0"/>
                <a:cs typeface="Times New Roman" panose="02020603050405020304" pitchFamily="18" charset="0"/>
              </a:rPr>
              <a:t>ФГОС </a:t>
            </a:r>
            <a:r>
              <a:rPr lang="ru-RU" sz="1800" b="1" dirty="0">
                <a:solidFill>
                  <a:schemeClr val="tx1"/>
                </a:solidFill>
                <a:latin typeface="Times New Roman" panose="02020603050405020304" pitchFamily="18" charset="0"/>
                <a:cs typeface="Times New Roman" panose="02020603050405020304" pitchFamily="18" charset="0"/>
              </a:rPr>
              <a:t>НОО</a:t>
            </a:r>
            <a:r>
              <a:rPr lang="ru-RU" sz="1750" b="1" dirty="0">
                <a:solidFill>
                  <a:schemeClr val="tx1"/>
                </a:solidFill>
                <a:latin typeface="Times New Roman" panose="02020603050405020304" pitchFamily="18" charset="0"/>
                <a:cs typeface="Times New Roman" panose="02020603050405020304" pitchFamily="18" charset="0"/>
              </a:rPr>
              <a:t> </a:t>
            </a:r>
            <a:r>
              <a:rPr lang="ru-RU" sz="1750" dirty="0">
                <a:solidFill>
                  <a:schemeClr val="tx1"/>
                </a:solidFill>
                <a:latin typeface="Times New Roman" panose="02020603050405020304" pitchFamily="18" charset="0"/>
                <a:cs typeface="Times New Roman" panose="02020603050405020304" pitchFamily="18" charset="0"/>
              </a:rPr>
              <a:t>содержит </a:t>
            </a:r>
            <a:r>
              <a:rPr lang="ru-RU" sz="1750" b="1" dirty="0">
                <a:solidFill>
                  <a:schemeClr val="tx1"/>
                </a:solidFill>
                <a:latin typeface="Times New Roman" panose="02020603050405020304" pitchFamily="18" charset="0"/>
                <a:cs typeface="Times New Roman" panose="02020603050405020304" pitchFamily="18" charset="0"/>
              </a:rPr>
              <a:t>ряд требований к образовательным результатам</a:t>
            </a:r>
            <a:r>
              <a:rPr lang="ru-RU" sz="1750" dirty="0">
                <a:solidFill>
                  <a:schemeClr val="tx1"/>
                </a:solidFill>
                <a:latin typeface="Times New Roman" panose="02020603050405020304" pitchFamily="18" charset="0"/>
                <a:cs typeface="Times New Roman" panose="02020603050405020304" pitchFamily="18" charset="0"/>
              </a:rPr>
              <a:t>, которые могут успешно достигаться в рамках изучения вопросов финансовой грамотности. </a:t>
            </a:r>
          </a:p>
          <a:p>
            <a:pPr marL="0" indent="0" algn="just">
              <a:lnSpc>
                <a:spcPct val="90000"/>
              </a:lnSpc>
              <a:spcBef>
                <a:spcPts val="0"/>
              </a:spcBef>
              <a:spcAft>
                <a:spcPts val="0"/>
              </a:spcAft>
              <a:buNone/>
            </a:pPr>
            <a:r>
              <a:rPr lang="ru-RU" sz="1750" dirty="0">
                <a:solidFill>
                  <a:schemeClr val="tx1"/>
                </a:solidFill>
                <a:latin typeface="Times New Roman" panose="02020603050405020304" pitchFamily="18" charset="0"/>
                <a:cs typeface="Times New Roman" panose="02020603050405020304" pitchFamily="18" charset="0"/>
              </a:rPr>
              <a:t>К таким требованиям напрямую относятся следующие </a:t>
            </a:r>
            <a:r>
              <a:rPr lang="ru-RU" sz="1750" b="1" dirty="0">
                <a:solidFill>
                  <a:schemeClr val="tx1"/>
                </a:solidFill>
                <a:latin typeface="Times New Roman" panose="02020603050405020304" pitchFamily="18" charset="0"/>
                <a:cs typeface="Times New Roman" panose="02020603050405020304" pitchFamily="18" charset="0"/>
              </a:rPr>
              <a:t>предметные результаты:</a:t>
            </a:r>
          </a:p>
        </p:txBody>
      </p:sp>
      <p:sp>
        <p:nvSpPr>
          <p:cNvPr id="6" name="Прямоугольник 5"/>
          <p:cNvSpPr>
            <a:spLocks noChangeArrowheads="1"/>
          </p:cNvSpPr>
          <p:nvPr/>
        </p:nvSpPr>
        <p:spPr bwMode="auto">
          <a:xfrm>
            <a:off x="103095" y="1525633"/>
            <a:ext cx="11967882" cy="5327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spcBef>
                <a:spcPct val="20000"/>
              </a:spcBef>
              <a:spcAft>
                <a:spcPts val="300"/>
              </a:spcAft>
              <a:buClr>
                <a:srgbClr val="C3260C"/>
              </a:buClr>
              <a:buSzPct val="130000"/>
              <a:buFont typeface="Georgia" pitchFamily="18" charset="0"/>
              <a:buChar char="*"/>
              <a:defRPr sz="2200">
                <a:solidFill>
                  <a:srgbClr val="404040"/>
                </a:solidFill>
                <a:latin typeface="Trebuchet MS" pitchFamily="34" charset="0"/>
              </a:defRPr>
            </a:lvl1pPr>
            <a:lvl2pPr indent="355600" eaLnBrk="0" hangingPunct="0">
              <a:spcBef>
                <a:spcPct val="20000"/>
              </a:spcBef>
              <a:spcAft>
                <a:spcPts val="300"/>
              </a:spcAft>
              <a:buClr>
                <a:srgbClr val="C3260C"/>
              </a:buClr>
              <a:buSzPct val="130000"/>
              <a:buFont typeface="Georgia" pitchFamily="18" charset="0"/>
              <a:buChar char="*"/>
              <a:defRPr sz="2000">
                <a:solidFill>
                  <a:srgbClr val="404040"/>
                </a:solidFill>
                <a:latin typeface="Trebuchet MS" pitchFamily="34" charset="0"/>
              </a:defRPr>
            </a:lvl2pPr>
            <a:lvl3pPr marL="1143000" indent="-228600" eaLnBrk="0" hangingPunct="0">
              <a:spcBef>
                <a:spcPct val="20000"/>
              </a:spcBef>
              <a:spcAft>
                <a:spcPts val="300"/>
              </a:spcAft>
              <a:buClr>
                <a:srgbClr val="C3260C"/>
              </a:buClr>
              <a:buSzPct val="130000"/>
              <a:buFont typeface="Georgia" pitchFamily="18" charset="0"/>
              <a:buChar char="*"/>
              <a:defRPr>
                <a:solidFill>
                  <a:srgbClr val="404040"/>
                </a:solidFill>
                <a:latin typeface="Trebuchet MS" pitchFamily="34" charset="0"/>
              </a:defRPr>
            </a:lvl3pPr>
            <a:lvl4pPr marL="1600200" indent="-228600" eaLnBrk="0" hangingPunct="0">
              <a:spcBef>
                <a:spcPct val="20000"/>
              </a:spcBef>
              <a:spcAft>
                <a:spcPts val="300"/>
              </a:spcAft>
              <a:buClr>
                <a:srgbClr val="C3260C"/>
              </a:buClr>
              <a:buSzPct val="130000"/>
              <a:buFont typeface="Georgia" pitchFamily="18" charset="0"/>
              <a:buChar char="*"/>
              <a:defRPr sz="1600">
                <a:solidFill>
                  <a:srgbClr val="404040"/>
                </a:solidFill>
                <a:latin typeface="Trebuchet MS" pitchFamily="34" charset="0"/>
              </a:defRPr>
            </a:lvl4pPr>
            <a:lvl5pPr marL="2057400" indent="-228600" eaLnBrk="0"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5pPr>
            <a:lvl6pPr marL="25146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6pPr>
            <a:lvl7pPr marL="29718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7pPr>
            <a:lvl8pPr marL="34290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8pPr>
            <a:lvl9pPr marL="38862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9pPr>
          </a:lstStyle>
          <a:p>
            <a:pPr marL="0" indent="546100" algn="just">
              <a:lnSpc>
                <a:spcPct val="90000"/>
              </a:lnSpc>
              <a:spcBef>
                <a:spcPts val="0"/>
              </a:spcBef>
              <a:spcAft>
                <a:spcPts val="0"/>
              </a:spcAft>
              <a:buNone/>
            </a:pPr>
            <a:r>
              <a:rPr lang="ru-RU" sz="1800" b="1" dirty="0">
                <a:solidFill>
                  <a:schemeClr val="tx1"/>
                </a:solidFill>
                <a:latin typeface="Times New Roman" panose="02020603050405020304" pitchFamily="18" charset="0"/>
                <a:cs typeface="Times New Roman" panose="02020603050405020304" pitchFamily="18" charset="0"/>
              </a:rPr>
              <a:t>по математике</a:t>
            </a:r>
            <a:r>
              <a:rPr lang="ru-RU" sz="1800" dirty="0">
                <a:solidFill>
                  <a:schemeClr val="tx1"/>
                </a:solidFill>
                <a:latin typeface="Times New Roman" panose="02020603050405020304" pitchFamily="18" charset="0"/>
                <a:cs typeface="Times New Roman" panose="02020603050405020304" pitchFamily="18" charset="0"/>
              </a:rPr>
              <a:t>: </a:t>
            </a:r>
          </a:p>
          <a:p>
            <a:pPr marL="0" indent="0" algn="just">
              <a:lnSpc>
                <a:spcPct val="90000"/>
              </a:lnSpc>
              <a:spcBef>
                <a:spcPts val="0"/>
              </a:spcBef>
              <a:spcAft>
                <a:spcPts val="0"/>
              </a:spcAft>
              <a:buNone/>
            </a:pPr>
            <a:r>
              <a:rPr lang="ru-RU" sz="1800" dirty="0">
                <a:solidFill>
                  <a:schemeClr val="tx1"/>
                </a:solidFill>
                <a:latin typeface="Times New Roman" panose="02020603050405020304" pitchFamily="18" charset="0"/>
                <a:cs typeface="Times New Roman" panose="02020603050405020304" pitchFamily="18" charset="0"/>
              </a:rPr>
              <a:t>– использование начальных математических знаний для описания и объяснения </a:t>
            </a:r>
            <a:r>
              <a:rPr lang="ru-RU" sz="1800" spc="-10" dirty="0">
                <a:solidFill>
                  <a:schemeClr val="tx1"/>
                </a:solidFill>
                <a:latin typeface="Times New Roman" panose="02020603050405020304" pitchFamily="18" charset="0"/>
                <a:cs typeface="Times New Roman" panose="02020603050405020304" pitchFamily="18" charset="0"/>
              </a:rPr>
              <a:t>окружающих</a:t>
            </a:r>
            <a:r>
              <a:rPr lang="ru-RU" sz="1800" dirty="0">
                <a:solidFill>
                  <a:schemeClr val="tx1"/>
                </a:solidFill>
                <a:latin typeface="Times New Roman" panose="02020603050405020304" pitchFamily="18" charset="0"/>
                <a:cs typeface="Times New Roman" panose="02020603050405020304" pitchFamily="18" charset="0"/>
              </a:rPr>
              <a:t> предметов, процессов, явлений, а также оценки их количественных и пространственных отношений; </a:t>
            </a:r>
          </a:p>
          <a:p>
            <a:pPr marL="0" indent="0" algn="just">
              <a:lnSpc>
                <a:spcPct val="90000"/>
              </a:lnSpc>
              <a:spcBef>
                <a:spcPts val="0"/>
              </a:spcBef>
              <a:spcAft>
                <a:spcPts val="0"/>
              </a:spcAft>
              <a:buNone/>
            </a:pPr>
            <a:r>
              <a:rPr lang="ru-RU" sz="1800" dirty="0">
                <a:solidFill>
                  <a:schemeClr val="tx1"/>
                </a:solidFill>
                <a:latin typeface="Times New Roman" panose="02020603050405020304" pitchFamily="18" charset="0"/>
                <a:cs typeface="Times New Roman" panose="02020603050405020304" pitchFamily="18" charset="0"/>
              </a:rPr>
              <a:t>– приобретение начального опыта применения математических знаний для решения учебно-познавательных и учебно-практических задач. </a:t>
            </a:r>
          </a:p>
          <a:p>
            <a:pPr marL="0" indent="546100" algn="just">
              <a:lnSpc>
                <a:spcPct val="90000"/>
              </a:lnSpc>
              <a:spcBef>
                <a:spcPts val="0"/>
              </a:spcBef>
              <a:spcAft>
                <a:spcPts val="0"/>
              </a:spcAft>
              <a:buNone/>
            </a:pPr>
            <a:r>
              <a:rPr lang="ru-RU" sz="1800" b="1" dirty="0">
                <a:solidFill>
                  <a:schemeClr val="tx1"/>
                </a:solidFill>
                <a:latin typeface="Times New Roman" panose="02020603050405020304" pitchFamily="18" charset="0"/>
                <a:cs typeface="Times New Roman" panose="02020603050405020304" pitchFamily="18" charset="0"/>
              </a:rPr>
              <a:t>по окружающему миру: </a:t>
            </a:r>
          </a:p>
          <a:p>
            <a:pPr marL="0" indent="0" algn="just">
              <a:lnSpc>
                <a:spcPct val="90000"/>
              </a:lnSpc>
              <a:spcBef>
                <a:spcPts val="0"/>
              </a:spcBef>
              <a:spcAft>
                <a:spcPts val="0"/>
              </a:spcAft>
              <a:buNone/>
            </a:pPr>
            <a:r>
              <a:rPr lang="ru-RU" sz="1800" dirty="0">
                <a:solidFill>
                  <a:schemeClr val="tx1"/>
                </a:solidFill>
                <a:latin typeface="Times New Roman" panose="02020603050405020304" pitchFamily="18" charset="0"/>
                <a:cs typeface="Times New Roman" panose="02020603050405020304" pitchFamily="18" charset="0"/>
              </a:rPr>
              <a:t>– осознание норм здоровье сберегающего поведения в природной и социальной среде. Традиционно в учебных материалах для начальной школы раскрывается </a:t>
            </a:r>
            <a:r>
              <a:rPr lang="ru-RU" sz="1800" spc="-10" dirty="0">
                <a:solidFill>
                  <a:schemeClr val="tx1"/>
                </a:solidFill>
                <a:latin typeface="Times New Roman" panose="02020603050405020304" pitchFamily="18" charset="0"/>
                <a:cs typeface="Times New Roman" panose="02020603050405020304" pitchFamily="18" charset="0"/>
              </a:rPr>
              <a:t>здоровье сберегающее</a:t>
            </a:r>
            <a:r>
              <a:rPr lang="ru-RU" sz="1800" dirty="0">
                <a:solidFill>
                  <a:schemeClr val="tx1"/>
                </a:solidFill>
                <a:latin typeface="Times New Roman" panose="02020603050405020304" pitchFamily="18" charset="0"/>
                <a:cs typeface="Times New Roman" panose="02020603050405020304" pitchFamily="18" charset="0"/>
              </a:rPr>
              <a:t> поведение в его природном проявлении. Освоение же рационального, финансово грамотного поведения школьниками может и должно рассматриваться как освоение моделей здоровье сберегающего поведения в социальной сред</a:t>
            </a:r>
            <a:endParaRPr lang="ru-RU" sz="1800" b="1" dirty="0">
              <a:solidFill>
                <a:schemeClr val="tx1"/>
              </a:solidFill>
              <a:latin typeface="Times New Roman" panose="02020603050405020304" pitchFamily="18" charset="0"/>
              <a:cs typeface="Times New Roman" panose="02020603050405020304" pitchFamily="18" charset="0"/>
            </a:endParaRPr>
          </a:p>
          <a:p>
            <a:pPr marL="0" indent="546100" algn="just">
              <a:lnSpc>
                <a:spcPct val="90000"/>
              </a:lnSpc>
              <a:spcBef>
                <a:spcPts val="0"/>
              </a:spcBef>
              <a:spcAft>
                <a:spcPts val="0"/>
              </a:spcAft>
              <a:buNone/>
            </a:pPr>
            <a:r>
              <a:rPr lang="ru-RU" sz="1800" b="1" dirty="0">
                <a:solidFill>
                  <a:schemeClr val="tx1"/>
                </a:solidFill>
                <a:latin typeface="Times New Roman" panose="02020603050405020304" pitchFamily="18" charset="0"/>
                <a:cs typeface="Times New Roman" panose="02020603050405020304" pitchFamily="18" charset="0"/>
              </a:rPr>
              <a:t>по технологии: </a:t>
            </a:r>
          </a:p>
          <a:p>
            <a:pPr marL="0" indent="0" algn="just">
              <a:lnSpc>
                <a:spcPct val="90000"/>
              </a:lnSpc>
              <a:spcBef>
                <a:spcPts val="0"/>
              </a:spcBef>
              <a:spcAft>
                <a:spcPts val="0"/>
              </a:spcAft>
              <a:buNone/>
            </a:pPr>
            <a:r>
              <a:rPr lang="ru-RU" sz="1800" dirty="0">
                <a:solidFill>
                  <a:schemeClr val="tx1"/>
                </a:solidFill>
                <a:latin typeface="Times New Roman" panose="02020603050405020304" pitchFamily="18" charset="0"/>
                <a:cs typeface="Times New Roman" panose="02020603050405020304" pitchFamily="18" charset="0"/>
              </a:rPr>
              <a:t>– получение первоначальных представлений о созидательном и нравственном значении труда в жизни человека и общества. Многие вопросы, предлагаемые к изучению в области финансовой грамотности, позволяют конкретизировать изучаемые аспекты, связанные с трудом, сделать их максимально актуальными для школьников (к примеру, в рамках вопросов о формировании семейного бюджета, планирования собственной будущей деятельности, знакомства с основами предпринимательства).</a:t>
            </a:r>
          </a:p>
          <a:p>
            <a:pPr marL="0" indent="546100" algn="just">
              <a:lnSpc>
                <a:spcPct val="90000"/>
              </a:lnSpc>
              <a:spcBef>
                <a:spcPts val="0"/>
              </a:spcBef>
              <a:spcAft>
                <a:spcPts val="0"/>
              </a:spcAft>
              <a:buNone/>
            </a:pPr>
            <a:r>
              <a:rPr lang="ru-RU" sz="1800" dirty="0">
                <a:solidFill>
                  <a:schemeClr val="tx1"/>
                </a:solidFill>
                <a:latin typeface="Times New Roman" panose="02020603050405020304" pitchFamily="18" charset="0"/>
                <a:cs typeface="Times New Roman" panose="02020603050405020304" pitchFamily="18" charset="0"/>
              </a:rPr>
              <a:t>ФГОС НОО содержит </a:t>
            </a:r>
            <a:r>
              <a:rPr lang="ru-RU" sz="1800" b="1" dirty="0">
                <a:solidFill>
                  <a:schemeClr val="tx1"/>
                </a:solidFill>
                <a:latin typeface="Times New Roman" panose="02020603050405020304" pitchFamily="18" charset="0"/>
                <a:cs typeface="Times New Roman" panose="02020603050405020304" pitchFamily="18" charset="0"/>
              </a:rPr>
              <a:t>перечень личностных характеристик выпускника </a:t>
            </a:r>
            <a:r>
              <a:rPr lang="ru-RU" sz="1800" dirty="0">
                <a:solidFill>
                  <a:schemeClr val="tx1"/>
                </a:solidFill>
                <a:latin typeface="Times New Roman" panose="02020603050405020304" pitchFamily="18" charset="0"/>
                <a:cs typeface="Times New Roman" panose="02020603050405020304" pitchFamily="18" charset="0"/>
              </a:rPr>
              <a:t>– «портрет выпускника начальной школы» (п. 8 ФГОС НОО), среди которых зафиксированы следующие характеристики: </a:t>
            </a:r>
          </a:p>
          <a:p>
            <a:pPr marL="0" indent="0" algn="just">
              <a:lnSpc>
                <a:spcPct val="90000"/>
              </a:lnSpc>
              <a:spcBef>
                <a:spcPts val="0"/>
              </a:spcBef>
              <a:spcAft>
                <a:spcPts val="0"/>
              </a:spcAft>
              <a:buNone/>
            </a:pPr>
            <a:r>
              <a:rPr lang="ru-RU" sz="1800" dirty="0">
                <a:solidFill>
                  <a:schemeClr val="tx1"/>
                </a:solidFill>
                <a:latin typeface="Times New Roman" panose="02020603050405020304" pitchFamily="18" charset="0"/>
                <a:cs typeface="Times New Roman" panose="02020603050405020304" pitchFamily="18" charset="0"/>
              </a:rPr>
              <a:t>– любознательный, активно и заинтересованно познающий мир; </a:t>
            </a:r>
          </a:p>
          <a:p>
            <a:pPr marL="0" indent="0" algn="just">
              <a:lnSpc>
                <a:spcPct val="90000"/>
              </a:lnSpc>
              <a:spcBef>
                <a:spcPts val="0"/>
              </a:spcBef>
              <a:spcAft>
                <a:spcPts val="0"/>
              </a:spcAft>
              <a:buNone/>
            </a:pPr>
            <a:r>
              <a:rPr lang="ru-RU" sz="1800" dirty="0">
                <a:solidFill>
                  <a:schemeClr val="tx1"/>
                </a:solidFill>
                <a:latin typeface="Times New Roman" panose="02020603050405020304" pitchFamily="18" charset="0"/>
                <a:cs typeface="Times New Roman" panose="02020603050405020304" pitchFamily="18" charset="0"/>
              </a:rPr>
              <a:t>– готовый самостоятельно действовать и отвечать за свои поступки перед семьёй и обществом; </a:t>
            </a:r>
          </a:p>
          <a:p>
            <a:pPr marL="0" indent="0" algn="just">
              <a:lnSpc>
                <a:spcPct val="90000"/>
              </a:lnSpc>
              <a:spcBef>
                <a:spcPts val="0"/>
              </a:spcBef>
              <a:spcAft>
                <a:spcPts val="0"/>
              </a:spcAft>
              <a:buNone/>
            </a:pPr>
            <a:r>
              <a:rPr lang="ru-RU" sz="1800" dirty="0">
                <a:solidFill>
                  <a:schemeClr val="tx1"/>
                </a:solidFill>
                <a:latin typeface="Times New Roman" panose="02020603050405020304" pitchFamily="18" charset="0"/>
                <a:cs typeface="Times New Roman" panose="02020603050405020304" pitchFamily="18" charset="0"/>
              </a:rPr>
              <a:t>– выполняющий правила здорового и безопасного для себя и окружающих образа жизни.</a:t>
            </a:r>
          </a:p>
        </p:txBody>
      </p:sp>
      <p:pic>
        <p:nvPicPr>
          <p:cNvPr id="2056" name="Picture 8" descr="ФГОС НОО и ООО"/>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095" y="450841"/>
            <a:ext cx="2532529" cy="1074791"/>
          </a:xfrm>
          <a:prstGeom prst="rect">
            <a:avLst/>
          </a:prstGeom>
          <a:noFill/>
          <a:extLst>
            <a:ext uri="{909E8E84-426E-40DD-AFC4-6F175D3DCCD1}">
              <a14:hiddenFill xmlns:a14="http://schemas.microsoft.com/office/drawing/2010/main">
                <a:solidFill>
                  <a:srgbClr val="FFFFFF"/>
                </a:solidFill>
              </a14:hiddenFill>
            </a:ext>
          </a:extLst>
        </p:spPr>
      </p:pic>
      <p:sp>
        <p:nvSpPr>
          <p:cNvPr id="7" name="Прямоугольник 5"/>
          <p:cNvSpPr>
            <a:spLocks noChangeArrowheads="1"/>
          </p:cNvSpPr>
          <p:nvPr/>
        </p:nvSpPr>
        <p:spPr bwMode="auto">
          <a:xfrm>
            <a:off x="103095" y="0"/>
            <a:ext cx="1207970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spcBef>
                <a:spcPct val="20000"/>
              </a:spcBef>
              <a:spcAft>
                <a:spcPts val="300"/>
              </a:spcAft>
              <a:buClr>
                <a:srgbClr val="C3260C"/>
              </a:buClr>
              <a:buSzPct val="130000"/>
              <a:buFont typeface="Georgia" pitchFamily="18" charset="0"/>
              <a:buChar char="*"/>
              <a:defRPr sz="2200">
                <a:solidFill>
                  <a:srgbClr val="404040"/>
                </a:solidFill>
                <a:latin typeface="Trebuchet MS" pitchFamily="34" charset="0"/>
              </a:defRPr>
            </a:lvl1pPr>
            <a:lvl2pPr indent="355600" eaLnBrk="0" hangingPunct="0">
              <a:spcBef>
                <a:spcPct val="20000"/>
              </a:spcBef>
              <a:spcAft>
                <a:spcPts val="300"/>
              </a:spcAft>
              <a:buClr>
                <a:srgbClr val="C3260C"/>
              </a:buClr>
              <a:buSzPct val="130000"/>
              <a:buFont typeface="Georgia" pitchFamily="18" charset="0"/>
              <a:buChar char="*"/>
              <a:defRPr sz="2000">
                <a:solidFill>
                  <a:srgbClr val="404040"/>
                </a:solidFill>
                <a:latin typeface="Trebuchet MS" pitchFamily="34" charset="0"/>
              </a:defRPr>
            </a:lvl2pPr>
            <a:lvl3pPr marL="1143000" indent="-228600" eaLnBrk="0" hangingPunct="0">
              <a:spcBef>
                <a:spcPct val="20000"/>
              </a:spcBef>
              <a:spcAft>
                <a:spcPts val="300"/>
              </a:spcAft>
              <a:buClr>
                <a:srgbClr val="C3260C"/>
              </a:buClr>
              <a:buSzPct val="130000"/>
              <a:buFont typeface="Georgia" pitchFamily="18" charset="0"/>
              <a:buChar char="*"/>
              <a:defRPr>
                <a:solidFill>
                  <a:srgbClr val="404040"/>
                </a:solidFill>
                <a:latin typeface="Trebuchet MS" pitchFamily="34" charset="0"/>
              </a:defRPr>
            </a:lvl3pPr>
            <a:lvl4pPr marL="1600200" indent="-228600" eaLnBrk="0" hangingPunct="0">
              <a:spcBef>
                <a:spcPct val="20000"/>
              </a:spcBef>
              <a:spcAft>
                <a:spcPts val="300"/>
              </a:spcAft>
              <a:buClr>
                <a:srgbClr val="C3260C"/>
              </a:buClr>
              <a:buSzPct val="130000"/>
              <a:buFont typeface="Georgia" pitchFamily="18" charset="0"/>
              <a:buChar char="*"/>
              <a:defRPr sz="1600">
                <a:solidFill>
                  <a:srgbClr val="404040"/>
                </a:solidFill>
                <a:latin typeface="Trebuchet MS" pitchFamily="34" charset="0"/>
              </a:defRPr>
            </a:lvl4pPr>
            <a:lvl5pPr marL="2057400" indent="-228600" eaLnBrk="0"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5pPr>
            <a:lvl6pPr marL="25146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6pPr>
            <a:lvl7pPr marL="29718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7pPr>
            <a:lvl8pPr marL="34290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8pPr>
            <a:lvl9pPr marL="38862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9pPr>
          </a:lstStyle>
          <a:p>
            <a:pPr marL="0" indent="0" algn="ctr">
              <a:buNone/>
            </a:pPr>
            <a:r>
              <a:rPr lang="ru-RU" sz="2400" b="1" dirty="0">
                <a:solidFill>
                  <a:srgbClr val="C00000"/>
                </a:solidFill>
                <a:latin typeface="Times New Roman" panose="02020603050405020304" pitchFamily="18" charset="0"/>
                <a:cs typeface="Times New Roman" panose="02020603050405020304" pitchFamily="18" charset="0"/>
              </a:rPr>
              <a:t>4. Формирование финансовой грамотности как педагогическая задача</a:t>
            </a:r>
          </a:p>
        </p:txBody>
      </p:sp>
    </p:spTree>
    <p:extLst>
      <p:ext uri="{BB962C8B-B14F-4D97-AF65-F5344CB8AC3E}">
        <p14:creationId xmlns:p14="http://schemas.microsoft.com/office/powerpoint/2010/main" val="30338287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5"/>
          <p:cNvSpPr>
            <a:spLocks noChangeArrowheads="1"/>
          </p:cNvSpPr>
          <p:nvPr/>
        </p:nvSpPr>
        <p:spPr bwMode="auto">
          <a:xfrm>
            <a:off x="8206" y="21608"/>
            <a:ext cx="1207970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spcBef>
                <a:spcPct val="20000"/>
              </a:spcBef>
              <a:spcAft>
                <a:spcPts val="300"/>
              </a:spcAft>
              <a:buClr>
                <a:srgbClr val="C3260C"/>
              </a:buClr>
              <a:buSzPct val="130000"/>
              <a:buFont typeface="Georgia" pitchFamily="18" charset="0"/>
              <a:buChar char="*"/>
              <a:defRPr sz="2200">
                <a:solidFill>
                  <a:srgbClr val="404040"/>
                </a:solidFill>
                <a:latin typeface="Trebuchet MS" pitchFamily="34" charset="0"/>
              </a:defRPr>
            </a:lvl1pPr>
            <a:lvl2pPr indent="355600" eaLnBrk="0" hangingPunct="0">
              <a:spcBef>
                <a:spcPct val="20000"/>
              </a:spcBef>
              <a:spcAft>
                <a:spcPts val="300"/>
              </a:spcAft>
              <a:buClr>
                <a:srgbClr val="C3260C"/>
              </a:buClr>
              <a:buSzPct val="130000"/>
              <a:buFont typeface="Georgia" pitchFamily="18" charset="0"/>
              <a:buChar char="*"/>
              <a:defRPr sz="2000">
                <a:solidFill>
                  <a:srgbClr val="404040"/>
                </a:solidFill>
                <a:latin typeface="Trebuchet MS" pitchFamily="34" charset="0"/>
              </a:defRPr>
            </a:lvl2pPr>
            <a:lvl3pPr marL="1143000" indent="-228600" eaLnBrk="0" hangingPunct="0">
              <a:spcBef>
                <a:spcPct val="20000"/>
              </a:spcBef>
              <a:spcAft>
                <a:spcPts val="300"/>
              </a:spcAft>
              <a:buClr>
                <a:srgbClr val="C3260C"/>
              </a:buClr>
              <a:buSzPct val="130000"/>
              <a:buFont typeface="Georgia" pitchFamily="18" charset="0"/>
              <a:buChar char="*"/>
              <a:defRPr>
                <a:solidFill>
                  <a:srgbClr val="404040"/>
                </a:solidFill>
                <a:latin typeface="Trebuchet MS" pitchFamily="34" charset="0"/>
              </a:defRPr>
            </a:lvl3pPr>
            <a:lvl4pPr marL="1600200" indent="-228600" eaLnBrk="0" hangingPunct="0">
              <a:spcBef>
                <a:spcPct val="20000"/>
              </a:spcBef>
              <a:spcAft>
                <a:spcPts val="300"/>
              </a:spcAft>
              <a:buClr>
                <a:srgbClr val="C3260C"/>
              </a:buClr>
              <a:buSzPct val="130000"/>
              <a:buFont typeface="Georgia" pitchFamily="18" charset="0"/>
              <a:buChar char="*"/>
              <a:defRPr sz="1600">
                <a:solidFill>
                  <a:srgbClr val="404040"/>
                </a:solidFill>
                <a:latin typeface="Trebuchet MS" pitchFamily="34" charset="0"/>
              </a:defRPr>
            </a:lvl4pPr>
            <a:lvl5pPr marL="2057400" indent="-228600" eaLnBrk="0"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5pPr>
            <a:lvl6pPr marL="25146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6pPr>
            <a:lvl7pPr marL="29718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7pPr>
            <a:lvl8pPr marL="34290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8pPr>
            <a:lvl9pPr marL="38862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9pPr>
          </a:lstStyle>
          <a:p>
            <a:pPr marL="0" indent="0" algn="ctr">
              <a:buNone/>
            </a:pPr>
            <a:r>
              <a:rPr lang="ru-RU" sz="2400" b="1" dirty="0">
                <a:solidFill>
                  <a:srgbClr val="C00000"/>
                </a:solidFill>
                <a:latin typeface="Times New Roman" panose="02020603050405020304" pitchFamily="18" charset="0"/>
                <a:cs typeface="Times New Roman" panose="02020603050405020304" pitchFamily="18" charset="0"/>
              </a:rPr>
              <a:t>1. Финансовая грамотность как  основной жизненный навык</a:t>
            </a:r>
          </a:p>
        </p:txBody>
      </p:sp>
      <p:sp>
        <p:nvSpPr>
          <p:cNvPr id="4" name="Прямоугольник 5"/>
          <p:cNvSpPr>
            <a:spLocks noChangeArrowheads="1"/>
          </p:cNvSpPr>
          <p:nvPr/>
        </p:nvSpPr>
        <p:spPr bwMode="auto">
          <a:xfrm>
            <a:off x="39807" y="496921"/>
            <a:ext cx="12087664" cy="6370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spcBef>
                <a:spcPct val="20000"/>
              </a:spcBef>
              <a:spcAft>
                <a:spcPts val="300"/>
              </a:spcAft>
              <a:buClr>
                <a:srgbClr val="C3260C"/>
              </a:buClr>
              <a:buSzPct val="130000"/>
              <a:buFont typeface="Georgia" pitchFamily="18" charset="0"/>
              <a:buChar char="*"/>
              <a:defRPr sz="2200">
                <a:solidFill>
                  <a:srgbClr val="404040"/>
                </a:solidFill>
                <a:latin typeface="Trebuchet MS" pitchFamily="34" charset="0"/>
              </a:defRPr>
            </a:lvl1pPr>
            <a:lvl2pPr indent="355600" eaLnBrk="0" hangingPunct="0">
              <a:spcBef>
                <a:spcPct val="20000"/>
              </a:spcBef>
              <a:spcAft>
                <a:spcPts val="300"/>
              </a:spcAft>
              <a:buClr>
                <a:srgbClr val="C3260C"/>
              </a:buClr>
              <a:buSzPct val="130000"/>
              <a:buFont typeface="Georgia" pitchFamily="18" charset="0"/>
              <a:buChar char="*"/>
              <a:defRPr sz="2000">
                <a:solidFill>
                  <a:srgbClr val="404040"/>
                </a:solidFill>
                <a:latin typeface="Trebuchet MS" pitchFamily="34" charset="0"/>
              </a:defRPr>
            </a:lvl2pPr>
            <a:lvl3pPr marL="1143000" indent="-228600" eaLnBrk="0" hangingPunct="0">
              <a:spcBef>
                <a:spcPct val="20000"/>
              </a:spcBef>
              <a:spcAft>
                <a:spcPts val="300"/>
              </a:spcAft>
              <a:buClr>
                <a:srgbClr val="C3260C"/>
              </a:buClr>
              <a:buSzPct val="130000"/>
              <a:buFont typeface="Georgia" pitchFamily="18" charset="0"/>
              <a:buChar char="*"/>
              <a:defRPr>
                <a:solidFill>
                  <a:srgbClr val="404040"/>
                </a:solidFill>
                <a:latin typeface="Trebuchet MS" pitchFamily="34" charset="0"/>
              </a:defRPr>
            </a:lvl3pPr>
            <a:lvl4pPr marL="1600200" indent="-228600" eaLnBrk="0" hangingPunct="0">
              <a:spcBef>
                <a:spcPct val="20000"/>
              </a:spcBef>
              <a:spcAft>
                <a:spcPts val="300"/>
              </a:spcAft>
              <a:buClr>
                <a:srgbClr val="C3260C"/>
              </a:buClr>
              <a:buSzPct val="130000"/>
              <a:buFont typeface="Georgia" pitchFamily="18" charset="0"/>
              <a:buChar char="*"/>
              <a:defRPr sz="1600">
                <a:solidFill>
                  <a:srgbClr val="404040"/>
                </a:solidFill>
                <a:latin typeface="Trebuchet MS" pitchFamily="34" charset="0"/>
              </a:defRPr>
            </a:lvl4pPr>
            <a:lvl5pPr marL="2057400" indent="-228600" eaLnBrk="0"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5pPr>
            <a:lvl6pPr marL="25146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6pPr>
            <a:lvl7pPr marL="29718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7pPr>
            <a:lvl8pPr marL="34290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8pPr>
            <a:lvl9pPr marL="38862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9pPr>
          </a:lstStyle>
          <a:p>
            <a:pPr marL="0" indent="363538" algn="just">
              <a:lnSpc>
                <a:spcPct val="85000"/>
              </a:lnSpc>
              <a:spcBef>
                <a:spcPts val="0"/>
              </a:spcBef>
              <a:spcAft>
                <a:spcPts val="0"/>
              </a:spcAft>
              <a:buNone/>
            </a:pPr>
            <a:r>
              <a:rPr lang="ru-RU" sz="1850" spc="-10" dirty="0">
                <a:solidFill>
                  <a:schemeClr val="tx1"/>
                </a:solidFill>
                <a:latin typeface="Times New Roman" panose="02020603050405020304" pitchFamily="18" charset="0"/>
                <a:cs typeface="Times New Roman" panose="02020603050405020304" pitchFamily="18" charset="0"/>
              </a:rPr>
              <a:t>Актуальной задачей общественного развития и неотъемлемой составляющей системы современного образования признано финансовое образование.</a:t>
            </a:r>
          </a:p>
          <a:p>
            <a:pPr marL="0" indent="363538" algn="just">
              <a:lnSpc>
                <a:spcPct val="85000"/>
              </a:lnSpc>
              <a:spcBef>
                <a:spcPts val="0"/>
              </a:spcBef>
              <a:spcAft>
                <a:spcPts val="0"/>
              </a:spcAft>
              <a:buNone/>
            </a:pPr>
            <a:r>
              <a:rPr lang="ru-RU" sz="1850" b="1" spc="-10" dirty="0">
                <a:solidFill>
                  <a:schemeClr val="tx1"/>
                </a:solidFill>
                <a:latin typeface="Times New Roman" panose="02020603050405020304" pitchFamily="18" charset="0"/>
                <a:cs typeface="Times New Roman" panose="02020603050405020304" pitchFamily="18" charset="0"/>
              </a:rPr>
              <a:t>Финансовое образование </a:t>
            </a:r>
            <a:r>
              <a:rPr lang="ru-RU" sz="1850" spc="-10" dirty="0">
                <a:solidFill>
                  <a:schemeClr val="tx1"/>
                </a:solidFill>
                <a:latin typeface="Times New Roman" panose="02020603050405020304" pitchFamily="18" charset="0"/>
                <a:cs typeface="Times New Roman" panose="02020603050405020304" pitchFamily="18" charset="0"/>
              </a:rPr>
              <a:t>– процесс, охватывающий и учитывающий меняющиеся потребности граждан в различных социально-экономических условиях.</a:t>
            </a:r>
          </a:p>
          <a:p>
            <a:pPr marL="0" indent="363538" algn="just">
              <a:lnSpc>
                <a:spcPct val="85000"/>
              </a:lnSpc>
              <a:spcBef>
                <a:spcPts val="0"/>
              </a:spcBef>
              <a:spcAft>
                <a:spcPts val="0"/>
              </a:spcAft>
              <a:buNone/>
            </a:pPr>
            <a:r>
              <a:rPr lang="ru-RU" sz="1800" b="1" spc="-5" dirty="0">
                <a:solidFill>
                  <a:schemeClr val="tx1"/>
                </a:solidFill>
                <a:latin typeface="Times New Roman" panose="02020603050405020304" pitchFamily="18" charset="0"/>
                <a:cs typeface="Times New Roman" panose="02020603050405020304" pitchFamily="18" charset="0"/>
              </a:rPr>
              <a:t>Финансовая </a:t>
            </a:r>
            <a:r>
              <a:rPr lang="ru-RU" sz="1800" b="1" dirty="0">
                <a:solidFill>
                  <a:schemeClr val="tx1"/>
                </a:solidFill>
                <a:latin typeface="Times New Roman" panose="02020603050405020304" pitchFamily="18" charset="0"/>
                <a:cs typeface="Times New Roman" panose="02020603050405020304" pitchFamily="18" charset="0"/>
              </a:rPr>
              <a:t>грамотность</a:t>
            </a:r>
            <a:r>
              <a:rPr lang="ru-RU" sz="1800" b="1" dirty="0">
                <a:solidFill>
                  <a:srgbClr val="001F5F"/>
                </a:solidFill>
                <a:latin typeface="Times New Roman" panose="02020603050405020304" pitchFamily="18" charset="0"/>
                <a:cs typeface="Times New Roman" panose="02020603050405020304" pitchFamily="18" charset="0"/>
              </a:rPr>
              <a:t>, </a:t>
            </a:r>
            <a:r>
              <a:rPr lang="ru-RU" sz="1850" spc="-10" dirty="0">
                <a:solidFill>
                  <a:schemeClr val="tx1"/>
                </a:solidFill>
                <a:latin typeface="Times New Roman" panose="02020603050405020304" pitchFamily="18" charset="0"/>
                <a:cs typeface="Times New Roman" panose="02020603050405020304" pitchFamily="18" charset="0"/>
              </a:rPr>
              <a:t>как результат финансового образования, представляет собой </a:t>
            </a:r>
            <a:r>
              <a:rPr lang="ru-RU" sz="1800" spc="-5" dirty="0">
                <a:latin typeface="Times New Roman" panose="02020603050405020304" pitchFamily="18" charset="0"/>
                <a:cs typeface="Times New Roman" panose="02020603050405020304" pitchFamily="18" charset="0"/>
              </a:rPr>
              <a:t>совокупность </a:t>
            </a:r>
            <a:r>
              <a:rPr lang="ru-RU" sz="1800" dirty="0">
                <a:latin typeface="Times New Roman" panose="02020603050405020304" pitchFamily="18" charset="0"/>
                <a:cs typeface="Times New Roman" panose="02020603050405020304" pitchFamily="18" charset="0"/>
              </a:rPr>
              <a:t>знаний, </a:t>
            </a:r>
            <a:r>
              <a:rPr lang="ru-RU" sz="1800" spc="-15" dirty="0">
                <a:latin typeface="Times New Roman" panose="02020603050405020304" pitchFamily="18" charset="0"/>
                <a:cs typeface="Times New Roman" panose="02020603050405020304" pitchFamily="18" charset="0"/>
              </a:rPr>
              <a:t>навыков </a:t>
            </a:r>
            <a:r>
              <a:rPr lang="ru-RU" sz="1800" spc="-409" dirty="0">
                <a:latin typeface="Times New Roman" panose="02020603050405020304" pitchFamily="18" charset="0"/>
                <a:cs typeface="Times New Roman" panose="02020603050405020304" pitchFamily="18" charset="0"/>
              </a:rPr>
              <a:t> </a:t>
            </a:r>
            <a:r>
              <a:rPr lang="ru-RU" sz="1800" dirty="0">
                <a:latin typeface="Times New Roman" panose="02020603050405020304" pitchFamily="18" charset="0"/>
                <a:cs typeface="Times New Roman" panose="02020603050405020304" pitchFamily="18" charset="0"/>
              </a:rPr>
              <a:t>и </a:t>
            </a:r>
            <a:r>
              <a:rPr lang="ru-RU" sz="1800" spc="-5" dirty="0">
                <a:latin typeface="Times New Roman" panose="02020603050405020304" pitchFamily="18" charset="0"/>
                <a:cs typeface="Times New Roman" panose="02020603050405020304" pitchFamily="18" charset="0"/>
              </a:rPr>
              <a:t>установок </a:t>
            </a:r>
            <a:r>
              <a:rPr lang="ru-RU" sz="1800" dirty="0">
                <a:latin typeface="Times New Roman" panose="02020603050405020304" pitchFamily="18" charset="0"/>
                <a:cs typeface="Times New Roman" panose="02020603050405020304" pitchFamily="18" charset="0"/>
              </a:rPr>
              <a:t>в </a:t>
            </a:r>
            <a:r>
              <a:rPr lang="ru-RU" sz="1800" spc="5" dirty="0">
                <a:latin typeface="Times New Roman" panose="02020603050405020304" pitchFamily="18" charset="0"/>
                <a:cs typeface="Times New Roman" panose="02020603050405020304" pitchFamily="18" charset="0"/>
              </a:rPr>
              <a:t>сфере </a:t>
            </a:r>
            <a:r>
              <a:rPr lang="ru-RU" sz="1800" spc="-5" dirty="0">
                <a:latin typeface="Times New Roman" panose="02020603050405020304" pitchFamily="18" charset="0"/>
                <a:cs typeface="Times New Roman" panose="02020603050405020304" pitchFamily="18" charset="0"/>
              </a:rPr>
              <a:t>финансового </a:t>
            </a:r>
            <a:r>
              <a:rPr lang="ru-RU" sz="1800" spc="-10" dirty="0">
                <a:latin typeface="Times New Roman" panose="02020603050405020304" pitchFamily="18" charset="0"/>
                <a:cs typeface="Times New Roman" panose="02020603050405020304" pitchFamily="18" charset="0"/>
              </a:rPr>
              <a:t>поведения человека, </a:t>
            </a:r>
            <a:r>
              <a:rPr lang="ru-RU" sz="1800" spc="-5" dirty="0">
                <a:latin typeface="Times New Roman" panose="02020603050405020304" pitchFamily="18" charset="0"/>
                <a:cs typeface="Times New Roman" panose="02020603050405020304" pitchFamily="18" charset="0"/>
              </a:rPr>
              <a:t> </a:t>
            </a:r>
            <a:r>
              <a:rPr lang="ru-RU" sz="1800" spc="-10" dirty="0">
                <a:latin typeface="Times New Roman" panose="02020603050405020304" pitchFamily="18" charset="0"/>
                <a:cs typeface="Times New Roman" panose="02020603050405020304" pitchFamily="18" charset="0"/>
              </a:rPr>
              <a:t>ведущих </a:t>
            </a:r>
            <a:r>
              <a:rPr lang="ru-RU" sz="1800" dirty="0">
                <a:latin typeface="Times New Roman" panose="02020603050405020304" pitchFamily="18" charset="0"/>
                <a:cs typeface="Times New Roman" panose="02020603050405020304" pitchFamily="18" charset="0"/>
              </a:rPr>
              <a:t>к</a:t>
            </a:r>
            <a:r>
              <a:rPr lang="ru-RU" sz="1800" spc="20" dirty="0">
                <a:latin typeface="Times New Roman" panose="02020603050405020304" pitchFamily="18" charset="0"/>
                <a:cs typeface="Times New Roman" panose="02020603050405020304" pitchFamily="18" charset="0"/>
              </a:rPr>
              <a:t> </a:t>
            </a:r>
            <a:r>
              <a:rPr lang="ru-RU" sz="1800" spc="-20" dirty="0">
                <a:latin typeface="Times New Roman" panose="02020603050405020304" pitchFamily="18" charset="0"/>
                <a:cs typeface="Times New Roman" panose="02020603050405020304" pitchFamily="18" charset="0"/>
              </a:rPr>
              <a:t>улучшению</a:t>
            </a:r>
            <a:r>
              <a:rPr lang="ru-RU" sz="1800" spc="50" dirty="0">
                <a:latin typeface="Times New Roman" panose="02020603050405020304" pitchFamily="18" charset="0"/>
                <a:cs typeface="Times New Roman" panose="02020603050405020304" pitchFamily="18" charset="0"/>
              </a:rPr>
              <a:t> его </a:t>
            </a:r>
            <a:r>
              <a:rPr lang="ru-RU" sz="1800" spc="-10" dirty="0">
                <a:latin typeface="Times New Roman" panose="02020603050405020304" pitchFamily="18" charset="0"/>
                <a:cs typeface="Times New Roman" panose="02020603050405020304" pitchFamily="18" charset="0"/>
              </a:rPr>
              <a:t>благосостояния</a:t>
            </a:r>
            <a:r>
              <a:rPr lang="ru-RU" sz="1800" spc="-40" dirty="0">
                <a:latin typeface="Times New Roman" panose="02020603050405020304" pitchFamily="18" charset="0"/>
                <a:cs typeface="Times New Roman" panose="02020603050405020304" pitchFamily="18" charset="0"/>
              </a:rPr>
              <a:t> </a:t>
            </a:r>
            <a:r>
              <a:rPr lang="ru-RU" sz="1800" dirty="0">
                <a:latin typeface="Times New Roman" panose="02020603050405020304" pitchFamily="18" charset="0"/>
                <a:cs typeface="Times New Roman" panose="02020603050405020304" pitchFamily="18" charset="0"/>
              </a:rPr>
              <a:t>и</a:t>
            </a:r>
            <a:r>
              <a:rPr lang="ru-RU" sz="1800" spc="5" dirty="0">
                <a:latin typeface="Times New Roman" panose="02020603050405020304" pitchFamily="18" charset="0"/>
                <a:cs typeface="Times New Roman" panose="02020603050405020304" pitchFamily="18" charset="0"/>
              </a:rPr>
              <a:t> </a:t>
            </a:r>
            <a:r>
              <a:rPr lang="ru-RU" sz="1800" spc="-5" dirty="0">
                <a:latin typeface="Times New Roman" panose="02020603050405020304" pitchFamily="18" charset="0"/>
                <a:cs typeface="Times New Roman" panose="02020603050405020304" pitchFamily="18" charset="0"/>
              </a:rPr>
              <a:t>повышению </a:t>
            </a:r>
            <a:r>
              <a:rPr lang="ru-RU" sz="1800" dirty="0">
                <a:latin typeface="Times New Roman" panose="02020603050405020304" pitchFamily="18" charset="0"/>
                <a:cs typeface="Times New Roman" panose="02020603050405020304" pitchFamily="18" charset="0"/>
              </a:rPr>
              <a:t> </a:t>
            </a:r>
            <a:r>
              <a:rPr lang="ru-RU" sz="1800" spc="-5" dirty="0">
                <a:latin typeface="Times New Roman" panose="02020603050405020304" pitchFamily="18" charset="0"/>
                <a:cs typeface="Times New Roman" panose="02020603050405020304" pitchFamily="18" charset="0"/>
              </a:rPr>
              <a:t>качества</a:t>
            </a:r>
            <a:r>
              <a:rPr lang="ru-RU" sz="1800" spc="-55" dirty="0">
                <a:latin typeface="Times New Roman" panose="02020603050405020304" pitchFamily="18" charset="0"/>
                <a:cs typeface="Times New Roman" panose="02020603050405020304" pitchFamily="18" charset="0"/>
              </a:rPr>
              <a:t> </a:t>
            </a:r>
            <a:r>
              <a:rPr lang="ru-RU" sz="1800" dirty="0">
                <a:latin typeface="Times New Roman" panose="02020603050405020304" pitchFamily="18" charset="0"/>
                <a:cs typeface="Times New Roman" panose="02020603050405020304" pitchFamily="18" charset="0"/>
              </a:rPr>
              <a:t>жизни.</a:t>
            </a:r>
          </a:p>
          <a:p>
            <a:pPr marL="0" indent="363538" algn="just">
              <a:lnSpc>
                <a:spcPct val="85000"/>
              </a:lnSpc>
              <a:spcBef>
                <a:spcPts val="0"/>
              </a:spcBef>
              <a:spcAft>
                <a:spcPts val="0"/>
              </a:spcAft>
              <a:buNone/>
            </a:pPr>
            <a:r>
              <a:rPr lang="ru-RU" sz="1850" spc="-10" dirty="0">
                <a:solidFill>
                  <a:schemeClr val="tx1"/>
                </a:solidFill>
                <a:latin typeface="Times New Roman" panose="02020603050405020304" pitchFamily="18" charset="0"/>
                <a:cs typeface="Times New Roman" panose="02020603050405020304" pitchFamily="18" charset="0"/>
              </a:rPr>
              <a:t>Поскольку финансовое образование – это долгосрочный процесс, включение его в учебные программы должно начинаться в школьном возрасте. Необходимость и целесообразность такого подхода к обучению обусловлена тем, что:</a:t>
            </a:r>
          </a:p>
          <a:p>
            <a:pPr marL="0" lvl="0" indent="363538" algn="just">
              <a:lnSpc>
                <a:spcPct val="85000"/>
              </a:lnSpc>
              <a:spcBef>
                <a:spcPts val="0"/>
              </a:spcBef>
              <a:spcAft>
                <a:spcPts val="0"/>
              </a:spcAft>
              <a:buNone/>
              <a:tabLst>
                <a:tab pos="450215" algn="l"/>
              </a:tabLst>
            </a:pPr>
            <a:r>
              <a:rPr lang="ru-RU" sz="1850" spc="-10" dirty="0">
                <a:solidFill>
                  <a:schemeClr val="tx1"/>
                </a:solidFill>
                <a:latin typeface="Times New Roman" panose="02020603050405020304" pitchFamily="18" charset="0"/>
                <a:cs typeface="Times New Roman" panose="02020603050405020304" pitchFamily="18" charset="0"/>
              </a:rPr>
              <a:t>- в школьном возрасте возможно охватить обучением все слои населения независимо от социального и материального положения, что позволяет заложить основы знаний и навыков в масштабе целого поколения;</a:t>
            </a:r>
          </a:p>
          <a:p>
            <a:pPr marL="0" lvl="0" indent="363538" algn="just">
              <a:lnSpc>
                <a:spcPct val="85000"/>
              </a:lnSpc>
              <a:spcBef>
                <a:spcPts val="0"/>
              </a:spcBef>
              <a:spcAft>
                <a:spcPts val="0"/>
              </a:spcAft>
              <a:buNone/>
              <a:tabLst>
                <a:tab pos="450215" algn="l"/>
              </a:tabLst>
            </a:pPr>
            <a:r>
              <a:rPr lang="ru-RU" sz="1850" spc="-10" dirty="0">
                <a:solidFill>
                  <a:schemeClr val="tx1"/>
                </a:solidFill>
                <a:latin typeface="Times New Roman" panose="02020603050405020304" pitchFamily="18" charset="0"/>
                <a:cs typeface="Times New Roman" panose="02020603050405020304" pitchFamily="18" charset="0"/>
              </a:rPr>
              <a:t>- стремительно растет доля учащихся, которые начинают принимать финансовые решения в раннем возрасте (карманные деньги, расходы на мобильный телефон, Интернет и т.д.);</a:t>
            </a:r>
          </a:p>
          <a:p>
            <a:pPr marL="0" lvl="0" indent="363538" algn="just">
              <a:lnSpc>
                <a:spcPct val="85000"/>
              </a:lnSpc>
              <a:spcBef>
                <a:spcPts val="0"/>
              </a:spcBef>
              <a:spcAft>
                <a:spcPts val="0"/>
              </a:spcAft>
              <a:buNone/>
              <a:tabLst>
                <a:tab pos="450215" algn="l"/>
              </a:tabLst>
            </a:pPr>
            <a:r>
              <a:rPr lang="ru-RU" sz="1850" spc="-10" dirty="0">
                <a:solidFill>
                  <a:schemeClr val="tx1"/>
                </a:solidFill>
                <a:latin typeface="Times New Roman" panose="02020603050405020304" pitchFamily="18" charset="0"/>
                <a:cs typeface="Times New Roman" panose="02020603050405020304" pitchFamily="18" charset="0"/>
              </a:rPr>
              <a:t>- именно в школьном возрасте закладываются не только основы культуры, но и стимулы к познанию и образованию на протяжении всей жизни.</a:t>
            </a:r>
          </a:p>
          <a:p>
            <a:pPr marL="0" indent="363538" algn="just">
              <a:lnSpc>
                <a:spcPct val="85000"/>
              </a:lnSpc>
              <a:spcBef>
                <a:spcPts val="0"/>
              </a:spcBef>
              <a:spcAft>
                <a:spcPts val="0"/>
              </a:spcAft>
              <a:buNone/>
            </a:pPr>
            <a:r>
              <a:rPr lang="ru-RU" sz="1850" b="1" spc="-10" dirty="0">
                <a:solidFill>
                  <a:schemeClr val="tx1"/>
                </a:solidFill>
                <a:latin typeface="Times New Roman" panose="02020603050405020304" pitchFamily="18" charset="0"/>
                <a:cs typeface="Times New Roman" panose="02020603050405020304" pitchFamily="18" charset="0"/>
              </a:rPr>
              <a:t>Как сделать это реальностью?</a:t>
            </a:r>
            <a:endParaRPr lang="ru-RU" sz="1850" spc="-10" dirty="0">
              <a:solidFill>
                <a:schemeClr val="tx1"/>
              </a:solidFill>
              <a:latin typeface="Times New Roman" panose="02020603050405020304" pitchFamily="18" charset="0"/>
              <a:cs typeface="Times New Roman" panose="02020603050405020304" pitchFamily="18" charset="0"/>
            </a:endParaRPr>
          </a:p>
          <a:p>
            <a:pPr marL="0" indent="363538" algn="just">
              <a:lnSpc>
                <a:spcPct val="85000"/>
              </a:lnSpc>
              <a:spcBef>
                <a:spcPts val="0"/>
              </a:spcBef>
              <a:spcAft>
                <a:spcPts val="0"/>
              </a:spcAft>
              <a:buNone/>
            </a:pPr>
            <a:r>
              <a:rPr lang="ru-RU" sz="1850" spc="-10" dirty="0">
                <a:solidFill>
                  <a:schemeClr val="tx1"/>
                </a:solidFill>
                <a:latin typeface="Times New Roman" panose="02020603050405020304" pitchFamily="18" charset="0"/>
                <a:cs typeface="Times New Roman" panose="02020603050405020304" pitchFamily="18" charset="0"/>
              </a:rPr>
              <a:t>Еще в 2010 году ОЭСР разработала рекомендации по включению финансового образования в школьные программы «Рекомендации ОЭСР по финансовому образованию в школах и принципы формирования учебных программ для такого образования» </a:t>
            </a:r>
            <a:r>
              <a:rPr lang="en-US" sz="1850" spc="-10" dirty="0">
                <a:solidFill>
                  <a:schemeClr val="tx1"/>
                </a:solidFill>
                <a:latin typeface="Times New Roman" panose="02020603050405020304" pitchFamily="18" charset="0"/>
                <a:cs typeface="Times New Roman" panose="02020603050405020304" pitchFamily="18" charset="0"/>
                <a:hlinkClick r:id="rId2"/>
              </a:rPr>
              <a:t>http://www.oecd.org/financial/education/globalpartnerships/cis/Youth-Policy-Handbook-on-Financial-Education-CIS-RUS.pdf</a:t>
            </a:r>
            <a:r>
              <a:rPr lang="ru-RU" sz="1850" spc="-10" dirty="0">
                <a:solidFill>
                  <a:schemeClr val="tx1"/>
                </a:solidFill>
                <a:latin typeface="Times New Roman" panose="02020603050405020304" pitchFamily="18" charset="0"/>
                <a:cs typeface="Times New Roman" panose="02020603050405020304" pitchFamily="18" charset="0"/>
              </a:rPr>
              <a:t> </a:t>
            </a:r>
          </a:p>
          <a:p>
            <a:pPr marL="0" indent="363538" algn="just">
              <a:lnSpc>
                <a:spcPct val="85000"/>
              </a:lnSpc>
              <a:spcBef>
                <a:spcPts val="0"/>
              </a:spcBef>
              <a:spcAft>
                <a:spcPts val="0"/>
              </a:spcAft>
              <a:buNone/>
            </a:pPr>
            <a:r>
              <a:rPr lang="ru-RU" sz="1850" spc="-10" dirty="0">
                <a:solidFill>
                  <a:schemeClr val="tx1"/>
                </a:solidFill>
                <a:latin typeface="Times New Roman" panose="02020603050405020304" pitchFamily="18" charset="0"/>
                <a:cs typeface="Times New Roman" panose="02020603050405020304" pitchFamily="18" charset="0"/>
              </a:rPr>
              <a:t>В 2013 году лидеры Группы двадцати призвали ОЭСР разработать рамку базовых компетенций по финансовой грамотности для молодежи и для взрослого населения. Эта рамка была разработана в качестве базовой точки для всех сторон, заинтересованных в развитии финансовой грамотности. Она сосредоточена на ряде ключевых компетенций, которые являются актуальными в странах и целевых группах, что делает ее ценным средством осуществления политики, независимо от национальных факторов, таких как уровень экономического развития или существование национальной стратегии финансового образования.</a:t>
            </a:r>
            <a:endParaRPr lang="ru-RU" sz="1850" spc="-10" dirty="0">
              <a:solidFill>
                <a:schemeClr val="tx1"/>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731382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DC0D21D-9A5B-4C6D-B946-3C8CC86ED3C3}"/>
              </a:ext>
            </a:extLst>
          </p:cNvPr>
          <p:cNvSpPr txBox="1"/>
          <p:nvPr/>
        </p:nvSpPr>
        <p:spPr>
          <a:xfrm>
            <a:off x="152400" y="381000"/>
            <a:ext cx="5410200" cy="5684505"/>
          </a:xfrm>
          <a:prstGeom prst="rect">
            <a:avLst/>
          </a:prstGeom>
          <a:noFill/>
        </p:spPr>
        <p:txBody>
          <a:bodyPr wrap="square">
            <a:spAutoFit/>
          </a:bodyPr>
          <a:lstStyle/>
          <a:p>
            <a:pPr indent="450215" algn="just">
              <a:lnSpc>
                <a:spcPct val="97000"/>
              </a:lnSpc>
              <a:spcAft>
                <a:spcPts val="800"/>
              </a:spcAft>
            </a:pPr>
            <a:r>
              <a:rPr lang="ru-RU" sz="1900" b="1" i="1" spc="-10" dirty="0">
                <a:effectLst/>
                <a:latin typeface="Times New Roman" panose="02020603050405020304" pitchFamily="18" charset="0"/>
                <a:ea typeface="Calibri" panose="020F0502020204030204" pitchFamily="34" charset="0"/>
                <a:cs typeface="Times New Roman" panose="02020603050405020304" pitchFamily="18" charset="0"/>
              </a:rPr>
              <a:t>В ходе образовательной деятельности учителю начальных классов необходимо:</a:t>
            </a:r>
            <a:endParaRPr lang="ru-RU" sz="1900" b="1"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97000"/>
              </a:lnSpc>
              <a:spcBef>
                <a:spcPts val="600"/>
              </a:spcBef>
              <a:spcAft>
                <a:spcPts val="0"/>
              </a:spcAft>
              <a:buFont typeface="Symbol" panose="05050102010706020507" pitchFamily="18" charset="2"/>
              <a:buChar char=""/>
            </a:pPr>
            <a:r>
              <a:rPr lang="ru-RU" sz="1900" dirty="0">
                <a:effectLst/>
                <a:latin typeface="Times New Roman" panose="02020603050405020304" pitchFamily="18" charset="0"/>
                <a:ea typeface="SimSun" panose="02010600030101010101" pitchFamily="2" charset="-122"/>
                <a:cs typeface="Times New Roman" panose="02020603050405020304" pitchFamily="18" charset="0"/>
              </a:rPr>
              <a:t>рассказать о видах денег, объяснить, что бывают деньги наличные и безналичные;</a:t>
            </a:r>
          </a:p>
          <a:p>
            <a:pPr marL="342900" lvl="0" indent="-342900" algn="just">
              <a:lnSpc>
                <a:spcPct val="97000"/>
              </a:lnSpc>
              <a:spcBef>
                <a:spcPts val="600"/>
              </a:spcBef>
              <a:spcAft>
                <a:spcPts val="0"/>
              </a:spcAft>
              <a:buFont typeface="Symbol" panose="05050102010706020507" pitchFamily="18" charset="2"/>
              <a:buChar char=""/>
            </a:pPr>
            <a:r>
              <a:rPr lang="ru-RU" sz="1900" dirty="0">
                <a:effectLst/>
                <a:latin typeface="Times New Roman" panose="02020603050405020304" pitchFamily="18" charset="0"/>
                <a:ea typeface="SimSun" panose="02010600030101010101" pitchFamily="2" charset="-122"/>
                <a:cs typeface="Times New Roman" panose="02020603050405020304" pitchFamily="18" charset="0"/>
              </a:rPr>
              <a:t>объяснить, откуда в семье берутся деньги, то есть какие существуют источники поступления денег;</a:t>
            </a:r>
          </a:p>
          <a:p>
            <a:pPr marL="342900" lvl="0" indent="-342900" algn="just">
              <a:lnSpc>
                <a:spcPct val="97000"/>
              </a:lnSpc>
              <a:spcBef>
                <a:spcPts val="600"/>
              </a:spcBef>
              <a:spcAft>
                <a:spcPts val="0"/>
              </a:spcAft>
              <a:buFont typeface="Symbol" panose="05050102010706020507" pitchFamily="18" charset="2"/>
              <a:buChar char=""/>
            </a:pPr>
            <a:r>
              <a:rPr lang="ru-RU" sz="1900" dirty="0">
                <a:effectLst/>
                <a:latin typeface="Times New Roman" panose="02020603050405020304" pitchFamily="18" charset="0"/>
                <a:ea typeface="SimSun" panose="02010600030101010101" pitchFamily="2" charset="-122"/>
                <a:cs typeface="Times New Roman" panose="02020603050405020304" pitchFamily="18" charset="0"/>
              </a:rPr>
              <a:t>научить детей договариваться с родителями о покупке желаемых им благ при понимании ограниченности денежных средств, которыми располагают родители;</a:t>
            </a:r>
          </a:p>
          <a:p>
            <a:pPr marL="342900" lvl="0" indent="-342900" algn="just">
              <a:lnSpc>
                <a:spcPct val="97000"/>
              </a:lnSpc>
              <a:spcBef>
                <a:spcPts val="600"/>
              </a:spcBef>
              <a:spcAft>
                <a:spcPts val="0"/>
              </a:spcAft>
              <a:buFont typeface="Symbol" panose="05050102010706020507" pitchFamily="18" charset="2"/>
              <a:buChar char=""/>
            </a:pPr>
            <a:r>
              <a:rPr lang="ru-RU" sz="1900" dirty="0">
                <a:effectLst/>
                <a:latin typeface="Times New Roman" panose="02020603050405020304" pitchFamily="18" charset="0"/>
                <a:ea typeface="SimSun" panose="02010600030101010101" pitchFamily="2" charset="-122"/>
                <a:cs typeface="Times New Roman" panose="02020603050405020304" pitchFamily="18" charset="0"/>
              </a:rPr>
              <a:t>объяснить, на что тратятся семейные доходы и почему у семей возникают либо сбережения, либо долги;</a:t>
            </a:r>
          </a:p>
          <a:p>
            <a:pPr marL="342900" lvl="0" indent="-342900" algn="just">
              <a:lnSpc>
                <a:spcPct val="97000"/>
              </a:lnSpc>
              <a:spcBef>
                <a:spcPts val="600"/>
              </a:spcBef>
              <a:spcAft>
                <a:spcPts val="0"/>
              </a:spcAft>
              <a:buFont typeface="Symbol" panose="05050102010706020507" pitchFamily="18" charset="2"/>
              <a:buChar char=""/>
            </a:pPr>
            <a:r>
              <a:rPr lang="ru-RU" sz="1900" dirty="0">
                <a:effectLst/>
                <a:latin typeface="Times New Roman" panose="02020603050405020304" pitchFamily="18" charset="0"/>
                <a:ea typeface="SimSun" panose="02010600030101010101" pitchFamily="2" charset="-122"/>
                <a:cs typeface="Times New Roman" panose="02020603050405020304" pitchFamily="18" charset="0"/>
              </a:rPr>
              <a:t>объяснить на понятийном и арифметическом уровне невозможность для семьи тратить денег больше, чем она получает доходов и имеет сбережений.</a:t>
            </a:r>
          </a:p>
        </p:txBody>
      </p:sp>
      <p:sp>
        <p:nvSpPr>
          <p:cNvPr id="5" name="TextBox 4">
            <a:extLst>
              <a:ext uri="{FF2B5EF4-FFF2-40B4-BE49-F238E27FC236}">
                <a16:creationId xmlns:a16="http://schemas.microsoft.com/office/drawing/2014/main" id="{375C6BE9-92A9-4522-8E51-704B1CE14C19}"/>
              </a:ext>
            </a:extLst>
          </p:cNvPr>
          <p:cNvSpPr txBox="1"/>
          <p:nvPr/>
        </p:nvSpPr>
        <p:spPr>
          <a:xfrm>
            <a:off x="6096000" y="356937"/>
            <a:ext cx="5715000" cy="5581913"/>
          </a:xfrm>
          <a:prstGeom prst="rect">
            <a:avLst/>
          </a:prstGeom>
          <a:noFill/>
        </p:spPr>
        <p:txBody>
          <a:bodyPr wrap="square">
            <a:spAutoFit/>
          </a:bodyPr>
          <a:lstStyle/>
          <a:p>
            <a:pPr marL="285750" indent="450215" algn="just">
              <a:lnSpc>
                <a:spcPct val="97000"/>
              </a:lnSpc>
              <a:spcBef>
                <a:spcPts val="600"/>
              </a:spcBef>
              <a:spcAft>
                <a:spcPts val="0"/>
              </a:spcAft>
            </a:pPr>
            <a:r>
              <a:rPr lang="ru-RU" sz="1900" b="1" i="1" spc="-10" dirty="0">
                <a:effectLst/>
                <a:latin typeface="Times New Roman" panose="02020603050405020304" pitchFamily="18" charset="0"/>
                <a:ea typeface="SimSun" panose="02010600030101010101" pitchFamily="2" charset="-122"/>
              </a:rPr>
              <a:t>В результате освоения учебного материала по финансовой грамотности у учащихся начальной школы должны быть сформированы умения</a:t>
            </a:r>
            <a:r>
              <a:rPr lang="ru-RU" sz="1900" b="1" dirty="0">
                <a:effectLst/>
                <a:latin typeface="Times New Roman" panose="02020603050405020304" pitchFamily="18" charset="0"/>
                <a:ea typeface="SimSun" panose="02010600030101010101" pitchFamily="2" charset="-122"/>
              </a:rPr>
              <a:t>:</a:t>
            </a:r>
          </a:p>
          <a:p>
            <a:pPr marL="342900" lvl="0" indent="-342900" algn="just">
              <a:lnSpc>
                <a:spcPct val="97000"/>
              </a:lnSpc>
              <a:spcBef>
                <a:spcPts val="600"/>
              </a:spcBef>
              <a:spcAft>
                <a:spcPts val="0"/>
              </a:spcAft>
              <a:buFont typeface="Symbol" panose="05050102010706020507" pitchFamily="18" charset="2"/>
              <a:buChar char=""/>
            </a:pPr>
            <a:r>
              <a:rPr lang="ru-RU" sz="1900" dirty="0">
                <a:effectLst/>
                <a:latin typeface="Times New Roman" panose="02020603050405020304" pitchFamily="18" charset="0"/>
                <a:ea typeface="SimSun" panose="02010600030101010101" pitchFamily="2" charset="-122"/>
              </a:rPr>
              <a:t>произвести безналичный платеж, внеся денежные купюры в платежный терминал;</a:t>
            </a:r>
          </a:p>
          <a:p>
            <a:pPr marL="342900" lvl="0" indent="-342900" algn="just">
              <a:lnSpc>
                <a:spcPct val="97000"/>
              </a:lnSpc>
              <a:spcBef>
                <a:spcPts val="600"/>
              </a:spcBef>
              <a:spcAft>
                <a:spcPts val="0"/>
              </a:spcAft>
              <a:buFont typeface="Symbol" panose="05050102010706020507" pitchFamily="18" charset="2"/>
              <a:buChar char=""/>
            </a:pPr>
            <a:r>
              <a:rPr lang="ru-RU" sz="1900" dirty="0">
                <a:effectLst/>
                <a:latin typeface="Times New Roman" panose="02020603050405020304" pitchFamily="18" charset="0"/>
                <a:ea typeface="SimSun" panose="02010600030101010101" pitchFamily="2" charset="-122"/>
              </a:rPr>
              <a:t>аргументированно обосновать целесообразность приобретения желаемого блага в условиях ограниченности семейного бюджета;</a:t>
            </a:r>
          </a:p>
          <a:p>
            <a:pPr marL="342900" lvl="0" indent="-342900" algn="just">
              <a:lnSpc>
                <a:spcPct val="97000"/>
              </a:lnSpc>
              <a:spcBef>
                <a:spcPts val="600"/>
              </a:spcBef>
              <a:spcAft>
                <a:spcPts val="0"/>
              </a:spcAft>
              <a:buFont typeface="Symbol" panose="05050102010706020507" pitchFamily="18" charset="2"/>
              <a:buChar char=""/>
            </a:pPr>
            <a:r>
              <a:rPr lang="ru-RU" sz="1900" dirty="0">
                <a:effectLst/>
                <a:latin typeface="Times New Roman" panose="02020603050405020304" pitchFamily="18" charset="0"/>
                <a:ea typeface="SimSun" panose="02010600030101010101" pitchFamily="2" charset="-122"/>
              </a:rPr>
              <a:t>научить детей договариваться с родителями о покупке желаемых им благ при понимании ограниченности денежных средств, которыми располагают родители;</a:t>
            </a:r>
          </a:p>
          <a:p>
            <a:pPr marL="342900" lvl="0" indent="-342900" algn="just">
              <a:lnSpc>
                <a:spcPct val="97000"/>
              </a:lnSpc>
              <a:spcBef>
                <a:spcPts val="600"/>
              </a:spcBef>
              <a:spcAft>
                <a:spcPts val="0"/>
              </a:spcAft>
              <a:buFont typeface="Symbol" panose="05050102010706020507" pitchFamily="18" charset="2"/>
              <a:buChar char=""/>
            </a:pPr>
            <a:r>
              <a:rPr lang="ru-RU" sz="1900" dirty="0">
                <a:effectLst/>
                <a:latin typeface="Times New Roman" panose="02020603050405020304" pitchFamily="18" charset="0"/>
                <a:ea typeface="SimSun" panose="02010600030101010101" pitchFamily="2" charset="-122"/>
              </a:rPr>
              <a:t>понимать, что у семьи бывают расходы обязательные и неотложные, а бывают желательные, но не обязательные;</a:t>
            </a:r>
          </a:p>
          <a:p>
            <a:pPr marL="342900" lvl="0" indent="-342900" algn="just">
              <a:lnSpc>
                <a:spcPct val="97000"/>
              </a:lnSpc>
              <a:spcBef>
                <a:spcPts val="600"/>
              </a:spcBef>
              <a:spcAft>
                <a:spcPts val="0"/>
              </a:spcAft>
              <a:buFont typeface="Symbol" panose="05050102010706020507" pitchFamily="18" charset="2"/>
              <a:buChar char=""/>
            </a:pPr>
            <a:r>
              <a:rPr lang="ru-RU" sz="1900" dirty="0">
                <a:effectLst/>
                <a:latin typeface="Times New Roman" panose="02020603050405020304" pitchFamily="18" charset="0"/>
                <a:ea typeface="SimSun" panose="02010600030101010101" pitchFamily="2" charset="-122"/>
              </a:rPr>
              <a:t>замечать в жизни семьи возможности для сокращения расходов и увеличения сбережений.</a:t>
            </a:r>
          </a:p>
        </p:txBody>
      </p:sp>
    </p:spTree>
    <p:extLst>
      <p:ext uri="{BB962C8B-B14F-4D97-AF65-F5344CB8AC3E}">
        <p14:creationId xmlns:p14="http://schemas.microsoft.com/office/powerpoint/2010/main" val="18591652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C0E804E-7613-452A-85A6-E982F6F79094}"/>
              </a:ext>
            </a:extLst>
          </p:cNvPr>
          <p:cNvSpPr txBox="1"/>
          <p:nvPr/>
        </p:nvSpPr>
        <p:spPr>
          <a:xfrm>
            <a:off x="0" y="0"/>
            <a:ext cx="12192000" cy="6684907"/>
          </a:xfrm>
          <a:prstGeom prst="rect">
            <a:avLst/>
          </a:prstGeom>
          <a:noFill/>
        </p:spPr>
        <p:txBody>
          <a:bodyPr wrap="square">
            <a:spAutoFit/>
          </a:bodyPr>
          <a:lstStyle/>
          <a:p>
            <a:pPr indent="450215" algn="just">
              <a:lnSpc>
                <a:spcPct val="90000"/>
              </a:lnSpc>
            </a:pPr>
            <a:r>
              <a:rPr lang="ru-RU" sz="1700" b="1" spc="-1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В качестве учебно-методического обеспечения </a:t>
            </a:r>
            <a:r>
              <a:rPr lang="ru-RU" sz="1700" spc="-1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рекомендуется использовать УМК «Введение в финансовую грамотность» для начальной школы, разработанный ФГБНУ ИСРО РАО по заказу Банка России в соответствии ФГОС НОО и примерной основной образовательной программой начального общего образования.</a:t>
            </a:r>
            <a:endParaRPr lang="ru-RU" sz="1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90000"/>
              </a:lnSpc>
            </a:pPr>
            <a:r>
              <a:rPr lang="ru-RU" sz="1700" spc="-1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УМК предусматривает возможность встраивания содержащихся в нем тем по финансовой грамотности в уроки по таким предметам, как «Окружающий мир», «Математика» и «Технология», а из предложенных учебных материалов учитель может составить как сценарий целого урока, так и его фрагмент.</a:t>
            </a:r>
            <a:endParaRPr lang="ru-RU" sz="1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90000"/>
              </a:lnSpc>
            </a:pPr>
            <a:r>
              <a:rPr lang="ru-RU" sz="1700" spc="-2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Содержательно, УМК включает в себя:</a:t>
            </a:r>
            <a:endParaRPr lang="ru-RU" sz="1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90000"/>
              </a:lnSpc>
              <a:buFont typeface="Symbol" panose="05050102010706020507" pitchFamily="18" charset="2"/>
              <a:buChar char=""/>
            </a:pPr>
            <a:r>
              <a:rPr lang="ru-RU" sz="1700"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Введение в финансовую грамотность: учебное пособие для начальной школы / [Е.Л. Рутковская, А.В. </a:t>
            </a:r>
            <a:r>
              <a:rPr lang="ru-RU" sz="1700"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Половникова</a:t>
            </a:r>
            <a:r>
              <a:rPr lang="ru-RU" sz="1700"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А.А. Козлова и </a:t>
            </a:r>
            <a:r>
              <a:rPr lang="ru-RU" sz="1700"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д.р</a:t>
            </a:r>
            <a:r>
              <a:rPr lang="ru-RU" sz="1700"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под общ. ред. Е.Л. Рутковской. – Москва: Издательство «Интеллект-Центр», 2020. – 96 с. – </a:t>
            </a:r>
            <a:r>
              <a:rPr lang="ru-RU" sz="1700" spc="-2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1700" u="sng"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2"/>
              </a:rPr>
              <a:t>https://fincult.info/upload/iblock/c2e/Uchebnoe_posobie.pdf</a:t>
            </a:r>
            <a:endParaRPr lang="ru-RU" sz="1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90000"/>
              </a:lnSpc>
              <a:buFont typeface="Symbol" panose="05050102010706020507" pitchFamily="18" charset="2"/>
              <a:buChar char=""/>
            </a:pPr>
            <a:r>
              <a:rPr lang="ru-RU" sz="1700"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Методические рекомендации для учителей начальной школы к учебно-методическому комплексу «Введение в финансовую грамотность» / [Е.Л. Рутковская, А.В. </a:t>
            </a:r>
            <a:r>
              <a:rPr lang="ru-RU" sz="1700"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Половникова</a:t>
            </a:r>
            <a:r>
              <a:rPr lang="ru-RU" sz="1700"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Е.С. Королькова, А.А. Козлова и др.]; под общ. ред. Е.Л. Рутковской. – Москва: Издательство «Интеллект-Центр», 2020. – 56 с.  – </a:t>
            </a:r>
            <a:r>
              <a:rPr lang="ru-RU" sz="1700" u="sng"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3"/>
              </a:rPr>
              <a:t>https://fincult.info/upload/iblock/2a8/Metodicheskie_rekomendatsii.pdf</a:t>
            </a:r>
            <a:endParaRPr lang="ru-RU" sz="1700" u="sng"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90000"/>
              </a:lnSpc>
              <a:buFont typeface="Symbol" panose="05050102010706020507" pitchFamily="18" charset="2"/>
              <a:buChar char=""/>
            </a:pPr>
            <a:r>
              <a:rPr lang="ru-RU" sz="1700"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Введение в финансовую грамотность: практикум к учебному пособию для начальной школы / [Е.Л. Рутковская, А.В. </a:t>
            </a:r>
            <a:r>
              <a:rPr lang="ru-RU" sz="1700"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Половникова</a:t>
            </a:r>
            <a:r>
              <a:rPr lang="ru-RU" sz="1700"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А.А. Козлова и др.; стихи М.А. Лангер]; под общ. ред. Е.Л. Рутковской. – Москва: Издательство «Интеллект-Центр», 2020. – 72 с. </a:t>
            </a:r>
            <a:r>
              <a:rPr lang="ru-RU" sz="1700" spc="-2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1700" u="sng"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4"/>
              </a:rPr>
              <a:t>https://fincult.info/upload/iblock/091/Praktikum.pdf</a:t>
            </a:r>
            <a:endParaRPr lang="ru-RU" sz="1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90000"/>
              </a:lnSpc>
              <a:buFont typeface="Symbol" panose="05050102010706020507" pitchFamily="18" charset="2"/>
              <a:buChar char=""/>
            </a:pPr>
            <a:r>
              <a:rPr lang="ru-RU" sz="1700"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Введение в финансовую грамотность: рабочая тетрадь 1 для начальной школы / [Е.Л. Рутковская, А.В. </a:t>
            </a:r>
            <a:r>
              <a:rPr lang="ru-RU" sz="1700"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Половникова</a:t>
            </a:r>
            <a:r>
              <a:rPr lang="ru-RU" sz="1700"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А.А. Козлова; стихи М.А. Лангер]; под общ. ред. Е.Л. Рутковской. – Москва: Издательство «Интеллект-Центр», 2020. – 20 с. – </a:t>
            </a:r>
            <a:r>
              <a:rPr lang="ru-RU" sz="1700" spc="-2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1700" u="sng"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rPr>
              <a:t>https://fincult.info/upload/iblock/fff/Rabochaya_tetrad_1_kl.pdf</a:t>
            </a:r>
            <a:endParaRPr lang="ru-RU" sz="1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90000"/>
              </a:lnSpc>
              <a:buFont typeface="Symbol" panose="05050102010706020507" pitchFamily="18" charset="2"/>
              <a:buChar char=""/>
            </a:pPr>
            <a:r>
              <a:rPr lang="ru-RU" sz="1700"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Введение в финансовую грамотность: рабочая тетрадь 2 для начальной школы / [Е.Л. Рутковская, А.В. </a:t>
            </a:r>
            <a:r>
              <a:rPr lang="ru-RU" sz="1700"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Половникова</a:t>
            </a:r>
            <a:r>
              <a:rPr lang="ru-RU" sz="1700"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А.А. Козлова и др.]; под общ. ред. Е.Л. Рутковской. – Москва: Издательство «Интеллект-Центр», 2020. – 28 с.  – </a:t>
            </a:r>
            <a:r>
              <a:rPr lang="ru-RU" sz="1700" u="sng"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rPr>
              <a:t>https://fincult.info/upload/iblock/0a5/Rabochaya_tetrad_2_kl.pdf</a:t>
            </a:r>
            <a:endParaRPr lang="ru-RU" sz="1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90000"/>
              </a:lnSpc>
              <a:buFont typeface="Symbol" panose="05050102010706020507" pitchFamily="18" charset="2"/>
              <a:buChar char=""/>
            </a:pPr>
            <a:r>
              <a:rPr lang="ru-RU" sz="1700"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Введение в финансовую грамотность: рабочая тетрадь 3 для начальной школы / [Е.Л. Рутковская, А.В. </a:t>
            </a:r>
            <a:r>
              <a:rPr lang="ru-RU" sz="1700"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Половникова</a:t>
            </a:r>
            <a:r>
              <a:rPr lang="ru-RU" sz="1700"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А.А. Козлова и др.; стихи М.А. Лангер]; под общ. ред. Е.Л. Рутковской. – Москва: Издательство «Интеллект-Центр», 2020. – 24 с. – </a:t>
            </a:r>
            <a:r>
              <a:rPr lang="ru-RU" sz="1700" u="sng"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7"/>
              </a:rPr>
              <a:t>https://fincult.info/upload/iblock/73f/Rabochaya_tetrad_3_kl.pdf</a:t>
            </a:r>
            <a:endParaRPr lang="ru-RU" sz="1700" u="sng"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90000"/>
              </a:lnSpc>
              <a:buFont typeface="Symbol" panose="05050102010706020507" pitchFamily="18" charset="2"/>
              <a:buChar char=""/>
            </a:pPr>
            <a:r>
              <a:rPr lang="ru-RU" sz="1700" spc="-20" dirty="0">
                <a:effectLst/>
                <a:latin typeface="Times New Roman" panose="02020603050405020304" pitchFamily="18" charset="0"/>
                <a:ea typeface="Calibri" panose="020F0502020204030204" pitchFamily="34" charset="0"/>
                <a:cs typeface="Times New Roman" panose="02020603050405020304" pitchFamily="18" charset="0"/>
              </a:rPr>
              <a:t>Введение в финансовую грамотность: рабочая тетрадь 4 для начальной школы / [Е.Л. Рутковская, А.В. </a:t>
            </a:r>
            <a:r>
              <a:rPr lang="ru-RU" sz="1700" spc="-20" dirty="0" err="1">
                <a:effectLst/>
                <a:latin typeface="Times New Roman" panose="02020603050405020304" pitchFamily="18" charset="0"/>
                <a:ea typeface="Calibri" panose="020F0502020204030204" pitchFamily="34" charset="0"/>
                <a:cs typeface="Times New Roman" panose="02020603050405020304" pitchFamily="18" charset="0"/>
              </a:rPr>
              <a:t>Половникова</a:t>
            </a:r>
            <a:r>
              <a:rPr lang="ru-RU" sz="1700" spc="-20" dirty="0">
                <a:effectLst/>
                <a:latin typeface="Times New Roman" panose="02020603050405020304" pitchFamily="18" charset="0"/>
                <a:ea typeface="Calibri" panose="020F0502020204030204" pitchFamily="34" charset="0"/>
                <a:cs typeface="Times New Roman" panose="02020603050405020304" pitchFamily="18" charset="0"/>
              </a:rPr>
              <a:t>, А.А. Козлова и др.]; под общ. ред. Е.Л. Рутковской. – Москва: Издательство «Интеллект-Центр», 2020. – 28 с. – </a:t>
            </a:r>
            <a:r>
              <a:rPr lang="ru-RU" sz="1700" u="sng" spc="-20" dirty="0">
                <a:solidFill>
                  <a:srgbClr val="0563C1"/>
                </a:solidFill>
                <a:effectLst/>
                <a:latin typeface="Times New Roman" panose="02020603050405020304" pitchFamily="18" charset="0"/>
                <a:ea typeface="Calibri" panose="020F0502020204030204" pitchFamily="34" charset="0"/>
                <a:cs typeface="Times New Roman" panose="02020603050405020304" pitchFamily="18" charset="0"/>
                <a:hlinkClick r:id="rId8"/>
              </a:rPr>
              <a:t>https://fincult.info/upload/iblock/4ab/Rabochaya_tetrad_4_kl.pdf</a:t>
            </a:r>
            <a:endParaRPr lang="ru-RU" sz="1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002536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72150CE-6DB0-4AB0-845C-968C76E74FE9}"/>
              </a:ext>
            </a:extLst>
          </p:cNvPr>
          <p:cNvSpPr txBox="1"/>
          <p:nvPr/>
        </p:nvSpPr>
        <p:spPr>
          <a:xfrm>
            <a:off x="0" y="141946"/>
            <a:ext cx="12192000" cy="6574107"/>
          </a:xfrm>
          <a:prstGeom prst="rect">
            <a:avLst/>
          </a:prstGeom>
          <a:noFill/>
        </p:spPr>
        <p:txBody>
          <a:bodyPr wrap="square">
            <a:spAutoFit/>
          </a:bodyPr>
          <a:lstStyle/>
          <a:p>
            <a:pPr indent="450215" algn="just">
              <a:lnSpc>
                <a:spcPct val="90000"/>
              </a:lnSpc>
            </a:pPr>
            <a:r>
              <a:rPr lang="ru-RU" spc="-1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Также можно использовать </a:t>
            </a:r>
            <a:r>
              <a:rPr lang="ru-RU" b="1" spc="-1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материалы учебного курса по финансовой грамотности для учащихся 2-3 классов – </a:t>
            </a:r>
            <a:r>
              <a:rPr lang="ru-RU" b="1" u="sng" spc="-1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hlinkClick r:id="rId2"/>
              </a:rPr>
              <a:t>https://fmc.hse.ru/2-3forms</a:t>
            </a:r>
            <a:r>
              <a:rPr lang="ru-RU" b="1" spc="-1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и 4 классов – </a:t>
            </a:r>
            <a:r>
              <a:rPr lang="ru-RU" b="1" u="sng" spc="-1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hlinkClick r:id="rId3"/>
              </a:rPr>
              <a:t>https://fmc.hse.ru/4forms</a:t>
            </a:r>
            <a:r>
              <a:rPr lang="ru-RU" b="1" spc="-1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pc="-1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подготовленные в рамках совместного проекта Министерства финансов Российской Федерации и Всемирного банка «Содействие повышению уровня финансовой грамотности населения и развитию финансового образования в Российской Федерации»:</a:t>
            </a:r>
            <a:endParaRPr lang="ru-RU"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90000"/>
              </a:lnSpc>
              <a:buFont typeface="Symbol" panose="05050102010706020507" pitchFamily="18" charset="2"/>
              <a:buChar char=""/>
              <a:tabLst>
                <a:tab pos="450215" algn="l"/>
              </a:tabLst>
            </a:pPr>
            <a:r>
              <a:rPr lang="ru-RU"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Корлюгова</a:t>
            </a:r>
            <a:r>
              <a:rPr lang="ru-RU"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Ю.Н., </a:t>
            </a:r>
            <a:r>
              <a:rPr lang="ru-RU"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Гоппе</a:t>
            </a:r>
            <a:r>
              <a:rPr lang="ru-RU"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Е.Е. Финансовая грамотность: учебная программа. 2-3 классы </a:t>
            </a:r>
            <a:r>
              <a:rPr lang="ru-RU"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общеобразоват</a:t>
            </a:r>
            <a:r>
              <a:rPr lang="ru-RU"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орг. – М.: ВАКО, 2020. – 32 с.</a:t>
            </a:r>
            <a:endParaRPr lang="ru-RU"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90000"/>
              </a:lnSpc>
              <a:buFont typeface="Symbol" panose="05050102010706020507" pitchFamily="18" charset="2"/>
              <a:buChar char=""/>
              <a:tabLst>
                <a:tab pos="450215" algn="l"/>
              </a:tabLst>
            </a:pPr>
            <a:r>
              <a:rPr lang="ru-RU"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Федин С.Н. Финансовая грамотность: материалы для учащихся. 2-3 классы </a:t>
            </a:r>
            <a:r>
              <a:rPr lang="ru-RU"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общеобразоват</a:t>
            </a:r>
            <a:r>
              <a:rPr lang="ru-RU"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орг. В 2 ч. Ч. 1. – М.: ВАКО, 2020. – 112 с. </a:t>
            </a:r>
            <a:endParaRPr lang="ru-RU"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90000"/>
              </a:lnSpc>
              <a:buFont typeface="Symbol" panose="05050102010706020507" pitchFamily="18" charset="2"/>
              <a:buChar char=""/>
              <a:tabLst>
                <a:tab pos="450215" algn="l"/>
              </a:tabLst>
            </a:pPr>
            <a:r>
              <a:rPr lang="ru-RU"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Федин С.Н. Финансовая грамотность: материалы для учащихся. 2-3 классы </a:t>
            </a:r>
            <a:r>
              <a:rPr lang="ru-RU"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общеобразоват</a:t>
            </a:r>
            <a:r>
              <a:rPr lang="ru-RU"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орг. В 2 ч. Ч. 2. – М.: ВАКО, 2020. – 80 с</a:t>
            </a:r>
            <a:r>
              <a:rPr lang="ru-RU" spc="-2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ru-RU"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90000"/>
              </a:lnSpc>
              <a:buFont typeface="Symbol" panose="05050102010706020507" pitchFamily="18" charset="2"/>
              <a:buChar char=""/>
              <a:tabLst>
                <a:tab pos="450215" algn="l"/>
              </a:tabLst>
            </a:pPr>
            <a:r>
              <a:rPr lang="ru-RU"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Корлюгова</a:t>
            </a:r>
            <a:r>
              <a:rPr lang="ru-RU"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Ю.Н., </a:t>
            </a:r>
            <a:r>
              <a:rPr lang="ru-RU"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Гоппе</a:t>
            </a:r>
            <a:r>
              <a:rPr lang="ru-RU"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Е.Е. Финансовая грамотность: методические рекомендации для учителя. 2-3 классы </a:t>
            </a:r>
            <a:r>
              <a:rPr lang="ru-RU"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общеобразоват</a:t>
            </a:r>
            <a:r>
              <a:rPr lang="ru-RU"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орг. – М.: ВАКО, 2020. – 112 с.</a:t>
            </a:r>
            <a:endParaRPr lang="ru-RU"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90000"/>
              </a:lnSpc>
              <a:buFont typeface="Symbol" panose="05050102010706020507" pitchFamily="18" charset="2"/>
              <a:buChar char=""/>
              <a:tabLst>
                <a:tab pos="450215" algn="l"/>
              </a:tabLst>
            </a:pPr>
            <a:r>
              <a:rPr lang="ru-RU"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Корлюгова</a:t>
            </a:r>
            <a:r>
              <a:rPr lang="ru-RU"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Ю.Н., </a:t>
            </a:r>
            <a:r>
              <a:rPr lang="ru-RU"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Гоппе</a:t>
            </a:r>
            <a:r>
              <a:rPr lang="ru-RU"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Е.Е. Финансовая грамотность: материалы для родителей. 2-3 классы </a:t>
            </a:r>
            <a:r>
              <a:rPr lang="ru-RU"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общеобразоват</a:t>
            </a:r>
            <a:r>
              <a:rPr lang="ru-RU"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орг. – М.: ВАКО, 2020. – 48 с. </a:t>
            </a:r>
            <a:endParaRPr lang="ru-RU"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90000"/>
              </a:lnSpc>
              <a:buFont typeface="Symbol" panose="05050102010706020507" pitchFamily="18" charset="2"/>
              <a:buChar char=""/>
              <a:tabLst>
                <a:tab pos="450215" algn="l"/>
              </a:tabLst>
            </a:pPr>
            <a:r>
              <a:rPr lang="ru-RU"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Корлюгова</a:t>
            </a:r>
            <a:r>
              <a:rPr lang="ru-RU"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Ю.Н., </a:t>
            </a:r>
            <a:r>
              <a:rPr lang="ru-RU"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Гоппе</a:t>
            </a:r>
            <a:r>
              <a:rPr lang="ru-RU"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Е.Е. Финансовая грамотность: рабочая тетрадь. 2-3 классы </a:t>
            </a:r>
            <a:r>
              <a:rPr lang="ru-RU"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общеобразоват</a:t>
            </a:r>
            <a:r>
              <a:rPr lang="ru-RU"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орг. – М.: ВАКО, 2020. – 64 с. </a:t>
            </a:r>
            <a:endParaRPr lang="ru-RU"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90000"/>
              </a:lnSpc>
              <a:buFont typeface="Symbol" panose="05050102010706020507" pitchFamily="18" charset="2"/>
              <a:buChar char=""/>
            </a:pPr>
            <a:r>
              <a:rPr lang="ru-RU"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Корлюгова</a:t>
            </a:r>
            <a:r>
              <a:rPr lang="ru-RU"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Ю.Н., </a:t>
            </a:r>
            <a:r>
              <a:rPr lang="ru-RU"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Гоппе</a:t>
            </a:r>
            <a:r>
              <a:rPr lang="ru-RU"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Е.Е. Финансовая грамотность: учебная программа. 4 класс </a:t>
            </a:r>
            <a:r>
              <a:rPr lang="ru-RU"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общеобразоват</a:t>
            </a:r>
            <a:r>
              <a:rPr lang="ru-RU"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орг. – М.: ВАКО, 2018. – 32 с. </a:t>
            </a:r>
          </a:p>
          <a:p>
            <a:pPr marL="342900" lvl="0" indent="-342900" algn="just">
              <a:lnSpc>
                <a:spcPct val="90000"/>
              </a:lnSpc>
              <a:buFont typeface="Symbol" panose="05050102010706020507" pitchFamily="18" charset="2"/>
              <a:buChar char=""/>
            </a:pPr>
            <a:r>
              <a:rPr lang="ru-RU"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Гловели</a:t>
            </a:r>
            <a:r>
              <a:rPr lang="ru-RU"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Г.Д., </a:t>
            </a:r>
            <a:r>
              <a:rPr lang="ru-RU"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Гоппе</a:t>
            </a:r>
            <a:r>
              <a:rPr lang="ru-RU"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Е.Е. Финансовая грамотность: материалы для учащихся. 4 класс </a:t>
            </a:r>
            <a:r>
              <a:rPr lang="ru-RU"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общеобразоват</a:t>
            </a:r>
            <a:r>
              <a:rPr lang="ru-RU"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орг. – М.: ВАКО, 2018. – 112 с. </a:t>
            </a:r>
            <a:endParaRPr lang="ru-RU"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90000"/>
              </a:lnSpc>
              <a:buFont typeface="Symbol" panose="05050102010706020507" pitchFamily="18" charset="2"/>
              <a:buChar char=""/>
            </a:pPr>
            <a:r>
              <a:rPr lang="ru-RU"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Корлюгова</a:t>
            </a:r>
            <a:r>
              <a:rPr lang="ru-RU"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Ю.Н., </a:t>
            </a:r>
            <a:r>
              <a:rPr lang="ru-RU"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Гоппе</a:t>
            </a:r>
            <a:r>
              <a:rPr lang="ru-RU"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Е.Е. Финансовая грамотность: методические рекомендации для учителя. 4 класс </a:t>
            </a:r>
            <a:r>
              <a:rPr lang="ru-RU"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общеобразоват</a:t>
            </a:r>
            <a:r>
              <a:rPr lang="ru-RU"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орг. – М.: ВАКО, 2018. – 120 с. </a:t>
            </a:r>
            <a:endParaRPr lang="ru-RU"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90000"/>
              </a:lnSpc>
              <a:buFont typeface="Symbol" panose="05050102010706020507" pitchFamily="18" charset="2"/>
              <a:buChar char=""/>
            </a:pPr>
            <a:r>
              <a:rPr lang="ru-RU"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Корлюгова</a:t>
            </a:r>
            <a:r>
              <a:rPr lang="ru-RU"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Ю.Н., </a:t>
            </a:r>
            <a:r>
              <a:rPr lang="ru-RU"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Гоппе</a:t>
            </a:r>
            <a:r>
              <a:rPr lang="ru-RU"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Е.Е. Финансовая грамотность: материалы для родителей. 4 класс </a:t>
            </a:r>
            <a:r>
              <a:rPr lang="ru-RU"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общеобразоват</a:t>
            </a:r>
            <a:r>
              <a:rPr lang="ru-RU"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орг. – М.: ВАКО, 2018. – 48 с. </a:t>
            </a:r>
            <a:endParaRPr lang="ru-RU"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90000"/>
              </a:lnSpc>
              <a:buFont typeface="Symbol" panose="05050102010706020507" pitchFamily="18" charset="2"/>
              <a:buChar char=""/>
            </a:pPr>
            <a:r>
              <a:rPr lang="ru-RU"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Корлюгова</a:t>
            </a:r>
            <a:r>
              <a:rPr lang="ru-RU"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Ю. Н., </a:t>
            </a:r>
            <a:r>
              <a:rPr lang="ru-RU"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Гоппе</a:t>
            </a:r>
            <a:r>
              <a:rPr lang="ru-RU"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Е. Е. Финансовая грамотность: рабочая тетрадь. 4 класс </a:t>
            </a:r>
            <a:r>
              <a:rPr lang="ru-RU"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общеобразоват</a:t>
            </a:r>
            <a:r>
              <a:rPr lang="ru-RU"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орг. – М.: ВАКО, 2018. – 56 с.</a:t>
            </a:r>
            <a:endParaRPr lang="ru-RU"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488908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ФГОС ООО">
            <a:extLst>
              <a:ext uri="{FF2B5EF4-FFF2-40B4-BE49-F238E27FC236}">
                <a16:creationId xmlns:a16="http://schemas.microsoft.com/office/drawing/2014/main" id="{D1792384-4AAD-4CA5-A934-38AED8EBBBE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4326" y="198275"/>
            <a:ext cx="3810000" cy="207645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97F6BF71-0333-450E-AF60-48087518F1B0}"/>
              </a:ext>
            </a:extLst>
          </p:cNvPr>
          <p:cNvSpPr txBox="1"/>
          <p:nvPr/>
        </p:nvSpPr>
        <p:spPr>
          <a:xfrm>
            <a:off x="4082715" y="415847"/>
            <a:ext cx="7848600" cy="1793953"/>
          </a:xfrm>
          <a:prstGeom prst="rect">
            <a:avLst/>
          </a:prstGeom>
          <a:noFill/>
        </p:spPr>
        <p:txBody>
          <a:bodyPr wrap="square">
            <a:spAutoFit/>
          </a:bodyPr>
          <a:lstStyle/>
          <a:p>
            <a:pPr indent="457200" algn="just">
              <a:lnSpc>
                <a:spcPct val="97000"/>
              </a:lnSpc>
              <a:spcAft>
                <a:spcPts val="800"/>
              </a:spcAft>
            </a:pPr>
            <a:r>
              <a:rPr lang="ru-RU" sz="1900" spc="-10" dirty="0">
                <a:effectLst/>
                <a:latin typeface="Times New Roman" panose="02020603050405020304" pitchFamily="18" charset="0"/>
                <a:ea typeface="Times New Roman" panose="02020603050405020304" pitchFamily="18" charset="0"/>
                <a:cs typeface="Times New Roman" panose="02020603050405020304" pitchFamily="18" charset="0"/>
              </a:rPr>
              <a:t>К концу обучения средней школы обучающиеся могут достигнуть возраста 14 лет. Подросткам этого возраста в Российской Федерации разрешается работать по найму, а банки могут выдавать им дебетовые карты. В связи с этим школьникам данной возрастной группы необходимо получить знания и выработать умения, которые позволят решать более широкий круг финансовых задач.</a:t>
            </a:r>
            <a:endParaRPr lang="ru-RU" sz="19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4471F0CB-F53B-47A7-A88E-9AAECB8FFB1B}"/>
              </a:ext>
            </a:extLst>
          </p:cNvPr>
          <p:cNvSpPr txBox="1"/>
          <p:nvPr/>
        </p:nvSpPr>
        <p:spPr>
          <a:xfrm>
            <a:off x="88231" y="2339649"/>
            <a:ext cx="11835063" cy="4355167"/>
          </a:xfrm>
          <a:prstGeom prst="rect">
            <a:avLst/>
          </a:prstGeom>
          <a:noFill/>
        </p:spPr>
        <p:txBody>
          <a:bodyPr wrap="square">
            <a:spAutoFit/>
          </a:bodyPr>
          <a:lstStyle/>
          <a:p>
            <a:pPr indent="450215" algn="just">
              <a:lnSpc>
                <a:spcPct val="97000"/>
              </a:lnSpc>
            </a:pPr>
            <a:r>
              <a:rPr lang="ru-RU" sz="1900" b="1" spc="-10" dirty="0">
                <a:latin typeface="Times New Roman" panose="02020603050405020304" pitchFamily="18" charset="0"/>
                <a:cs typeface="Times New Roman" panose="02020603050405020304" pitchFamily="18" charset="0"/>
              </a:rPr>
              <a:t>ФГОС ООО </a:t>
            </a:r>
            <a:r>
              <a:rPr lang="ru-RU" sz="1900" spc="-10" dirty="0">
                <a:latin typeface="Times New Roman" panose="02020603050405020304" pitchFamily="18" charset="0"/>
                <a:cs typeface="Times New Roman" panose="02020603050405020304" pitchFamily="18" charset="0"/>
              </a:rPr>
              <a:t>ставит задачу приобретения обучающимися «теоретических знаний и опыта их применения для адекватной ориентации в окружающем мире, выработки способов адаптации в нем, формирования собственной активной позиции в общественной жизни».</a:t>
            </a:r>
          </a:p>
          <a:p>
            <a:pPr indent="450215" algn="just">
              <a:lnSpc>
                <a:spcPct val="97000"/>
              </a:lnSpc>
            </a:pPr>
            <a:r>
              <a:rPr lang="ru-RU" sz="1900" spc="-10" dirty="0">
                <a:effectLst/>
                <a:latin typeface="Times New Roman" panose="02020603050405020304" pitchFamily="18" charset="0"/>
                <a:ea typeface="Calibri" panose="020F0502020204030204" pitchFamily="34" charset="0"/>
                <a:cs typeface="Times New Roman" panose="02020603050405020304" pitchFamily="18" charset="0"/>
              </a:rPr>
              <a:t>ФГОС ООО содержит ряд требований к образовательным результатам, которые могут успешно достигаться в рамках изучения вопросов финансовой грамотности </a:t>
            </a:r>
            <a:r>
              <a:rPr lang="ru-RU" sz="1900" i="1" spc="-10" dirty="0">
                <a:effectLst/>
                <a:latin typeface="Times New Roman" panose="02020603050405020304" pitchFamily="18" charset="0"/>
                <a:ea typeface="Calibri" panose="020F0502020204030204" pitchFamily="34" charset="0"/>
                <a:cs typeface="Times New Roman" panose="02020603050405020304" pitchFamily="18" charset="0"/>
              </a:rPr>
              <a:t>на уроках математики и информатики, истории и географии, обществознания, русской и зарубежной литературы, ОБЖ.</a:t>
            </a:r>
            <a:endParaRPr lang="ru-RU" sz="1900" i="1" dirty="0">
              <a:effectLst/>
              <a:latin typeface="Times New Roman" panose="02020603050405020304" pitchFamily="18" charset="0"/>
              <a:ea typeface="Calibri" panose="020F0502020204030204" pitchFamily="34" charset="0"/>
              <a:cs typeface="Times New Roman" panose="02020603050405020304" pitchFamily="18" charset="0"/>
            </a:endParaRPr>
          </a:p>
          <a:p>
            <a:pPr indent="450215" algn="just">
              <a:lnSpc>
                <a:spcPct val="97000"/>
              </a:lnSpc>
            </a:pPr>
            <a:r>
              <a:rPr lang="ru-RU" sz="1900" spc="-10" dirty="0">
                <a:effectLst/>
                <a:latin typeface="Times New Roman" panose="02020603050405020304" pitchFamily="18" charset="0"/>
                <a:ea typeface="Calibri" panose="020F0502020204030204" pitchFamily="34" charset="0"/>
                <a:cs typeface="Times New Roman" panose="02020603050405020304" pitchFamily="18" charset="0"/>
              </a:rPr>
              <a:t>ФГОС ООО фиксирует среди </a:t>
            </a:r>
            <a:r>
              <a:rPr lang="ru-RU" sz="1900" b="1" spc="-10" dirty="0">
                <a:effectLst/>
                <a:latin typeface="Times New Roman" panose="02020603050405020304" pitchFamily="18" charset="0"/>
                <a:ea typeface="Calibri" panose="020F0502020204030204" pitchFamily="34" charset="0"/>
                <a:cs typeface="Times New Roman" panose="02020603050405020304" pitchFamily="18" charset="0"/>
              </a:rPr>
              <a:t>основных характеристик выпускника («портрет выпускника школы»)</a:t>
            </a:r>
            <a:r>
              <a:rPr lang="ru-RU" sz="1900" spc="-10" dirty="0">
                <a:effectLst/>
                <a:latin typeface="Times New Roman" panose="02020603050405020304" pitchFamily="18" charset="0"/>
                <a:ea typeface="Calibri" panose="020F0502020204030204" pitchFamily="34" charset="0"/>
                <a:cs typeface="Times New Roman" panose="02020603050405020304" pitchFamily="18" charset="0"/>
              </a:rPr>
              <a:t> следующие:</a:t>
            </a:r>
            <a:endParaRPr lang="ru-RU" sz="19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97000"/>
              </a:lnSpc>
              <a:buFont typeface="Symbol" panose="05050102010706020507" pitchFamily="18" charset="2"/>
              <a:buChar char=""/>
            </a:pPr>
            <a:r>
              <a:rPr lang="ru-RU" sz="1900" spc="-10" dirty="0">
                <a:effectLst/>
                <a:latin typeface="Times New Roman" panose="02020603050405020304" pitchFamily="18" charset="0"/>
                <a:ea typeface="Times New Roman" panose="02020603050405020304" pitchFamily="18" charset="0"/>
                <a:cs typeface="Times New Roman" panose="02020603050405020304" pitchFamily="18" charset="0"/>
              </a:rPr>
              <a:t>осознающий себя личностью, социально активный, уважающий закон и правопорядок, осознающий ответственность перед семьей, обществом, государством, человечеством;</a:t>
            </a:r>
            <a:endParaRPr lang="ru-RU" sz="19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97000"/>
              </a:lnSpc>
              <a:buFont typeface="Symbol" panose="05050102010706020507" pitchFamily="18" charset="2"/>
              <a:buChar char=""/>
            </a:pPr>
            <a:r>
              <a:rPr lang="ru-RU" sz="1900" spc="-10" dirty="0">
                <a:effectLst/>
                <a:latin typeface="Times New Roman" panose="02020603050405020304" pitchFamily="18" charset="0"/>
                <a:ea typeface="Times New Roman" panose="02020603050405020304" pitchFamily="18" charset="0"/>
                <a:cs typeface="Times New Roman" panose="02020603050405020304" pitchFamily="18" charset="0"/>
              </a:rPr>
              <a:t>осознанно выполняющий и пропагандирующий правила здорового, безопасного и экологически целесообразного образа жизни;</a:t>
            </a:r>
            <a:endParaRPr lang="ru-RU" sz="19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97000"/>
              </a:lnSpc>
              <a:buFont typeface="Symbol" panose="05050102010706020507" pitchFamily="18" charset="2"/>
              <a:buChar char=""/>
            </a:pPr>
            <a:r>
              <a:rPr lang="ru-RU" sz="1900" spc="-10" dirty="0">
                <a:effectLst/>
                <a:latin typeface="Times New Roman" panose="02020603050405020304" pitchFamily="18" charset="0"/>
                <a:ea typeface="Times New Roman" panose="02020603050405020304" pitchFamily="18" charset="0"/>
                <a:cs typeface="Times New Roman" panose="02020603050405020304" pitchFamily="18" charset="0"/>
              </a:rPr>
              <a:t>подготовленный к осознанному выбору профессии, понимающий значение профессиональной деятельности для человека и общества.</a:t>
            </a:r>
            <a:endParaRPr lang="ru-RU" sz="1900"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ru-RU" sz="19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298136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2E895BD-4F96-4103-AC27-1FB4C79B55C8}"/>
              </a:ext>
            </a:extLst>
          </p:cNvPr>
          <p:cNvSpPr txBox="1"/>
          <p:nvPr/>
        </p:nvSpPr>
        <p:spPr>
          <a:xfrm>
            <a:off x="228600" y="266596"/>
            <a:ext cx="7010400" cy="6324808"/>
          </a:xfrm>
          <a:prstGeom prst="rect">
            <a:avLst/>
          </a:prstGeom>
          <a:noFill/>
        </p:spPr>
        <p:txBody>
          <a:bodyPr wrap="square">
            <a:spAutoFit/>
          </a:bodyPr>
          <a:lstStyle/>
          <a:p>
            <a:pPr indent="457200" algn="just">
              <a:lnSpc>
                <a:spcPct val="90000"/>
              </a:lnSpc>
            </a:pPr>
            <a:r>
              <a:rPr lang="ru-RU" sz="1800" b="1" i="1" spc="-10" dirty="0">
                <a:effectLst/>
                <a:latin typeface="Times New Roman" panose="02020603050405020304" pitchFamily="18" charset="0"/>
                <a:ea typeface="Times New Roman" panose="02020603050405020304" pitchFamily="18" charset="0"/>
                <a:cs typeface="Times New Roman" panose="02020603050405020304" pitchFamily="18" charset="0"/>
              </a:rPr>
              <a:t>В ходе образовательной деятельности учителю 5-6 классов необходимо:</a:t>
            </a:r>
            <a:endParaRPr lang="ru-RU" sz="1400" b="1"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90000"/>
              </a:lnSpc>
              <a:buFont typeface="Symbol" panose="05050102010706020507" pitchFamily="18" charset="2"/>
              <a:buChar char=""/>
              <a:tabLst>
                <a:tab pos="450215" algn="l"/>
              </a:tabLst>
            </a:pPr>
            <a:r>
              <a:rPr lang="ru-RU" sz="1800" spc="-10" dirty="0">
                <a:effectLst/>
                <a:latin typeface="Times New Roman" panose="02020603050405020304" pitchFamily="18" charset="0"/>
                <a:ea typeface="SimSun" panose="02010600030101010101" pitchFamily="2" charset="-122"/>
                <a:cs typeface="Times New Roman" panose="02020603050405020304" pitchFamily="18" charset="0"/>
              </a:rPr>
              <a:t>объяснить (более развернуто, чем в начальной школе) устройство денежного хозяйства и помочь понять, что деньги — это символический инструмент и что ценность денег как средства платежа может меняться со временем под влиянием инфляции</a:t>
            </a:r>
            <a:r>
              <a:rPr lang="ru-RU" sz="1800" i="1" spc="-10" dirty="0">
                <a:effectLst/>
                <a:latin typeface="Times New Roman" panose="02020603050405020304" pitchFamily="18" charset="0"/>
                <a:ea typeface="SimSun" panose="02010600030101010101" pitchFamily="2" charset="-122"/>
                <a:cs typeface="Times New Roman" panose="02020603050405020304" pitchFamily="18" charset="0"/>
              </a:rPr>
              <a:t>;</a:t>
            </a:r>
            <a:endParaRPr lang="ru-RU" sz="1800" dirty="0">
              <a:effectLst/>
              <a:latin typeface="Times New Roman" panose="02020603050405020304" pitchFamily="18" charset="0"/>
              <a:ea typeface="SimSun" panose="02010600030101010101" pitchFamily="2" charset="-122"/>
              <a:cs typeface="Times New Roman" panose="02020603050405020304" pitchFamily="18" charset="0"/>
            </a:endParaRPr>
          </a:p>
          <a:p>
            <a:pPr marL="342900" lvl="0" indent="-342900" algn="just">
              <a:lnSpc>
                <a:spcPct val="90000"/>
              </a:lnSpc>
              <a:buFont typeface="Symbol" panose="05050102010706020507" pitchFamily="18" charset="2"/>
              <a:buChar char=""/>
              <a:tabLst>
                <a:tab pos="450215" algn="l"/>
              </a:tabLst>
            </a:pPr>
            <a:r>
              <a:rPr lang="ru-RU" sz="1800" spc="-10" dirty="0">
                <a:effectLst/>
                <a:latin typeface="Times New Roman" panose="02020603050405020304" pitchFamily="18" charset="0"/>
                <a:ea typeface="SimSun" panose="02010600030101010101" pitchFamily="2" charset="-122"/>
                <a:cs typeface="Times New Roman" panose="02020603050405020304" pitchFamily="18" charset="0"/>
              </a:rPr>
              <a:t>помочь сформировать представление о разнообразии источников семейных доходов и объяснить роль трудовых заработков как основного источника доходов российских семей;</a:t>
            </a:r>
            <a:endParaRPr lang="ru-RU" sz="1800" dirty="0">
              <a:effectLst/>
              <a:latin typeface="Times New Roman" panose="02020603050405020304" pitchFamily="18" charset="0"/>
              <a:ea typeface="SimSun" panose="02010600030101010101" pitchFamily="2" charset="-122"/>
              <a:cs typeface="Times New Roman" panose="02020603050405020304" pitchFamily="18" charset="0"/>
            </a:endParaRPr>
          </a:p>
          <a:p>
            <a:pPr marL="342900" lvl="0" indent="-342900" algn="just">
              <a:lnSpc>
                <a:spcPct val="90000"/>
              </a:lnSpc>
              <a:buFont typeface="Symbol" panose="05050102010706020507" pitchFamily="18" charset="2"/>
              <a:buChar char=""/>
              <a:tabLst>
                <a:tab pos="450215" algn="l"/>
              </a:tabLst>
            </a:pPr>
            <a:r>
              <a:rPr lang="ru-RU" sz="1800" spc="-10" dirty="0">
                <a:effectLst/>
                <a:latin typeface="Times New Roman" panose="02020603050405020304" pitchFamily="18" charset="0"/>
                <a:ea typeface="SimSun" panose="02010600030101010101" pitchFamily="2" charset="-122"/>
                <a:cs typeface="Times New Roman" panose="02020603050405020304" pitchFamily="18" charset="0"/>
              </a:rPr>
              <a:t>объяснить полезность регулярного контроля семейных расходов, а также значимость различных статей семейных расходов и их доли в бюджете семьи;</a:t>
            </a:r>
          </a:p>
          <a:p>
            <a:pPr marL="342900" lvl="0" indent="-342900" algn="just">
              <a:lnSpc>
                <a:spcPct val="90000"/>
              </a:lnSpc>
              <a:buFont typeface="Symbol" panose="05050102010706020507" pitchFamily="18" charset="2"/>
              <a:buChar char=""/>
              <a:tabLst>
                <a:tab pos="450215" algn="l"/>
              </a:tabLst>
            </a:pPr>
            <a:r>
              <a:rPr lang="ru-RU" sz="1800" spc="-10" dirty="0">
                <a:effectLst/>
                <a:latin typeface="Times New Roman" panose="02020603050405020304" pitchFamily="18" charset="0"/>
                <a:ea typeface="SimSun" panose="02010600030101010101" pitchFamily="2" charset="-122"/>
                <a:cs typeface="Times New Roman" panose="02020603050405020304" pitchFamily="18" charset="0"/>
              </a:rPr>
              <a:t>показать целесообразность построения семейного бюджета как способа разумного управления доходами и расходами семьи; </a:t>
            </a:r>
            <a:endParaRPr lang="ru-RU" sz="1800" dirty="0">
              <a:effectLst/>
              <a:latin typeface="Times New Roman" panose="02020603050405020304" pitchFamily="18" charset="0"/>
              <a:ea typeface="SimSun" panose="02010600030101010101" pitchFamily="2" charset="-122"/>
              <a:cs typeface="Times New Roman" panose="02020603050405020304" pitchFamily="18" charset="0"/>
            </a:endParaRPr>
          </a:p>
          <a:p>
            <a:pPr marL="342900" lvl="0" indent="-342900" algn="just">
              <a:lnSpc>
                <a:spcPct val="90000"/>
              </a:lnSpc>
              <a:buFont typeface="Symbol" panose="05050102010706020507" pitchFamily="18" charset="2"/>
              <a:buChar char=""/>
              <a:tabLst>
                <a:tab pos="450215" algn="l"/>
              </a:tabLst>
            </a:pPr>
            <a:r>
              <a:rPr lang="ru-RU" sz="1800" spc="-10" dirty="0">
                <a:effectLst/>
                <a:latin typeface="Times New Roman" panose="02020603050405020304" pitchFamily="18" charset="0"/>
                <a:ea typeface="SimSun" panose="02010600030101010101" pitchFamily="2" charset="-122"/>
                <a:cs typeface="Times New Roman" panose="02020603050405020304" pitchFamily="18" charset="0"/>
              </a:rPr>
              <a:t>помочь осознать возможность возникновения в жизни особенно сложных ситуаций (рождение ребенка, внезапная смерть кормильца, форс-мажорные случаи), которые могут привести к снижению благосостояния; рассказать, как можно смягчить негативные финансовые последствия таких ситуаций с помощью сбережений и страхования;</a:t>
            </a:r>
            <a:endParaRPr lang="ru-RU" sz="1800" dirty="0">
              <a:effectLst/>
              <a:latin typeface="Times New Roman" panose="02020603050405020304" pitchFamily="18" charset="0"/>
              <a:ea typeface="SimSun" panose="02010600030101010101" pitchFamily="2" charset="-122"/>
              <a:cs typeface="Times New Roman" panose="02020603050405020304" pitchFamily="18" charset="0"/>
            </a:endParaRPr>
          </a:p>
          <a:p>
            <a:pPr marL="342900" lvl="0" indent="-342900" algn="just">
              <a:lnSpc>
                <a:spcPct val="90000"/>
              </a:lnSpc>
              <a:buFont typeface="Symbol" panose="05050102010706020507" pitchFamily="18" charset="2"/>
              <a:buChar char=""/>
              <a:tabLst>
                <a:tab pos="450215" algn="l"/>
              </a:tabLst>
            </a:pPr>
            <a:r>
              <a:rPr lang="ru-RU" sz="1800" spc="-10" dirty="0">
                <a:effectLst/>
                <a:latin typeface="Times New Roman" panose="02020603050405020304" pitchFamily="18" charset="0"/>
                <a:ea typeface="SimSun" panose="02010600030101010101" pitchFamily="2" charset="-122"/>
                <a:cs typeface="Times New Roman" panose="02020603050405020304" pitchFamily="18" charset="0"/>
              </a:rPr>
              <a:t>объяснить, зачем нужны налоги, почему их надо платить и почему за неуплату налогов строго наказывают;</a:t>
            </a:r>
            <a:endParaRPr lang="ru-RU" sz="1800" dirty="0">
              <a:effectLst/>
              <a:latin typeface="Times New Roman" panose="02020603050405020304" pitchFamily="18" charset="0"/>
              <a:ea typeface="SimSun" panose="02010600030101010101" pitchFamily="2" charset="-122"/>
              <a:cs typeface="Times New Roman" panose="02020603050405020304" pitchFamily="18" charset="0"/>
            </a:endParaRPr>
          </a:p>
          <a:p>
            <a:pPr marL="342900" lvl="0" indent="-342900" algn="just">
              <a:lnSpc>
                <a:spcPct val="90000"/>
              </a:lnSpc>
              <a:buFont typeface="Symbol" panose="05050102010706020507" pitchFamily="18" charset="2"/>
              <a:buChar char=""/>
              <a:tabLst>
                <a:tab pos="450215" algn="l"/>
              </a:tabLst>
            </a:pPr>
            <a:r>
              <a:rPr lang="ru-RU" sz="1800" spc="-10" dirty="0">
                <a:effectLst/>
                <a:latin typeface="Times New Roman" panose="02020603050405020304" pitchFamily="18" charset="0"/>
                <a:ea typeface="SimSun" panose="02010600030101010101" pitchFamily="2" charset="-122"/>
                <a:cs typeface="Times New Roman" panose="02020603050405020304" pitchFamily="18" charset="0"/>
              </a:rPr>
              <a:t>рассказать, в каких случаях гражданин России может рассчитывать на социальное пособие, от чего зависит величина пособий, каковы их размеры.</a:t>
            </a:r>
            <a:endParaRPr lang="ru-RU" sz="1800" dirty="0">
              <a:effectLst/>
              <a:latin typeface="Times New Roman" panose="02020603050405020304" pitchFamily="18" charset="0"/>
              <a:ea typeface="SimSun" panose="02010600030101010101" pitchFamily="2" charset="-122"/>
              <a:cs typeface="Times New Roman" panose="02020603050405020304" pitchFamily="18" charset="0"/>
            </a:endParaRPr>
          </a:p>
        </p:txBody>
      </p:sp>
      <p:sp>
        <p:nvSpPr>
          <p:cNvPr id="5" name="TextBox 4">
            <a:extLst>
              <a:ext uri="{FF2B5EF4-FFF2-40B4-BE49-F238E27FC236}">
                <a16:creationId xmlns:a16="http://schemas.microsoft.com/office/drawing/2014/main" id="{AA2E8A8E-1134-42E6-B780-B15CB7C0B6D2}"/>
              </a:ext>
            </a:extLst>
          </p:cNvPr>
          <p:cNvSpPr txBox="1"/>
          <p:nvPr/>
        </p:nvSpPr>
        <p:spPr>
          <a:xfrm>
            <a:off x="7315200" y="266596"/>
            <a:ext cx="4648200" cy="5078313"/>
          </a:xfrm>
          <a:prstGeom prst="rect">
            <a:avLst/>
          </a:prstGeom>
          <a:noFill/>
        </p:spPr>
        <p:txBody>
          <a:bodyPr wrap="square">
            <a:spAutoFit/>
          </a:bodyPr>
          <a:lstStyle/>
          <a:p>
            <a:pPr indent="450215" algn="just">
              <a:lnSpc>
                <a:spcPct val="90000"/>
              </a:lnSpc>
            </a:pPr>
            <a:r>
              <a:rPr lang="ru-RU" sz="1800" b="1" i="1" spc="-10" dirty="0">
                <a:solidFill>
                  <a:srgbClr val="000000"/>
                </a:solidFill>
                <a:effectLst/>
                <a:latin typeface="Times New Roman" panose="02020603050405020304" pitchFamily="18" charset="0"/>
                <a:ea typeface="Times New Roman" panose="02020603050405020304" pitchFamily="18" charset="0"/>
              </a:rPr>
              <a:t>В результате освоения учебного материала по финансовой грамотности у учащихся 5-6 классов должны быть сформированы умения</a:t>
            </a:r>
            <a:r>
              <a:rPr lang="ru-RU" sz="1800" i="1" spc="-10" dirty="0">
                <a:solidFill>
                  <a:srgbClr val="000000"/>
                </a:solidFill>
                <a:effectLst/>
                <a:latin typeface="Times New Roman" panose="02020603050405020304" pitchFamily="18" charset="0"/>
                <a:ea typeface="Times New Roman" panose="02020603050405020304" pitchFamily="18" charset="0"/>
              </a:rPr>
              <a:t>: </a:t>
            </a:r>
            <a:endParaRPr lang="ru-RU" sz="1600" dirty="0">
              <a:solidFill>
                <a:srgbClr val="000000"/>
              </a:solidFill>
              <a:effectLst/>
              <a:latin typeface="Tahoma" panose="020B0604030504040204" pitchFamily="34" charset="0"/>
              <a:ea typeface="Times New Roman" panose="02020603050405020304" pitchFamily="18" charset="0"/>
            </a:endParaRPr>
          </a:p>
          <a:p>
            <a:pPr marL="342900" lvl="0" indent="-342900" algn="just">
              <a:lnSpc>
                <a:spcPct val="90000"/>
              </a:lnSpc>
              <a:buFont typeface="Symbol" panose="05050102010706020507" pitchFamily="18" charset="2"/>
              <a:buChar char=""/>
              <a:tabLst>
                <a:tab pos="450215" algn="l"/>
              </a:tabLst>
            </a:pPr>
            <a:r>
              <a:rPr lang="ru-RU" sz="1800" spc="-10" dirty="0">
                <a:solidFill>
                  <a:srgbClr val="000000"/>
                </a:solidFill>
                <a:effectLst/>
                <a:latin typeface="Times New Roman" panose="02020603050405020304" pitchFamily="18" charset="0"/>
                <a:ea typeface="Times New Roman" panose="02020603050405020304" pitchFamily="18" charset="0"/>
              </a:rPr>
              <a:t>воспринимать информацию о росте цен как факторе, влияющем на благосостояние семьи </a:t>
            </a:r>
            <a:endParaRPr lang="ru-RU" sz="1600" dirty="0">
              <a:solidFill>
                <a:srgbClr val="000000"/>
              </a:solidFill>
              <a:effectLst/>
              <a:latin typeface="Tahoma" panose="020B0604030504040204" pitchFamily="34" charset="0"/>
              <a:ea typeface="Times New Roman" panose="02020603050405020304" pitchFamily="18" charset="0"/>
            </a:endParaRPr>
          </a:p>
          <a:p>
            <a:pPr marL="342900" lvl="0" indent="-342900" algn="just">
              <a:lnSpc>
                <a:spcPct val="90000"/>
              </a:lnSpc>
              <a:buFont typeface="Symbol" panose="05050102010706020507" pitchFamily="18" charset="2"/>
              <a:buChar char=""/>
              <a:tabLst>
                <a:tab pos="450215" algn="l"/>
              </a:tabLst>
            </a:pPr>
            <a:r>
              <a:rPr lang="ru-RU" sz="1800" spc="-10" dirty="0">
                <a:solidFill>
                  <a:srgbClr val="000000"/>
                </a:solidFill>
                <a:effectLst/>
                <a:latin typeface="Times New Roman" panose="02020603050405020304" pitchFamily="18" charset="0"/>
                <a:ea typeface="Times New Roman" panose="02020603050405020304" pitchFamily="18" charset="0"/>
              </a:rPr>
              <a:t>понимать причины различий в заработках и уровнях благосостояния семей;</a:t>
            </a:r>
            <a:endParaRPr lang="ru-RU" sz="1600" dirty="0">
              <a:solidFill>
                <a:srgbClr val="000000"/>
              </a:solidFill>
              <a:effectLst/>
              <a:latin typeface="Tahoma" panose="020B0604030504040204" pitchFamily="34" charset="0"/>
              <a:ea typeface="Times New Roman" panose="02020603050405020304" pitchFamily="18" charset="0"/>
            </a:endParaRPr>
          </a:p>
          <a:p>
            <a:pPr marL="342900" lvl="0" indent="-342900" algn="just">
              <a:lnSpc>
                <a:spcPct val="90000"/>
              </a:lnSpc>
              <a:buFont typeface="Symbol" panose="05050102010706020507" pitchFamily="18" charset="2"/>
              <a:buChar char=""/>
              <a:tabLst>
                <a:tab pos="450215" algn="l"/>
              </a:tabLst>
            </a:pPr>
            <a:r>
              <a:rPr lang="ru-RU" sz="1800" spc="-10" dirty="0">
                <a:solidFill>
                  <a:srgbClr val="000000"/>
                </a:solidFill>
                <a:effectLst/>
                <a:latin typeface="Times New Roman" panose="02020603050405020304" pitchFamily="18" charset="0"/>
                <a:ea typeface="Times New Roman" panose="02020603050405020304" pitchFamily="18" charset="0"/>
              </a:rPr>
              <a:t>участвовать в обсуждении очередности и размеров семейных расходов, а также фиксировать, на что тратятся получаемые от родителей карманные деньги;</a:t>
            </a:r>
            <a:endParaRPr lang="ru-RU" sz="1600" dirty="0">
              <a:solidFill>
                <a:srgbClr val="000000"/>
              </a:solidFill>
              <a:effectLst/>
              <a:latin typeface="Tahoma" panose="020B0604030504040204" pitchFamily="34" charset="0"/>
              <a:ea typeface="Times New Roman" panose="02020603050405020304" pitchFamily="18" charset="0"/>
            </a:endParaRPr>
          </a:p>
          <a:p>
            <a:pPr marL="342900" lvl="0" indent="-342900" algn="just">
              <a:lnSpc>
                <a:spcPct val="90000"/>
              </a:lnSpc>
              <a:buFont typeface="Symbol" panose="05050102010706020507" pitchFamily="18" charset="2"/>
              <a:buChar char=""/>
              <a:tabLst>
                <a:tab pos="450215" algn="l"/>
              </a:tabLst>
            </a:pPr>
            <a:r>
              <a:rPr lang="ru-RU" sz="1800" spc="-10" dirty="0">
                <a:solidFill>
                  <a:srgbClr val="000000"/>
                </a:solidFill>
                <a:effectLst/>
                <a:latin typeface="Times New Roman" panose="02020603050405020304" pitchFamily="18" charset="0"/>
                <a:ea typeface="Times New Roman" panose="02020603050405020304" pitchFamily="18" charset="0"/>
              </a:rPr>
              <a:t>составлять на бумаге или с помощью компьютера простейший бюджет семьи;</a:t>
            </a:r>
            <a:endParaRPr lang="ru-RU" sz="1600" dirty="0">
              <a:solidFill>
                <a:srgbClr val="000000"/>
              </a:solidFill>
              <a:effectLst/>
              <a:latin typeface="Tahoma" panose="020B0604030504040204" pitchFamily="34" charset="0"/>
              <a:ea typeface="Times New Roman" panose="02020603050405020304" pitchFamily="18" charset="0"/>
            </a:endParaRPr>
          </a:p>
          <a:p>
            <a:pPr marL="342900" lvl="0" indent="-342900" algn="just">
              <a:lnSpc>
                <a:spcPct val="90000"/>
              </a:lnSpc>
              <a:buFont typeface="Symbol" panose="05050102010706020507" pitchFamily="18" charset="2"/>
              <a:buChar char=""/>
              <a:tabLst>
                <a:tab pos="450215" algn="l"/>
              </a:tabLst>
            </a:pPr>
            <a:r>
              <a:rPr lang="ru-RU" sz="1800" spc="-10" dirty="0">
                <a:solidFill>
                  <a:srgbClr val="000000"/>
                </a:solidFill>
                <a:effectLst/>
                <a:latin typeface="Times New Roman" panose="02020603050405020304" pitchFamily="18" charset="0"/>
                <a:ea typeface="Times New Roman" panose="02020603050405020304" pitchFamily="18" charset="0"/>
              </a:rPr>
              <a:t>понимать информацию на сайтах страховых компаний;</a:t>
            </a:r>
            <a:endParaRPr lang="ru-RU" sz="1600" dirty="0">
              <a:solidFill>
                <a:srgbClr val="000000"/>
              </a:solidFill>
              <a:effectLst/>
              <a:latin typeface="Tahoma" panose="020B0604030504040204" pitchFamily="34" charset="0"/>
              <a:ea typeface="Times New Roman" panose="02020603050405020304" pitchFamily="18" charset="0"/>
            </a:endParaRPr>
          </a:p>
          <a:p>
            <a:pPr marL="342900" lvl="0" indent="-342900" algn="just">
              <a:lnSpc>
                <a:spcPct val="90000"/>
              </a:lnSpc>
              <a:buFont typeface="Symbol" panose="05050102010706020507" pitchFamily="18" charset="2"/>
              <a:buChar char=""/>
              <a:tabLst>
                <a:tab pos="450215" algn="l"/>
              </a:tabLst>
            </a:pPr>
            <a:r>
              <a:rPr lang="ru-RU" sz="1800" spc="-10" dirty="0">
                <a:solidFill>
                  <a:srgbClr val="000000"/>
                </a:solidFill>
                <a:effectLst/>
                <a:latin typeface="Times New Roman" panose="02020603050405020304" pitchFamily="18" charset="0"/>
                <a:ea typeface="Times New Roman" panose="02020603050405020304" pitchFamily="18" charset="0"/>
              </a:rPr>
              <a:t>проверить на сайте налоговой службы наличие налоговой задолженности членов семьи.</a:t>
            </a:r>
            <a:endParaRPr lang="ru-RU" sz="1600" dirty="0">
              <a:solidFill>
                <a:srgbClr val="000000"/>
              </a:solidFill>
              <a:effectLst/>
              <a:latin typeface="Tahoma" panose="020B0604030504040204" pitchFamily="34" charset="0"/>
              <a:ea typeface="Times New Roman" panose="02020603050405020304" pitchFamily="18" charset="0"/>
            </a:endParaRPr>
          </a:p>
        </p:txBody>
      </p:sp>
    </p:spTree>
    <p:extLst>
      <p:ext uri="{BB962C8B-B14F-4D97-AF65-F5344CB8AC3E}">
        <p14:creationId xmlns:p14="http://schemas.microsoft.com/office/powerpoint/2010/main" val="26835859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570C59F-FCC6-4C4D-939B-E3D65078502C}"/>
              </a:ext>
            </a:extLst>
          </p:cNvPr>
          <p:cNvSpPr txBox="1"/>
          <p:nvPr/>
        </p:nvSpPr>
        <p:spPr>
          <a:xfrm>
            <a:off x="342900" y="141946"/>
            <a:ext cx="11506200" cy="6574107"/>
          </a:xfrm>
          <a:prstGeom prst="rect">
            <a:avLst/>
          </a:prstGeom>
          <a:noFill/>
        </p:spPr>
        <p:txBody>
          <a:bodyPr wrap="square">
            <a:spAutoFit/>
          </a:bodyPr>
          <a:lstStyle/>
          <a:p>
            <a:pPr indent="457200" algn="just">
              <a:lnSpc>
                <a:spcPct val="90000"/>
              </a:lnSpc>
            </a:pPr>
            <a:r>
              <a:rPr lang="ru-RU" sz="1800" b="1" i="1" spc="-10" dirty="0">
                <a:effectLst/>
                <a:latin typeface="Times New Roman" panose="02020603050405020304" pitchFamily="18" charset="0"/>
                <a:ea typeface="Times New Roman" panose="02020603050405020304" pitchFamily="18" charset="0"/>
                <a:cs typeface="Times New Roman" panose="02020603050405020304" pitchFamily="18" charset="0"/>
              </a:rPr>
              <a:t>В ходе образовательной деятельности учителю 7-9 классов необходимо:</a:t>
            </a:r>
            <a:endParaRPr lang="ru-RU" sz="1400" b="1"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90000"/>
              </a:lnSpc>
              <a:buFont typeface="Symbol" panose="05050102010706020507" pitchFamily="18" charset="2"/>
              <a:buChar char=""/>
              <a:tabLst>
                <a:tab pos="450215" algn="l"/>
              </a:tabLst>
            </a:pPr>
            <a:r>
              <a:rPr lang="ru-RU" sz="1800" spc="-10" dirty="0">
                <a:effectLst/>
                <a:latin typeface="Times New Roman" panose="02020603050405020304" pitchFamily="18" charset="0"/>
                <a:ea typeface="SimSun" panose="02010600030101010101" pitchFamily="2" charset="-122"/>
              </a:rPr>
              <a:t>объяснить устройство денежного хозяйства страны, чтобы школьники понимали, как в современной экономике осуществляется эмиссия денег, кем и как определяется количество денег, которое обращается в экономике страны. Подростки должны понимать причины инфляции, как она регулируется государством и влияет на уровень реальных доходов семей;</a:t>
            </a:r>
            <a:endParaRPr lang="ru-RU" sz="1800" dirty="0">
              <a:effectLst/>
              <a:latin typeface="Times New Roman" panose="02020603050405020304" pitchFamily="18" charset="0"/>
              <a:ea typeface="SimSun" panose="02010600030101010101" pitchFamily="2" charset="-122"/>
            </a:endParaRPr>
          </a:p>
          <a:p>
            <a:pPr marL="342900" lvl="0" indent="-342900" algn="just">
              <a:lnSpc>
                <a:spcPct val="90000"/>
              </a:lnSpc>
              <a:buFont typeface="Symbol" panose="05050102010706020507" pitchFamily="18" charset="2"/>
              <a:buChar char=""/>
              <a:tabLst>
                <a:tab pos="450215" algn="l"/>
              </a:tabLst>
            </a:pPr>
            <a:r>
              <a:rPr lang="ru-RU" sz="1800" spc="-10" dirty="0">
                <a:effectLst/>
                <a:latin typeface="Times New Roman" panose="02020603050405020304" pitchFamily="18" charset="0"/>
                <a:ea typeface="SimSun" panose="02010600030101010101" pitchFamily="2" charset="-122"/>
              </a:rPr>
              <a:t>рассказать о необходимости поиска устойчивых источников дохода в своей жизни; факторах, влияющих в России на размер доходов из различных источников;</a:t>
            </a:r>
            <a:endParaRPr lang="ru-RU" sz="1800" dirty="0">
              <a:effectLst/>
              <a:latin typeface="Times New Roman" panose="02020603050405020304" pitchFamily="18" charset="0"/>
              <a:ea typeface="SimSun" panose="02010600030101010101" pitchFamily="2" charset="-122"/>
            </a:endParaRPr>
          </a:p>
          <a:p>
            <a:pPr marL="342900" lvl="0" indent="-342900" algn="just">
              <a:lnSpc>
                <a:spcPct val="90000"/>
              </a:lnSpc>
              <a:buFont typeface="Symbol" panose="05050102010706020507" pitchFamily="18" charset="2"/>
              <a:buChar char=""/>
              <a:tabLst>
                <a:tab pos="450215" algn="l"/>
              </a:tabLst>
            </a:pPr>
            <a:r>
              <a:rPr lang="ru-RU" sz="1800" spc="-10" dirty="0">
                <a:effectLst/>
                <a:latin typeface="Times New Roman" panose="02020603050405020304" pitchFamily="18" charset="0"/>
                <a:ea typeface="SimSun" panose="02010600030101010101" pitchFamily="2" charset="-122"/>
              </a:rPr>
              <a:t>объяснить структуру семейных расходов и ее изменение в зависимости от возраста членов семьи и других факторов;</a:t>
            </a:r>
            <a:endParaRPr lang="ru-RU" sz="1800" dirty="0">
              <a:effectLst/>
              <a:latin typeface="Times New Roman" panose="02020603050405020304" pitchFamily="18" charset="0"/>
              <a:ea typeface="SimSun" panose="02010600030101010101" pitchFamily="2" charset="-122"/>
            </a:endParaRPr>
          </a:p>
          <a:p>
            <a:pPr marL="342900" lvl="0" indent="-342900" algn="just">
              <a:lnSpc>
                <a:spcPct val="90000"/>
              </a:lnSpc>
              <a:buFont typeface="Symbol" panose="05050102010706020507" pitchFamily="18" charset="2"/>
              <a:buChar char=""/>
              <a:tabLst>
                <a:tab pos="450215" algn="l"/>
              </a:tabLst>
            </a:pPr>
            <a:r>
              <a:rPr lang="ru-RU" sz="1800" spc="-10" dirty="0">
                <a:effectLst/>
                <a:latin typeface="Times New Roman" panose="02020603050405020304" pitchFamily="18" charset="0"/>
                <a:ea typeface="SimSun" panose="02010600030101010101" pitchFamily="2" charset="-122"/>
              </a:rPr>
              <a:t>ознакомить с правилами составления и ведения семейного бюджета и причины возникновения его дефицита и задолженности;</a:t>
            </a:r>
            <a:endParaRPr lang="ru-RU" sz="1800" dirty="0">
              <a:effectLst/>
              <a:latin typeface="Times New Roman" panose="02020603050405020304" pitchFamily="18" charset="0"/>
              <a:ea typeface="SimSun" panose="02010600030101010101" pitchFamily="2" charset="-122"/>
            </a:endParaRPr>
          </a:p>
          <a:p>
            <a:pPr marL="342900" lvl="0" indent="-342900" algn="just">
              <a:lnSpc>
                <a:spcPct val="90000"/>
              </a:lnSpc>
              <a:buFont typeface="Symbol" panose="05050102010706020507" pitchFamily="18" charset="2"/>
              <a:buChar char=""/>
              <a:tabLst>
                <a:tab pos="450215" algn="l"/>
              </a:tabLst>
            </a:pPr>
            <a:r>
              <a:rPr lang="ru-RU" sz="1800" spc="-10" dirty="0">
                <a:effectLst/>
                <a:latin typeface="Times New Roman" panose="02020603050405020304" pitchFamily="18" charset="0"/>
                <a:ea typeface="SimSun" panose="02010600030101010101" pitchFamily="2" charset="-122"/>
              </a:rPr>
              <a:t>ознакомить с правилами использование услуг банков и других финансовых организаций для повышения благосостояния семей, а также рисками, с которыми связано использование таких услуг; возможности решения финансовых задач семьи на разных стадиях ее жизненного цикла с помощью программ сбережения и инвестирования семейных средств;</a:t>
            </a:r>
            <a:endParaRPr lang="ru-RU" sz="1800" dirty="0">
              <a:effectLst/>
              <a:latin typeface="Times New Roman" panose="02020603050405020304" pitchFamily="18" charset="0"/>
              <a:ea typeface="SimSun" panose="02010600030101010101" pitchFamily="2" charset="-122"/>
            </a:endParaRPr>
          </a:p>
          <a:p>
            <a:pPr marL="342900" lvl="0" indent="-342900" algn="just">
              <a:lnSpc>
                <a:spcPct val="90000"/>
              </a:lnSpc>
              <a:buFont typeface="Symbol" panose="05050102010706020507" pitchFamily="18" charset="2"/>
              <a:buChar char=""/>
              <a:tabLst>
                <a:tab pos="450215" algn="l"/>
              </a:tabLst>
            </a:pPr>
            <a:r>
              <a:rPr lang="ru-RU" sz="1800" spc="-10" dirty="0">
                <a:effectLst/>
                <a:latin typeface="Times New Roman" panose="02020603050405020304" pitchFamily="18" charset="0"/>
                <a:ea typeface="SimSun" panose="02010600030101010101" pitchFamily="2" charset="-122"/>
              </a:rPr>
              <a:t>рассказать о возможностях повышения своего благосостояния путем создания собственного бизнеса и трудности, которые необходимо преодолеть при выборе такого варианта карьеры; источники средств для создания бизнеса и способы защиты от банкротства;</a:t>
            </a:r>
            <a:endParaRPr lang="ru-RU" sz="1800" dirty="0">
              <a:effectLst/>
              <a:latin typeface="Times New Roman" panose="02020603050405020304" pitchFamily="18" charset="0"/>
              <a:ea typeface="SimSun" panose="02010600030101010101" pitchFamily="2" charset="-122"/>
            </a:endParaRPr>
          </a:p>
          <a:p>
            <a:pPr marL="342900" lvl="0" indent="-342900" algn="just">
              <a:lnSpc>
                <a:spcPct val="90000"/>
              </a:lnSpc>
              <a:buFont typeface="Symbol" panose="05050102010706020507" pitchFamily="18" charset="2"/>
              <a:buChar char=""/>
              <a:tabLst>
                <a:tab pos="450215" algn="l"/>
              </a:tabLst>
            </a:pPr>
            <a:r>
              <a:rPr lang="ru-RU" sz="1800" spc="-10" dirty="0">
                <a:effectLst/>
                <a:latin typeface="Times New Roman" panose="02020603050405020304" pitchFamily="18" charset="0"/>
                <a:ea typeface="SimSun" panose="02010600030101010101" pitchFamily="2" charset="-122"/>
              </a:rPr>
              <a:t>рассказать о типах валют, которые существуют в мире, и возможности использования валютных инструментов, доступных на российском рынке, для защиты семейного бюджета от инфляционных рисков и для накопления сбережений;</a:t>
            </a:r>
            <a:endParaRPr lang="ru-RU" sz="1800" dirty="0">
              <a:effectLst/>
              <a:latin typeface="Times New Roman" panose="02020603050405020304" pitchFamily="18" charset="0"/>
              <a:ea typeface="SimSun" panose="02010600030101010101" pitchFamily="2" charset="-122"/>
            </a:endParaRPr>
          </a:p>
          <a:p>
            <a:pPr marL="342900" lvl="0" indent="-342900" algn="just">
              <a:lnSpc>
                <a:spcPct val="90000"/>
              </a:lnSpc>
              <a:buFont typeface="Symbol" panose="05050102010706020507" pitchFamily="18" charset="2"/>
              <a:buChar char=""/>
              <a:tabLst>
                <a:tab pos="450215" algn="l"/>
              </a:tabLst>
            </a:pPr>
            <a:r>
              <a:rPr lang="ru-RU" sz="1800" spc="-10" dirty="0">
                <a:effectLst/>
                <a:latin typeface="Times New Roman" panose="02020603050405020304" pitchFamily="18" charset="0"/>
                <a:ea typeface="SimSun" panose="02010600030101010101" pitchFamily="2" charset="-122"/>
              </a:rPr>
              <a:t>рассказать о конституционной обязанности граждан уплачивать налоги, различиях в механизмах исчисления налогов, которые могут взиматься с доходов и имущества физических лиц;</a:t>
            </a:r>
            <a:endParaRPr lang="ru-RU" sz="1800" dirty="0">
              <a:effectLst/>
              <a:latin typeface="Times New Roman" panose="02020603050405020304" pitchFamily="18" charset="0"/>
              <a:ea typeface="SimSun" panose="02010600030101010101" pitchFamily="2" charset="-122"/>
            </a:endParaRPr>
          </a:p>
          <a:p>
            <a:pPr marL="342900" lvl="0" indent="-342900" algn="just">
              <a:lnSpc>
                <a:spcPct val="90000"/>
              </a:lnSpc>
              <a:buFont typeface="Symbol" panose="05050102010706020507" pitchFamily="18" charset="2"/>
              <a:buChar char=""/>
              <a:tabLst>
                <a:tab pos="450215" algn="l"/>
              </a:tabLst>
            </a:pPr>
            <a:r>
              <a:rPr lang="ru-RU" sz="1800" spc="-10" dirty="0">
                <a:effectLst/>
                <a:latin typeface="Times New Roman" panose="02020603050405020304" pitchFamily="18" charset="0"/>
                <a:ea typeface="SimSun" panose="02010600030101010101" pitchFamily="2" charset="-122"/>
              </a:rPr>
              <a:t>рассказать о необходимости формировании финансовой подушки безопасности на случай болезни или непредвиденных обстоятельств, пенсионных накоплений, необходимых в преклонном возрасте, а также границы участия государства в решении этих проблем.</a:t>
            </a:r>
            <a:endParaRPr lang="ru-RU" sz="18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24151657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8342826-B180-4055-A2A7-82E4DDAB5925}"/>
              </a:ext>
            </a:extLst>
          </p:cNvPr>
          <p:cNvSpPr txBox="1"/>
          <p:nvPr/>
        </p:nvSpPr>
        <p:spPr>
          <a:xfrm>
            <a:off x="0" y="0"/>
            <a:ext cx="12192000" cy="4829014"/>
          </a:xfrm>
          <a:prstGeom prst="rect">
            <a:avLst/>
          </a:prstGeom>
          <a:noFill/>
        </p:spPr>
        <p:txBody>
          <a:bodyPr wrap="square">
            <a:spAutoFit/>
          </a:bodyPr>
          <a:lstStyle/>
          <a:p>
            <a:pPr indent="450215" algn="just">
              <a:lnSpc>
                <a:spcPct val="90000"/>
              </a:lnSpc>
            </a:pPr>
            <a:r>
              <a:rPr lang="ru-RU" b="1" i="1"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 результате освоения учебного материала по финансовой грамотности у учащихся 7-9 классов должны быть сформированы умения: </a:t>
            </a:r>
            <a:endParaRPr lang="ru-RU"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90000"/>
              </a:lnSpc>
              <a:buFont typeface="Symbol" panose="05050102010706020507" pitchFamily="18" charset="2"/>
              <a:buChar char=""/>
              <a:tabLst>
                <a:tab pos="450215" algn="l"/>
              </a:tabLst>
            </a:pPr>
            <a:r>
              <a:rPr lang="ru-RU" spc="-10" dirty="0">
                <a:effectLst/>
                <a:latin typeface="Times New Roman" panose="02020603050405020304" pitchFamily="18" charset="0"/>
                <a:ea typeface="SimSun" panose="02010600030101010101" pitchFamily="2" charset="-122"/>
                <a:cs typeface="Times New Roman" panose="02020603050405020304" pitchFamily="18" charset="0"/>
              </a:rPr>
              <a:t>усваивать информацию об инфляции из общедоступных источников и учитывать ее при принятии собственных финансовых решений, связанных с расходами и сбережениями;</a:t>
            </a:r>
            <a:endParaRPr lang="ru-RU" dirty="0">
              <a:effectLst/>
              <a:latin typeface="Times New Roman" panose="02020603050405020304" pitchFamily="18" charset="0"/>
              <a:ea typeface="SimSun" panose="02010600030101010101" pitchFamily="2" charset="-122"/>
              <a:cs typeface="Times New Roman" panose="02020603050405020304" pitchFamily="18" charset="0"/>
            </a:endParaRPr>
          </a:p>
          <a:p>
            <a:pPr marL="342900" lvl="0" indent="-342900" algn="just">
              <a:lnSpc>
                <a:spcPct val="90000"/>
              </a:lnSpc>
              <a:buFont typeface="Symbol" panose="05050102010706020507" pitchFamily="18" charset="2"/>
              <a:buChar char=""/>
              <a:tabLst>
                <a:tab pos="450215" algn="l"/>
              </a:tabLst>
            </a:pPr>
            <a:r>
              <a:rPr lang="ru-RU" spc="-10" dirty="0">
                <a:effectLst/>
                <a:latin typeface="Times New Roman" panose="02020603050405020304" pitchFamily="18" charset="0"/>
                <a:ea typeface="SimSun" panose="02010600030101010101" pitchFamily="2" charset="-122"/>
                <a:cs typeface="Times New Roman" panose="02020603050405020304" pitchFamily="18" charset="0"/>
              </a:rPr>
              <a:t>сравнивать различные профессии и сферы занятости для оценки потенциала извлечения дохода и роста своего благосостояния на коротком отрезке жизненного пути и в длительной перспективе;</a:t>
            </a:r>
            <a:endParaRPr lang="ru-RU" dirty="0">
              <a:effectLst/>
              <a:latin typeface="Times New Roman" panose="02020603050405020304" pitchFamily="18" charset="0"/>
              <a:ea typeface="SimSun" panose="02010600030101010101" pitchFamily="2" charset="-122"/>
              <a:cs typeface="Times New Roman" panose="02020603050405020304" pitchFamily="18" charset="0"/>
            </a:endParaRPr>
          </a:p>
          <a:p>
            <a:pPr marL="342900" lvl="0" indent="-342900" algn="just">
              <a:lnSpc>
                <a:spcPct val="90000"/>
              </a:lnSpc>
              <a:buFont typeface="Symbol" panose="05050102010706020507" pitchFamily="18" charset="2"/>
              <a:buChar char=""/>
              <a:tabLst>
                <a:tab pos="450215" algn="l"/>
              </a:tabLst>
            </a:pPr>
            <a:r>
              <a:rPr lang="ru-RU" spc="-10" dirty="0">
                <a:effectLst/>
                <a:latin typeface="Times New Roman" panose="02020603050405020304" pitchFamily="18" charset="0"/>
                <a:ea typeface="SimSun" panose="02010600030101010101" pitchFamily="2" charset="-122"/>
                <a:cs typeface="Times New Roman" panose="02020603050405020304" pitchFamily="18" charset="0"/>
              </a:rPr>
              <a:t>понимать суть различной значимости и обязательности семейных расходов и необходимость ранжирования очередности и размеров различных видов расходов в зависимости от их значения для обеспечения семейного благополучия;</a:t>
            </a:r>
            <a:endParaRPr lang="ru-RU" dirty="0">
              <a:effectLst/>
              <a:latin typeface="Times New Roman" panose="02020603050405020304" pitchFamily="18" charset="0"/>
              <a:ea typeface="SimSun" panose="02010600030101010101" pitchFamily="2" charset="-122"/>
              <a:cs typeface="Times New Roman" panose="02020603050405020304" pitchFamily="18" charset="0"/>
            </a:endParaRPr>
          </a:p>
          <a:p>
            <a:pPr marL="342900" lvl="0" indent="-342900" algn="just">
              <a:lnSpc>
                <a:spcPct val="90000"/>
              </a:lnSpc>
              <a:buFont typeface="Symbol" panose="05050102010706020507" pitchFamily="18" charset="2"/>
              <a:buChar char=""/>
              <a:tabLst>
                <a:tab pos="450215" algn="l"/>
              </a:tabLst>
            </a:pPr>
            <a:r>
              <a:rPr lang="ru-RU" spc="-10" dirty="0">
                <a:effectLst/>
                <a:latin typeface="Times New Roman" panose="02020603050405020304" pitchFamily="18" charset="0"/>
                <a:ea typeface="SimSun" panose="02010600030101010101" pitchFamily="2" charset="-122"/>
                <a:cs typeface="Times New Roman" panose="02020603050405020304" pitchFamily="18" charset="0"/>
              </a:rPr>
              <a:t>составлять бюджет семьи и понимания того, как изменение доходов семьи сказывается на покрытии различных типов семейных расходов;</a:t>
            </a:r>
            <a:endParaRPr lang="ru-RU" dirty="0">
              <a:effectLst/>
              <a:latin typeface="Times New Roman" panose="02020603050405020304" pitchFamily="18" charset="0"/>
              <a:ea typeface="SimSun" panose="02010600030101010101" pitchFamily="2" charset="-122"/>
              <a:cs typeface="Times New Roman" panose="02020603050405020304" pitchFamily="18" charset="0"/>
            </a:endParaRPr>
          </a:p>
          <a:p>
            <a:pPr marL="342900" lvl="0" indent="-342900" algn="just">
              <a:lnSpc>
                <a:spcPct val="90000"/>
              </a:lnSpc>
              <a:buFont typeface="Symbol" panose="05050102010706020507" pitchFamily="18" charset="2"/>
              <a:buChar char=""/>
              <a:tabLst>
                <a:tab pos="450215" algn="l"/>
              </a:tabLst>
            </a:pPr>
            <a:r>
              <a:rPr lang="ru-RU" spc="-10" dirty="0">
                <a:effectLst/>
                <a:latin typeface="Times New Roman" panose="02020603050405020304" pitchFamily="18" charset="0"/>
                <a:ea typeface="SimSun" panose="02010600030101010101" pitchFamily="2" charset="-122"/>
                <a:cs typeface="Times New Roman" panose="02020603050405020304" pitchFamily="18" charset="0"/>
              </a:rPr>
              <a:t>искать и понимать информацию о финансовых услугах, а также осознание возможных рисков на рынке финансовых услуг;</a:t>
            </a:r>
            <a:endParaRPr lang="ru-RU" dirty="0">
              <a:effectLst/>
              <a:latin typeface="Times New Roman" panose="02020603050405020304" pitchFamily="18" charset="0"/>
              <a:ea typeface="SimSun" panose="02010600030101010101" pitchFamily="2" charset="-122"/>
              <a:cs typeface="Times New Roman" panose="02020603050405020304" pitchFamily="18" charset="0"/>
            </a:endParaRPr>
          </a:p>
          <a:p>
            <a:pPr marL="342900" lvl="0" indent="-342900" algn="just">
              <a:lnSpc>
                <a:spcPct val="90000"/>
              </a:lnSpc>
              <a:buFont typeface="Symbol" panose="05050102010706020507" pitchFamily="18" charset="2"/>
              <a:buChar char=""/>
              <a:tabLst>
                <a:tab pos="450215" algn="l"/>
              </a:tabLst>
            </a:pPr>
            <a:r>
              <a:rPr lang="ru-RU" spc="-10" dirty="0">
                <a:effectLst/>
                <a:latin typeface="Times New Roman" panose="02020603050405020304" pitchFamily="18" charset="0"/>
                <a:ea typeface="SimSun" panose="02010600030101010101" pitchFamily="2" charset="-122"/>
                <a:cs typeface="Times New Roman" panose="02020603050405020304" pitchFamily="18" charset="0"/>
              </a:rPr>
              <a:t>выделять круг вопросов, которые надо обдумать при создании своего бизнеса, и типы рисков, такому бизнесу угрожающие;</a:t>
            </a:r>
            <a:endParaRPr lang="ru-RU" dirty="0">
              <a:effectLst/>
              <a:latin typeface="Times New Roman" panose="02020603050405020304" pitchFamily="18" charset="0"/>
              <a:ea typeface="SimSun" panose="02010600030101010101" pitchFamily="2" charset="-122"/>
              <a:cs typeface="Times New Roman" panose="02020603050405020304" pitchFamily="18" charset="0"/>
            </a:endParaRPr>
          </a:p>
          <a:p>
            <a:pPr marL="342900" lvl="0" indent="-342900" algn="just">
              <a:lnSpc>
                <a:spcPct val="90000"/>
              </a:lnSpc>
              <a:buFont typeface="Symbol" panose="05050102010706020507" pitchFamily="18" charset="2"/>
              <a:buChar char=""/>
              <a:tabLst>
                <a:tab pos="450215" algn="l"/>
              </a:tabLst>
            </a:pPr>
            <a:r>
              <a:rPr lang="ru-RU" spc="-10" dirty="0">
                <a:effectLst/>
                <a:latin typeface="Times New Roman" panose="02020603050405020304" pitchFamily="18" charset="0"/>
                <a:ea typeface="SimSun" panose="02010600030101010101" pitchFamily="2" charset="-122"/>
                <a:cs typeface="Times New Roman" panose="02020603050405020304" pitchFamily="18" charset="0"/>
              </a:rPr>
              <a:t>понимать значения курсов валют, осознания возможности их колебания в силу влияния многих факторов;</a:t>
            </a:r>
            <a:endParaRPr lang="ru-RU" dirty="0">
              <a:effectLst/>
              <a:latin typeface="Times New Roman" panose="02020603050405020304" pitchFamily="18" charset="0"/>
              <a:ea typeface="SimSun" panose="02010600030101010101" pitchFamily="2" charset="-122"/>
              <a:cs typeface="Times New Roman" panose="02020603050405020304" pitchFamily="18" charset="0"/>
            </a:endParaRPr>
          </a:p>
          <a:p>
            <a:pPr marL="342900" lvl="0" indent="-342900" algn="just">
              <a:lnSpc>
                <a:spcPct val="90000"/>
              </a:lnSpc>
              <a:buFont typeface="Symbol" panose="05050102010706020507" pitchFamily="18" charset="2"/>
              <a:buChar char=""/>
              <a:tabLst>
                <a:tab pos="450215" algn="l"/>
              </a:tabLst>
            </a:pPr>
            <a:r>
              <a:rPr lang="ru-RU" spc="-10" dirty="0">
                <a:effectLst/>
                <a:latin typeface="Times New Roman" panose="02020603050405020304" pitchFamily="18" charset="0"/>
                <a:ea typeface="SimSun" panose="02010600030101010101" pitchFamily="2" charset="-122"/>
                <a:cs typeface="Times New Roman" panose="02020603050405020304" pitchFamily="18" charset="0"/>
              </a:rPr>
              <a:t>просчитывать, как изменения в структуре и размерах семейных доходов и имущества могут повлиять на величину подлежащих уплате налогов;</a:t>
            </a:r>
            <a:endParaRPr lang="ru-RU" dirty="0">
              <a:effectLst/>
              <a:latin typeface="Times New Roman" panose="02020603050405020304" pitchFamily="18" charset="0"/>
              <a:ea typeface="SimSun" panose="02010600030101010101" pitchFamily="2" charset="-122"/>
              <a:cs typeface="Times New Roman" panose="02020603050405020304" pitchFamily="18" charset="0"/>
            </a:endParaRPr>
          </a:p>
          <a:p>
            <a:pPr marL="342900" lvl="0" indent="-342900" algn="just">
              <a:lnSpc>
                <a:spcPct val="90000"/>
              </a:lnSpc>
              <a:buFont typeface="Symbol" panose="05050102010706020507" pitchFamily="18" charset="2"/>
              <a:buChar char=""/>
              <a:tabLst>
                <a:tab pos="450215" algn="l"/>
              </a:tabLst>
            </a:pPr>
            <a:r>
              <a:rPr lang="ru-RU" spc="-10" dirty="0">
                <a:effectLst/>
                <a:latin typeface="Times New Roman" panose="02020603050405020304" pitchFamily="18" charset="0"/>
                <a:ea typeface="SimSun" panose="02010600030101010101" pitchFamily="2" charset="-122"/>
                <a:cs typeface="Times New Roman" panose="02020603050405020304" pitchFamily="18" charset="0"/>
              </a:rPr>
              <a:t>рассчитать, как могут быть связаны величины сбережений на протяжении трудоспособного возраста и месячного дохода после окончания трудовой карьеры</a:t>
            </a:r>
            <a:endParaRPr lang="ru-RU" dirty="0">
              <a:effectLst/>
              <a:latin typeface="Times New Roman" panose="02020603050405020304" pitchFamily="18" charset="0"/>
              <a:ea typeface="SimSun" panose="02010600030101010101" pitchFamily="2" charset="-122"/>
              <a:cs typeface="Times New Roman" panose="02020603050405020304" pitchFamily="18" charset="0"/>
            </a:endParaRPr>
          </a:p>
        </p:txBody>
      </p:sp>
      <p:sp>
        <p:nvSpPr>
          <p:cNvPr id="7" name="TextBox 6">
            <a:extLst>
              <a:ext uri="{FF2B5EF4-FFF2-40B4-BE49-F238E27FC236}">
                <a16:creationId xmlns:a16="http://schemas.microsoft.com/office/drawing/2014/main" id="{6531358B-0E50-41BC-A2F2-C15C99D1F41B}"/>
              </a:ext>
            </a:extLst>
          </p:cNvPr>
          <p:cNvSpPr txBox="1"/>
          <p:nvPr/>
        </p:nvSpPr>
        <p:spPr>
          <a:xfrm>
            <a:off x="152400" y="5029200"/>
            <a:ext cx="11887200" cy="1505605"/>
          </a:xfrm>
          <a:prstGeom prst="rect">
            <a:avLst/>
          </a:prstGeom>
          <a:noFill/>
        </p:spPr>
        <p:txBody>
          <a:bodyPr wrap="square">
            <a:spAutoFit/>
          </a:bodyPr>
          <a:lstStyle/>
          <a:p>
            <a:pPr indent="450215" algn="just">
              <a:lnSpc>
                <a:spcPct val="85000"/>
              </a:lnSpc>
            </a:pPr>
            <a:r>
              <a:rPr lang="ru-RU" sz="1800" b="1" spc="-10" dirty="0">
                <a:solidFill>
                  <a:srgbClr val="000000"/>
                </a:solidFill>
                <a:latin typeface="Times New Roman" panose="02020603050405020304" pitchFamily="18" charset="0"/>
                <a:cs typeface="Times New Roman" panose="02020603050405020304" pitchFamily="18" charset="0"/>
              </a:rPr>
              <a:t>В качестве учебно-методического обеспечения </a:t>
            </a:r>
            <a:r>
              <a:rPr lang="ru-RU" sz="1800" spc="-10" dirty="0">
                <a:solidFill>
                  <a:srgbClr val="000000"/>
                </a:solidFill>
                <a:latin typeface="Times New Roman" panose="02020603050405020304" pitchFamily="18" charset="0"/>
                <a:cs typeface="Times New Roman" panose="02020603050405020304" pitchFamily="18" charset="0"/>
              </a:rPr>
              <a:t>рекомендуется использовать УМК «Основы финансовой грамотности», разработанный по заказу Банка России в соответствии ФГОС основного общего образования и примерной основной образовательной программой основного общего образования</a:t>
            </a:r>
          </a:p>
          <a:p>
            <a:pPr indent="450215" algn="just">
              <a:lnSpc>
                <a:spcPct val="85000"/>
              </a:lnSpc>
            </a:pPr>
            <a:r>
              <a:rPr lang="ru-RU" sz="1800" spc="-1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УМК «Основы финансовой грамотности» является составной частью УМК по курсам «Обществознание» и «Экономика». УМК прошел предварительную экспертизу в РАО и может быть использован в образовательной программе основного общего образования.</a:t>
            </a:r>
            <a:endParaRPr lang="ru-RU" dirty="0"/>
          </a:p>
        </p:txBody>
      </p:sp>
    </p:spTree>
    <p:extLst>
      <p:ext uri="{BB962C8B-B14F-4D97-AF65-F5344CB8AC3E}">
        <p14:creationId xmlns:p14="http://schemas.microsoft.com/office/powerpoint/2010/main" val="7084947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F8860B7-6324-4E9A-A865-DAC8517875A9}"/>
              </a:ext>
            </a:extLst>
          </p:cNvPr>
          <p:cNvSpPr txBox="1"/>
          <p:nvPr/>
        </p:nvSpPr>
        <p:spPr>
          <a:xfrm>
            <a:off x="0" y="0"/>
            <a:ext cx="12192000" cy="6771084"/>
          </a:xfrm>
          <a:prstGeom prst="rect">
            <a:avLst/>
          </a:prstGeom>
          <a:noFill/>
        </p:spPr>
        <p:txBody>
          <a:bodyPr wrap="square">
            <a:spAutoFit/>
          </a:bodyPr>
          <a:lstStyle/>
          <a:p>
            <a:pPr indent="450215" algn="just">
              <a:lnSpc>
                <a:spcPct val="80000"/>
              </a:lnSpc>
            </a:pPr>
            <a:r>
              <a:rPr lang="ru-RU" sz="1750" spc="-1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Содержательно, УМК включает в себя:</a:t>
            </a:r>
            <a:endParaRPr lang="ru-RU" sz="175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285750" lvl="0" indent="-285750" algn="just">
              <a:lnSpc>
                <a:spcPct val="80000"/>
              </a:lnSpc>
              <a:buFont typeface="Wingdings" panose="05000000000000000000" pitchFamily="2" charset="2"/>
              <a:buChar char="§"/>
            </a:pPr>
            <a:r>
              <a:rPr lang="ru-RU" sz="1750" spc="-20" dirty="0">
                <a:effectLst/>
                <a:latin typeface="Times New Roman" panose="02020603050405020304" pitchFamily="18" charset="0"/>
                <a:ea typeface="Times New Roman" panose="02020603050405020304" pitchFamily="18" charset="0"/>
                <a:cs typeface="Times New Roman" panose="02020603050405020304" pitchFamily="18" charset="0"/>
              </a:rPr>
              <a:t>Чумаченко В.В., Горяев А.П. Основы финансовой грамотности: учебное пособие. 8-9 классы. – 4-е изд. – М. «Просвещение», 2019. – 272 с.</a:t>
            </a:r>
            <a:endParaRPr lang="ru-RU" sz="175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285750" lvl="0" indent="-285750" algn="just">
              <a:lnSpc>
                <a:spcPct val="80000"/>
              </a:lnSpc>
              <a:buFont typeface="Wingdings" panose="05000000000000000000" pitchFamily="2" charset="2"/>
              <a:buChar char="§"/>
            </a:pPr>
            <a:r>
              <a:rPr lang="ru-RU" sz="1750" spc="-20" dirty="0">
                <a:effectLst/>
                <a:latin typeface="Times New Roman" panose="02020603050405020304" pitchFamily="18" charset="0"/>
                <a:ea typeface="Times New Roman" panose="02020603050405020304" pitchFamily="18" charset="0"/>
                <a:cs typeface="Times New Roman" panose="02020603050405020304" pitchFamily="18" charset="0"/>
              </a:rPr>
              <a:t>Чумаченко В.В., Горяев А.П. Основы финансовой грамотности: методические рекомендации. 8-9 классы. – М. «Просвещение», 2019. – 112 с.</a:t>
            </a:r>
            <a:endParaRPr lang="ru-RU" sz="175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285750" lvl="0" indent="-285750" algn="just">
              <a:lnSpc>
                <a:spcPct val="80000"/>
              </a:lnSpc>
              <a:buFont typeface="Wingdings" panose="05000000000000000000" pitchFamily="2" charset="2"/>
              <a:buChar char="§"/>
            </a:pPr>
            <a:r>
              <a:rPr lang="ru-RU" sz="1750" spc="-20" dirty="0">
                <a:effectLst/>
                <a:latin typeface="Times New Roman" panose="02020603050405020304" pitchFamily="18" charset="0"/>
                <a:ea typeface="Times New Roman" panose="02020603050405020304" pitchFamily="18" charset="0"/>
                <a:cs typeface="Times New Roman" panose="02020603050405020304" pitchFamily="18" charset="0"/>
              </a:rPr>
              <a:t>Чумаченко В.В., Горяев А.П. Основы финансовой грамотности: рабочая тетрадь. 8-9 классы. – М. «Просвещение», 2020. – 64 с.</a:t>
            </a:r>
            <a:endParaRPr lang="ru-RU" sz="175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80000"/>
              </a:lnSpc>
            </a:pPr>
            <a:r>
              <a:rPr lang="ru-RU" sz="1750" spc="-1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Также можно использовать </a:t>
            </a:r>
            <a:r>
              <a:rPr lang="ru-RU" sz="1750" b="1" spc="-1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материалы учебного курса по финансовой грамотности для учащихся 5-7 классов – </a:t>
            </a:r>
            <a:r>
              <a:rPr lang="ru-RU" sz="1750" b="1" u="sng" spc="-1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hlinkClick r:id="rId2"/>
              </a:rPr>
              <a:t>https://fmc.hse.ru/5-7forms </a:t>
            </a:r>
            <a:r>
              <a:rPr lang="ru-RU" sz="1750" b="1" spc="-1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и 8-9 классов – </a:t>
            </a:r>
            <a:r>
              <a:rPr lang="ru-RU" sz="1750" b="1" u="sng" spc="-1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hlinkClick r:id="rId3"/>
              </a:rPr>
              <a:t>https://fmc.hse.ru/8-9forms</a:t>
            </a:r>
            <a:r>
              <a:rPr lang="ru-RU" sz="1750" b="1" spc="-1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1750" spc="-1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подготовленные в рамках совместного проекта Министерства финансов Российской Федерации и Всемирного банка «Содействие повышению уровня финансовой грамотности населения и развитию финансового образования в Российской Федерации»:</a:t>
            </a:r>
            <a:endParaRPr lang="ru-RU" sz="175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80000"/>
              </a:lnSpc>
              <a:buFont typeface="Symbol" panose="05050102010706020507" pitchFamily="18" charset="2"/>
              <a:buChar char=""/>
            </a:pPr>
            <a:r>
              <a:rPr lang="ru-RU" sz="1750"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Финансовая грамотность: учебная программа. 5-7 классы </a:t>
            </a:r>
            <a:r>
              <a:rPr lang="ru-RU" sz="1750"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общеобразоват</a:t>
            </a:r>
            <a:r>
              <a:rPr lang="ru-RU" sz="1750"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орг. / Е.А. Вигдорчик, И.В. Липсиц, Ю.Н. </a:t>
            </a:r>
            <a:r>
              <a:rPr lang="ru-RU" sz="1750"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Корлюгова</a:t>
            </a:r>
            <a:r>
              <a:rPr lang="ru-RU" sz="1750"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А.В. </a:t>
            </a:r>
            <a:r>
              <a:rPr lang="ru-RU" sz="1750"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Половникова</a:t>
            </a:r>
            <a:r>
              <a:rPr lang="ru-RU" sz="1750"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 М.: ВАКО, 2018. – 40 с.</a:t>
            </a:r>
            <a:endParaRPr lang="ru-RU" sz="175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80000"/>
              </a:lnSpc>
              <a:buFont typeface="Symbol" panose="05050102010706020507" pitchFamily="18" charset="2"/>
              <a:buChar char=""/>
            </a:pPr>
            <a:r>
              <a:rPr lang="ru-RU" sz="1750"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Липсиц И.В., Вигдорчик Е.А. Финансовая грамотность: материалы для учащихся. 5–7 классы </a:t>
            </a:r>
            <a:r>
              <a:rPr lang="ru-RU" sz="1750"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общеобразоват</a:t>
            </a:r>
            <a:r>
              <a:rPr lang="ru-RU" sz="1750"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орг. – М.: ВАКО, 2018. – 280 с. </a:t>
            </a:r>
            <a:endParaRPr lang="ru-RU" sz="175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80000"/>
              </a:lnSpc>
              <a:buFont typeface="Symbol" panose="05050102010706020507" pitchFamily="18" charset="2"/>
              <a:buChar char=""/>
            </a:pPr>
            <a:r>
              <a:rPr lang="ru-RU" sz="1750"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Корлюгова</a:t>
            </a:r>
            <a:r>
              <a:rPr lang="ru-RU" sz="1750"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Ю.Н., </a:t>
            </a:r>
            <a:r>
              <a:rPr lang="ru-RU" sz="1750"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Половникова</a:t>
            </a:r>
            <a:r>
              <a:rPr lang="ru-RU" sz="1750"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А.В. Финансовая грамотность: Методические рекомендации для учителя. 5–7 классы </a:t>
            </a:r>
            <a:r>
              <a:rPr lang="ru-RU" sz="1750"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общеобразоват</a:t>
            </a:r>
            <a:r>
              <a:rPr lang="ru-RU" sz="1750"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орг. – М.: ВАКО, 2018. – 240 с. </a:t>
            </a:r>
            <a:endParaRPr lang="ru-RU" sz="175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80000"/>
              </a:lnSpc>
              <a:buFont typeface="Symbol" panose="05050102010706020507" pitchFamily="18" charset="2"/>
              <a:buChar char=""/>
            </a:pPr>
            <a:r>
              <a:rPr lang="ru-RU" sz="1750"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Корлюгова</a:t>
            </a:r>
            <a:r>
              <a:rPr lang="ru-RU" sz="1750"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Ю.Н., </a:t>
            </a:r>
            <a:r>
              <a:rPr lang="ru-RU" sz="1750"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Половникова</a:t>
            </a:r>
            <a:r>
              <a:rPr lang="ru-RU" sz="1750"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А.В. Финансовая грамотность: материалы для родителей. 5–7 классы </a:t>
            </a:r>
            <a:r>
              <a:rPr lang="ru-RU" sz="1750"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общеобразоват</a:t>
            </a:r>
            <a:r>
              <a:rPr lang="ru-RU" sz="1750"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орг. – М.: ВАКО, 2018. – 80 с. </a:t>
            </a:r>
            <a:endParaRPr lang="ru-RU" sz="175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80000"/>
              </a:lnSpc>
              <a:buFont typeface="Symbol" panose="05050102010706020507" pitchFamily="18" charset="2"/>
              <a:buChar char=""/>
            </a:pPr>
            <a:r>
              <a:rPr lang="ru-RU" sz="1750"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Корлюгова</a:t>
            </a:r>
            <a:r>
              <a:rPr lang="ru-RU" sz="1750"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Ю.Н., </a:t>
            </a:r>
            <a:r>
              <a:rPr lang="ru-RU" sz="1750"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Половникова</a:t>
            </a:r>
            <a:r>
              <a:rPr lang="ru-RU" sz="1750"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А.В. Финансовая грамотность: рабочая тетрадь. 5-7 классы </a:t>
            </a:r>
            <a:r>
              <a:rPr lang="ru-RU" sz="1750"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общеобразоват</a:t>
            </a:r>
            <a:r>
              <a:rPr lang="ru-RU" sz="1750"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орг. – М.: ВАКО, 2018. – 160 с. </a:t>
            </a:r>
            <a:endParaRPr lang="ru-RU" sz="175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80000"/>
              </a:lnSpc>
              <a:buFont typeface="Symbol" panose="05050102010706020507" pitchFamily="18" charset="2"/>
              <a:buChar char=""/>
            </a:pPr>
            <a:r>
              <a:rPr lang="ru-RU" sz="1750" dirty="0">
                <a:effectLst/>
                <a:latin typeface="Times New Roman" panose="02020603050405020304" pitchFamily="18" charset="0"/>
                <a:ea typeface="SimSun" panose="02010600030101010101" pitchFamily="2" charset="-122"/>
                <a:cs typeface="Times New Roman" panose="02020603050405020304" pitchFamily="18" charset="0"/>
              </a:rPr>
              <a:t>Лавренова Е.Б., Рязанова О.И., Липсиц И.В. Финансовая грамотность: учебная программа. 8-9 классы </a:t>
            </a:r>
            <a:r>
              <a:rPr lang="ru-RU" sz="1750" dirty="0" err="1">
                <a:effectLst/>
                <a:latin typeface="Times New Roman" panose="02020603050405020304" pitchFamily="18" charset="0"/>
                <a:ea typeface="SimSun" panose="02010600030101010101" pitchFamily="2" charset="-122"/>
                <a:cs typeface="Times New Roman" panose="02020603050405020304" pitchFamily="18" charset="0"/>
              </a:rPr>
              <a:t>общеобразоват</a:t>
            </a:r>
            <a:r>
              <a:rPr lang="ru-RU" sz="1750" dirty="0">
                <a:effectLst/>
                <a:latin typeface="Times New Roman" panose="02020603050405020304" pitchFamily="18" charset="0"/>
                <a:ea typeface="SimSun" panose="02010600030101010101" pitchFamily="2" charset="-122"/>
                <a:cs typeface="Times New Roman" panose="02020603050405020304" pitchFamily="18" charset="0"/>
              </a:rPr>
              <a:t>. орг. – М.: ВАКО, 2018. – 32 с. </a:t>
            </a:r>
          </a:p>
          <a:p>
            <a:pPr marL="342900" lvl="0" indent="-342900" algn="just">
              <a:lnSpc>
                <a:spcPct val="80000"/>
              </a:lnSpc>
              <a:buFont typeface="Symbol" panose="05050102010706020507" pitchFamily="18" charset="2"/>
              <a:buChar char=""/>
            </a:pPr>
            <a:r>
              <a:rPr lang="ru-RU" sz="1750" dirty="0">
                <a:effectLst/>
                <a:latin typeface="Times New Roman" panose="02020603050405020304" pitchFamily="18" charset="0"/>
                <a:ea typeface="SimSun" panose="02010600030101010101" pitchFamily="2" charset="-122"/>
                <a:cs typeface="Times New Roman" panose="02020603050405020304" pitchFamily="18" charset="0"/>
              </a:rPr>
              <a:t>Липсиц И.В., Рязанова О.И. Финансовая грамотность: материалы для учащихся. 8-9 классы </a:t>
            </a:r>
            <a:r>
              <a:rPr lang="ru-RU" sz="1750" dirty="0" err="1">
                <a:effectLst/>
                <a:latin typeface="Times New Roman" panose="02020603050405020304" pitchFamily="18" charset="0"/>
                <a:ea typeface="SimSun" panose="02010600030101010101" pitchFamily="2" charset="-122"/>
                <a:cs typeface="Times New Roman" panose="02020603050405020304" pitchFamily="18" charset="0"/>
              </a:rPr>
              <a:t>общеобразоват</a:t>
            </a:r>
            <a:r>
              <a:rPr lang="ru-RU" sz="1750" dirty="0">
                <a:effectLst/>
                <a:latin typeface="Times New Roman" panose="02020603050405020304" pitchFamily="18" charset="0"/>
                <a:ea typeface="SimSun" panose="02010600030101010101" pitchFamily="2" charset="-122"/>
                <a:cs typeface="Times New Roman" panose="02020603050405020304" pitchFamily="18" charset="0"/>
              </a:rPr>
              <a:t>. орг. – М.: ВАКО, 2018. – 352 с.</a:t>
            </a:r>
          </a:p>
          <a:p>
            <a:pPr marL="342900" lvl="0" indent="-342900" algn="just">
              <a:lnSpc>
                <a:spcPct val="80000"/>
              </a:lnSpc>
              <a:buFont typeface="Symbol" panose="05050102010706020507" pitchFamily="18" charset="2"/>
              <a:buChar char=""/>
            </a:pPr>
            <a:r>
              <a:rPr lang="ru-RU" sz="1750" dirty="0">
                <a:effectLst/>
                <a:latin typeface="Times New Roman" panose="02020603050405020304" pitchFamily="18" charset="0"/>
                <a:ea typeface="SimSun" panose="02010600030101010101" pitchFamily="2" charset="-122"/>
                <a:cs typeface="Times New Roman" panose="02020603050405020304" pitchFamily="18" charset="0"/>
              </a:rPr>
              <a:t>Рязанова О.И., Липсиц И.В., Лавренова Е.Б. Финансовая грамотность: Методические рекомендации для учителя. 8–9 классы </a:t>
            </a:r>
            <a:r>
              <a:rPr lang="ru-RU" sz="1750" dirty="0" err="1">
                <a:effectLst/>
                <a:latin typeface="Times New Roman" panose="02020603050405020304" pitchFamily="18" charset="0"/>
                <a:ea typeface="SimSun" panose="02010600030101010101" pitchFamily="2" charset="-122"/>
                <a:cs typeface="Times New Roman" panose="02020603050405020304" pitchFamily="18" charset="0"/>
              </a:rPr>
              <a:t>общеобразоват</a:t>
            </a:r>
            <a:r>
              <a:rPr lang="ru-RU" sz="1750" dirty="0">
                <a:effectLst/>
                <a:latin typeface="Times New Roman" panose="02020603050405020304" pitchFamily="18" charset="0"/>
                <a:ea typeface="SimSun" panose="02010600030101010101" pitchFamily="2" charset="-122"/>
                <a:cs typeface="Times New Roman" panose="02020603050405020304" pitchFamily="18" charset="0"/>
              </a:rPr>
              <a:t>. орг. – М.: ВАКО, 2018. – 152 с. </a:t>
            </a:r>
          </a:p>
          <a:p>
            <a:pPr marL="342900" lvl="0" indent="-342900" algn="just">
              <a:lnSpc>
                <a:spcPct val="80000"/>
              </a:lnSpc>
              <a:buFont typeface="Symbol" panose="05050102010706020507" pitchFamily="18" charset="2"/>
              <a:buChar char=""/>
            </a:pPr>
            <a:r>
              <a:rPr lang="ru-RU" sz="1750" dirty="0">
                <a:effectLst/>
                <a:latin typeface="Times New Roman" panose="02020603050405020304" pitchFamily="18" charset="0"/>
                <a:ea typeface="SimSun" panose="02010600030101010101" pitchFamily="2" charset="-122"/>
                <a:cs typeface="Times New Roman" panose="02020603050405020304" pitchFamily="18" charset="0"/>
              </a:rPr>
              <a:t>Рязанова О.И., Липсиц И.В., Лавренова Е.Б. Финансовая грамотность: материалы для родителей. 8–9 классы </a:t>
            </a:r>
            <a:r>
              <a:rPr lang="ru-RU" sz="1750" dirty="0" err="1">
                <a:effectLst/>
                <a:latin typeface="Times New Roman" panose="02020603050405020304" pitchFamily="18" charset="0"/>
                <a:ea typeface="SimSun" panose="02010600030101010101" pitchFamily="2" charset="-122"/>
                <a:cs typeface="Times New Roman" panose="02020603050405020304" pitchFamily="18" charset="0"/>
              </a:rPr>
              <a:t>общеобразоват</a:t>
            </a:r>
            <a:r>
              <a:rPr lang="ru-RU" sz="1750" dirty="0">
                <a:effectLst/>
                <a:latin typeface="Times New Roman" panose="02020603050405020304" pitchFamily="18" charset="0"/>
                <a:ea typeface="SimSun" panose="02010600030101010101" pitchFamily="2" charset="-122"/>
                <a:cs typeface="Times New Roman" panose="02020603050405020304" pitchFamily="18" charset="0"/>
              </a:rPr>
              <a:t>. орг. – М.: ВАКО, 2018. – 76 с.</a:t>
            </a:r>
          </a:p>
          <a:p>
            <a:pPr marL="342900" lvl="0" indent="-342900" algn="just">
              <a:lnSpc>
                <a:spcPct val="80000"/>
              </a:lnSpc>
              <a:buFont typeface="Symbol" panose="05050102010706020507" pitchFamily="18" charset="2"/>
              <a:buChar char=""/>
            </a:pPr>
            <a:r>
              <a:rPr lang="ru-RU" sz="1750" dirty="0">
                <a:effectLst/>
                <a:latin typeface="Times New Roman" panose="02020603050405020304" pitchFamily="18" charset="0"/>
                <a:ea typeface="SimSun" panose="02010600030101010101" pitchFamily="2" charset="-122"/>
                <a:cs typeface="Times New Roman" panose="02020603050405020304" pitchFamily="18" charset="0"/>
              </a:rPr>
              <a:t>Лавренова Е.Б., Липсиц И.В., Рязанова О.И. Финансовая грамотность: Рабочая тетрадь. 8–9 классы </a:t>
            </a:r>
            <a:r>
              <a:rPr lang="ru-RU" sz="1750" dirty="0" err="1">
                <a:effectLst/>
                <a:latin typeface="Times New Roman" panose="02020603050405020304" pitchFamily="18" charset="0"/>
                <a:ea typeface="SimSun" panose="02010600030101010101" pitchFamily="2" charset="-122"/>
                <a:cs typeface="Times New Roman" panose="02020603050405020304" pitchFamily="18" charset="0"/>
              </a:rPr>
              <a:t>общеобразоват</a:t>
            </a:r>
            <a:r>
              <a:rPr lang="ru-RU" sz="1750" dirty="0">
                <a:effectLst/>
                <a:latin typeface="Times New Roman" panose="02020603050405020304" pitchFamily="18" charset="0"/>
                <a:ea typeface="SimSun" panose="02010600030101010101" pitchFamily="2" charset="-122"/>
                <a:cs typeface="Times New Roman" panose="02020603050405020304" pitchFamily="18" charset="0"/>
              </a:rPr>
              <a:t>. орг. – М.: ВАКО, 2018. – 60 с.</a:t>
            </a:r>
          </a:p>
        </p:txBody>
      </p:sp>
    </p:spTree>
    <p:extLst>
      <p:ext uri="{BB962C8B-B14F-4D97-AF65-F5344CB8AC3E}">
        <p14:creationId xmlns:p14="http://schemas.microsoft.com/office/powerpoint/2010/main" val="65576234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ФГОС СОО(10-11)">
            <a:extLst>
              <a:ext uri="{FF2B5EF4-FFF2-40B4-BE49-F238E27FC236}">
                <a16:creationId xmlns:a16="http://schemas.microsoft.com/office/drawing/2014/main" id="{875E2CE9-8B63-4967-9EC5-4708EA83648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781" y="1703630"/>
            <a:ext cx="3192020" cy="1675092"/>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18285C86-BD6F-48BC-9296-592EACEC72EB}"/>
              </a:ext>
            </a:extLst>
          </p:cNvPr>
          <p:cNvSpPr txBox="1"/>
          <p:nvPr/>
        </p:nvSpPr>
        <p:spPr>
          <a:xfrm>
            <a:off x="3657600" y="1859423"/>
            <a:ext cx="8373619" cy="1408078"/>
          </a:xfrm>
          <a:prstGeom prst="rect">
            <a:avLst/>
          </a:prstGeom>
          <a:noFill/>
        </p:spPr>
        <p:txBody>
          <a:bodyPr wrap="square">
            <a:spAutoFit/>
          </a:bodyPr>
          <a:lstStyle/>
          <a:p>
            <a:pPr indent="457200" algn="just">
              <a:lnSpc>
                <a:spcPct val="90000"/>
              </a:lnSpc>
            </a:pPr>
            <a:r>
              <a:rPr lang="ru-RU" sz="1900" spc="-10" dirty="0">
                <a:effectLst/>
                <a:latin typeface="Times New Roman" panose="02020603050405020304" pitchFamily="18" charset="0"/>
                <a:ea typeface="Times New Roman" panose="02020603050405020304" pitchFamily="18" charset="0"/>
                <a:cs typeface="Times New Roman" panose="02020603050405020304" pitchFamily="18" charset="0"/>
              </a:rPr>
              <a:t>В связи с тем, что к концу обучения в старшей школе молодые люди начинают взрослую жизнь либо как наемные работники, либо как студенты вузов или СПО, обучение финансовой грамотности на этом этапе должно выходить на уровень, который специалисты ОЭСР именуют </a:t>
            </a:r>
            <a:r>
              <a:rPr lang="ru-RU" sz="1900" i="1" spc="-10" dirty="0">
                <a:effectLst/>
                <a:latin typeface="Times New Roman" panose="02020603050405020304" pitchFamily="18" charset="0"/>
                <a:ea typeface="Times New Roman" panose="02020603050405020304" pitchFamily="18" charset="0"/>
                <a:cs typeface="Times New Roman" panose="02020603050405020304" pitchFamily="18" charset="0"/>
              </a:rPr>
              <a:t>у</a:t>
            </a:r>
            <a:r>
              <a:rPr lang="ru-RU" sz="1900" i="1" spc="-10" dirty="0">
                <a:effectLst/>
                <a:latin typeface="Times New Roman" panose="02020603050405020304" pitchFamily="18" charset="0"/>
                <a:ea typeface="Calibri" panose="020F0502020204030204" pitchFamily="34" charset="0"/>
                <a:cs typeface="Franklin Gothic Book" panose="020B0503020102020204" pitchFamily="34" charset="0"/>
              </a:rPr>
              <a:t>ровнем «полной компетентности». </a:t>
            </a:r>
            <a:endParaRPr lang="ru-RU" sz="19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451E1717-970D-4785-9879-FAB3A3951700}"/>
              </a:ext>
            </a:extLst>
          </p:cNvPr>
          <p:cNvSpPr txBox="1"/>
          <p:nvPr/>
        </p:nvSpPr>
        <p:spPr>
          <a:xfrm>
            <a:off x="28433" y="3276600"/>
            <a:ext cx="12163567" cy="3582519"/>
          </a:xfrm>
          <a:prstGeom prst="rect">
            <a:avLst/>
          </a:prstGeom>
          <a:noFill/>
        </p:spPr>
        <p:txBody>
          <a:bodyPr wrap="square">
            <a:spAutoFit/>
          </a:bodyPr>
          <a:lstStyle/>
          <a:p>
            <a:pPr indent="450215" algn="just">
              <a:lnSpc>
                <a:spcPct val="90000"/>
              </a:lnSpc>
            </a:pPr>
            <a:r>
              <a:rPr lang="ru-RU" spc="-10" dirty="0">
                <a:effectLst/>
                <a:latin typeface="Times New Roman" panose="02020603050405020304" pitchFamily="18" charset="0"/>
                <a:ea typeface="Calibri" panose="020F0502020204030204" pitchFamily="34" charset="0"/>
                <a:cs typeface="Times New Roman" panose="02020603050405020304" pitchFamily="18" charset="0"/>
              </a:rPr>
              <a:t>ФГОС СОО содержит ряд требований к образовательным результатам, которые могут успешно достигаться в рамках изучения вопросов финансовой грамотности на </a:t>
            </a:r>
            <a:r>
              <a:rPr lang="ru-RU" i="1" spc="-10" dirty="0">
                <a:effectLst/>
                <a:latin typeface="Times New Roman" panose="02020603050405020304" pitchFamily="18" charset="0"/>
                <a:ea typeface="Calibri" panose="020F0502020204030204" pitchFamily="34" charset="0"/>
                <a:cs typeface="Times New Roman" panose="02020603050405020304" pitchFamily="18" charset="0"/>
              </a:rPr>
              <a:t>уроках математики и информатики, истории и географии, обществознания, экономики и права, русской и зарубежной литературы</a:t>
            </a:r>
            <a:r>
              <a:rPr lang="ru-RU" spc="-10" dirty="0">
                <a:effectLst/>
                <a:latin typeface="Times New Roman" panose="02020603050405020304" pitchFamily="18" charset="0"/>
                <a:ea typeface="Calibri" panose="020F0502020204030204" pitchFamily="34" charset="0"/>
                <a:cs typeface="Times New Roman" panose="02020603050405020304" pitchFamily="18" charset="0"/>
              </a:rPr>
              <a:t>.</a:t>
            </a:r>
          </a:p>
          <a:p>
            <a:pPr indent="450215" algn="just">
              <a:lnSpc>
                <a:spcPct val="90000"/>
              </a:lnSpc>
            </a:pPr>
            <a:r>
              <a:rPr lang="ru-RU" spc="-10" dirty="0">
                <a:effectLst/>
                <a:latin typeface="Times New Roman" panose="02020603050405020304" pitchFamily="18" charset="0"/>
                <a:ea typeface="Calibri" panose="020F0502020204030204" pitchFamily="34" charset="0"/>
                <a:cs typeface="Times New Roman" panose="02020603050405020304" pitchFamily="18" charset="0"/>
              </a:rPr>
              <a:t>ФГОС СОО содержит перечень </a:t>
            </a:r>
            <a:r>
              <a:rPr lang="ru-RU" b="1" spc="-10" dirty="0">
                <a:effectLst/>
                <a:latin typeface="Times New Roman" panose="02020603050405020304" pitchFamily="18" charset="0"/>
                <a:ea typeface="Calibri" panose="020F0502020204030204" pitchFamily="34" charset="0"/>
                <a:cs typeface="Times New Roman" panose="02020603050405020304" pitchFamily="18" charset="0"/>
              </a:rPr>
              <a:t>личностных характеристик выпускника – «портрет выпускника школы», </a:t>
            </a:r>
            <a:r>
              <a:rPr lang="ru-RU" spc="-10" dirty="0">
                <a:effectLst/>
                <a:latin typeface="Times New Roman" panose="02020603050405020304" pitchFamily="18" charset="0"/>
                <a:ea typeface="Calibri" panose="020F0502020204030204" pitchFamily="34" charset="0"/>
                <a:cs typeface="Times New Roman" panose="02020603050405020304" pitchFamily="18" charset="0"/>
              </a:rPr>
              <a:t>среди которых зафиксированы следующие характеристики: </a:t>
            </a:r>
            <a:endParaRPr lang="ru-RU"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90000"/>
              </a:lnSpc>
              <a:buFont typeface="Symbol" panose="05050102010706020507" pitchFamily="18" charset="2"/>
              <a:buChar char=""/>
              <a:tabLst>
                <a:tab pos="450215" algn="l"/>
              </a:tabLst>
            </a:pPr>
            <a:r>
              <a:rPr lang="ru-RU" spc="-10" dirty="0">
                <a:effectLst/>
                <a:latin typeface="Times New Roman" panose="02020603050405020304" pitchFamily="18" charset="0"/>
                <a:ea typeface="SimSun" panose="02010600030101010101" pitchFamily="2" charset="-122"/>
                <a:cs typeface="Times New Roman" panose="02020603050405020304" pitchFamily="18" charset="0"/>
              </a:rPr>
              <a:t>креативный и критически мыслящий, активно и целенаправленно познающий мир, осознающий ценность образования и науки, труда и творчества для человека и общества; </a:t>
            </a:r>
            <a:endParaRPr lang="ru-RU" dirty="0">
              <a:effectLst/>
              <a:latin typeface="Times New Roman" panose="02020603050405020304" pitchFamily="18" charset="0"/>
              <a:ea typeface="SimSun" panose="02010600030101010101" pitchFamily="2" charset="-122"/>
              <a:cs typeface="Times New Roman" panose="02020603050405020304" pitchFamily="18" charset="0"/>
            </a:endParaRPr>
          </a:p>
          <a:p>
            <a:pPr marL="342900" lvl="0" indent="-342900" algn="just">
              <a:lnSpc>
                <a:spcPct val="90000"/>
              </a:lnSpc>
              <a:buFont typeface="Symbol" panose="05050102010706020507" pitchFamily="18" charset="2"/>
              <a:buChar char=""/>
              <a:tabLst>
                <a:tab pos="450215" algn="l"/>
              </a:tabLst>
            </a:pPr>
            <a:r>
              <a:rPr lang="ru-RU" spc="-10" dirty="0">
                <a:effectLst/>
                <a:latin typeface="Times New Roman" panose="02020603050405020304" pitchFamily="18" charset="0"/>
                <a:ea typeface="SimSun" panose="02010600030101010101" pitchFamily="2" charset="-122"/>
                <a:cs typeface="Times New Roman" panose="02020603050405020304" pitchFamily="18" charset="0"/>
              </a:rPr>
              <a:t>владеющий основами научных методов познания окружающего мира; мотивированный на творчество и инновационную деятельность; </a:t>
            </a:r>
            <a:endParaRPr lang="ru-RU" dirty="0">
              <a:effectLst/>
              <a:latin typeface="Times New Roman" panose="02020603050405020304" pitchFamily="18" charset="0"/>
              <a:ea typeface="SimSun" panose="02010600030101010101" pitchFamily="2" charset="-122"/>
              <a:cs typeface="Times New Roman" panose="02020603050405020304" pitchFamily="18" charset="0"/>
            </a:endParaRPr>
          </a:p>
          <a:p>
            <a:pPr marL="342900" lvl="0" indent="-342900" algn="just">
              <a:lnSpc>
                <a:spcPct val="90000"/>
              </a:lnSpc>
              <a:buFont typeface="Symbol" panose="05050102010706020507" pitchFamily="18" charset="2"/>
              <a:buChar char=""/>
              <a:tabLst>
                <a:tab pos="450215" algn="l"/>
              </a:tabLst>
            </a:pPr>
            <a:r>
              <a:rPr lang="ru-RU" spc="-10" dirty="0">
                <a:effectLst/>
                <a:latin typeface="Times New Roman" panose="02020603050405020304" pitchFamily="18" charset="0"/>
                <a:ea typeface="SimSun" panose="02010600030101010101" pitchFamily="2" charset="-122"/>
                <a:cs typeface="Times New Roman" panose="02020603050405020304" pitchFamily="18" charset="0"/>
              </a:rPr>
              <a:t>готовый к сотрудничеству, способный осуществлять учебно-исследовательскую, проектную и информационно-познавательную деятельность; </a:t>
            </a:r>
            <a:endParaRPr lang="ru-RU" dirty="0">
              <a:effectLst/>
              <a:latin typeface="Times New Roman" panose="02020603050405020304" pitchFamily="18" charset="0"/>
              <a:ea typeface="SimSun" panose="02010600030101010101" pitchFamily="2" charset="-122"/>
              <a:cs typeface="Times New Roman" panose="02020603050405020304" pitchFamily="18" charset="0"/>
            </a:endParaRPr>
          </a:p>
          <a:p>
            <a:pPr marL="342900" lvl="0" indent="-342900" algn="just">
              <a:lnSpc>
                <a:spcPct val="90000"/>
              </a:lnSpc>
              <a:buFont typeface="Symbol" panose="05050102010706020507" pitchFamily="18" charset="2"/>
              <a:buChar char=""/>
              <a:tabLst>
                <a:tab pos="450215" algn="l"/>
              </a:tabLst>
            </a:pPr>
            <a:r>
              <a:rPr lang="ru-RU" spc="-10" dirty="0">
                <a:effectLst/>
                <a:latin typeface="Times New Roman" panose="02020603050405020304" pitchFamily="18" charset="0"/>
                <a:ea typeface="SimSun" panose="02010600030101010101" pitchFamily="2" charset="-122"/>
                <a:cs typeface="Times New Roman" panose="02020603050405020304" pitchFamily="18" charset="0"/>
              </a:rPr>
              <a:t>осознающий себя личностью, социально активный, уважающий закон и правопорядок, осознающий ответственность перед семьей, обществом, государством, человечеством;</a:t>
            </a:r>
            <a:endParaRPr lang="ru-RU" dirty="0">
              <a:effectLst/>
              <a:latin typeface="Times New Roman" panose="02020603050405020304" pitchFamily="18" charset="0"/>
              <a:ea typeface="SimSun" panose="02010600030101010101" pitchFamily="2" charset="-122"/>
              <a:cs typeface="Times New Roman" panose="02020603050405020304" pitchFamily="18" charset="0"/>
            </a:endParaRPr>
          </a:p>
          <a:p>
            <a:pPr marL="342900" lvl="0" indent="-342900" algn="just">
              <a:lnSpc>
                <a:spcPct val="90000"/>
              </a:lnSpc>
              <a:buFont typeface="Symbol" panose="05050102010706020507" pitchFamily="18" charset="2"/>
              <a:buChar char=""/>
              <a:tabLst>
                <a:tab pos="450215" algn="l"/>
              </a:tabLst>
            </a:pPr>
            <a:r>
              <a:rPr lang="ru-RU" spc="-10" dirty="0">
                <a:effectLst/>
                <a:latin typeface="Times New Roman" panose="02020603050405020304" pitchFamily="18" charset="0"/>
                <a:ea typeface="SimSun" panose="02010600030101010101" pitchFamily="2" charset="-122"/>
                <a:cs typeface="Times New Roman" panose="02020603050405020304" pitchFamily="18" charset="0"/>
              </a:rPr>
              <a:t>мотивированный на образование и самообразование в течение всей своей жизни.</a:t>
            </a:r>
            <a:endParaRPr lang="ru-RU" dirty="0">
              <a:effectLst/>
              <a:latin typeface="Times New Roman" panose="02020603050405020304" pitchFamily="18" charset="0"/>
              <a:ea typeface="SimSun" panose="02010600030101010101" pitchFamily="2" charset="-122"/>
              <a:cs typeface="Times New Roman" panose="02020603050405020304" pitchFamily="18" charset="0"/>
            </a:endParaRPr>
          </a:p>
        </p:txBody>
      </p:sp>
      <p:sp>
        <p:nvSpPr>
          <p:cNvPr id="10" name="TextBox 9">
            <a:extLst>
              <a:ext uri="{FF2B5EF4-FFF2-40B4-BE49-F238E27FC236}">
                <a16:creationId xmlns:a16="http://schemas.microsoft.com/office/drawing/2014/main" id="{AAB76287-E5DE-4F6E-872C-1AFC39D416D2}"/>
              </a:ext>
            </a:extLst>
          </p:cNvPr>
          <p:cNvSpPr txBox="1"/>
          <p:nvPr/>
        </p:nvSpPr>
        <p:spPr>
          <a:xfrm>
            <a:off x="28433" y="-31675"/>
            <a:ext cx="12135133" cy="1837426"/>
          </a:xfrm>
          <a:prstGeom prst="rect">
            <a:avLst/>
          </a:prstGeom>
          <a:noFill/>
        </p:spPr>
        <p:txBody>
          <a:bodyPr wrap="square">
            <a:spAutoFit/>
          </a:bodyPr>
          <a:lstStyle/>
          <a:p>
            <a:pPr algn="just">
              <a:lnSpc>
                <a:spcPct val="90000"/>
              </a:lnSpc>
            </a:pPr>
            <a:r>
              <a:rPr lang="ru-RU" altLang="ru-RU" dirty="0">
                <a:latin typeface="Times New Roman" panose="02020603050405020304" pitchFamily="18" charset="0"/>
                <a:cs typeface="Times New Roman" panose="02020603050405020304" pitchFamily="18" charset="0"/>
              </a:rPr>
              <a:t>28 декабря 2021 года на заседании Межведомственной координационной комиссии были определены приоритеты развития финансовой грамотности -</a:t>
            </a:r>
            <a:r>
              <a:rPr kumimoji="0" lang="ru-RU" altLang="ru-RU" b="0" i="0" u="none" strike="noStrike" cap="none" normalizeH="0" baseline="0" dirty="0">
                <a:ln>
                  <a:noFill/>
                </a:ln>
                <a:effectLst/>
                <a:latin typeface="Times New Roman" panose="02020603050405020304" pitchFamily="18" charset="0"/>
                <a:cs typeface="Times New Roman" panose="02020603050405020304" pitchFamily="18" charset="0"/>
              </a:rPr>
              <a:t> цифровизация образовательных продуктов для всех возрастов, расширение охвата и повышение вовлеченности целевых аудиторий, обеспечение безопасности потребителей финансовых услуг, в том числе их защита от мошеннических схем. В сотрудничестве с Минобрнауки и </a:t>
            </a:r>
            <a:r>
              <a:rPr kumimoji="0" lang="ru-RU" altLang="ru-RU" b="0" i="0" u="none" strike="noStrike" cap="none" normalizeH="0" baseline="0" dirty="0" err="1">
                <a:ln>
                  <a:noFill/>
                </a:ln>
                <a:effectLst/>
                <a:latin typeface="Times New Roman" panose="02020603050405020304" pitchFamily="18" charset="0"/>
                <a:cs typeface="Times New Roman" panose="02020603050405020304" pitchFamily="18" charset="0"/>
              </a:rPr>
              <a:t>Минпросвещения</a:t>
            </a:r>
            <a:r>
              <a:rPr kumimoji="0" lang="ru-RU" altLang="ru-RU" b="0" i="0" u="none" strike="noStrike" cap="none" normalizeH="0" baseline="0" dirty="0">
                <a:ln>
                  <a:noFill/>
                </a:ln>
                <a:effectLst/>
                <a:latin typeface="Times New Roman" panose="02020603050405020304" pitchFamily="18" charset="0"/>
                <a:cs typeface="Times New Roman" panose="02020603050405020304" pitchFamily="18" charset="0"/>
              </a:rPr>
              <a:t> продолжится </a:t>
            </a:r>
            <a:r>
              <a:rPr kumimoji="0" lang="ru-RU" altLang="ru-RU" i="0" u="none" strike="noStrike" cap="none" normalizeH="0" baseline="0" dirty="0">
                <a:ln>
                  <a:noFill/>
                </a:ln>
                <a:effectLst/>
                <a:latin typeface="Times New Roman" panose="02020603050405020304" pitchFamily="18" charset="0"/>
                <a:cs typeface="Times New Roman" panose="02020603050405020304" pitchFamily="18" charset="0"/>
              </a:rPr>
              <a:t>внедрение финансовой грамотности в учебные программы</a:t>
            </a:r>
            <a:r>
              <a:rPr kumimoji="0" lang="ru-RU" altLang="ru-RU" b="1" i="0" u="none" strike="noStrike" cap="none" normalizeH="0" baseline="0" dirty="0">
                <a:ln>
                  <a:noFill/>
                </a:ln>
                <a:effectLst/>
                <a:latin typeface="Times New Roman" panose="02020603050405020304" pitchFamily="18" charset="0"/>
                <a:cs typeface="Times New Roman" panose="02020603050405020304" pitchFamily="18" charset="0"/>
              </a:rPr>
              <a:t>. Планируется закрепить преподавание элементов финансовой грамотности в рамках существующих учебных дисциплин для 10–11 классов (с 1 сентября 2022 года оно уже обязательно в 1–9 классах).</a:t>
            </a:r>
            <a:endParaRPr lang="ru-RU" b="1" dirty="0"/>
          </a:p>
        </p:txBody>
      </p:sp>
    </p:spTree>
    <p:extLst>
      <p:ext uri="{BB962C8B-B14F-4D97-AF65-F5344CB8AC3E}">
        <p14:creationId xmlns:p14="http://schemas.microsoft.com/office/powerpoint/2010/main" val="18027843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D29D27F-1110-4808-86BD-8B3C0B6A383B}"/>
              </a:ext>
            </a:extLst>
          </p:cNvPr>
          <p:cNvSpPr txBox="1"/>
          <p:nvPr/>
        </p:nvSpPr>
        <p:spPr>
          <a:xfrm>
            <a:off x="0" y="-24063"/>
            <a:ext cx="6324600" cy="6920356"/>
          </a:xfrm>
          <a:prstGeom prst="rect">
            <a:avLst/>
          </a:prstGeom>
          <a:noFill/>
        </p:spPr>
        <p:txBody>
          <a:bodyPr wrap="square">
            <a:spAutoFit/>
          </a:bodyPr>
          <a:lstStyle/>
          <a:p>
            <a:pPr indent="457200" algn="just">
              <a:lnSpc>
                <a:spcPct val="85000"/>
              </a:lnSpc>
            </a:pPr>
            <a:r>
              <a:rPr lang="ru-RU" b="1" i="1" spc="-10" dirty="0">
                <a:effectLst/>
                <a:latin typeface="Times New Roman" panose="02020603050405020304" pitchFamily="18" charset="0"/>
                <a:ea typeface="Times New Roman" panose="02020603050405020304" pitchFamily="18" charset="0"/>
                <a:cs typeface="Times New Roman" panose="02020603050405020304" pitchFamily="18" charset="0"/>
              </a:rPr>
              <a:t>В ходе образовательной деятельности учителю 10-11 классов необходимо:</a:t>
            </a:r>
            <a:endParaRPr lang="ru-RU" b="1"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indent="-342900" algn="just">
              <a:lnSpc>
                <a:spcPct val="85000"/>
              </a:lnSpc>
              <a:buFont typeface="Symbol" panose="05050102010706020507" pitchFamily="18" charset="2"/>
              <a:buChar char=""/>
              <a:tabLst>
                <a:tab pos="450215" algn="l"/>
              </a:tabLst>
            </a:pPr>
            <a:r>
              <a:rPr lang="ru-RU" spc="-10" dirty="0">
                <a:latin typeface="Times New Roman" panose="02020603050405020304" pitchFamily="18" charset="0"/>
                <a:ea typeface="SimSun" panose="02010600030101010101" pitchFamily="2" charset="-122"/>
                <a:cs typeface="Times New Roman" panose="02020603050405020304" pitchFamily="18" charset="0"/>
              </a:rPr>
              <a:t>объяснить правила и возможности использования физическими лицами банковских услуг и продуктов как способа повышения своего благосостояния и улучшения управления им;</a:t>
            </a:r>
          </a:p>
          <a:p>
            <a:pPr marL="342900" indent="-342900" algn="just">
              <a:lnSpc>
                <a:spcPct val="85000"/>
              </a:lnSpc>
              <a:spcAft>
                <a:spcPts val="0"/>
              </a:spcAft>
              <a:buFont typeface="Symbol" panose="05050102010706020507" pitchFamily="18" charset="2"/>
              <a:buChar char=""/>
              <a:tabLst>
                <a:tab pos="450215" algn="l"/>
              </a:tabLst>
            </a:pPr>
            <a:r>
              <a:rPr lang="ru-RU" spc="-10" dirty="0">
                <a:latin typeface="Times New Roman" panose="02020603050405020304" pitchFamily="18" charset="0"/>
                <a:ea typeface="SimSun" panose="02010600030101010101" pitchFamily="2" charset="-122"/>
                <a:cs typeface="Times New Roman" panose="02020603050405020304" pitchFamily="18" charset="0"/>
              </a:rPr>
              <a:t>рассказать о страховых услугах, которые доступны на рынке России; достоинствах и проблемах различных страховых программ;</a:t>
            </a:r>
          </a:p>
          <a:p>
            <a:pPr marL="342900" indent="-342900" algn="just">
              <a:lnSpc>
                <a:spcPct val="85000"/>
              </a:lnSpc>
              <a:spcAft>
                <a:spcPts val="0"/>
              </a:spcAft>
              <a:buFont typeface="Symbol" panose="05050102010706020507" pitchFamily="18" charset="2"/>
              <a:buChar char=""/>
              <a:tabLst>
                <a:tab pos="450215" algn="l"/>
              </a:tabLst>
            </a:pPr>
            <a:r>
              <a:rPr lang="ru-RU" spc="-10" dirty="0">
                <a:latin typeface="Times New Roman" panose="02020603050405020304" pitchFamily="18" charset="0"/>
                <a:ea typeface="SimSun" panose="02010600030101010101" pitchFamily="2" charset="-122"/>
                <a:cs typeface="Times New Roman" panose="02020603050405020304" pitchFamily="18" charset="0"/>
              </a:rPr>
              <a:t>объяснить, что рынок ценных бумаг может рассматриваться в качестве источника дополнительных возможностей повышения семейного благосостояния, но ему сопутствуют риски потери денег;</a:t>
            </a:r>
          </a:p>
          <a:p>
            <a:pPr marL="342900" indent="-342900" algn="just">
              <a:lnSpc>
                <a:spcPct val="85000"/>
              </a:lnSpc>
              <a:spcAft>
                <a:spcPts val="0"/>
              </a:spcAft>
              <a:buFont typeface="Symbol" panose="05050102010706020507" pitchFamily="18" charset="2"/>
              <a:buChar char=""/>
              <a:tabLst>
                <a:tab pos="450215" algn="l"/>
              </a:tabLst>
            </a:pPr>
            <a:r>
              <a:rPr lang="ru-RU" spc="-10" dirty="0">
                <a:latin typeface="Times New Roman" panose="02020603050405020304" pitchFamily="18" charset="0"/>
                <a:ea typeface="SimSun" panose="02010600030101010101" pitchFamily="2" charset="-122"/>
                <a:cs typeface="Times New Roman" panose="02020603050405020304" pitchFamily="18" charset="0"/>
              </a:rPr>
              <a:t>рассказать о налоговых обязательствах и льготах для граждан России, а также налоговых и прочих санкциях за уклонение от исполнения обязательств;</a:t>
            </a:r>
          </a:p>
          <a:p>
            <a:pPr marL="342900" indent="-342900" algn="just">
              <a:lnSpc>
                <a:spcPct val="85000"/>
              </a:lnSpc>
              <a:spcAft>
                <a:spcPts val="0"/>
              </a:spcAft>
              <a:buFont typeface="Symbol" panose="05050102010706020507" pitchFamily="18" charset="2"/>
              <a:buChar char=""/>
              <a:tabLst>
                <a:tab pos="450215" algn="l"/>
              </a:tabLst>
            </a:pPr>
            <a:r>
              <a:rPr lang="ru-RU" spc="-10" dirty="0">
                <a:latin typeface="Times New Roman" panose="02020603050405020304" pitchFamily="18" charset="0"/>
                <a:ea typeface="SimSun" panose="02010600030101010101" pitchFamily="2" charset="-122"/>
                <a:cs typeface="Times New Roman" panose="02020603050405020304" pitchFamily="18" charset="0"/>
              </a:rPr>
              <a:t>объяснить преимущества и недостатки различных способов сохранения благосостояния в преклонном возрасте и возможности накопления средств с помощью государства и в негосударственных финансовых компаниях для поддержания привычного образа жизни после прекращения активной трудовой деятельности;</a:t>
            </a:r>
          </a:p>
          <a:p>
            <a:pPr marL="342900" indent="-342900" algn="just">
              <a:lnSpc>
                <a:spcPct val="85000"/>
              </a:lnSpc>
              <a:spcAft>
                <a:spcPts val="0"/>
              </a:spcAft>
              <a:buFont typeface="Symbol" panose="05050102010706020507" pitchFamily="18" charset="2"/>
              <a:buChar char=""/>
              <a:tabLst>
                <a:tab pos="450215" algn="l"/>
              </a:tabLst>
            </a:pPr>
            <a:r>
              <a:rPr lang="ru-RU" spc="-10" dirty="0">
                <a:latin typeface="Times New Roman" panose="02020603050405020304" pitchFamily="18" charset="0"/>
                <a:ea typeface="SimSun" panose="02010600030101010101" pitchFamily="2" charset="-122"/>
                <a:cs typeface="Times New Roman" panose="02020603050405020304" pitchFamily="18" charset="0"/>
              </a:rPr>
              <a:t>познакомить с правилами создания собственного бизнеса и возможности защиты его от банкротства за счет грамотного управления доходами и расходами фирмы;</a:t>
            </a:r>
          </a:p>
          <a:p>
            <a:pPr marL="342900" indent="-342900" algn="just">
              <a:lnSpc>
                <a:spcPct val="85000"/>
              </a:lnSpc>
              <a:spcAft>
                <a:spcPts val="0"/>
              </a:spcAft>
              <a:buFont typeface="Symbol" panose="05050102010706020507" pitchFamily="18" charset="2"/>
              <a:buChar char=""/>
              <a:tabLst>
                <a:tab pos="450215" algn="l"/>
              </a:tabLst>
            </a:pPr>
            <a:r>
              <a:rPr lang="ru-RU" spc="-10" dirty="0">
                <a:latin typeface="Times New Roman" panose="02020603050405020304" pitchFamily="18" charset="0"/>
                <a:ea typeface="SimSun" panose="02010600030101010101" pitchFamily="2" charset="-122"/>
                <a:cs typeface="Times New Roman" panose="02020603050405020304" pitchFamily="18" charset="0"/>
              </a:rPr>
              <a:t>рассказать о рисках, которые сопровождают операции с денежными средствами, а также наиболее распространенные схемы обмана граждан финансовыми мошенниками.</a:t>
            </a:r>
          </a:p>
        </p:txBody>
      </p:sp>
      <p:sp>
        <p:nvSpPr>
          <p:cNvPr id="5" name="TextBox 4">
            <a:extLst>
              <a:ext uri="{FF2B5EF4-FFF2-40B4-BE49-F238E27FC236}">
                <a16:creationId xmlns:a16="http://schemas.microsoft.com/office/drawing/2014/main" id="{5DA6CFD9-641E-4ED5-818F-30E81EA12B07}"/>
              </a:ext>
            </a:extLst>
          </p:cNvPr>
          <p:cNvSpPr txBox="1"/>
          <p:nvPr/>
        </p:nvSpPr>
        <p:spPr>
          <a:xfrm>
            <a:off x="6324600" y="0"/>
            <a:ext cx="5867400" cy="6920356"/>
          </a:xfrm>
          <a:prstGeom prst="rect">
            <a:avLst/>
          </a:prstGeom>
          <a:noFill/>
        </p:spPr>
        <p:txBody>
          <a:bodyPr wrap="square">
            <a:spAutoFit/>
          </a:bodyPr>
          <a:lstStyle/>
          <a:p>
            <a:pPr indent="449580" algn="just">
              <a:lnSpc>
                <a:spcPct val="85000"/>
              </a:lnSpc>
            </a:pPr>
            <a:r>
              <a:rPr lang="ru-RU" b="1" i="1" spc="-10" dirty="0">
                <a:effectLst/>
                <a:latin typeface="Times New Roman" panose="02020603050405020304" pitchFamily="18" charset="0"/>
                <a:ea typeface="Calibri" panose="020F0502020204030204" pitchFamily="34" charset="0"/>
                <a:cs typeface="Times New Roman" panose="02020603050405020304" pitchFamily="18" charset="0"/>
              </a:rPr>
              <a:t>В результате освоения учебного материала по финансовой грамотности у учащихся 10-11 классов должны быть сформированы умения:</a:t>
            </a:r>
            <a:endParaRPr lang="ru-RU" b="1"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85000"/>
              </a:lnSpc>
              <a:buFont typeface="Symbol" panose="05050102010706020507" pitchFamily="18" charset="2"/>
              <a:buChar char=""/>
              <a:tabLst>
                <a:tab pos="450215" algn="l"/>
              </a:tabLst>
            </a:pPr>
            <a:r>
              <a:rPr lang="ru-RU" spc="-10" dirty="0">
                <a:effectLst/>
                <a:latin typeface="Times New Roman" panose="02020603050405020304" pitchFamily="18" charset="0"/>
                <a:ea typeface="SimSun" panose="02010600030101010101" pitchFamily="2" charset="-122"/>
                <a:cs typeface="Times New Roman" panose="02020603050405020304" pitchFamily="18" charset="0"/>
              </a:rPr>
              <a:t>находить и анализировать информацию об условиях банковского обслуживания для принятия рационального решения при выборе банка и круга предоставляемых им услуг;</a:t>
            </a:r>
            <a:endParaRPr lang="ru-RU" dirty="0">
              <a:effectLst/>
              <a:latin typeface="Times New Roman" panose="02020603050405020304" pitchFamily="18" charset="0"/>
              <a:ea typeface="SimSun" panose="02010600030101010101" pitchFamily="2" charset="-122"/>
              <a:cs typeface="Times New Roman" panose="02020603050405020304" pitchFamily="18" charset="0"/>
            </a:endParaRPr>
          </a:p>
          <a:p>
            <a:pPr marL="342900" lvl="0" indent="-342900" algn="just">
              <a:lnSpc>
                <a:spcPct val="85000"/>
              </a:lnSpc>
              <a:buFont typeface="Symbol" panose="05050102010706020507" pitchFamily="18" charset="2"/>
              <a:buChar char=""/>
              <a:tabLst>
                <a:tab pos="450215" algn="l"/>
              </a:tabLst>
            </a:pPr>
            <a:r>
              <a:rPr lang="ru-RU" spc="-10" dirty="0">
                <a:effectLst/>
                <a:latin typeface="Times New Roman" panose="02020603050405020304" pitchFamily="18" charset="0"/>
                <a:ea typeface="SimSun" panose="02010600030101010101" pitchFamily="2" charset="-122"/>
                <a:cs typeface="Times New Roman" panose="02020603050405020304" pitchFamily="18" charset="0"/>
              </a:rPr>
              <a:t>выбрать программу страхования, адекватную этапу жизненного цикла, на котором человек находится в данное время;</a:t>
            </a:r>
            <a:endParaRPr lang="ru-RU" dirty="0">
              <a:effectLst/>
              <a:latin typeface="Times New Roman" panose="02020603050405020304" pitchFamily="18" charset="0"/>
              <a:ea typeface="SimSun" panose="02010600030101010101" pitchFamily="2" charset="-122"/>
              <a:cs typeface="Times New Roman" panose="02020603050405020304" pitchFamily="18" charset="0"/>
            </a:endParaRPr>
          </a:p>
          <a:p>
            <a:pPr marL="342900" lvl="0" indent="-342900" algn="just">
              <a:lnSpc>
                <a:spcPct val="85000"/>
              </a:lnSpc>
              <a:buFont typeface="Symbol" panose="05050102010706020507" pitchFamily="18" charset="2"/>
              <a:buChar char=""/>
              <a:tabLst>
                <a:tab pos="450215" algn="l"/>
              </a:tabLst>
            </a:pPr>
            <a:r>
              <a:rPr lang="ru-RU" spc="-10" dirty="0">
                <a:effectLst/>
                <a:latin typeface="Times New Roman" panose="02020603050405020304" pitchFamily="18" charset="0"/>
                <a:ea typeface="SimSun" panose="02010600030101010101" pitchFamily="2" charset="-122"/>
                <a:cs typeface="Times New Roman" panose="02020603050405020304" pitchFamily="18" charset="0"/>
              </a:rPr>
              <a:t>понимать смысл предложений, направляемых гражданам различными финансовыми фирмами, и отличать предложения с обычным для фондового рынка уровнем риска от авантюрных или мошеннических предложений, чреватых неизбежными финансовыми потерями;</a:t>
            </a:r>
            <a:endParaRPr lang="ru-RU" dirty="0">
              <a:effectLst/>
              <a:latin typeface="Times New Roman" panose="02020603050405020304" pitchFamily="18" charset="0"/>
              <a:ea typeface="SimSun" panose="02010600030101010101" pitchFamily="2" charset="-122"/>
              <a:cs typeface="Times New Roman" panose="02020603050405020304" pitchFamily="18" charset="0"/>
            </a:endParaRPr>
          </a:p>
          <a:p>
            <a:pPr marL="342900" lvl="0" indent="-342900" algn="just">
              <a:lnSpc>
                <a:spcPct val="85000"/>
              </a:lnSpc>
              <a:buFont typeface="Symbol" panose="05050102010706020507" pitchFamily="18" charset="2"/>
              <a:buChar char=""/>
              <a:tabLst>
                <a:tab pos="450215" algn="l"/>
              </a:tabLst>
            </a:pPr>
            <a:r>
              <a:rPr lang="ru-RU" spc="-10" dirty="0">
                <a:effectLst/>
                <a:latin typeface="Times New Roman" panose="02020603050405020304" pitchFamily="18" charset="0"/>
                <a:ea typeface="SimSun" panose="02010600030101010101" pitchFamily="2" charset="-122"/>
                <a:cs typeface="Times New Roman" panose="02020603050405020304" pitchFamily="18" charset="0"/>
              </a:rPr>
              <a:t>предвидеть возникновение у семьи обязательств по уплате налогов и понимание, какие и как могут быть получены льготы по уплате налогов;</a:t>
            </a:r>
            <a:endParaRPr lang="ru-RU" dirty="0">
              <a:effectLst/>
              <a:latin typeface="Times New Roman" panose="02020603050405020304" pitchFamily="18" charset="0"/>
              <a:ea typeface="SimSun" panose="02010600030101010101" pitchFamily="2" charset="-122"/>
              <a:cs typeface="Times New Roman" panose="02020603050405020304" pitchFamily="18" charset="0"/>
            </a:endParaRPr>
          </a:p>
          <a:p>
            <a:pPr marL="342900" lvl="0" indent="-342900" algn="just">
              <a:lnSpc>
                <a:spcPct val="85000"/>
              </a:lnSpc>
              <a:buFont typeface="Symbol" panose="05050102010706020507" pitchFamily="18" charset="2"/>
              <a:buChar char=""/>
              <a:tabLst>
                <a:tab pos="450215" algn="l"/>
              </a:tabLst>
            </a:pPr>
            <a:r>
              <a:rPr lang="ru-RU" spc="-10" dirty="0">
                <a:effectLst/>
                <a:latin typeface="Times New Roman" panose="02020603050405020304" pitchFamily="18" charset="0"/>
                <a:ea typeface="SimSun" panose="02010600030101010101" pitchFamily="2" charset="-122"/>
                <a:cs typeface="Times New Roman" panose="02020603050405020304" pitchFamily="18" charset="0"/>
              </a:rPr>
              <a:t>сравнивать уровни благосостояния в преклонном возрасте при пассивном и активном управлении своими сбережениями и имуществом для продления периода получения высоких доходов;</a:t>
            </a:r>
            <a:endParaRPr lang="ru-RU" dirty="0">
              <a:effectLst/>
              <a:latin typeface="Times New Roman" panose="02020603050405020304" pitchFamily="18" charset="0"/>
              <a:ea typeface="SimSun" panose="02010600030101010101" pitchFamily="2" charset="-122"/>
              <a:cs typeface="Times New Roman" panose="02020603050405020304" pitchFamily="18" charset="0"/>
            </a:endParaRPr>
          </a:p>
          <a:p>
            <a:pPr marL="342900" lvl="0" indent="-342900" algn="just">
              <a:lnSpc>
                <a:spcPct val="85000"/>
              </a:lnSpc>
              <a:buFont typeface="Symbol" panose="05050102010706020507" pitchFamily="18" charset="2"/>
              <a:buChar char=""/>
              <a:tabLst>
                <a:tab pos="450215" algn="l"/>
              </a:tabLst>
            </a:pPr>
            <a:r>
              <a:rPr lang="ru-RU" spc="-10" dirty="0">
                <a:effectLst/>
                <a:latin typeface="Times New Roman" panose="02020603050405020304" pitchFamily="18" charset="0"/>
                <a:ea typeface="SimSun" panose="02010600030101010101" pitchFamily="2" charset="-122"/>
                <a:cs typeface="Times New Roman" panose="02020603050405020304" pitchFamily="18" charset="0"/>
              </a:rPr>
              <a:t>составить простейший бизнес-план нового предпринимательского проекта, продумать возможные источники его финансирования, защитить проект при обсуждении в классе;</a:t>
            </a:r>
            <a:endParaRPr lang="ru-RU" dirty="0">
              <a:effectLst/>
              <a:latin typeface="Times New Roman" panose="02020603050405020304" pitchFamily="18" charset="0"/>
              <a:ea typeface="SimSun" panose="02010600030101010101" pitchFamily="2" charset="-122"/>
              <a:cs typeface="Times New Roman" panose="02020603050405020304" pitchFamily="18" charset="0"/>
            </a:endParaRPr>
          </a:p>
          <a:p>
            <a:pPr marL="342900" lvl="0" indent="-342900" algn="just">
              <a:lnSpc>
                <a:spcPct val="85000"/>
              </a:lnSpc>
              <a:buFont typeface="Symbol" panose="05050102010706020507" pitchFamily="18" charset="2"/>
              <a:buChar char=""/>
              <a:tabLst>
                <a:tab pos="450215" algn="l"/>
              </a:tabLst>
            </a:pPr>
            <a:r>
              <a:rPr lang="ru-RU" spc="-10" dirty="0">
                <a:effectLst/>
                <a:latin typeface="Times New Roman" panose="02020603050405020304" pitchFamily="18" charset="0"/>
                <a:ea typeface="SimSun" panose="02010600030101010101" pitchFamily="2" charset="-122"/>
                <a:cs typeface="Times New Roman" panose="02020603050405020304" pitchFamily="18" charset="0"/>
              </a:rPr>
              <a:t>различать разумные и жульнические предложения финансовых услуг и финансовых продуктов.</a:t>
            </a:r>
            <a:endParaRPr lang="ru-RU" dirty="0">
              <a:effectLst/>
              <a:latin typeface="Times New Roman" panose="02020603050405020304" pitchFamily="18" charset="0"/>
              <a:ea typeface="SimSun"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29949284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nvGraphicFramePr>
        <p:xfrm>
          <a:off x="127628" y="536656"/>
          <a:ext cx="11882718" cy="3566160"/>
        </p:xfrm>
        <a:graphic>
          <a:graphicData uri="http://schemas.openxmlformats.org/drawingml/2006/table">
            <a:tbl>
              <a:tblPr firstRow="1" firstCol="1" bandRow="1">
                <a:tableStyleId>{5C22544A-7EE6-4342-B048-85BDC9FD1C3A}</a:tableStyleId>
              </a:tblPr>
              <a:tblGrid>
                <a:gridCol w="2232213">
                  <a:extLst>
                    <a:ext uri="{9D8B030D-6E8A-4147-A177-3AD203B41FA5}">
                      <a16:colId xmlns:a16="http://schemas.microsoft.com/office/drawing/2014/main" val="20000"/>
                    </a:ext>
                  </a:extLst>
                </a:gridCol>
                <a:gridCol w="3402105">
                  <a:extLst>
                    <a:ext uri="{9D8B030D-6E8A-4147-A177-3AD203B41FA5}">
                      <a16:colId xmlns:a16="http://schemas.microsoft.com/office/drawing/2014/main" val="20001"/>
                    </a:ext>
                  </a:extLst>
                </a:gridCol>
                <a:gridCol w="2407024">
                  <a:extLst>
                    <a:ext uri="{9D8B030D-6E8A-4147-A177-3AD203B41FA5}">
                      <a16:colId xmlns:a16="http://schemas.microsoft.com/office/drawing/2014/main" val="20002"/>
                    </a:ext>
                  </a:extLst>
                </a:gridCol>
                <a:gridCol w="3841376">
                  <a:extLst>
                    <a:ext uri="{9D8B030D-6E8A-4147-A177-3AD203B41FA5}">
                      <a16:colId xmlns:a16="http://schemas.microsoft.com/office/drawing/2014/main" val="20003"/>
                    </a:ext>
                  </a:extLst>
                </a:gridCol>
              </a:tblGrid>
              <a:tr h="0">
                <a:tc gridSpan="4">
                  <a:txBody>
                    <a:bodyPr/>
                    <a:lstStyle/>
                    <a:p>
                      <a:pPr algn="ctr">
                        <a:spcAft>
                          <a:spcPts val="0"/>
                        </a:spcAft>
                      </a:pPr>
                      <a:r>
                        <a:rPr lang="ru-RU" sz="1800" dirty="0">
                          <a:solidFill>
                            <a:schemeClr val="tx1"/>
                          </a:solidFill>
                          <a:effectLst/>
                          <a:latin typeface="Times New Roman" panose="02020603050405020304" pitchFamily="18" charset="0"/>
                          <a:cs typeface="Times New Roman" panose="02020603050405020304" pitchFamily="18" charset="0"/>
                        </a:rPr>
                        <a:t>Базовые финансовые компетенции</a:t>
                      </a:r>
                    </a:p>
                  </a:txBody>
                  <a:tcPr marL="68580" marR="68580" marT="0" marB="0">
                    <a:solidFill>
                      <a:schemeClr val="accent1">
                        <a:lumMod val="20000"/>
                        <a:lumOff val="80000"/>
                      </a:schemeClr>
                    </a:solidFill>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000"/>
                  </a:ext>
                </a:extLst>
              </a:tr>
              <a:tr h="0">
                <a:tc>
                  <a:txBody>
                    <a:bodyPr/>
                    <a:lstStyle/>
                    <a:p>
                      <a:pPr algn="ctr">
                        <a:spcAft>
                          <a:spcPts val="0"/>
                        </a:spcAft>
                      </a:pPr>
                      <a:r>
                        <a:rPr lang="ru-RU" sz="1800" dirty="0">
                          <a:solidFill>
                            <a:schemeClr val="tx1"/>
                          </a:solidFill>
                          <a:effectLst/>
                          <a:latin typeface="Times New Roman" panose="02020603050405020304" pitchFamily="18" charset="0"/>
                          <a:cs typeface="Times New Roman" panose="02020603050405020304" pitchFamily="18" charset="0"/>
                        </a:rPr>
                        <a:t>А – деньги и сделки</a:t>
                      </a:r>
                    </a:p>
                  </a:txBody>
                  <a:tcPr marL="68580" marR="68580" marT="0" marB="0" anchor="ctr">
                    <a:solidFill>
                      <a:schemeClr val="accent1">
                        <a:lumMod val="20000"/>
                        <a:lumOff val="80000"/>
                      </a:schemeClr>
                    </a:solidFill>
                  </a:tcPr>
                </a:tc>
                <a:tc>
                  <a:txBody>
                    <a:bodyPr/>
                    <a:lstStyle/>
                    <a:p>
                      <a:pPr algn="ctr">
                        <a:spcAft>
                          <a:spcPts val="0"/>
                        </a:spcAft>
                      </a:pPr>
                      <a:r>
                        <a:rPr lang="ru-RU" sz="1800" b="1" dirty="0">
                          <a:solidFill>
                            <a:schemeClr val="tx1"/>
                          </a:solidFill>
                          <a:effectLst/>
                          <a:latin typeface="Times New Roman" panose="02020603050405020304" pitchFamily="18" charset="0"/>
                          <a:cs typeface="Times New Roman" panose="02020603050405020304" pitchFamily="18" charset="0"/>
                        </a:rPr>
                        <a:t>Б – планирование и управление финансами</a:t>
                      </a:r>
                    </a:p>
                  </a:txBody>
                  <a:tcPr marL="68580" marR="68580" marT="0" marB="0" anchor="ctr">
                    <a:solidFill>
                      <a:schemeClr val="accent1">
                        <a:lumMod val="20000"/>
                        <a:lumOff val="80000"/>
                      </a:schemeClr>
                    </a:solidFill>
                  </a:tcPr>
                </a:tc>
                <a:tc>
                  <a:txBody>
                    <a:bodyPr/>
                    <a:lstStyle/>
                    <a:p>
                      <a:pPr algn="ctr">
                        <a:spcAft>
                          <a:spcPts val="0"/>
                        </a:spcAft>
                      </a:pPr>
                      <a:r>
                        <a:rPr lang="ru-RU" sz="1800" b="1" dirty="0">
                          <a:solidFill>
                            <a:schemeClr val="tx1"/>
                          </a:solidFill>
                          <a:effectLst/>
                          <a:latin typeface="Times New Roman" panose="02020603050405020304" pitchFamily="18" charset="0"/>
                          <a:cs typeface="Times New Roman" panose="02020603050405020304" pitchFamily="18" charset="0"/>
                        </a:rPr>
                        <a:t>В – риск и вознаграждение</a:t>
                      </a:r>
                    </a:p>
                  </a:txBody>
                  <a:tcPr marL="68580" marR="68580" marT="0" marB="0" anchor="ctr">
                    <a:solidFill>
                      <a:schemeClr val="accent1">
                        <a:lumMod val="20000"/>
                        <a:lumOff val="80000"/>
                      </a:schemeClr>
                    </a:solidFill>
                  </a:tcPr>
                </a:tc>
                <a:tc>
                  <a:txBody>
                    <a:bodyPr/>
                    <a:lstStyle/>
                    <a:p>
                      <a:pPr algn="ctr">
                        <a:spcAft>
                          <a:spcPts val="0"/>
                        </a:spcAft>
                      </a:pPr>
                      <a:r>
                        <a:rPr lang="ru-RU" sz="1800" b="1" dirty="0">
                          <a:solidFill>
                            <a:schemeClr val="tx1"/>
                          </a:solidFill>
                          <a:effectLst/>
                          <a:latin typeface="Times New Roman" panose="02020603050405020304" pitchFamily="18" charset="0"/>
                          <a:cs typeface="Times New Roman" panose="02020603050405020304" pitchFamily="18" charset="0"/>
                        </a:rPr>
                        <a:t>Г – финансовый ландшафт</a:t>
                      </a:r>
                    </a:p>
                  </a:txBody>
                  <a:tcPr marL="68580" marR="68580" marT="0" marB="0" anchor="ctr">
                    <a:solidFill>
                      <a:schemeClr val="accent1">
                        <a:lumMod val="20000"/>
                        <a:lumOff val="80000"/>
                      </a:schemeClr>
                    </a:solidFill>
                  </a:tcPr>
                </a:tc>
                <a:extLst>
                  <a:ext uri="{0D108BD9-81ED-4DB2-BD59-A6C34878D82A}">
                    <a16:rowId xmlns:a16="http://schemas.microsoft.com/office/drawing/2014/main" val="10001"/>
                  </a:ext>
                </a:extLst>
              </a:tr>
              <a:tr h="0">
                <a:tc>
                  <a:txBody>
                    <a:bodyPr/>
                    <a:lstStyle/>
                    <a:p>
                      <a:pPr marL="342900" lvl="0" indent="-342900">
                        <a:spcAft>
                          <a:spcPts val="0"/>
                        </a:spcAft>
                        <a:buFont typeface="Symbol" panose="05050102010706020507" pitchFamily="18" charset="2"/>
                        <a:buChar char=""/>
                        <a:tabLst>
                          <a:tab pos="193675" algn="l"/>
                        </a:tabLst>
                      </a:pPr>
                      <a:r>
                        <a:rPr lang="ru-RU" sz="1800" b="0" dirty="0">
                          <a:solidFill>
                            <a:schemeClr val="tx1"/>
                          </a:solidFill>
                          <a:effectLst/>
                          <a:latin typeface="Times New Roman" panose="02020603050405020304" pitchFamily="18" charset="0"/>
                          <a:cs typeface="Times New Roman" panose="02020603050405020304" pitchFamily="18" charset="0"/>
                        </a:rPr>
                        <a:t>Деньги и валюта</a:t>
                      </a:r>
                    </a:p>
                    <a:p>
                      <a:pPr marL="342900" lvl="0" indent="-342900">
                        <a:spcAft>
                          <a:spcPts val="0"/>
                        </a:spcAft>
                        <a:buFont typeface="Symbol" panose="05050102010706020507" pitchFamily="18" charset="2"/>
                        <a:buChar char=""/>
                        <a:tabLst>
                          <a:tab pos="193675" algn="l"/>
                        </a:tabLst>
                      </a:pPr>
                      <a:r>
                        <a:rPr lang="ru-RU" sz="1800" b="0" dirty="0">
                          <a:solidFill>
                            <a:schemeClr val="tx1"/>
                          </a:solidFill>
                          <a:effectLst/>
                          <a:latin typeface="Times New Roman" panose="02020603050405020304" pitchFamily="18" charset="0"/>
                          <a:cs typeface="Times New Roman" panose="02020603050405020304" pitchFamily="18" charset="0"/>
                        </a:rPr>
                        <a:t>Доход</a:t>
                      </a:r>
                    </a:p>
                    <a:p>
                      <a:pPr marL="342900" lvl="0" indent="-342900">
                        <a:spcAft>
                          <a:spcPts val="0"/>
                        </a:spcAft>
                        <a:buFont typeface="Symbol" panose="05050102010706020507" pitchFamily="18" charset="2"/>
                        <a:buChar char=""/>
                        <a:tabLst>
                          <a:tab pos="193675" algn="l"/>
                        </a:tabLst>
                      </a:pPr>
                      <a:r>
                        <a:rPr lang="ru-RU" sz="1800" b="0" dirty="0">
                          <a:solidFill>
                            <a:schemeClr val="tx1"/>
                          </a:solidFill>
                          <a:effectLst/>
                          <a:latin typeface="Times New Roman" panose="02020603050405020304" pitchFamily="18" charset="0"/>
                          <a:cs typeface="Times New Roman" panose="02020603050405020304" pitchFamily="18" charset="0"/>
                        </a:rPr>
                        <a:t>Платежи, цены и покупки</a:t>
                      </a:r>
                    </a:p>
                    <a:p>
                      <a:pPr marL="342900" lvl="0" indent="-342900">
                        <a:spcAft>
                          <a:spcPts val="0"/>
                        </a:spcAft>
                        <a:buFont typeface="Symbol" panose="05050102010706020507" pitchFamily="18" charset="2"/>
                        <a:buChar char=""/>
                        <a:tabLst>
                          <a:tab pos="193675" algn="l"/>
                        </a:tabLst>
                      </a:pPr>
                      <a:r>
                        <a:rPr lang="ru-RU" sz="1800" b="0" dirty="0">
                          <a:solidFill>
                            <a:schemeClr val="tx1"/>
                          </a:solidFill>
                          <a:effectLst/>
                          <a:latin typeface="Times New Roman" panose="02020603050405020304" pitchFamily="18" charset="0"/>
                          <a:cs typeface="Times New Roman" panose="02020603050405020304" pitchFamily="18" charset="0"/>
                        </a:rPr>
                        <a:t>Финансовые отчеты и контракты</a:t>
                      </a:r>
                      <a:endParaRPr lang="ru-RU" sz="18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marL="342900" lvl="0" indent="-342900">
                        <a:spcAft>
                          <a:spcPts val="0"/>
                        </a:spcAft>
                        <a:buFont typeface="Symbol" panose="05050102010706020507" pitchFamily="18" charset="2"/>
                        <a:buChar char=""/>
                        <a:tabLst>
                          <a:tab pos="193675" algn="l"/>
                        </a:tabLst>
                      </a:pPr>
                      <a:r>
                        <a:rPr lang="ru-RU" sz="1800">
                          <a:solidFill>
                            <a:schemeClr val="tx1"/>
                          </a:solidFill>
                          <a:effectLst/>
                          <a:latin typeface="Times New Roman" panose="02020603050405020304" pitchFamily="18" charset="0"/>
                          <a:cs typeface="Times New Roman" panose="02020603050405020304" pitchFamily="18" charset="0"/>
                        </a:rPr>
                        <a:t>Составление бюджета</a:t>
                      </a:r>
                    </a:p>
                    <a:p>
                      <a:pPr marL="342900" lvl="0" indent="-342900">
                        <a:spcAft>
                          <a:spcPts val="0"/>
                        </a:spcAft>
                        <a:buFont typeface="Symbol" panose="05050102010706020507" pitchFamily="18" charset="2"/>
                        <a:buChar char=""/>
                        <a:tabLst>
                          <a:tab pos="193675" algn="l"/>
                        </a:tabLst>
                      </a:pPr>
                      <a:r>
                        <a:rPr lang="ru-RU" sz="1800">
                          <a:solidFill>
                            <a:schemeClr val="tx1"/>
                          </a:solidFill>
                          <a:effectLst/>
                          <a:latin typeface="Times New Roman" panose="02020603050405020304" pitchFamily="18" charset="0"/>
                          <a:cs typeface="Times New Roman" panose="02020603050405020304" pitchFamily="18" charset="0"/>
                        </a:rPr>
                        <a:t>Управление доходами и расходами </a:t>
                      </a:r>
                    </a:p>
                    <a:p>
                      <a:pPr marL="342900" lvl="0" indent="-342900">
                        <a:spcAft>
                          <a:spcPts val="0"/>
                        </a:spcAft>
                        <a:buFont typeface="Symbol" panose="05050102010706020507" pitchFamily="18" charset="2"/>
                        <a:buChar char=""/>
                        <a:tabLst>
                          <a:tab pos="193675" algn="l"/>
                        </a:tabLst>
                      </a:pPr>
                      <a:r>
                        <a:rPr lang="ru-RU" sz="1800">
                          <a:solidFill>
                            <a:schemeClr val="tx1"/>
                          </a:solidFill>
                          <a:effectLst/>
                          <a:latin typeface="Times New Roman" panose="02020603050405020304" pitchFamily="18" charset="0"/>
                          <a:cs typeface="Times New Roman" panose="02020603050405020304" pitchFamily="18" charset="0"/>
                        </a:rPr>
                        <a:t>Экономия</a:t>
                      </a:r>
                    </a:p>
                    <a:p>
                      <a:pPr marL="342900" lvl="0" indent="-342900">
                        <a:spcAft>
                          <a:spcPts val="0"/>
                        </a:spcAft>
                        <a:buFont typeface="Symbol" panose="05050102010706020507" pitchFamily="18" charset="2"/>
                        <a:buChar char=""/>
                        <a:tabLst>
                          <a:tab pos="193675" algn="l"/>
                        </a:tabLst>
                      </a:pPr>
                      <a:r>
                        <a:rPr lang="ru-RU" sz="1800">
                          <a:solidFill>
                            <a:schemeClr val="tx1"/>
                          </a:solidFill>
                          <a:effectLst/>
                          <a:latin typeface="Times New Roman" panose="02020603050405020304" pitchFamily="18" charset="0"/>
                          <a:cs typeface="Times New Roman" panose="02020603050405020304" pitchFamily="18" charset="0"/>
                        </a:rPr>
                        <a:t>Инвестирование</a:t>
                      </a:r>
                    </a:p>
                    <a:p>
                      <a:pPr marL="342900" lvl="0" indent="-342900">
                        <a:spcAft>
                          <a:spcPts val="0"/>
                        </a:spcAft>
                        <a:buFont typeface="Symbol" panose="05050102010706020507" pitchFamily="18" charset="2"/>
                        <a:buChar char=""/>
                        <a:tabLst>
                          <a:tab pos="193675" algn="l"/>
                        </a:tabLst>
                      </a:pPr>
                      <a:r>
                        <a:rPr lang="ru-RU" sz="1800">
                          <a:solidFill>
                            <a:schemeClr val="tx1"/>
                          </a:solidFill>
                          <a:effectLst/>
                          <a:latin typeface="Times New Roman" panose="02020603050405020304" pitchFamily="18" charset="0"/>
                          <a:cs typeface="Times New Roman" panose="02020603050405020304" pitchFamily="18" charset="0"/>
                        </a:rPr>
                        <a:t>Долгосрочное планирование и построение активов </a:t>
                      </a:r>
                    </a:p>
                    <a:p>
                      <a:pPr marL="342900" lvl="0" indent="-342900">
                        <a:spcAft>
                          <a:spcPts val="0"/>
                        </a:spcAft>
                        <a:buFont typeface="Symbol" panose="05050102010706020507" pitchFamily="18" charset="2"/>
                        <a:buChar char=""/>
                        <a:tabLst>
                          <a:tab pos="193675" algn="l"/>
                        </a:tabLst>
                      </a:pPr>
                      <a:r>
                        <a:rPr lang="ru-RU" sz="1800">
                          <a:solidFill>
                            <a:schemeClr val="tx1"/>
                          </a:solidFill>
                          <a:effectLst/>
                          <a:latin typeface="Times New Roman" panose="02020603050405020304" pitchFamily="18" charset="0"/>
                          <a:cs typeface="Times New Roman" panose="02020603050405020304" pitchFamily="18" charset="0"/>
                        </a:rPr>
                        <a:t>Выход на пенсию </a:t>
                      </a:r>
                    </a:p>
                    <a:p>
                      <a:pPr marL="342900" lvl="0" indent="-342900">
                        <a:spcAft>
                          <a:spcPts val="0"/>
                        </a:spcAft>
                        <a:buFont typeface="Symbol" panose="05050102010706020507" pitchFamily="18" charset="2"/>
                        <a:buChar char=""/>
                        <a:tabLst>
                          <a:tab pos="193675" algn="l"/>
                        </a:tabLst>
                      </a:pPr>
                      <a:r>
                        <a:rPr lang="ru-RU" sz="1800">
                          <a:solidFill>
                            <a:schemeClr val="tx1"/>
                          </a:solidFill>
                          <a:effectLst/>
                          <a:latin typeface="Times New Roman" panose="02020603050405020304" pitchFamily="18" charset="0"/>
                          <a:cs typeface="Times New Roman" panose="02020603050405020304" pitchFamily="18" charset="0"/>
                        </a:rPr>
                        <a:t>Кредит </a:t>
                      </a:r>
                    </a:p>
                    <a:p>
                      <a:pPr marL="342900" lvl="0" indent="-342900">
                        <a:spcAft>
                          <a:spcPts val="0"/>
                        </a:spcAft>
                        <a:buFont typeface="Symbol" panose="05050102010706020507" pitchFamily="18" charset="2"/>
                        <a:buChar char=""/>
                        <a:tabLst>
                          <a:tab pos="193675" algn="l"/>
                        </a:tabLst>
                      </a:pPr>
                      <a:r>
                        <a:rPr lang="ru-RU" sz="1800">
                          <a:solidFill>
                            <a:schemeClr val="tx1"/>
                          </a:solidFill>
                          <a:effectLst/>
                          <a:latin typeface="Times New Roman" panose="02020603050405020304" pitchFamily="18" charset="0"/>
                          <a:cs typeface="Times New Roman" panose="02020603050405020304" pitchFamily="18" charset="0"/>
                        </a:rPr>
                        <a:t>Долги и управление долгами</a:t>
                      </a:r>
                      <a:endParaRPr lang="ru-RU" sz="1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marL="342900" lvl="0" indent="-342900">
                        <a:spcAft>
                          <a:spcPts val="0"/>
                        </a:spcAft>
                        <a:buFont typeface="Symbol" panose="05050102010706020507" pitchFamily="18" charset="2"/>
                        <a:buChar char=""/>
                        <a:tabLst>
                          <a:tab pos="193675" algn="l"/>
                        </a:tabLst>
                      </a:pPr>
                      <a:r>
                        <a:rPr lang="ru-RU" sz="1800" dirty="0">
                          <a:solidFill>
                            <a:schemeClr val="tx1"/>
                          </a:solidFill>
                          <a:effectLst/>
                          <a:latin typeface="Times New Roman" panose="02020603050405020304" pitchFamily="18" charset="0"/>
                          <a:cs typeface="Times New Roman" panose="02020603050405020304" pitchFamily="18" charset="0"/>
                        </a:rPr>
                        <a:t>Определение риска </a:t>
                      </a:r>
                    </a:p>
                    <a:p>
                      <a:pPr marL="342900" lvl="0" indent="-342900">
                        <a:spcAft>
                          <a:spcPts val="0"/>
                        </a:spcAft>
                        <a:buFont typeface="Symbol" panose="05050102010706020507" pitchFamily="18" charset="2"/>
                        <a:buChar char=""/>
                        <a:tabLst>
                          <a:tab pos="193675" algn="l"/>
                        </a:tabLst>
                      </a:pPr>
                      <a:r>
                        <a:rPr lang="ru-RU" sz="1800" dirty="0">
                          <a:solidFill>
                            <a:schemeClr val="tx1"/>
                          </a:solidFill>
                          <a:effectLst/>
                          <a:latin typeface="Times New Roman" panose="02020603050405020304" pitchFamily="18" charset="0"/>
                          <a:cs typeface="Times New Roman" panose="02020603050405020304" pitchFamily="18" charset="0"/>
                        </a:rPr>
                        <a:t>Сети финансовой безопасности и страховое обеспечение</a:t>
                      </a:r>
                    </a:p>
                    <a:p>
                      <a:pPr marL="342900" lvl="0" indent="-342900">
                        <a:spcAft>
                          <a:spcPts val="0"/>
                        </a:spcAft>
                        <a:buFont typeface="Symbol" panose="05050102010706020507" pitchFamily="18" charset="2"/>
                        <a:buChar char=""/>
                        <a:tabLst>
                          <a:tab pos="193675" algn="l"/>
                        </a:tabLst>
                      </a:pPr>
                      <a:r>
                        <a:rPr lang="ru-RU" sz="1800" dirty="0">
                          <a:solidFill>
                            <a:schemeClr val="tx1"/>
                          </a:solidFill>
                          <a:effectLst/>
                          <a:latin typeface="Times New Roman" panose="02020603050405020304" pitchFamily="18" charset="0"/>
                          <a:cs typeface="Times New Roman" panose="02020603050405020304" pitchFamily="18" charset="0"/>
                        </a:rPr>
                        <a:t>Уравновешивание риска и вознаграждения</a:t>
                      </a:r>
                      <a:endParaRPr lang="ru-RU"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marL="342900" lvl="0" indent="-342900">
                        <a:spcAft>
                          <a:spcPts val="0"/>
                        </a:spcAft>
                        <a:buFont typeface="Symbol" panose="05050102010706020507" pitchFamily="18" charset="2"/>
                        <a:buChar char=""/>
                        <a:tabLst>
                          <a:tab pos="193675" algn="l"/>
                        </a:tabLst>
                      </a:pPr>
                      <a:r>
                        <a:rPr lang="ru-RU" sz="1800" dirty="0">
                          <a:solidFill>
                            <a:schemeClr val="tx1"/>
                          </a:solidFill>
                          <a:effectLst/>
                          <a:latin typeface="Times New Roman" panose="02020603050405020304" pitchFamily="18" charset="0"/>
                          <a:cs typeface="Times New Roman" panose="02020603050405020304" pitchFamily="18" charset="0"/>
                        </a:rPr>
                        <a:t>Регулирование и защита потребителей </a:t>
                      </a:r>
                    </a:p>
                    <a:p>
                      <a:pPr marL="342900" lvl="0" indent="-342900">
                        <a:spcAft>
                          <a:spcPts val="0"/>
                        </a:spcAft>
                        <a:buFont typeface="Symbol" panose="05050102010706020507" pitchFamily="18" charset="2"/>
                        <a:buChar char=""/>
                        <a:tabLst>
                          <a:tab pos="193675" algn="l"/>
                        </a:tabLst>
                      </a:pPr>
                      <a:r>
                        <a:rPr lang="ru-RU" sz="1800" dirty="0">
                          <a:solidFill>
                            <a:schemeClr val="tx1"/>
                          </a:solidFill>
                          <a:effectLst/>
                          <a:latin typeface="Times New Roman" panose="02020603050405020304" pitchFamily="18" charset="0"/>
                          <a:cs typeface="Times New Roman" panose="02020603050405020304" pitchFamily="18" charset="0"/>
                        </a:rPr>
                        <a:t>Права и обязанности </a:t>
                      </a:r>
                    </a:p>
                    <a:p>
                      <a:pPr marL="342900" lvl="0" indent="-342900">
                        <a:spcAft>
                          <a:spcPts val="0"/>
                        </a:spcAft>
                        <a:buFont typeface="Symbol" panose="05050102010706020507" pitchFamily="18" charset="2"/>
                        <a:buChar char=""/>
                        <a:tabLst>
                          <a:tab pos="193675" algn="l"/>
                        </a:tabLst>
                      </a:pPr>
                      <a:r>
                        <a:rPr lang="ru-RU" sz="1800" dirty="0">
                          <a:solidFill>
                            <a:schemeClr val="tx1"/>
                          </a:solidFill>
                          <a:effectLst/>
                          <a:latin typeface="Times New Roman" panose="02020603050405020304" pitchFamily="18" charset="0"/>
                          <a:cs typeface="Times New Roman" panose="02020603050405020304" pitchFamily="18" charset="0"/>
                        </a:rPr>
                        <a:t>Образование, информация и совет </a:t>
                      </a:r>
                    </a:p>
                    <a:p>
                      <a:pPr marL="342900" lvl="0" indent="-342900">
                        <a:spcAft>
                          <a:spcPts val="0"/>
                        </a:spcAft>
                        <a:buFont typeface="Symbol" panose="05050102010706020507" pitchFamily="18" charset="2"/>
                        <a:buChar char=""/>
                        <a:tabLst>
                          <a:tab pos="193675" algn="l"/>
                        </a:tabLst>
                      </a:pPr>
                      <a:r>
                        <a:rPr lang="ru-RU" sz="1800" dirty="0">
                          <a:solidFill>
                            <a:schemeClr val="tx1"/>
                          </a:solidFill>
                          <a:effectLst/>
                          <a:latin typeface="Times New Roman" panose="02020603050405020304" pitchFamily="18" charset="0"/>
                          <a:cs typeface="Times New Roman" panose="02020603050405020304" pitchFamily="18" charset="0"/>
                        </a:rPr>
                        <a:t>Финансовые продукты и услуги </a:t>
                      </a:r>
                    </a:p>
                    <a:p>
                      <a:pPr marL="342900" lvl="0" indent="-342900">
                        <a:spcAft>
                          <a:spcPts val="0"/>
                        </a:spcAft>
                        <a:buFont typeface="Symbol" panose="05050102010706020507" pitchFamily="18" charset="2"/>
                        <a:buChar char=""/>
                        <a:tabLst>
                          <a:tab pos="193675" algn="l"/>
                        </a:tabLst>
                      </a:pPr>
                      <a:r>
                        <a:rPr lang="ru-RU" sz="1800" dirty="0">
                          <a:solidFill>
                            <a:schemeClr val="tx1"/>
                          </a:solidFill>
                          <a:effectLst/>
                          <a:latin typeface="Times New Roman" panose="02020603050405020304" pitchFamily="18" charset="0"/>
                          <a:cs typeface="Times New Roman" panose="02020603050405020304" pitchFamily="18" charset="0"/>
                        </a:rPr>
                        <a:t>Аферы и мошенничество </a:t>
                      </a:r>
                    </a:p>
                    <a:p>
                      <a:pPr marL="342900" lvl="0" indent="-342900">
                        <a:spcAft>
                          <a:spcPts val="0"/>
                        </a:spcAft>
                        <a:buFont typeface="Symbol" panose="05050102010706020507" pitchFamily="18" charset="2"/>
                        <a:buChar char=""/>
                        <a:tabLst>
                          <a:tab pos="193675" algn="l"/>
                        </a:tabLst>
                      </a:pPr>
                      <a:r>
                        <a:rPr lang="ru-RU" sz="1800" dirty="0">
                          <a:solidFill>
                            <a:schemeClr val="tx1"/>
                          </a:solidFill>
                          <a:effectLst/>
                          <a:latin typeface="Times New Roman" panose="02020603050405020304" pitchFamily="18" charset="0"/>
                          <a:cs typeface="Times New Roman" panose="02020603050405020304" pitchFamily="18" charset="0"/>
                        </a:rPr>
                        <a:t>Налоги и государственные расходы </a:t>
                      </a:r>
                    </a:p>
                    <a:p>
                      <a:pPr marL="342900" lvl="0" indent="-342900">
                        <a:spcAft>
                          <a:spcPts val="0"/>
                        </a:spcAft>
                        <a:buFont typeface="Symbol" panose="05050102010706020507" pitchFamily="18" charset="2"/>
                        <a:buChar char=""/>
                        <a:tabLst>
                          <a:tab pos="193675" algn="l"/>
                        </a:tabLst>
                      </a:pPr>
                      <a:r>
                        <a:rPr lang="ru-RU" sz="1800" dirty="0">
                          <a:solidFill>
                            <a:schemeClr val="tx1"/>
                          </a:solidFill>
                          <a:effectLst/>
                          <a:latin typeface="Times New Roman" panose="02020603050405020304" pitchFamily="18" charset="0"/>
                          <a:cs typeface="Times New Roman" panose="02020603050405020304" pitchFamily="18" charset="0"/>
                        </a:rPr>
                        <a:t>Внешние воздействия</a:t>
                      </a:r>
                      <a:endParaRPr lang="ru-RU"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1">
                        <a:lumMod val="20000"/>
                        <a:lumOff val="80000"/>
                      </a:schemeClr>
                    </a:solidFill>
                  </a:tcPr>
                </a:tc>
                <a:extLst>
                  <a:ext uri="{0D108BD9-81ED-4DB2-BD59-A6C34878D82A}">
                    <a16:rowId xmlns:a16="http://schemas.microsoft.com/office/drawing/2014/main" val="10002"/>
                  </a:ext>
                </a:extLst>
              </a:tr>
            </a:tbl>
          </a:graphicData>
        </a:graphic>
      </p:graphicFrame>
      <p:sp>
        <p:nvSpPr>
          <p:cNvPr id="3" name="Прямоугольник 5"/>
          <p:cNvSpPr>
            <a:spLocks noChangeArrowheads="1"/>
          </p:cNvSpPr>
          <p:nvPr/>
        </p:nvSpPr>
        <p:spPr bwMode="auto">
          <a:xfrm>
            <a:off x="369912" y="49309"/>
            <a:ext cx="11452176" cy="384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spcBef>
                <a:spcPct val="20000"/>
              </a:spcBef>
              <a:spcAft>
                <a:spcPts val="300"/>
              </a:spcAft>
              <a:buClr>
                <a:srgbClr val="C3260C"/>
              </a:buClr>
              <a:buSzPct val="130000"/>
              <a:buFont typeface="Georgia" pitchFamily="18" charset="0"/>
              <a:buChar char="*"/>
              <a:defRPr sz="2200">
                <a:solidFill>
                  <a:srgbClr val="404040"/>
                </a:solidFill>
                <a:latin typeface="Trebuchet MS" pitchFamily="34" charset="0"/>
              </a:defRPr>
            </a:lvl1pPr>
            <a:lvl2pPr indent="355600" eaLnBrk="0" hangingPunct="0">
              <a:spcBef>
                <a:spcPct val="20000"/>
              </a:spcBef>
              <a:spcAft>
                <a:spcPts val="300"/>
              </a:spcAft>
              <a:buClr>
                <a:srgbClr val="C3260C"/>
              </a:buClr>
              <a:buSzPct val="130000"/>
              <a:buFont typeface="Georgia" pitchFamily="18" charset="0"/>
              <a:buChar char="*"/>
              <a:defRPr sz="2000">
                <a:solidFill>
                  <a:srgbClr val="404040"/>
                </a:solidFill>
                <a:latin typeface="Trebuchet MS" pitchFamily="34" charset="0"/>
              </a:defRPr>
            </a:lvl2pPr>
            <a:lvl3pPr marL="1143000" indent="-228600" eaLnBrk="0" hangingPunct="0">
              <a:spcBef>
                <a:spcPct val="20000"/>
              </a:spcBef>
              <a:spcAft>
                <a:spcPts val="300"/>
              </a:spcAft>
              <a:buClr>
                <a:srgbClr val="C3260C"/>
              </a:buClr>
              <a:buSzPct val="130000"/>
              <a:buFont typeface="Georgia" pitchFamily="18" charset="0"/>
              <a:buChar char="*"/>
              <a:defRPr>
                <a:solidFill>
                  <a:srgbClr val="404040"/>
                </a:solidFill>
                <a:latin typeface="Trebuchet MS" pitchFamily="34" charset="0"/>
              </a:defRPr>
            </a:lvl3pPr>
            <a:lvl4pPr marL="1600200" indent="-228600" eaLnBrk="0" hangingPunct="0">
              <a:spcBef>
                <a:spcPct val="20000"/>
              </a:spcBef>
              <a:spcAft>
                <a:spcPts val="300"/>
              </a:spcAft>
              <a:buClr>
                <a:srgbClr val="C3260C"/>
              </a:buClr>
              <a:buSzPct val="130000"/>
              <a:buFont typeface="Georgia" pitchFamily="18" charset="0"/>
              <a:buChar char="*"/>
              <a:defRPr sz="1600">
                <a:solidFill>
                  <a:srgbClr val="404040"/>
                </a:solidFill>
                <a:latin typeface="Trebuchet MS" pitchFamily="34" charset="0"/>
              </a:defRPr>
            </a:lvl4pPr>
            <a:lvl5pPr marL="2057400" indent="-228600" eaLnBrk="0"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5pPr>
            <a:lvl6pPr marL="25146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6pPr>
            <a:lvl7pPr marL="29718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7pPr>
            <a:lvl8pPr marL="34290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8pPr>
            <a:lvl9pPr marL="38862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9pPr>
          </a:lstStyle>
          <a:p>
            <a:pPr marL="0" indent="0" algn="ctr">
              <a:buNone/>
            </a:pPr>
            <a:r>
              <a:rPr lang="ru-RU" sz="1900" b="1" dirty="0">
                <a:solidFill>
                  <a:schemeClr val="tx1"/>
                </a:solidFill>
                <a:latin typeface="Times New Roman" panose="02020603050405020304" pitchFamily="18" charset="0"/>
                <a:cs typeface="Times New Roman" panose="02020603050405020304" pitchFamily="18" charset="0"/>
              </a:rPr>
              <a:t>Таблица 1 – Общая архитектура международной рамка базовых финансовых компетенций</a:t>
            </a:r>
          </a:p>
        </p:txBody>
      </p:sp>
      <p:sp>
        <p:nvSpPr>
          <p:cNvPr id="6" name="Прямоугольник 5"/>
          <p:cNvSpPr>
            <a:spLocks noChangeArrowheads="1"/>
          </p:cNvSpPr>
          <p:nvPr/>
        </p:nvSpPr>
        <p:spPr bwMode="auto">
          <a:xfrm>
            <a:off x="109699" y="4205442"/>
            <a:ext cx="11914094" cy="24606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spcBef>
                <a:spcPct val="20000"/>
              </a:spcBef>
              <a:spcAft>
                <a:spcPts val="300"/>
              </a:spcAft>
              <a:buClr>
                <a:srgbClr val="C3260C"/>
              </a:buClr>
              <a:buSzPct val="130000"/>
              <a:buFont typeface="Georgia" pitchFamily="18" charset="0"/>
              <a:buChar char="*"/>
              <a:defRPr sz="2200">
                <a:solidFill>
                  <a:srgbClr val="404040"/>
                </a:solidFill>
                <a:latin typeface="Trebuchet MS" pitchFamily="34" charset="0"/>
              </a:defRPr>
            </a:lvl1pPr>
            <a:lvl2pPr indent="355600" eaLnBrk="0" hangingPunct="0">
              <a:spcBef>
                <a:spcPct val="20000"/>
              </a:spcBef>
              <a:spcAft>
                <a:spcPts val="300"/>
              </a:spcAft>
              <a:buClr>
                <a:srgbClr val="C3260C"/>
              </a:buClr>
              <a:buSzPct val="130000"/>
              <a:buFont typeface="Georgia" pitchFamily="18" charset="0"/>
              <a:buChar char="*"/>
              <a:defRPr sz="2000">
                <a:solidFill>
                  <a:srgbClr val="404040"/>
                </a:solidFill>
                <a:latin typeface="Trebuchet MS" pitchFamily="34" charset="0"/>
              </a:defRPr>
            </a:lvl2pPr>
            <a:lvl3pPr marL="1143000" indent="-228600" eaLnBrk="0" hangingPunct="0">
              <a:spcBef>
                <a:spcPct val="20000"/>
              </a:spcBef>
              <a:spcAft>
                <a:spcPts val="300"/>
              </a:spcAft>
              <a:buClr>
                <a:srgbClr val="C3260C"/>
              </a:buClr>
              <a:buSzPct val="130000"/>
              <a:buFont typeface="Georgia" pitchFamily="18" charset="0"/>
              <a:buChar char="*"/>
              <a:defRPr>
                <a:solidFill>
                  <a:srgbClr val="404040"/>
                </a:solidFill>
                <a:latin typeface="Trebuchet MS" pitchFamily="34" charset="0"/>
              </a:defRPr>
            </a:lvl3pPr>
            <a:lvl4pPr marL="1600200" indent="-228600" eaLnBrk="0" hangingPunct="0">
              <a:spcBef>
                <a:spcPct val="20000"/>
              </a:spcBef>
              <a:spcAft>
                <a:spcPts val="300"/>
              </a:spcAft>
              <a:buClr>
                <a:srgbClr val="C3260C"/>
              </a:buClr>
              <a:buSzPct val="130000"/>
              <a:buFont typeface="Georgia" pitchFamily="18" charset="0"/>
              <a:buChar char="*"/>
              <a:defRPr sz="1600">
                <a:solidFill>
                  <a:srgbClr val="404040"/>
                </a:solidFill>
                <a:latin typeface="Trebuchet MS" pitchFamily="34" charset="0"/>
              </a:defRPr>
            </a:lvl4pPr>
            <a:lvl5pPr marL="2057400" indent="-228600" eaLnBrk="0"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5pPr>
            <a:lvl6pPr marL="25146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6pPr>
            <a:lvl7pPr marL="29718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7pPr>
            <a:lvl8pPr marL="34290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8pPr>
            <a:lvl9pPr marL="38862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9pPr>
          </a:lstStyle>
          <a:p>
            <a:pPr marL="0" indent="363538" algn="just">
              <a:lnSpc>
                <a:spcPct val="90000"/>
              </a:lnSpc>
              <a:spcBef>
                <a:spcPts val="0"/>
              </a:spcBef>
              <a:spcAft>
                <a:spcPts val="0"/>
              </a:spcAft>
              <a:buNone/>
            </a:pPr>
            <a:r>
              <a:rPr lang="ru-RU" sz="1900" dirty="0">
                <a:solidFill>
                  <a:schemeClr val="tx1"/>
                </a:solidFill>
                <a:latin typeface="Times New Roman" panose="02020603050405020304" pitchFamily="18" charset="0"/>
                <a:cs typeface="Times New Roman" panose="02020603050405020304" pitchFamily="18" charset="0"/>
              </a:rPr>
              <a:t>Термин </a:t>
            </a:r>
            <a:r>
              <a:rPr lang="ru-RU" sz="1900" b="1" dirty="0">
                <a:solidFill>
                  <a:schemeClr val="tx1"/>
                </a:solidFill>
                <a:latin typeface="Times New Roman" panose="02020603050405020304" pitchFamily="18" charset="0"/>
                <a:cs typeface="Times New Roman" panose="02020603050405020304" pitchFamily="18" charset="0"/>
              </a:rPr>
              <a:t>«базовые компетенции», </a:t>
            </a:r>
            <a:r>
              <a:rPr lang="ru-RU" sz="1900" dirty="0">
                <a:solidFill>
                  <a:schemeClr val="tx1"/>
                </a:solidFill>
                <a:latin typeface="Times New Roman" panose="02020603050405020304" pitchFamily="18" charset="0"/>
                <a:cs typeface="Times New Roman" panose="02020603050405020304" pitchFamily="18" charset="0"/>
              </a:rPr>
              <a:t>используемый в рамке, относится к аспектам знаний, моделей поведения и отношений, которые образуют основу для разумного принятия финансовых решений. Они считаются главными, или первичными ключевыми компетенциями в области финансовой грамотности, которые могут быть полезны для человека. Ожидается, что комбинация этих ключевых компетенций, основанная на личных потребностях, а также культурный и экономический контекст дадут возможность лицу поддерживать и улучшать финансовое благополучие. Как и в случае с любым другим навыком, маловероятно, что один человек будет демонстрировать все перечисленные ключевые компетенции, или что ему покажется, что каждый навык одинаково легко приобрести и поддерживать. В связи с этим, необходимо предположить, что необходимые </a:t>
            </a:r>
            <a:r>
              <a:rPr lang="ru-RU" sz="1900" b="1" dirty="0">
                <a:solidFill>
                  <a:schemeClr val="tx1"/>
                </a:solidFill>
                <a:latin typeface="Times New Roman" panose="02020603050405020304" pitchFamily="18" charset="0"/>
                <a:cs typeface="Times New Roman" panose="02020603050405020304" pitchFamily="18" charset="0"/>
              </a:rPr>
              <a:t>ключевые компетенции для любого лица должны динамично развиваться в течение всей жизни.</a:t>
            </a:r>
          </a:p>
        </p:txBody>
      </p:sp>
    </p:spTree>
    <p:extLst>
      <p:ext uri="{BB962C8B-B14F-4D97-AF65-F5344CB8AC3E}">
        <p14:creationId xmlns:p14="http://schemas.microsoft.com/office/powerpoint/2010/main" val="20061512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19FF196-6314-4B5A-9A96-D7EAB59AE727}"/>
              </a:ext>
            </a:extLst>
          </p:cNvPr>
          <p:cNvSpPr txBox="1"/>
          <p:nvPr/>
        </p:nvSpPr>
        <p:spPr>
          <a:xfrm>
            <a:off x="144379" y="44116"/>
            <a:ext cx="11971421" cy="6817251"/>
          </a:xfrm>
          <a:prstGeom prst="rect">
            <a:avLst/>
          </a:prstGeom>
          <a:noFill/>
        </p:spPr>
        <p:txBody>
          <a:bodyPr wrap="square">
            <a:spAutoFit/>
          </a:bodyPr>
          <a:lstStyle/>
          <a:p>
            <a:pPr indent="450215" algn="just"/>
            <a:r>
              <a:rPr lang="ru-RU" sz="1900" b="1" spc="-1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В качестве учебно-методического обеспечения </a:t>
            </a:r>
            <a:r>
              <a:rPr lang="ru-RU" sz="1900" spc="-1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рекомендуется использовать учебные и методические пособия, разработанный по заказу Банка России в соответствии ФГОС СОО и примерной основной образовательной программой среднего общего образования:</a:t>
            </a:r>
            <a:endParaRPr lang="ru-RU" sz="19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buFont typeface="Symbol" panose="05050102010706020507" pitchFamily="18" charset="2"/>
              <a:buChar char=""/>
            </a:pPr>
            <a:r>
              <a:rPr lang="ru-RU" sz="1900" dirty="0">
                <a:effectLst/>
                <a:latin typeface="Times New Roman" panose="02020603050405020304" pitchFamily="18" charset="0"/>
                <a:ea typeface="Times New Roman" panose="02020603050405020304" pitchFamily="18" charset="0"/>
                <a:cs typeface="Times New Roman" panose="02020603050405020304" pitchFamily="18" charset="0"/>
              </a:rPr>
              <a:t>Брехова Ю., </a:t>
            </a:r>
            <a:r>
              <a:rPr lang="ru-RU" sz="1900" dirty="0" err="1">
                <a:effectLst/>
                <a:latin typeface="Times New Roman" panose="02020603050405020304" pitchFamily="18" charset="0"/>
                <a:ea typeface="Times New Roman" panose="02020603050405020304" pitchFamily="18" charset="0"/>
                <a:cs typeface="Times New Roman" panose="02020603050405020304" pitchFamily="18" charset="0"/>
              </a:rPr>
              <a:t>Алмосов</a:t>
            </a:r>
            <a:r>
              <a:rPr lang="ru-RU" sz="1900" dirty="0">
                <a:effectLst/>
                <a:latin typeface="Times New Roman" panose="02020603050405020304" pitchFamily="18" charset="0"/>
                <a:ea typeface="Times New Roman" panose="02020603050405020304" pitchFamily="18" charset="0"/>
                <a:cs typeface="Times New Roman" panose="02020603050405020304" pitchFamily="18" charset="0"/>
              </a:rPr>
              <a:t> А., Завьялов Д. Финансовая грамотность: материалы для учащихся 10-11 </a:t>
            </a:r>
            <a:r>
              <a:rPr lang="ru-RU" sz="1900" dirty="0" err="1">
                <a:effectLst/>
                <a:latin typeface="Times New Roman" panose="02020603050405020304" pitchFamily="18" charset="0"/>
                <a:ea typeface="Times New Roman" panose="02020603050405020304" pitchFamily="18" charset="0"/>
                <a:cs typeface="Times New Roman" panose="02020603050405020304" pitchFamily="18" charset="0"/>
              </a:rPr>
              <a:t>кл</a:t>
            </a:r>
            <a:r>
              <a:rPr lang="ru-RU" sz="1900" dirty="0">
                <a:effectLst/>
                <a:latin typeface="Times New Roman" panose="02020603050405020304" pitchFamily="18" charset="0"/>
                <a:ea typeface="Times New Roman" panose="02020603050405020304" pitchFamily="18" charset="0"/>
                <a:cs typeface="Times New Roman" panose="02020603050405020304" pitchFamily="18" charset="0"/>
              </a:rPr>
              <a:t>. – 5-е изд. – М.: ВИТА-ПРЕСС, 2020. – 400 с. </a:t>
            </a:r>
          </a:p>
          <a:p>
            <a:pPr marL="342900" lvl="0" indent="-342900" algn="just">
              <a:buFont typeface="Symbol" panose="05050102010706020507" pitchFamily="18" charset="2"/>
              <a:buChar char=""/>
            </a:pPr>
            <a:r>
              <a:rPr lang="ru-RU" sz="1900" dirty="0">
                <a:effectLst/>
                <a:latin typeface="Times New Roman" panose="02020603050405020304" pitchFamily="18" charset="0"/>
                <a:ea typeface="Times New Roman" panose="02020603050405020304" pitchFamily="18" charset="0"/>
                <a:cs typeface="Times New Roman" panose="02020603050405020304" pitchFamily="18" charset="0"/>
              </a:rPr>
              <a:t>Брехова Ю., </a:t>
            </a:r>
            <a:r>
              <a:rPr lang="ru-RU" sz="1900" dirty="0" err="1">
                <a:effectLst/>
                <a:latin typeface="Times New Roman" panose="02020603050405020304" pitchFamily="18" charset="0"/>
                <a:ea typeface="Times New Roman" panose="02020603050405020304" pitchFamily="18" charset="0"/>
                <a:cs typeface="Times New Roman" panose="02020603050405020304" pitchFamily="18" charset="0"/>
              </a:rPr>
              <a:t>Алмосов</a:t>
            </a:r>
            <a:r>
              <a:rPr lang="ru-RU" sz="1900" dirty="0">
                <a:effectLst/>
                <a:latin typeface="Times New Roman" panose="02020603050405020304" pitchFamily="18" charset="0"/>
                <a:ea typeface="Times New Roman" panose="02020603050405020304" pitchFamily="18" charset="0"/>
                <a:cs typeface="Times New Roman" panose="02020603050405020304" pitchFamily="18" charset="0"/>
              </a:rPr>
              <a:t> А., Завьялов Д. Финансовая грамотность: контрольные измерительные материалы для учащихся 10-11 классов. – М.: ВИТА-ПРЕСС, 2014. – 48 с. </a:t>
            </a:r>
          </a:p>
          <a:p>
            <a:pPr indent="450215" algn="just"/>
            <a:r>
              <a:rPr lang="ru-RU" sz="1900" spc="-10" dirty="0">
                <a:effectLst/>
                <a:latin typeface="Times New Roman" panose="02020603050405020304" pitchFamily="18" charset="0"/>
                <a:ea typeface="Calibri" panose="020F0502020204030204" pitchFamily="34" charset="0"/>
                <a:cs typeface="Times New Roman" panose="02020603050405020304" pitchFamily="18" charset="0"/>
              </a:rPr>
              <a:t>      Также можно использовать </a:t>
            </a:r>
            <a:r>
              <a:rPr lang="ru-RU" sz="1900" b="1" spc="-10" dirty="0">
                <a:effectLst/>
                <a:latin typeface="Times New Roman" panose="02020603050405020304" pitchFamily="18" charset="0"/>
                <a:ea typeface="Calibri" panose="020F0502020204030204" pitchFamily="34" charset="0"/>
                <a:cs typeface="Times New Roman" panose="02020603050405020304" pitchFamily="18" charset="0"/>
              </a:rPr>
              <a:t>материалы учебного курса по финансовой грамотности для учащихся 10-11 классов – </a:t>
            </a:r>
            <a:r>
              <a:rPr lang="ru-RU" sz="1900" b="1" u="sng" spc="-10" dirty="0">
                <a:solidFill>
                  <a:srgbClr val="0563C1"/>
                </a:solidFill>
                <a:effectLst/>
                <a:latin typeface="Times New Roman" panose="02020603050405020304" pitchFamily="18" charset="0"/>
                <a:ea typeface="Calibri" panose="020F0502020204030204" pitchFamily="34" charset="0"/>
                <a:cs typeface="Times New Roman" panose="02020603050405020304" pitchFamily="18" charset="0"/>
                <a:hlinkClick r:id="rId2"/>
              </a:rPr>
              <a:t>https://fmc.hse.ru/10-11forms</a:t>
            </a:r>
            <a:r>
              <a:rPr lang="ru-RU" sz="1900" b="1" spc="-1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900" spc="-10" dirty="0">
                <a:effectLst/>
                <a:latin typeface="Times New Roman" panose="02020603050405020304" pitchFamily="18" charset="0"/>
                <a:ea typeface="Calibri" panose="020F0502020204030204" pitchFamily="34" charset="0"/>
                <a:cs typeface="Times New Roman" panose="02020603050405020304" pitchFamily="18" charset="0"/>
              </a:rPr>
              <a:t>, подготовленные в рамках совместного проекта Министерства финансов </a:t>
            </a:r>
            <a:r>
              <a:rPr lang="ru-RU" sz="1900" spc="-1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Российской Федерации и Всемирного банка «Содействие повышению уровня финансовой грамотности населения и развитию финансового образования в Российской Федерации»:</a:t>
            </a:r>
            <a:endParaRPr lang="ru-RU" sz="19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buFont typeface="Symbol" panose="05050102010706020507" pitchFamily="18" charset="2"/>
              <a:buChar char=""/>
              <a:tabLst>
                <a:tab pos="450215" algn="l"/>
              </a:tabLst>
            </a:pPr>
            <a:r>
              <a:rPr lang="ru-RU" sz="1900" spc="-20" dirty="0">
                <a:effectLst/>
                <a:latin typeface="Times New Roman" panose="02020603050405020304" pitchFamily="18" charset="0"/>
                <a:ea typeface="Times New Roman" panose="02020603050405020304" pitchFamily="18" charset="0"/>
                <a:cs typeface="Times New Roman" panose="02020603050405020304" pitchFamily="18" charset="0"/>
              </a:rPr>
              <a:t>Лавренова Е.Б. Финансовая грамотность: учебная программа. 10-11 классы </a:t>
            </a:r>
            <a:r>
              <a:rPr lang="ru-RU" sz="1900" spc="-20" dirty="0" err="1">
                <a:effectLst/>
                <a:latin typeface="Times New Roman" panose="02020603050405020304" pitchFamily="18" charset="0"/>
                <a:ea typeface="Times New Roman" panose="02020603050405020304" pitchFamily="18" charset="0"/>
                <a:cs typeface="Times New Roman" panose="02020603050405020304" pitchFamily="18" charset="0"/>
              </a:rPr>
              <a:t>общеобразоват</a:t>
            </a:r>
            <a:r>
              <a:rPr lang="ru-RU" sz="1900" spc="-20" dirty="0">
                <a:effectLst/>
                <a:latin typeface="Times New Roman" panose="02020603050405020304" pitchFamily="18" charset="0"/>
                <a:ea typeface="Times New Roman" panose="02020603050405020304" pitchFamily="18" charset="0"/>
                <a:cs typeface="Times New Roman" panose="02020603050405020304" pitchFamily="18" charset="0"/>
              </a:rPr>
              <a:t>. орг., социально-экономический профиль. – М.: ВАКО, 2020. – 36 с. </a:t>
            </a:r>
            <a:endParaRPr lang="ru-RU" sz="19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buFont typeface="Symbol" panose="05050102010706020507" pitchFamily="18" charset="2"/>
              <a:buChar char=""/>
              <a:tabLst>
                <a:tab pos="450215" algn="l"/>
              </a:tabLst>
            </a:pPr>
            <a:r>
              <a:rPr lang="ru-RU" sz="1900" spc="-20" dirty="0">
                <a:effectLst/>
                <a:latin typeface="Times New Roman" panose="02020603050405020304" pitchFamily="18" charset="0"/>
                <a:ea typeface="Times New Roman" panose="02020603050405020304" pitchFamily="18" charset="0"/>
                <a:cs typeface="Times New Roman" panose="02020603050405020304" pitchFamily="18" charset="0"/>
              </a:rPr>
              <a:t>Киреев А.П. Финансовая грамотность: материалы для учащихся. 10-11 классы </a:t>
            </a:r>
            <a:r>
              <a:rPr lang="ru-RU" sz="1900" spc="-20" dirty="0" err="1">
                <a:effectLst/>
                <a:latin typeface="Times New Roman" panose="02020603050405020304" pitchFamily="18" charset="0"/>
                <a:ea typeface="Times New Roman" panose="02020603050405020304" pitchFamily="18" charset="0"/>
                <a:cs typeface="Times New Roman" panose="02020603050405020304" pitchFamily="18" charset="0"/>
              </a:rPr>
              <a:t>общеобразоват</a:t>
            </a:r>
            <a:r>
              <a:rPr lang="ru-RU" sz="1900" spc="-20" dirty="0">
                <a:effectLst/>
                <a:latin typeface="Times New Roman" panose="02020603050405020304" pitchFamily="18" charset="0"/>
                <a:ea typeface="Times New Roman" panose="02020603050405020304" pitchFamily="18" charset="0"/>
                <a:cs typeface="Times New Roman" panose="02020603050405020304" pitchFamily="18" charset="0"/>
              </a:rPr>
              <a:t>. орг., социально-экономический профиль. – М.: ВАКО, 2020. – 384 с. </a:t>
            </a:r>
            <a:endParaRPr lang="ru-RU" sz="19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buFont typeface="Symbol" panose="05050102010706020507" pitchFamily="18" charset="2"/>
              <a:buChar char=""/>
              <a:tabLst>
                <a:tab pos="450215" algn="l"/>
              </a:tabLst>
            </a:pPr>
            <a:r>
              <a:rPr lang="ru-RU" sz="1900" spc="-20" dirty="0">
                <a:effectLst/>
                <a:latin typeface="Times New Roman" panose="02020603050405020304" pitchFamily="18" charset="0"/>
                <a:ea typeface="Times New Roman" panose="02020603050405020304" pitchFamily="18" charset="0"/>
                <a:cs typeface="Times New Roman" panose="02020603050405020304" pitchFamily="18" charset="0"/>
              </a:rPr>
              <a:t>Лавренова Е.Б. Финансовая грамотность: Методические рекомендации для учителя. 10-11 классы </a:t>
            </a:r>
            <a:r>
              <a:rPr lang="ru-RU" sz="1900" spc="-20" dirty="0" err="1">
                <a:effectLst/>
                <a:latin typeface="Times New Roman" panose="02020603050405020304" pitchFamily="18" charset="0"/>
                <a:ea typeface="Times New Roman" panose="02020603050405020304" pitchFamily="18" charset="0"/>
                <a:cs typeface="Times New Roman" panose="02020603050405020304" pitchFamily="18" charset="0"/>
              </a:rPr>
              <a:t>общеобразоват</a:t>
            </a:r>
            <a:r>
              <a:rPr lang="ru-RU" sz="1900" spc="-20" dirty="0">
                <a:effectLst/>
                <a:latin typeface="Times New Roman" panose="02020603050405020304" pitchFamily="18" charset="0"/>
                <a:ea typeface="Times New Roman" panose="02020603050405020304" pitchFamily="18" charset="0"/>
                <a:cs typeface="Times New Roman" panose="02020603050405020304" pitchFamily="18" charset="0"/>
              </a:rPr>
              <a:t>. орг., социально-экономический профиль. – М.: ВАКО, 2020. – 180 с. </a:t>
            </a:r>
            <a:endParaRPr lang="ru-RU" sz="19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buFont typeface="Symbol" panose="05050102010706020507" pitchFamily="18" charset="2"/>
              <a:buChar char=""/>
              <a:tabLst>
                <a:tab pos="450215" algn="l"/>
              </a:tabLst>
            </a:pPr>
            <a:r>
              <a:rPr lang="ru-RU" sz="1900" spc="-20" dirty="0">
                <a:effectLst/>
                <a:latin typeface="Times New Roman" panose="02020603050405020304" pitchFamily="18" charset="0"/>
                <a:ea typeface="Times New Roman" panose="02020603050405020304" pitchFamily="18" charset="0"/>
                <a:cs typeface="Times New Roman" panose="02020603050405020304" pitchFamily="18" charset="0"/>
              </a:rPr>
              <a:t>Лавренова Е.Б. Финансовая грамотность: материалы для родителей. 10-11 классы </a:t>
            </a:r>
            <a:r>
              <a:rPr lang="ru-RU" sz="1900" spc="-20" dirty="0" err="1">
                <a:effectLst/>
                <a:latin typeface="Times New Roman" panose="02020603050405020304" pitchFamily="18" charset="0"/>
                <a:ea typeface="Times New Roman" panose="02020603050405020304" pitchFamily="18" charset="0"/>
                <a:cs typeface="Times New Roman" panose="02020603050405020304" pitchFamily="18" charset="0"/>
              </a:rPr>
              <a:t>общеобразоват</a:t>
            </a:r>
            <a:r>
              <a:rPr lang="ru-RU" sz="1900" spc="-20" dirty="0">
                <a:effectLst/>
                <a:latin typeface="Times New Roman" panose="02020603050405020304" pitchFamily="18" charset="0"/>
                <a:ea typeface="Times New Roman" panose="02020603050405020304" pitchFamily="18" charset="0"/>
                <a:cs typeface="Times New Roman" panose="02020603050405020304" pitchFamily="18" charset="0"/>
              </a:rPr>
              <a:t>. орг., социально-экономический профиль. – М.: ВАКО, 2020. – 160 с. </a:t>
            </a:r>
            <a:endParaRPr lang="ru-RU" sz="19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buFont typeface="Symbol" panose="05050102010706020507" pitchFamily="18" charset="2"/>
              <a:buChar char=""/>
              <a:tabLst>
                <a:tab pos="450215" algn="l"/>
              </a:tabLst>
            </a:pPr>
            <a:r>
              <a:rPr lang="ru-RU" sz="1900" spc="-20" dirty="0">
                <a:effectLst/>
                <a:latin typeface="Times New Roman" panose="02020603050405020304" pitchFamily="18" charset="0"/>
                <a:ea typeface="Times New Roman" panose="02020603050405020304" pitchFamily="18" charset="0"/>
                <a:cs typeface="Times New Roman" panose="02020603050405020304" pitchFamily="18" charset="0"/>
              </a:rPr>
              <a:t>Лавренова Е.Б. Финансовая грамотность: рабочая тетрадь. 10-11 классы </a:t>
            </a:r>
            <a:r>
              <a:rPr lang="ru-RU" sz="1900" spc="-20" dirty="0" err="1">
                <a:effectLst/>
                <a:latin typeface="Times New Roman" panose="02020603050405020304" pitchFamily="18" charset="0"/>
                <a:ea typeface="Times New Roman" panose="02020603050405020304" pitchFamily="18" charset="0"/>
                <a:cs typeface="Times New Roman" panose="02020603050405020304" pitchFamily="18" charset="0"/>
              </a:rPr>
              <a:t>общеобразоват</a:t>
            </a:r>
            <a:r>
              <a:rPr lang="ru-RU" sz="1900" spc="-20" dirty="0">
                <a:effectLst/>
                <a:latin typeface="Times New Roman" panose="02020603050405020304" pitchFamily="18" charset="0"/>
                <a:ea typeface="Times New Roman" panose="02020603050405020304" pitchFamily="18" charset="0"/>
                <a:cs typeface="Times New Roman" panose="02020603050405020304" pitchFamily="18" charset="0"/>
              </a:rPr>
              <a:t>. орг., социально-экономический профиль. – М.: ВАКО, 2020. – 176 с. </a:t>
            </a:r>
            <a:endParaRPr lang="ru-RU" sz="19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buFont typeface="Symbol" panose="05050102010706020507" pitchFamily="18" charset="2"/>
              <a:buChar char=""/>
              <a:tabLst>
                <a:tab pos="450215" algn="l"/>
              </a:tabLst>
            </a:pPr>
            <a:r>
              <a:rPr lang="ru-RU" sz="1900" spc="-20" dirty="0">
                <a:effectLst/>
                <a:latin typeface="Times New Roman" panose="02020603050405020304" pitchFamily="18" charset="0"/>
                <a:ea typeface="Times New Roman" panose="02020603050405020304" pitchFamily="18" charset="0"/>
                <a:cs typeface="Times New Roman" panose="02020603050405020304" pitchFamily="18" charset="0"/>
              </a:rPr>
              <a:t>Канторович, Г.Г. Финансовая грамотность: учебная программа. 10-11 классы обще </a:t>
            </a:r>
            <a:r>
              <a:rPr lang="ru-RU" sz="1900" spc="-20" dirty="0" err="1">
                <a:effectLst/>
                <a:latin typeface="Times New Roman" panose="02020603050405020304" pitchFamily="18" charset="0"/>
                <a:ea typeface="Times New Roman" panose="02020603050405020304" pitchFamily="18" charset="0"/>
                <a:cs typeface="Times New Roman" panose="02020603050405020304" pitchFamily="18" charset="0"/>
              </a:rPr>
              <a:t>образоват</a:t>
            </a:r>
            <a:r>
              <a:rPr lang="ru-RU" sz="1900" spc="-20" dirty="0">
                <a:effectLst/>
                <a:latin typeface="Times New Roman" panose="02020603050405020304" pitchFamily="18" charset="0"/>
                <a:ea typeface="Times New Roman" panose="02020603050405020304" pitchFamily="18" charset="0"/>
                <a:cs typeface="Times New Roman" panose="02020603050405020304" pitchFamily="18" charset="0"/>
              </a:rPr>
              <a:t>. орг. Математический профиль / Г. Г. Канторович. – М.: ВИТА-ПРЕСС, 2014. – 16 с. </a:t>
            </a:r>
            <a:endParaRPr lang="ru-RU" sz="19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9495413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19FF196-6314-4B5A-9A96-D7EAB59AE727}"/>
              </a:ext>
            </a:extLst>
          </p:cNvPr>
          <p:cNvSpPr txBox="1"/>
          <p:nvPr/>
        </p:nvSpPr>
        <p:spPr>
          <a:xfrm>
            <a:off x="228600" y="152400"/>
            <a:ext cx="11734800" cy="4770537"/>
          </a:xfrm>
          <a:prstGeom prst="rect">
            <a:avLst/>
          </a:prstGeom>
          <a:noFill/>
        </p:spPr>
        <p:txBody>
          <a:bodyPr wrap="square">
            <a:spAutoFit/>
          </a:bodyPr>
          <a:lstStyle/>
          <a:p>
            <a:pPr marL="342900" indent="-342900" algn="just">
              <a:buFont typeface="Symbol" panose="05050102010706020507" pitchFamily="18" charset="2"/>
              <a:buChar char=""/>
              <a:tabLst>
                <a:tab pos="450215" algn="l"/>
              </a:tabLst>
            </a:pPr>
            <a:r>
              <a:rPr lang="ru-RU" sz="1900" spc="-20" dirty="0">
                <a:effectLst/>
                <a:latin typeface="Times New Roman" panose="02020603050405020304" pitchFamily="18" charset="0"/>
                <a:ea typeface="Times New Roman" panose="02020603050405020304" pitchFamily="18" charset="0"/>
                <a:cs typeface="Times New Roman" panose="02020603050405020304" pitchFamily="18" charset="0"/>
              </a:rPr>
              <a:t>Канторович Г.Г. Финансовая грамотность: материалы для учащихся. 10-11 классы </a:t>
            </a:r>
            <a:r>
              <a:rPr lang="ru-RU" sz="1900" spc="-20" dirty="0" err="1">
                <a:effectLst/>
                <a:latin typeface="Times New Roman" panose="02020603050405020304" pitchFamily="18" charset="0"/>
                <a:ea typeface="Times New Roman" panose="02020603050405020304" pitchFamily="18" charset="0"/>
                <a:cs typeface="Times New Roman" panose="02020603050405020304" pitchFamily="18" charset="0"/>
              </a:rPr>
              <a:t>общеобразоват</a:t>
            </a:r>
            <a:r>
              <a:rPr lang="ru-RU" sz="1900" spc="-20" dirty="0">
                <a:effectLst/>
                <a:latin typeface="Times New Roman" panose="02020603050405020304" pitchFamily="18" charset="0"/>
                <a:ea typeface="Times New Roman" panose="02020603050405020304" pitchFamily="18" charset="0"/>
                <a:cs typeface="Times New Roman" panose="02020603050405020304" pitchFamily="18" charset="0"/>
              </a:rPr>
              <a:t>. орг. Математический профиль / Г. Г. Канторович. – М.: ВИТА-ПРЕСС, 2014. – 96 с. </a:t>
            </a:r>
            <a:endParaRPr lang="ru-RU" sz="19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buFont typeface="Symbol" panose="05050102010706020507" pitchFamily="18" charset="2"/>
              <a:buChar char=""/>
              <a:tabLst>
                <a:tab pos="450215" algn="l"/>
              </a:tabLst>
            </a:pPr>
            <a:r>
              <a:rPr lang="ru-RU" sz="1900" spc="-20" dirty="0">
                <a:effectLst/>
                <a:latin typeface="Times New Roman" panose="02020603050405020304" pitchFamily="18" charset="0"/>
                <a:ea typeface="Times New Roman" panose="02020603050405020304" pitchFamily="18" charset="0"/>
              </a:rPr>
              <a:t>Канторович Г.Г. Финансовая грамотность: методические рекомендации для учителя. 10–11 классы обще </a:t>
            </a:r>
            <a:r>
              <a:rPr lang="ru-RU" sz="1900" spc="-20" dirty="0" err="1">
                <a:effectLst/>
                <a:latin typeface="Times New Roman" panose="02020603050405020304" pitchFamily="18" charset="0"/>
                <a:ea typeface="Times New Roman" panose="02020603050405020304" pitchFamily="18" charset="0"/>
              </a:rPr>
              <a:t>образоват</a:t>
            </a:r>
            <a:r>
              <a:rPr lang="ru-RU" sz="1900" spc="-20" dirty="0">
                <a:effectLst/>
                <a:latin typeface="Times New Roman" panose="02020603050405020304" pitchFamily="18" charset="0"/>
                <a:ea typeface="Times New Roman" panose="02020603050405020304" pitchFamily="18" charset="0"/>
              </a:rPr>
              <a:t>. орг. Математический профиль. – М.: ВИТА-ПРЕСС, 2014. – 16 с. </a:t>
            </a:r>
            <a:endParaRPr lang="ru-RU" sz="1900" dirty="0">
              <a:effectLst/>
              <a:latin typeface="Times New Roman" panose="02020603050405020304" pitchFamily="18" charset="0"/>
              <a:ea typeface="Times New Roman" panose="02020603050405020304" pitchFamily="18" charset="0"/>
            </a:endParaRPr>
          </a:p>
          <a:p>
            <a:pPr marL="342900" lvl="0" indent="-342900" algn="just">
              <a:buFont typeface="Symbol" panose="05050102010706020507" pitchFamily="18" charset="2"/>
              <a:buChar char=""/>
              <a:tabLst>
                <a:tab pos="450215" algn="l"/>
              </a:tabLst>
            </a:pPr>
            <a:r>
              <a:rPr lang="ru-RU" sz="1900" spc="-20" dirty="0">
                <a:effectLst/>
                <a:latin typeface="Times New Roman" panose="02020603050405020304" pitchFamily="18" charset="0"/>
                <a:ea typeface="Times New Roman" panose="02020603050405020304" pitchFamily="18" charset="0"/>
              </a:rPr>
              <a:t>Канторович Г.Г. Финансовая грамотность: контрольные измерительные материалы. 10–11 классы обще </a:t>
            </a:r>
            <a:r>
              <a:rPr lang="ru-RU" sz="1900" spc="-20" dirty="0" err="1">
                <a:effectLst/>
                <a:latin typeface="Times New Roman" panose="02020603050405020304" pitchFamily="18" charset="0"/>
                <a:ea typeface="Times New Roman" panose="02020603050405020304" pitchFamily="18" charset="0"/>
              </a:rPr>
              <a:t>образоват</a:t>
            </a:r>
            <a:r>
              <a:rPr lang="ru-RU" sz="1900" spc="-20" dirty="0">
                <a:effectLst/>
                <a:latin typeface="Times New Roman" panose="02020603050405020304" pitchFamily="18" charset="0"/>
                <a:ea typeface="Times New Roman" panose="02020603050405020304" pitchFamily="18" charset="0"/>
              </a:rPr>
              <a:t>. орг. Математический профиль. – М.: ВИТА-ПРЕСС, 2014. – 8 с. </a:t>
            </a:r>
            <a:endParaRPr lang="ru-RU" sz="1900" dirty="0">
              <a:effectLst/>
              <a:latin typeface="Times New Roman" panose="02020603050405020304" pitchFamily="18" charset="0"/>
              <a:ea typeface="Times New Roman" panose="02020603050405020304" pitchFamily="18" charset="0"/>
            </a:endParaRPr>
          </a:p>
          <a:p>
            <a:pPr marL="342900" lvl="0" indent="-342900" algn="just">
              <a:buFont typeface="Symbol" panose="05050102010706020507" pitchFamily="18" charset="2"/>
              <a:buChar char=""/>
              <a:tabLst>
                <a:tab pos="450215" algn="l"/>
              </a:tabLst>
            </a:pPr>
            <a:r>
              <a:rPr lang="ru-RU" sz="1900" spc="-20" dirty="0">
                <a:effectLst/>
                <a:latin typeface="Times New Roman" panose="02020603050405020304" pitchFamily="18" charset="0"/>
                <a:ea typeface="Times New Roman" panose="02020603050405020304" pitchFamily="18" charset="0"/>
              </a:rPr>
              <a:t>Лавренова Е.Б. Финансовая грамотность: учебная программа. 10-11 классы </a:t>
            </a:r>
            <a:r>
              <a:rPr lang="ru-RU" sz="1900" spc="-20" dirty="0" err="1">
                <a:effectLst/>
                <a:latin typeface="Times New Roman" panose="02020603050405020304" pitchFamily="18" charset="0"/>
                <a:ea typeface="Times New Roman" panose="02020603050405020304" pitchFamily="18" charset="0"/>
              </a:rPr>
              <a:t>общеобразоват</a:t>
            </a:r>
            <a:r>
              <a:rPr lang="ru-RU" sz="1900" spc="-20" dirty="0">
                <a:effectLst/>
                <a:latin typeface="Times New Roman" panose="02020603050405020304" pitchFamily="18" charset="0"/>
                <a:ea typeface="Times New Roman" panose="02020603050405020304" pitchFamily="18" charset="0"/>
              </a:rPr>
              <a:t>. орг. Экономический профиль. – М.: ВИТА-ПРЕСС, 2014. – 32 с. </a:t>
            </a:r>
            <a:endParaRPr lang="ru-RU" sz="1900" dirty="0">
              <a:effectLst/>
              <a:latin typeface="Times New Roman" panose="02020603050405020304" pitchFamily="18" charset="0"/>
              <a:ea typeface="Times New Roman" panose="02020603050405020304" pitchFamily="18" charset="0"/>
            </a:endParaRPr>
          </a:p>
          <a:p>
            <a:pPr marL="342900" lvl="0" indent="-342900" algn="just">
              <a:buFont typeface="Symbol" panose="05050102010706020507" pitchFamily="18" charset="2"/>
              <a:buChar char=""/>
              <a:tabLst>
                <a:tab pos="450215" algn="l"/>
              </a:tabLst>
            </a:pPr>
            <a:r>
              <a:rPr lang="ru-RU" sz="1900" spc="-20" dirty="0">
                <a:effectLst/>
                <a:latin typeface="Times New Roman" panose="02020603050405020304" pitchFamily="18" charset="0"/>
                <a:ea typeface="Times New Roman" panose="02020603050405020304" pitchFamily="18" charset="0"/>
              </a:rPr>
              <a:t>Киреев А.П. Финансовая грамотность: материалы для учащихся. 10-11 классы </a:t>
            </a:r>
            <a:r>
              <a:rPr lang="ru-RU" sz="1900" spc="-20" dirty="0" err="1">
                <a:effectLst/>
                <a:latin typeface="Times New Roman" panose="02020603050405020304" pitchFamily="18" charset="0"/>
                <a:ea typeface="Times New Roman" panose="02020603050405020304" pitchFamily="18" charset="0"/>
              </a:rPr>
              <a:t>общеобразоват</a:t>
            </a:r>
            <a:r>
              <a:rPr lang="ru-RU" sz="1900" spc="-20" dirty="0">
                <a:effectLst/>
                <a:latin typeface="Times New Roman" panose="02020603050405020304" pitchFamily="18" charset="0"/>
                <a:ea typeface="Times New Roman" panose="02020603050405020304" pitchFamily="18" charset="0"/>
              </a:rPr>
              <a:t>. орг. Экономический профиль. – М.: ВИТА-ПРЕСС, 2014. – 368 с. </a:t>
            </a:r>
            <a:endParaRPr lang="ru-RU" sz="1900" dirty="0">
              <a:effectLst/>
              <a:latin typeface="Times New Roman" panose="02020603050405020304" pitchFamily="18" charset="0"/>
              <a:ea typeface="Times New Roman" panose="02020603050405020304" pitchFamily="18" charset="0"/>
            </a:endParaRPr>
          </a:p>
          <a:p>
            <a:pPr marL="342900" lvl="0" indent="-342900" algn="just">
              <a:buFont typeface="Symbol" panose="05050102010706020507" pitchFamily="18" charset="2"/>
              <a:buChar char=""/>
              <a:tabLst>
                <a:tab pos="450215" algn="l"/>
              </a:tabLst>
            </a:pPr>
            <a:r>
              <a:rPr lang="ru-RU" sz="1900" spc="-20" dirty="0">
                <a:effectLst/>
                <a:latin typeface="Times New Roman" panose="02020603050405020304" pitchFamily="18" charset="0"/>
                <a:ea typeface="Times New Roman" panose="02020603050405020304" pitchFamily="18" charset="0"/>
              </a:rPr>
              <a:t>Лавренова Е.Б. Финансовая грамотность: методические рекомендации для учителя. 10–11 классы </a:t>
            </a:r>
            <a:r>
              <a:rPr lang="ru-RU" sz="1900" spc="-20" dirty="0" err="1">
                <a:effectLst/>
                <a:latin typeface="Times New Roman" panose="02020603050405020304" pitchFamily="18" charset="0"/>
                <a:ea typeface="Times New Roman" panose="02020603050405020304" pitchFamily="18" charset="0"/>
              </a:rPr>
              <a:t>общеобразоват</a:t>
            </a:r>
            <a:r>
              <a:rPr lang="ru-RU" sz="1900" spc="-20" dirty="0">
                <a:effectLst/>
                <a:latin typeface="Times New Roman" panose="02020603050405020304" pitchFamily="18" charset="0"/>
                <a:ea typeface="Times New Roman" panose="02020603050405020304" pitchFamily="18" charset="0"/>
              </a:rPr>
              <a:t>. орг. Экономический профиль. – М.: ВИТА-ПРЕСС, 2014. – 224 с. </a:t>
            </a:r>
            <a:endParaRPr lang="ru-RU" sz="1900" dirty="0">
              <a:effectLst/>
              <a:latin typeface="Times New Roman" panose="02020603050405020304" pitchFamily="18" charset="0"/>
              <a:ea typeface="Times New Roman" panose="02020603050405020304" pitchFamily="18" charset="0"/>
            </a:endParaRPr>
          </a:p>
          <a:p>
            <a:pPr marL="342900" lvl="0" indent="-342900" algn="just">
              <a:buFont typeface="Symbol" panose="05050102010706020507" pitchFamily="18" charset="2"/>
              <a:buChar char=""/>
              <a:tabLst>
                <a:tab pos="450215" algn="l"/>
              </a:tabLst>
            </a:pPr>
            <a:r>
              <a:rPr lang="ru-RU" sz="1900" spc="-20" dirty="0">
                <a:effectLst/>
                <a:latin typeface="Times New Roman" panose="02020603050405020304" pitchFamily="18" charset="0"/>
                <a:ea typeface="Times New Roman" panose="02020603050405020304" pitchFamily="18" charset="0"/>
              </a:rPr>
              <a:t>Лавренова Е.Б. Финансовая грамотность: материалы для родителей. 10-11 классы </a:t>
            </a:r>
            <a:r>
              <a:rPr lang="ru-RU" sz="1900" spc="-20" dirty="0" err="1">
                <a:effectLst/>
                <a:latin typeface="Times New Roman" panose="02020603050405020304" pitchFamily="18" charset="0"/>
                <a:ea typeface="Times New Roman" panose="02020603050405020304" pitchFamily="18" charset="0"/>
              </a:rPr>
              <a:t>общеобразоват</a:t>
            </a:r>
            <a:r>
              <a:rPr lang="ru-RU" sz="1900" spc="-20" dirty="0">
                <a:effectLst/>
                <a:latin typeface="Times New Roman" panose="02020603050405020304" pitchFamily="18" charset="0"/>
                <a:ea typeface="Times New Roman" panose="02020603050405020304" pitchFamily="18" charset="0"/>
              </a:rPr>
              <a:t>. орг. Экономический профиль. – М.: ВИТА-ПРЕСС, 2014. – 160 с. </a:t>
            </a:r>
            <a:endParaRPr lang="ru-RU" sz="1900" dirty="0">
              <a:effectLst/>
              <a:latin typeface="Times New Roman" panose="02020603050405020304" pitchFamily="18" charset="0"/>
              <a:ea typeface="Times New Roman" panose="02020603050405020304" pitchFamily="18" charset="0"/>
            </a:endParaRPr>
          </a:p>
          <a:p>
            <a:pPr marL="342900" lvl="0" indent="-342900" algn="just">
              <a:buFont typeface="Symbol" panose="05050102010706020507" pitchFamily="18" charset="2"/>
              <a:buChar char=""/>
              <a:tabLst>
                <a:tab pos="450215" algn="l"/>
              </a:tabLst>
            </a:pPr>
            <a:r>
              <a:rPr lang="ru-RU" sz="1900" spc="-20" dirty="0">
                <a:effectLst/>
                <a:latin typeface="Times New Roman" panose="02020603050405020304" pitchFamily="18" charset="0"/>
                <a:ea typeface="Times New Roman" panose="02020603050405020304" pitchFamily="18" charset="0"/>
              </a:rPr>
              <a:t>Лавренова Е.Б. Финансовая грамотность: контрольные измерительные материалы. 10–11 классы </a:t>
            </a:r>
            <a:r>
              <a:rPr lang="ru-RU" sz="1900" spc="-20" dirty="0" err="1">
                <a:effectLst/>
                <a:latin typeface="Times New Roman" panose="02020603050405020304" pitchFamily="18" charset="0"/>
                <a:ea typeface="Times New Roman" panose="02020603050405020304" pitchFamily="18" charset="0"/>
              </a:rPr>
              <a:t>общеобразоват</a:t>
            </a:r>
            <a:r>
              <a:rPr lang="ru-RU" sz="1900" spc="-20" dirty="0">
                <a:effectLst/>
                <a:latin typeface="Times New Roman" panose="02020603050405020304" pitchFamily="18" charset="0"/>
                <a:ea typeface="Times New Roman" panose="02020603050405020304" pitchFamily="18" charset="0"/>
              </a:rPr>
              <a:t>. орг. Экономический профиль. – М.: ВИТА-ПРЕСС, 2014. – 88 с. </a:t>
            </a:r>
            <a:endParaRPr lang="ru-RU" sz="19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27495453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8CCBCAE-1100-4DB9-BB86-86A229B4395B}"/>
              </a:ext>
            </a:extLst>
          </p:cNvPr>
          <p:cNvSpPr txBox="1"/>
          <p:nvPr/>
        </p:nvSpPr>
        <p:spPr>
          <a:xfrm>
            <a:off x="196516" y="228600"/>
            <a:ext cx="11798968" cy="5232330"/>
          </a:xfrm>
          <a:prstGeom prst="rect">
            <a:avLst/>
          </a:prstGeom>
          <a:noFill/>
        </p:spPr>
        <p:txBody>
          <a:bodyPr wrap="square">
            <a:spAutoFit/>
          </a:bodyPr>
          <a:lstStyle/>
          <a:p>
            <a:pPr indent="450215" algn="just">
              <a:lnSpc>
                <a:spcPct val="97000"/>
              </a:lnSpc>
            </a:pPr>
            <a:r>
              <a:rPr lang="ru-RU" sz="1900" b="0" spc="-1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Также в качестве учебно-методического обеспечения обучения финансовой грамотности школьников разных возрастных групп можно использовать материалы, представленные</a:t>
            </a:r>
            <a:r>
              <a:rPr lang="ru-RU" sz="1900" b="1" spc="-1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1900" b="0"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на портале </a:t>
            </a:r>
            <a:r>
              <a:rPr lang="ru-RU" sz="1900" b="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Центр «Федеральный методический центр по финансовой грамотности системы общего и среднего профессионального образования»:</a:t>
            </a:r>
            <a:endParaRPr lang="ru-RU" sz="1900" b="1"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97000"/>
              </a:lnSpc>
              <a:buFont typeface="Symbol" panose="05050102010706020507" pitchFamily="18" charset="2"/>
              <a:buChar char=""/>
            </a:pPr>
            <a:r>
              <a:rPr lang="ru-RU" sz="1900" b="0"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специальные модули по математике, общественно-научным дисциплинам (обществознанию, экономике и праву), английскому языку, географии, ОБЖ – </a:t>
            </a:r>
            <a:r>
              <a:rPr lang="ru-RU" sz="1900" b="0"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2"/>
              </a:rPr>
              <a:t>https://fmc.hse.ru/spesialmod</a:t>
            </a:r>
            <a:r>
              <a:rPr lang="ru-RU" sz="1900" b="0"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Всеобщей истории и истории России – </a:t>
            </a:r>
            <a:r>
              <a:rPr lang="ru-RU" sz="1900" b="0" u="sng"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3"/>
              </a:rPr>
              <a:t>https://fmc.hse.ru/history</a:t>
            </a:r>
            <a:r>
              <a:rPr lang="ru-RU" sz="1900" b="0"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1900" b="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ru-RU" sz="1900" b="1"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97000"/>
              </a:lnSpc>
              <a:buFont typeface="Symbol" panose="05050102010706020507" pitchFamily="18" charset="2"/>
              <a:buChar char=""/>
            </a:pPr>
            <a:r>
              <a:rPr lang="ru-RU" sz="1900" b="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специальные курсы по финансовой грамотности – целостные учебные курсы для дополнительного образования: «Страхование», «Банки», «Фондовый рынок», «Собственный бизнес» – </a:t>
            </a:r>
            <a:r>
              <a:rPr lang="ru-RU" sz="1900" b="0" u="sng"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4"/>
              </a:rPr>
              <a:t>https://fmc.hse.ru/special</a:t>
            </a:r>
            <a:r>
              <a:rPr lang="ru-RU" sz="1900" b="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Для каждого курса создан УМК, включающий материалы для обучающихся, учебную программу, методические рекомендации для педагога, контрольные измерительные материалы и материалы для родителей. Учебные материалы содержат значительный объём информации, что позволяет использовать их не только в учебном процессе, но и во внеурочной деятельности — для самообразования обучающихся, реализации их индивидуальной образовательной траектории, совместной работы с родителями и др.</a:t>
            </a:r>
            <a:endParaRPr lang="ru-RU" sz="1900" b="1"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buFont typeface="Symbol" panose="05050102010706020507" pitchFamily="18" charset="2"/>
              <a:buChar char=""/>
            </a:pPr>
            <a:r>
              <a:rPr lang="ru-RU" sz="1900" spc="-1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Банк методических разработок (Лучшие проектные работы региональных и межрегиональных центров в 2020-2021 года) – </a:t>
            </a:r>
            <a:r>
              <a:rPr lang="ru-RU" sz="1900" u="sng" spc="-1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hlinkClick r:id="rId5"/>
              </a:rPr>
              <a:t>https://fmc.hse.ru/methbank</a:t>
            </a:r>
            <a:r>
              <a:rPr lang="ru-RU" sz="1900" spc="-1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ru-RU" sz="19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buFont typeface="Symbol" panose="05050102010706020507" pitchFamily="18" charset="2"/>
              <a:buChar char=""/>
            </a:pPr>
            <a:r>
              <a:rPr lang="ru-RU" sz="1900" spc="-1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Банк </a:t>
            </a:r>
            <a:r>
              <a:rPr lang="ru-RU" sz="1900" spc="-1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видеолекций</a:t>
            </a:r>
            <a:r>
              <a:rPr lang="ru-RU" sz="1900" spc="-1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по финансовой грамотности – </a:t>
            </a:r>
            <a:r>
              <a:rPr lang="ru-RU" sz="1900" u="sng" spc="-1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hlinkClick r:id="rId6"/>
              </a:rPr>
              <a:t>https://fmc.hse.ru/video</a:t>
            </a:r>
            <a:r>
              <a:rPr lang="ru-RU" sz="1900" spc="-1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ru-RU" sz="19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buFont typeface="Symbol" panose="05050102010706020507" pitchFamily="18" charset="2"/>
              <a:buChar char=""/>
            </a:pPr>
            <a:r>
              <a:rPr lang="ru-RU" sz="1900" spc="-1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Библиотеку открытых уроков – </a:t>
            </a:r>
            <a:r>
              <a:rPr lang="ru-RU" sz="1900" u="sng" spc="-1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hlinkClick r:id="rId7"/>
              </a:rPr>
              <a:t>https://fmc.hse.ru/openlesson</a:t>
            </a:r>
            <a:r>
              <a:rPr lang="ru-RU" sz="1900" spc="-1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ru-RU" sz="19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6479426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a:extLst>
              <a:ext uri="{FF2B5EF4-FFF2-40B4-BE49-F238E27FC236}">
                <a16:creationId xmlns:a16="http://schemas.microsoft.com/office/drawing/2014/main" id="{E41E3409-0388-4615-B699-3E258141F36A}"/>
              </a:ext>
            </a:extLst>
          </p:cNvPr>
          <p:cNvPicPr>
            <a:picLocks noChangeAspect="1"/>
          </p:cNvPicPr>
          <p:nvPr/>
        </p:nvPicPr>
        <p:blipFill>
          <a:blip r:embed="rId2"/>
          <a:stretch>
            <a:fillRect/>
          </a:stretch>
        </p:blipFill>
        <p:spPr>
          <a:xfrm>
            <a:off x="7044790" y="-25622"/>
            <a:ext cx="5147210" cy="2893893"/>
          </a:xfrm>
          <a:prstGeom prst="rect">
            <a:avLst/>
          </a:prstGeom>
        </p:spPr>
      </p:pic>
      <p:pic>
        <p:nvPicPr>
          <p:cNvPr id="11" name="Рисунок 10">
            <a:extLst>
              <a:ext uri="{FF2B5EF4-FFF2-40B4-BE49-F238E27FC236}">
                <a16:creationId xmlns:a16="http://schemas.microsoft.com/office/drawing/2014/main" id="{B52EAC6D-F36F-4B50-BC01-F92569513152}"/>
              </a:ext>
            </a:extLst>
          </p:cNvPr>
          <p:cNvPicPr>
            <a:picLocks noChangeAspect="1"/>
          </p:cNvPicPr>
          <p:nvPr/>
        </p:nvPicPr>
        <p:blipFill>
          <a:blip r:embed="rId3"/>
          <a:stretch>
            <a:fillRect/>
          </a:stretch>
        </p:blipFill>
        <p:spPr>
          <a:xfrm>
            <a:off x="3429000" y="913"/>
            <a:ext cx="5181600" cy="2913228"/>
          </a:xfrm>
          <a:prstGeom prst="rect">
            <a:avLst/>
          </a:prstGeom>
        </p:spPr>
      </p:pic>
      <p:pic>
        <p:nvPicPr>
          <p:cNvPr id="9" name="Рисунок 8">
            <a:extLst>
              <a:ext uri="{FF2B5EF4-FFF2-40B4-BE49-F238E27FC236}">
                <a16:creationId xmlns:a16="http://schemas.microsoft.com/office/drawing/2014/main" id="{7F75259F-0A56-4FBD-950C-3F7BA34401FB}"/>
              </a:ext>
            </a:extLst>
          </p:cNvPr>
          <p:cNvPicPr>
            <a:picLocks noChangeAspect="1"/>
          </p:cNvPicPr>
          <p:nvPr/>
        </p:nvPicPr>
        <p:blipFill>
          <a:blip r:embed="rId4"/>
          <a:stretch>
            <a:fillRect/>
          </a:stretch>
        </p:blipFill>
        <p:spPr>
          <a:xfrm>
            <a:off x="762000" y="2998229"/>
            <a:ext cx="4994811" cy="2808211"/>
          </a:xfrm>
          <a:prstGeom prst="rect">
            <a:avLst/>
          </a:prstGeom>
        </p:spPr>
      </p:pic>
      <p:pic>
        <p:nvPicPr>
          <p:cNvPr id="3" name="Рисунок 2">
            <a:extLst>
              <a:ext uri="{FF2B5EF4-FFF2-40B4-BE49-F238E27FC236}">
                <a16:creationId xmlns:a16="http://schemas.microsoft.com/office/drawing/2014/main" id="{467131A6-B7BD-40B7-9226-7FB818C25351}"/>
              </a:ext>
            </a:extLst>
          </p:cNvPr>
          <p:cNvPicPr>
            <a:picLocks noChangeAspect="1"/>
          </p:cNvPicPr>
          <p:nvPr/>
        </p:nvPicPr>
        <p:blipFill>
          <a:blip r:embed="rId5"/>
          <a:stretch>
            <a:fillRect/>
          </a:stretch>
        </p:blipFill>
        <p:spPr>
          <a:xfrm>
            <a:off x="0" y="-25622"/>
            <a:ext cx="5181600" cy="2913227"/>
          </a:xfrm>
          <a:prstGeom prst="rect">
            <a:avLst/>
          </a:prstGeom>
        </p:spPr>
      </p:pic>
      <p:sp>
        <p:nvSpPr>
          <p:cNvPr id="5" name="TextBox 4">
            <a:extLst>
              <a:ext uri="{FF2B5EF4-FFF2-40B4-BE49-F238E27FC236}">
                <a16:creationId xmlns:a16="http://schemas.microsoft.com/office/drawing/2014/main" id="{BFC5C4EF-D571-47B2-8652-7B668CA65EA4}"/>
              </a:ext>
            </a:extLst>
          </p:cNvPr>
          <p:cNvSpPr txBox="1"/>
          <p:nvPr/>
        </p:nvSpPr>
        <p:spPr>
          <a:xfrm>
            <a:off x="15922" y="5943600"/>
            <a:ext cx="11875456" cy="707886"/>
          </a:xfrm>
          <a:prstGeom prst="rect">
            <a:avLst/>
          </a:prstGeom>
          <a:noFill/>
        </p:spPr>
        <p:txBody>
          <a:bodyPr wrap="square">
            <a:spAutoFit/>
          </a:bodyPr>
          <a:lstStyle/>
          <a:p>
            <a:pPr algn="ctr"/>
            <a:r>
              <a:rPr lang="ru-RU" sz="2000" b="1" dirty="0">
                <a:latin typeface="Times New Roman" panose="02020603050405020304" pitchFamily="18" charset="0"/>
                <a:cs typeface="Times New Roman" panose="02020603050405020304" pitchFamily="18" charset="0"/>
              </a:rPr>
              <a:t>Центр финансовой грамотности ГБОУ ДПО РК КРИППО: </a:t>
            </a:r>
            <a:r>
              <a:rPr lang="ru-RU" sz="2000" b="1" dirty="0">
                <a:latin typeface="Times New Roman" panose="02020603050405020304" pitchFamily="18" charset="0"/>
                <a:cs typeface="Times New Roman" panose="02020603050405020304" pitchFamily="18" charset="0"/>
                <a:hlinkClick r:id="rId6"/>
              </a:rPr>
              <a:t>http://cenfingram.ru/</a:t>
            </a:r>
            <a:endParaRPr lang="ru-RU" sz="2000" b="1" dirty="0">
              <a:latin typeface="Times New Roman" panose="02020603050405020304" pitchFamily="18" charset="0"/>
              <a:cs typeface="Times New Roman" panose="02020603050405020304" pitchFamily="18" charset="0"/>
            </a:endParaRPr>
          </a:p>
          <a:p>
            <a:pPr algn="ctr"/>
            <a:r>
              <a:rPr lang="ru-RU" sz="2000" b="1" dirty="0">
                <a:latin typeface="Times New Roman" panose="02020603050405020304" pitchFamily="18" charset="0"/>
                <a:cs typeface="Times New Roman" panose="02020603050405020304" pitchFamily="18" charset="0"/>
              </a:rPr>
              <a:t>Центр финансовой грамотности ГБОУ ДПО РК КРИППО ВКонтакте: </a:t>
            </a:r>
            <a:r>
              <a:rPr lang="en-US" sz="2000" b="1" dirty="0">
                <a:latin typeface="Times New Roman" panose="02020603050405020304" pitchFamily="18" charset="0"/>
                <a:cs typeface="Times New Roman" panose="02020603050405020304" pitchFamily="18" charset="0"/>
                <a:hlinkClick r:id="rId7"/>
              </a:rPr>
              <a:t>https://vk.com/public210982767</a:t>
            </a:r>
            <a:r>
              <a:rPr lang="ru-RU" sz="2000" b="1" dirty="0">
                <a:latin typeface="Times New Roman" panose="02020603050405020304" pitchFamily="18" charset="0"/>
                <a:cs typeface="Times New Roman" panose="02020603050405020304" pitchFamily="18" charset="0"/>
              </a:rPr>
              <a:t> </a:t>
            </a:r>
          </a:p>
        </p:txBody>
      </p:sp>
      <p:pic>
        <p:nvPicPr>
          <p:cNvPr id="13" name="Рисунок 12">
            <a:extLst>
              <a:ext uri="{FF2B5EF4-FFF2-40B4-BE49-F238E27FC236}">
                <a16:creationId xmlns:a16="http://schemas.microsoft.com/office/drawing/2014/main" id="{611F264C-4780-4468-9259-58F385F1290A}"/>
              </a:ext>
            </a:extLst>
          </p:cNvPr>
          <p:cNvPicPr>
            <a:picLocks noChangeAspect="1"/>
          </p:cNvPicPr>
          <p:nvPr/>
        </p:nvPicPr>
        <p:blipFill>
          <a:blip r:embed="rId8"/>
          <a:stretch>
            <a:fillRect/>
          </a:stretch>
        </p:blipFill>
        <p:spPr>
          <a:xfrm>
            <a:off x="6042562" y="3011196"/>
            <a:ext cx="4994812" cy="2808211"/>
          </a:xfrm>
          <a:prstGeom prst="rect">
            <a:avLst/>
          </a:prstGeom>
        </p:spPr>
      </p:pic>
    </p:spTree>
    <p:extLst>
      <p:ext uri="{BB962C8B-B14F-4D97-AF65-F5344CB8AC3E}">
        <p14:creationId xmlns:p14="http://schemas.microsoft.com/office/powerpoint/2010/main" val="34807325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0C9F0FB-C811-48A0-999E-036AC0FBAE25}"/>
              </a:ext>
            </a:extLst>
          </p:cNvPr>
          <p:cNvSpPr txBox="1"/>
          <p:nvPr/>
        </p:nvSpPr>
        <p:spPr>
          <a:xfrm>
            <a:off x="48064" y="0"/>
            <a:ext cx="12115800" cy="6802631"/>
          </a:xfrm>
          <a:prstGeom prst="rect">
            <a:avLst/>
          </a:prstGeom>
          <a:noFill/>
        </p:spPr>
        <p:txBody>
          <a:bodyPr wrap="square">
            <a:spAutoFit/>
          </a:bodyPr>
          <a:lstStyle/>
          <a:p>
            <a:pPr indent="450215" algn="just">
              <a:lnSpc>
                <a:spcPct val="85000"/>
              </a:lnSpc>
            </a:pPr>
            <a:r>
              <a:rPr lang="ru-RU" sz="1900" b="1" spc="1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В 2015 году </a:t>
            </a:r>
            <a:r>
              <a:rPr lang="ru-RU" sz="1900" spc="1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в рамках совместного проекта Министерства финансов Российской Федерации и Всемирного банка «Содействие повышению уровня финансовой грамотности населения и развитию финансового образования в Российской Федерации» ООО «Национальный институт конкурентоспособности» разработал </a:t>
            </a:r>
            <a:r>
              <a:rPr lang="ru-RU" sz="1900" b="1" spc="1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Систему (рамку) финансовой компетентности для обучающихся 15-18 лет. </a:t>
            </a:r>
          </a:p>
          <a:p>
            <a:pPr indent="450215" algn="just">
              <a:lnSpc>
                <a:spcPct val="85000"/>
              </a:lnSpc>
            </a:pPr>
            <a:r>
              <a:rPr lang="ru-RU" sz="1900" b="1" spc="-1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В 2021 году</a:t>
            </a:r>
            <a:r>
              <a:rPr lang="ru-RU" sz="1900" spc="-1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в связи с запуском работы комитета по развитию образования при Межведомственной координационной комиссии Стратегии, Дирекция финансовой грамотности ФГБУ НИФИ Министерства финансов Российской Федерации дополнила и актуализировала Рамку. Обновленная </a:t>
            </a:r>
            <a:r>
              <a:rPr lang="ru-RU" sz="1900" b="1" spc="-1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Единая рамка компетенций по финансовой грамотности </a:t>
            </a:r>
            <a:r>
              <a:rPr lang="ru-RU" sz="1900" spc="-1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состоит из 4 предметных областей, в каждой из них расположены 20 разделов, которые так или иначе преемственны, хотя и не тождественны, 9 темам прежней рамки компетенций </a:t>
            </a:r>
            <a:r>
              <a:rPr lang="en-US" sz="1900" spc="-25" dirty="0">
                <a:latin typeface="Times New Roman"/>
                <a:cs typeface="Times New Roman"/>
                <a:hlinkClick r:id="rId2"/>
              </a:rPr>
              <a:t>https://app-dev.xn--80apaohbc3aw9e.xn--p1ai/storage/18922/edinaya-ramka-fg.pdf</a:t>
            </a:r>
            <a:r>
              <a:rPr lang="ru-RU" sz="1900" spc="-25" dirty="0">
                <a:latin typeface="Times New Roman"/>
                <a:cs typeface="Times New Roman"/>
              </a:rPr>
              <a:t> </a:t>
            </a:r>
            <a:r>
              <a:rPr lang="ru-RU" sz="1900" spc="-1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p>
          <a:p>
            <a:pPr indent="450215" algn="just">
              <a:lnSpc>
                <a:spcPct val="85000"/>
              </a:lnSpc>
            </a:pPr>
            <a:r>
              <a:rPr lang="ru-RU" sz="1900" spc="-1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Образовательные результаты для каждой темы сгруппированы в соответствии с тремя следующими категориями: </a:t>
            </a:r>
            <a:endParaRPr lang="ru-RU" sz="1900" dirty="0">
              <a:effectLst/>
              <a:latin typeface="Times New Roman" panose="02020603050405020304" pitchFamily="18" charset="0"/>
              <a:ea typeface="Calibri" panose="020F0502020204030204" pitchFamily="34" charset="0"/>
              <a:cs typeface="Times New Roman" panose="02020603050405020304" pitchFamily="18" charset="0"/>
            </a:endParaRPr>
          </a:p>
          <a:p>
            <a:pPr indent="450215" algn="just">
              <a:lnSpc>
                <a:spcPct val="85000"/>
              </a:lnSpc>
            </a:pPr>
            <a:r>
              <a:rPr lang="ru-RU" sz="1900" b="1" spc="10" dirty="0">
                <a:solidFill>
                  <a:srgbClr val="000000"/>
                </a:solidFill>
                <a:latin typeface="Times New Roman" panose="02020603050405020304" pitchFamily="18" charset="0"/>
                <a:cs typeface="Times New Roman" panose="02020603050405020304" pitchFamily="18" charset="0"/>
              </a:rPr>
              <a:t>Первая категория </a:t>
            </a:r>
            <a:r>
              <a:rPr lang="ru-RU" sz="1900" spc="10" dirty="0">
                <a:solidFill>
                  <a:srgbClr val="000000"/>
                </a:solidFill>
                <a:latin typeface="Times New Roman" panose="02020603050405020304" pitchFamily="18" charset="0"/>
                <a:cs typeface="Times New Roman" panose="02020603050405020304" pitchFamily="18" charset="0"/>
              </a:rPr>
              <a:t>– «Осведомленность, знания и понимание» – относится к информации, которая получена лицом и которую оно может воспроизвести самостоятельно или актуализировать путем несложного для себя поиска. Образовательные результаты этой категории формулируются с помощью глаголов «Знать», «Понимать», «Иметь представление». </a:t>
            </a:r>
          </a:p>
          <a:p>
            <a:pPr indent="450215" algn="just">
              <a:lnSpc>
                <a:spcPct val="85000"/>
              </a:lnSpc>
            </a:pPr>
            <a:r>
              <a:rPr lang="ru-RU" sz="1900" b="1" spc="10" dirty="0">
                <a:solidFill>
                  <a:srgbClr val="000000"/>
                </a:solidFill>
                <a:latin typeface="Times New Roman" panose="02020603050405020304" pitchFamily="18" charset="0"/>
                <a:cs typeface="Times New Roman" panose="02020603050405020304" pitchFamily="18" charset="0"/>
              </a:rPr>
              <a:t>Вторая категория </a:t>
            </a:r>
            <a:r>
              <a:rPr lang="ru-RU" sz="1900" spc="10" dirty="0">
                <a:solidFill>
                  <a:srgbClr val="000000"/>
                </a:solidFill>
                <a:latin typeface="Times New Roman" panose="02020603050405020304" pitchFamily="18" charset="0"/>
                <a:cs typeface="Times New Roman" panose="02020603050405020304" pitchFamily="18" charset="0"/>
              </a:rPr>
              <a:t>– «Умения, навыки и поведение» – описывает образовательные результаты, имеющие отношение как к привычным действиям, необходимым, чтобы действовать соответствующим образом для достижения положительных результатов, так и к моделям поведения, которые будучи сформированными, скорее всего, приведут к финансовому благополучию. Они формулируются с помощью общего глагола «Уметь» или глаголов, характеризующих конкретные действия («Обращаться за советом», «Проверять», «Использовать», «Оценивать» и др.). </a:t>
            </a:r>
          </a:p>
          <a:p>
            <a:pPr indent="450215" algn="just">
              <a:lnSpc>
                <a:spcPct val="85000"/>
              </a:lnSpc>
            </a:pPr>
            <a:r>
              <a:rPr lang="ru-RU" sz="1900" b="1" spc="10" dirty="0">
                <a:solidFill>
                  <a:srgbClr val="000000"/>
                </a:solidFill>
                <a:latin typeface="Times New Roman" panose="02020603050405020304" pitchFamily="18" charset="0"/>
                <a:cs typeface="Times New Roman" panose="02020603050405020304" pitchFamily="18" charset="0"/>
              </a:rPr>
              <a:t>Третья категория </a:t>
            </a:r>
            <a:r>
              <a:rPr lang="ru-RU" sz="1900" spc="10" dirty="0">
                <a:solidFill>
                  <a:srgbClr val="000000"/>
                </a:solidFill>
                <a:latin typeface="Times New Roman" panose="02020603050405020304" pitchFamily="18" charset="0"/>
                <a:cs typeface="Times New Roman" panose="02020603050405020304" pitchFamily="18" charset="0"/>
              </a:rPr>
              <a:t>– «Личные характеристики и установки (включая уверенность и мотивацию)» – включает сложившиеся, устойчивые для данного индивида внутренние, психологические механизмы и убеждения, которые могут способствовать принятию правильных решений и достижения благополучия. Образовательные результаты этой категории формулируются с помощью слов и словосочетаний «Признавать», «Уважать», «Стремиться», «Быть убежденным», «Быть нацеленным», «Быть мотивированным», «Быть готовым» и др.</a:t>
            </a:r>
            <a:endParaRPr lang="ru-RU" sz="19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13178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5"/>
          <p:cNvSpPr>
            <a:spLocks noChangeArrowheads="1"/>
          </p:cNvSpPr>
          <p:nvPr/>
        </p:nvSpPr>
        <p:spPr bwMode="auto">
          <a:xfrm>
            <a:off x="107577" y="9569"/>
            <a:ext cx="11967882" cy="6823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spcBef>
                <a:spcPct val="20000"/>
              </a:spcBef>
              <a:spcAft>
                <a:spcPts val="300"/>
              </a:spcAft>
              <a:buClr>
                <a:srgbClr val="C3260C"/>
              </a:buClr>
              <a:buSzPct val="130000"/>
              <a:buFont typeface="Georgia" pitchFamily="18" charset="0"/>
              <a:buChar char="*"/>
              <a:defRPr sz="2200">
                <a:solidFill>
                  <a:srgbClr val="404040"/>
                </a:solidFill>
                <a:latin typeface="Trebuchet MS" pitchFamily="34" charset="0"/>
              </a:defRPr>
            </a:lvl1pPr>
            <a:lvl2pPr indent="355600" eaLnBrk="0" hangingPunct="0">
              <a:spcBef>
                <a:spcPct val="20000"/>
              </a:spcBef>
              <a:spcAft>
                <a:spcPts val="300"/>
              </a:spcAft>
              <a:buClr>
                <a:srgbClr val="C3260C"/>
              </a:buClr>
              <a:buSzPct val="130000"/>
              <a:buFont typeface="Georgia" pitchFamily="18" charset="0"/>
              <a:buChar char="*"/>
              <a:defRPr sz="2000">
                <a:solidFill>
                  <a:srgbClr val="404040"/>
                </a:solidFill>
                <a:latin typeface="Trebuchet MS" pitchFamily="34" charset="0"/>
              </a:defRPr>
            </a:lvl2pPr>
            <a:lvl3pPr marL="1143000" indent="-228600" eaLnBrk="0" hangingPunct="0">
              <a:spcBef>
                <a:spcPct val="20000"/>
              </a:spcBef>
              <a:spcAft>
                <a:spcPts val="300"/>
              </a:spcAft>
              <a:buClr>
                <a:srgbClr val="C3260C"/>
              </a:buClr>
              <a:buSzPct val="130000"/>
              <a:buFont typeface="Georgia" pitchFamily="18" charset="0"/>
              <a:buChar char="*"/>
              <a:defRPr>
                <a:solidFill>
                  <a:srgbClr val="404040"/>
                </a:solidFill>
                <a:latin typeface="Trebuchet MS" pitchFamily="34" charset="0"/>
              </a:defRPr>
            </a:lvl3pPr>
            <a:lvl4pPr marL="1600200" indent="-228600" eaLnBrk="0" hangingPunct="0">
              <a:spcBef>
                <a:spcPct val="20000"/>
              </a:spcBef>
              <a:spcAft>
                <a:spcPts val="300"/>
              </a:spcAft>
              <a:buClr>
                <a:srgbClr val="C3260C"/>
              </a:buClr>
              <a:buSzPct val="130000"/>
              <a:buFont typeface="Georgia" pitchFamily="18" charset="0"/>
              <a:buChar char="*"/>
              <a:defRPr sz="1600">
                <a:solidFill>
                  <a:srgbClr val="404040"/>
                </a:solidFill>
                <a:latin typeface="Trebuchet MS" pitchFamily="34" charset="0"/>
              </a:defRPr>
            </a:lvl4pPr>
            <a:lvl5pPr marL="2057400" indent="-228600" eaLnBrk="0"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5pPr>
            <a:lvl6pPr marL="25146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6pPr>
            <a:lvl7pPr marL="29718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7pPr>
            <a:lvl8pPr marL="34290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8pPr>
            <a:lvl9pPr marL="38862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9pPr>
          </a:lstStyle>
          <a:p>
            <a:pPr marL="0" indent="363538" algn="just">
              <a:lnSpc>
                <a:spcPct val="90000"/>
              </a:lnSpc>
              <a:spcBef>
                <a:spcPts val="0"/>
              </a:spcBef>
              <a:spcAft>
                <a:spcPts val="0"/>
              </a:spcAft>
              <a:buNone/>
            </a:pPr>
            <a:r>
              <a:rPr lang="ru-RU" sz="1850" b="1" dirty="0">
                <a:solidFill>
                  <a:schemeClr val="tx1"/>
                </a:solidFill>
                <a:latin typeface="Times New Roman" panose="02020603050405020304" pitchFamily="18" charset="0"/>
                <a:cs typeface="Times New Roman" panose="02020603050405020304" pitchFamily="18" charset="0"/>
              </a:rPr>
              <a:t>Оценка уровня финансовой грамотности российской молодежи </a:t>
            </a:r>
            <a:r>
              <a:rPr lang="ru-RU" sz="1850" dirty="0">
                <a:solidFill>
                  <a:schemeClr val="tx1"/>
                </a:solidFill>
                <a:latin typeface="Times New Roman" panose="02020603050405020304" pitchFamily="18" charset="0"/>
                <a:cs typeface="Times New Roman" panose="02020603050405020304" pitchFamily="18" charset="0"/>
              </a:rPr>
              <a:t>в исследованиях многопрофильного аналитического центра НАФИ </a:t>
            </a:r>
            <a:r>
              <a:rPr lang="ru-RU" sz="1850" u="sng" dirty="0">
                <a:solidFill>
                  <a:schemeClr val="tx1"/>
                </a:solidFill>
                <a:latin typeface="Times New Roman" panose="02020603050405020304" pitchFamily="18" charset="0"/>
                <a:cs typeface="Times New Roman" panose="02020603050405020304" pitchFamily="18" charset="0"/>
                <a:hlinkClick r:id="rId2"/>
              </a:rPr>
              <a:t>https://nafi.ru/</a:t>
            </a:r>
            <a:r>
              <a:rPr lang="ru-RU" sz="1850" dirty="0">
                <a:solidFill>
                  <a:schemeClr val="tx1"/>
                </a:solidFill>
                <a:latin typeface="Times New Roman" panose="02020603050405020304" pitchFamily="18" charset="0"/>
                <a:cs typeface="Times New Roman" panose="02020603050405020304" pitchFamily="18" charset="0"/>
              </a:rPr>
              <a:t>.</a:t>
            </a:r>
          </a:p>
          <a:p>
            <a:pPr marL="0" indent="363538" algn="just">
              <a:lnSpc>
                <a:spcPct val="90000"/>
              </a:lnSpc>
              <a:spcBef>
                <a:spcPts val="0"/>
              </a:spcBef>
              <a:spcAft>
                <a:spcPts val="0"/>
              </a:spcAft>
              <a:buNone/>
            </a:pPr>
            <a:r>
              <a:rPr lang="ru-RU" sz="1850" dirty="0">
                <a:solidFill>
                  <a:schemeClr val="tx1"/>
                </a:solidFill>
                <a:latin typeface="Times New Roman" panose="02020603050405020304" pitchFamily="18" charset="0"/>
                <a:cs typeface="Times New Roman" panose="02020603050405020304" pitchFamily="18" charset="0"/>
              </a:rPr>
              <a:t>В среднем, по субъективной оценке школьников в возрасте 15-18 лет, уровень их финансовой грамотности можно назвать «удовлетворительным». Именно так оценили свои знания в этой сфере 54% опрошенных. Около 36% поставили себе оценку «хорошо» и только 4% – «отлично». На двойку оценили свою финансовую грамотность около 7% учащихся. </a:t>
            </a:r>
          </a:p>
          <a:p>
            <a:pPr marL="0" indent="363538" algn="just">
              <a:lnSpc>
                <a:spcPct val="90000"/>
              </a:lnSpc>
              <a:spcBef>
                <a:spcPts val="0"/>
              </a:spcBef>
              <a:spcAft>
                <a:spcPts val="0"/>
              </a:spcAft>
              <a:buNone/>
            </a:pPr>
            <a:r>
              <a:rPr lang="ru-RU" sz="1850" dirty="0">
                <a:solidFill>
                  <a:schemeClr val="tx1"/>
                </a:solidFill>
                <a:latin typeface="Times New Roman" panose="02020603050405020304" pitchFamily="18" charset="0"/>
                <a:cs typeface="Times New Roman" panose="02020603050405020304" pitchFamily="18" charset="0"/>
              </a:rPr>
              <a:t>За введение отдельного предмета по финансовой грамотности высказались 22% опрошенных, 71% – предпочли обучаться либо на уроках математики, обществознания, истории, географии и др., либо на факультативных занятиях, которые должны быть в большей степени проблемно ориентированы, нежели описательны. Всего 12% опрошенных российских школьников полагают, что финансовое просвещение учащихся в школе вообще не нужно.</a:t>
            </a:r>
          </a:p>
          <a:p>
            <a:pPr marL="0" indent="546100" algn="just">
              <a:lnSpc>
                <a:spcPct val="90000"/>
              </a:lnSpc>
              <a:spcBef>
                <a:spcPts val="0"/>
              </a:spcBef>
              <a:spcAft>
                <a:spcPts val="0"/>
              </a:spcAft>
              <a:buNone/>
            </a:pPr>
            <a:r>
              <a:rPr lang="ru-RU" sz="1850" b="1" dirty="0">
                <a:solidFill>
                  <a:schemeClr val="tx1"/>
                </a:solidFill>
                <a:latin typeface="Times New Roman" panose="02020603050405020304" pitchFamily="18" charset="0"/>
                <a:cs typeface="Times New Roman" panose="02020603050405020304" pitchFamily="18" charset="0"/>
              </a:rPr>
              <a:t>Интересы российских школьников можно объединить в четыре группы: </a:t>
            </a:r>
          </a:p>
          <a:p>
            <a:pPr lvl="0" algn="just">
              <a:lnSpc>
                <a:spcPct val="90000"/>
              </a:lnSpc>
              <a:spcBef>
                <a:spcPts val="0"/>
              </a:spcBef>
              <a:spcAft>
                <a:spcPts val="0"/>
              </a:spcAft>
              <a:buFont typeface="Wingdings" panose="05000000000000000000" pitchFamily="2" charset="2"/>
              <a:buChar char="§"/>
            </a:pPr>
            <a:r>
              <a:rPr lang="ru-RU" sz="1850" dirty="0">
                <a:solidFill>
                  <a:schemeClr val="tx1"/>
                </a:solidFill>
                <a:latin typeface="Times New Roman" panose="02020603050405020304" pitchFamily="18" charset="0"/>
                <a:cs typeface="Times New Roman" panose="02020603050405020304" pitchFamily="18" charset="0"/>
              </a:rPr>
              <a:t>первая – интересы, связанные с информацией об отдельных финансовых услугах; </a:t>
            </a:r>
          </a:p>
          <a:p>
            <a:pPr lvl="0" algn="just">
              <a:lnSpc>
                <a:spcPct val="90000"/>
              </a:lnSpc>
              <a:spcBef>
                <a:spcPts val="0"/>
              </a:spcBef>
              <a:spcAft>
                <a:spcPts val="0"/>
              </a:spcAft>
              <a:buFont typeface="Wingdings" panose="05000000000000000000" pitchFamily="2" charset="2"/>
              <a:buChar char="§"/>
            </a:pPr>
            <a:r>
              <a:rPr lang="ru-RU" sz="1850" dirty="0">
                <a:solidFill>
                  <a:schemeClr val="tx1"/>
                </a:solidFill>
                <a:latin typeface="Times New Roman" panose="02020603050405020304" pitchFamily="18" charset="0"/>
                <a:cs typeface="Times New Roman" panose="02020603050405020304" pitchFamily="18" charset="0"/>
              </a:rPr>
              <a:t>вторая – желание улучшить свое понимание того, как правильно работать с информацией, как отличать ее от рекламы, как защитить свои права как потребителя, а также как устроены пенсионная и налоговая системы; </a:t>
            </a:r>
          </a:p>
          <a:p>
            <a:pPr lvl="0" algn="just">
              <a:lnSpc>
                <a:spcPct val="90000"/>
              </a:lnSpc>
              <a:spcBef>
                <a:spcPts val="0"/>
              </a:spcBef>
              <a:spcAft>
                <a:spcPts val="0"/>
              </a:spcAft>
              <a:buFont typeface="Wingdings" panose="05000000000000000000" pitchFamily="2" charset="2"/>
              <a:buChar char="§"/>
            </a:pPr>
            <a:r>
              <a:rPr lang="ru-RU" sz="1850" dirty="0">
                <a:solidFill>
                  <a:schemeClr val="tx1"/>
                </a:solidFill>
                <a:latin typeface="Times New Roman" panose="02020603050405020304" pitchFamily="18" charset="0"/>
                <a:cs typeface="Times New Roman" panose="02020603050405020304" pitchFamily="18" charset="0"/>
              </a:rPr>
              <a:t>третья – интерес к личному финансовому планированию, умению управлять рисками, а также к страховым, сберегательным и инвестиционным инструментам; </a:t>
            </a:r>
          </a:p>
          <a:p>
            <a:pPr lvl="0" algn="just">
              <a:lnSpc>
                <a:spcPct val="90000"/>
              </a:lnSpc>
              <a:spcBef>
                <a:spcPts val="0"/>
              </a:spcBef>
              <a:spcAft>
                <a:spcPts val="0"/>
              </a:spcAft>
              <a:buFont typeface="Wingdings" panose="05000000000000000000" pitchFamily="2" charset="2"/>
              <a:buChar char="§"/>
            </a:pPr>
            <a:r>
              <a:rPr lang="ru-RU" sz="1850" dirty="0">
                <a:solidFill>
                  <a:schemeClr val="tx1"/>
                </a:solidFill>
                <a:latin typeface="Times New Roman" panose="02020603050405020304" pitchFamily="18" charset="0"/>
                <a:cs typeface="Times New Roman" panose="02020603050405020304" pitchFamily="18" charset="0"/>
              </a:rPr>
              <a:t>четвертая – понимание ответственности за финансовые решения и знания и навыки составления личного и семейного бюджетов.</a:t>
            </a:r>
          </a:p>
          <a:p>
            <a:pPr marL="0" indent="363538" algn="just">
              <a:lnSpc>
                <a:spcPct val="90000"/>
              </a:lnSpc>
              <a:spcBef>
                <a:spcPts val="0"/>
              </a:spcBef>
              <a:spcAft>
                <a:spcPts val="0"/>
              </a:spcAft>
              <a:buNone/>
            </a:pPr>
            <a:r>
              <a:rPr lang="ru-RU" sz="1850" b="1" i="1" dirty="0">
                <a:solidFill>
                  <a:schemeClr val="tx1"/>
                </a:solidFill>
                <a:latin typeface="Times New Roman" panose="02020603050405020304" pitchFamily="18" charset="0"/>
                <a:cs typeface="Times New Roman" panose="02020603050405020304" pitchFamily="18" charset="0"/>
              </a:rPr>
              <a:t>Таким образом:</a:t>
            </a:r>
            <a:endParaRPr lang="ru-RU" sz="1850" i="1" dirty="0">
              <a:solidFill>
                <a:schemeClr val="tx1"/>
              </a:solidFill>
              <a:latin typeface="Times New Roman" panose="02020603050405020304" pitchFamily="18" charset="0"/>
              <a:cs typeface="Times New Roman" panose="02020603050405020304" pitchFamily="18" charset="0"/>
            </a:endParaRPr>
          </a:p>
          <a:p>
            <a:pPr marL="0" indent="363538" algn="just">
              <a:lnSpc>
                <a:spcPct val="90000"/>
              </a:lnSpc>
              <a:spcBef>
                <a:spcPts val="0"/>
              </a:spcBef>
              <a:spcAft>
                <a:spcPts val="0"/>
              </a:spcAft>
              <a:buNone/>
            </a:pPr>
            <a:r>
              <a:rPr lang="ru-RU" sz="1850" i="1" dirty="0">
                <a:solidFill>
                  <a:schemeClr val="tx1"/>
                </a:solidFill>
                <a:latin typeface="Times New Roman" panose="02020603050405020304" pitchFamily="18" charset="0"/>
                <a:cs typeface="Times New Roman" panose="02020603050405020304" pitchFamily="18" charset="0"/>
              </a:rPr>
              <a:t>Финансовое образование должно начинаться, как можно раньше, в идеале с началом формального обучения, и продолжаться до конца школьного времени.</a:t>
            </a:r>
          </a:p>
          <a:p>
            <a:pPr marL="0" indent="363538" algn="just">
              <a:lnSpc>
                <a:spcPct val="90000"/>
              </a:lnSpc>
              <a:spcBef>
                <a:spcPts val="0"/>
              </a:spcBef>
              <a:spcAft>
                <a:spcPts val="0"/>
              </a:spcAft>
              <a:buNone/>
            </a:pPr>
            <a:r>
              <a:rPr lang="ru-RU" sz="1850" i="1" dirty="0">
                <a:solidFill>
                  <a:schemeClr val="tx1"/>
                </a:solidFill>
                <a:latin typeface="Times New Roman" panose="02020603050405020304" pitchFamily="18" charset="0"/>
                <a:cs typeface="Times New Roman" panose="02020603050405020304" pitchFamily="18" charset="0"/>
              </a:rPr>
              <a:t>Финансовое образование должно быть основной частью школьной программы. Его можно преподавать, как «самостоятельный» предмет; или интегрировать в другие предметы, такие как математика, экономика, или обществознание.</a:t>
            </a:r>
          </a:p>
          <a:p>
            <a:pPr marL="0" indent="363538" algn="just">
              <a:lnSpc>
                <a:spcPct val="90000"/>
              </a:lnSpc>
              <a:spcBef>
                <a:spcPts val="0"/>
              </a:spcBef>
              <a:spcAft>
                <a:spcPts val="0"/>
              </a:spcAft>
              <a:buNone/>
            </a:pPr>
            <a:r>
              <a:rPr lang="ru-RU" sz="1850" i="1" dirty="0">
                <a:solidFill>
                  <a:schemeClr val="tx1"/>
                </a:solidFill>
                <a:latin typeface="Times New Roman" panose="02020603050405020304" pitchFamily="18" charset="0"/>
                <a:cs typeface="Times New Roman" panose="02020603050405020304" pitchFamily="18" charset="0"/>
              </a:rPr>
              <a:t>Финансовая грамотность как область содержания образования имеет ярко выраженный </a:t>
            </a:r>
            <a:r>
              <a:rPr lang="ru-RU" sz="1850" b="1" i="1" dirty="0" err="1">
                <a:solidFill>
                  <a:schemeClr val="tx1"/>
                </a:solidFill>
                <a:latin typeface="Times New Roman" panose="02020603050405020304" pitchFamily="18" charset="0"/>
                <a:cs typeface="Times New Roman" panose="02020603050405020304" pitchFamily="18" charset="0"/>
              </a:rPr>
              <a:t>метапредметный</a:t>
            </a:r>
            <a:r>
              <a:rPr lang="ru-RU" sz="1850" b="1" i="1" dirty="0">
                <a:solidFill>
                  <a:schemeClr val="tx1"/>
                </a:solidFill>
                <a:latin typeface="Times New Roman" panose="02020603050405020304" pitchFamily="18" charset="0"/>
                <a:cs typeface="Times New Roman" panose="02020603050405020304" pitchFamily="18" charset="0"/>
              </a:rPr>
              <a:t> характер </a:t>
            </a:r>
            <a:r>
              <a:rPr lang="ru-RU" sz="1850" i="1" dirty="0">
                <a:solidFill>
                  <a:schemeClr val="tx1"/>
                </a:solidFill>
                <a:latin typeface="Times New Roman" panose="02020603050405020304" pitchFamily="18" charset="0"/>
                <a:cs typeface="Times New Roman" panose="02020603050405020304" pitchFamily="18" charset="0"/>
              </a:rPr>
              <a:t>и не является проекцией определённой сферы научного знания.</a:t>
            </a:r>
            <a:endParaRPr lang="ru-RU" sz="185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240280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92765" y="1867135"/>
            <a:ext cx="12052853" cy="863250"/>
          </a:xfrm>
          <a:prstGeom prst="rect">
            <a:avLst/>
          </a:prstGeom>
        </p:spPr>
        <p:txBody>
          <a:bodyPr wrap="square">
            <a:spAutoFit/>
          </a:bodyPr>
          <a:lstStyle/>
          <a:p>
            <a:pPr algn="ctr">
              <a:spcAft>
                <a:spcPts val="0"/>
              </a:spcAft>
            </a:pPr>
            <a:r>
              <a:rPr lang="ru-RU" sz="2400" b="1" spc="-1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Компоненты тематических линий финансовой грамотности </a:t>
            </a:r>
          </a:p>
          <a:p>
            <a:pPr algn="ctr">
              <a:spcAft>
                <a:spcPts val="0"/>
              </a:spcAft>
            </a:pPr>
            <a:r>
              <a:rPr lang="ru-RU" sz="2400" b="1" spc="-1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для учащихся 1-11 классов и их содержание*</a:t>
            </a:r>
            <a:endParaRPr lang="ru-RU" sz="24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4" name="Таблица 3"/>
          <p:cNvGraphicFramePr>
            <a:graphicFrameLocks noGrp="1"/>
          </p:cNvGraphicFramePr>
          <p:nvPr/>
        </p:nvGraphicFramePr>
        <p:xfrm>
          <a:off x="46382" y="2695347"/>
          <a:ext cx="12192000" cy="3502812"/>
        </p:xfrm>
        <a:graphic>
          <a:graphicData uri="http://schemas.openxmlformats.org/drawingml/2006/table">
            <a:tbl>
              <a:tblPr firstRow="1" firstCol="1" bandRow="1">
                <a:tableStyleId>{5C22544A-7EE6-4342-B048-85BDC9FD1C3A}</a:tableStyleId>
              </a:tblPr>
              <a:tblGrid>
                <a:gridCol w="1363153">
                  <a:extLst>
                    <a:ext uri="{9D8B030D-6E8A-4147-A177-3AD203B41FA5}">
                      <a16:colId xmlns:a16="http://schemas.microsoft.com/office/drawing/2014/main" val="20000"/>
                    </a:ext>
                  </a:extLst>
                </a:gridCol>
                <a:gridCol w="1363153">
                  <a:extLst>
                    <a:ext uri="{9D8B030D-6E8A-4147-A177-3AD203B41FA5}">
                      <a16:colId xmlns:a16="http://schemas.microsoft.com/office/drawing/2014/main" val="20001"/>
                    </a:ext>
                  </a:extLst>
                </a:gridCol>
                <a:gridCol w="2283016">
                  <a:extLst>
                    <a:ext uri="{9D8B030D-6E8A-4147-A177-3AD203B41FA5}">
                      <a16:colId xmlns:a16="http://schemas.microsoft.com/office/drawing/2014/main" val="20002"/>
                    </a:ext>
                  </a:extLst>
                </a:gridCol>
                <a:gridCol w="7182678">
                  <a:extLst>
                    <a:ext uri="{9D8B030D-6E8A-4147-A177-3AD203B41FA5}">
                      <a16:colId xmlns:a16="http://schemas.microsoft.com/office/drawing/2014/main" val="20003"/>
                    </a:ext>
                  </a:extLst>
                </a:gridCol>
              </a:tblGrid>
              <a:tr h="375564">
                <a:tc>
                  <a:txBody>
                    <a:bodyPr/>
                    <a:lstStyle/>
                    <a:p>
                      <a:pPr algn="ctr">
                        <a:lnSpc>
                          <a:spcPct val="95000"/>
                        </a:lnSpc>
                        <a:spcAft>
                          <a:spcPts val="0"/>
                        </a:spcAft>
                      </a:pPr>
                      <a:r>
                        <a:rPr lang="ru-RU" sz="1200" spc="-20" baseline="0" dirty="0">
                          <a:solidFill>
                            <a:schemeClr val="tx1"/>
                          </a:solidFill>
                          <a:effectLst/>
                          <a:latin typeface="Times New Roman" panose="02020603050405020304" pitchFamily="18" charset="0"/>
                          <a:cs typeface="Times New Roman" panose="02020603050405020304" pitchFamily="18" charset="0"/>
                        </a:rPr>
                        <a:t>Тематические линии</a:t>
                      </a:r>
                      <a:endParaRPr lang="ru-RU" sz="1200" spc="-20" baseline="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0158" marR="10158" marT="0" marB="0" anchor="ctr">
                    <a:solidFill>
                      <a:schemeClr val="accent5">
                        <a:lumMod val="20000"/>
                        <a:lumOff val="80000"/>
                      </a:schemeClr>
                    </a:solidFill>
                  </a:tcPr>
                </a:tc>
                <a:tc>
                  <a:txBody>
                    <a:bodyPr/>
                    <a:lstStyle/>
                    <a:p>
                      <a:pPr algn="ctr">
                        <a:lnSpc>
                          <a:spcPct val="95000"/>
                        </a:lnSpc>
                        <a:spcAft>
                          <a:spcPts val="0"/>
                        </a:spcAft>
                      </a:pPr>
                      <a:r>
                        <a:rPr lang="ru-RU" sz="1200" spc="-20" baseline="0">
                          <a:solidFill>
                            <a:schemeClr val="tx1"/>
                          </a:solidFill>
                          <a:effectLst/>
                          <a:latin typeface="Times New Roman" panose="02020603050405020304" pitchFamily="18" charset="0"/>
                          <a:cs typeface="Times New Roman" panose="02020603050405020304" pitchFamily="18" charset="0"/>
                        </a:rPr>
                        <a:t>Темы / </a:t>
                      </a:r>
                    </a:p>
                    <a:p>
                      <a:pPr algn="ctr">
                        <a:lnSpc>
                          <a:spcPct val="95000"/>
                        </a:lnSpc>
                        <a:spcAft>
                          <a:spcPts val="0"/>
                        </a:spcAft>
                      </a:pPr>
                      <a:r>
                        <a:rPr lang="ru-RU" sz="1200" spc="-20" baseline="0">
                          <a:solidFill>
                            <a:schemeClr val="tx1"/>
                          </a:solidFill>
                          <a:effectLst/>
                          <a:latin typeface="Times New Roman" panose="02020603050405020304" pitchFamily="18" charset="0"/>
                          <a:cs typeface="Times New Roman" panose="02020603050405020304" pitchFamily="18" charset="0"/>
                        </a:rPr>
                        <a:t>компоненты</a:t>
                      </a:r>
                      <a:endParaRPr lang="ru-RU" sz="1200" spc="-20" baseline="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0158" marR="10158" marT="0" marB="0" anchor="ctr">
                    <a:solidFill>
                      <a:schemeClr val="accent5">
                        <a:lumMod val="20000"/>
                        <a:lumOff val="80000"/>
                      </a:schemeClr>
                    </a:solidFill>
                  </a:tcPr>
                </a:tc>
                <a:tc>
                  <a:txBody>
                    <a:bodyPr/>
                    <a:lstStyle/>
                    <a:p>
                      <a:pPr algn="ctr">
                        <a:lnSpc>
                          <a:spcPct val="95000"/>
                        </a:lnSpc>
                        <a:spcAft>
                          <a:spcPts val="0"/>
                        </a:spcAft>
                      </a:pPr>
                      <a:r>
                        <a:rPr lang="ru-RU" sz="1200" spc="-20" baseline="0" dirty="0">
                          <a:solidFill>
                            <a:schemeClr val="tx1"/>
                          </a:solidFill>
                          <a:effectLst/>
                          <a:latin typeface="Times New Roman" panose="02020603050405020304" pitchFamily="18" charset="0"/>
                          <a:cs typeface="Times New Roman" panose="02020603050405020304" pitchFamily="18" charset="0"/>
                        </a:rPr>
                        <a:t>Рассматриваемые</a:t>
                      </a:r>
                    </a:p>
                    <a:p>
                      <a:pPr algn="ctr">
                        <a:lnSpc>
                          <a:spcPct val="95000"/>
                        </a:lnSpc>
                        <a:spcAft>
                          <a:spcPts val="0"/>
                        </a:spcAft>
                      </a:pPr>
                      <a:r>
                        <a:rPr lang="ru-RU" sz="1200" spc="-20" baseline="0" dirty="0">
                          <a:solidFill>
                            <a:schemeClr val="tx1"/>
                          </a:solidFill>
                          <a:effectLst/>
                          <a:latin typeface="Times New Roman" panose="02020603050405020304" pitchFamily="18" charset="0"/>
                          <a:cs typeface="Times New Roman" panose="02020603050405020304" pitchFamily="18" charset="0"/>
                        </a:rPr>
                        <a:t>вопросы</a:t>
                      </a:r>
                      <a:endParaRPr lang="ru-RU" sz="1200" spc="-20" baseline="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0158" marR="10158" marT="0" marB="0" anchor="ctr">
                    <a:solidFill>
                      <a:schemeClr val="accent5">
                        <a:lumMod val="20000"/>
                        <a:lumOff val="80000"/>
                      </a:schemeClr>
                    </a:solidFill>
                  </a:tcPr>
                </a:tc>
                <a:tc>
                  <a:txBody>
                    <a:bodyPr/>
                    <a:lstStyle/>
                    <a:p>
                      <a:pPr algn="ctr">
                        <a:lnSpc>
                          <a:spcPct val="95000"/>
                        </a:lnSpc>
                        <a:spcAft>
                          <a:spcPts val="0"/>
                        </a:spcAft>
                      </a:pPr>
                      <a:r>
                        <a:rPr lang="ru-RU" sz="1200" spc="-20" baseline="0">
                          <a:solidFill>
                            <a:schemeClr val="tx1"/>
                          </a:solidFill>
                          <a:effectLst/>
                          <a:latin typeface="Times New Roman" panose="02020603050405020304" pitchFamily="18" charset="0"/>
                          <a:cs typeface="Times New Roman" panose="02020603050405020304" pitchFamily="18" charset="0"/>
                        </a:rPr>
                        <a:t>Содержание</a:t>
                      </a:r>
                      <a:endParaRPr lang="ru-RU" sz="1200" spc="-20" baseline="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0158" marR="10158" marT="0" marB="0" anchor="ctr">
                    <a:solidFill>
                      <a:schemeClr val="accent5">
                        <a:lumMod val="20000"/>
                        <a:lumOff val="80000"/>
                      </a:schemeClr>
                    </a:solidFill>
                  </a:tcPr>
                </a:tc>
                <a:extLst>
                  <a:ext uri="{0D108BD9-81ED-4DB2-BD59-A6C34878D82A}">
                    <a16:rowId xmlns:a16="http://schemas.microsoft.com/office/drawing/2014/main" val="10000"/>
                  </a:ext>
                </a:extLst>
              </a:tr>
              <a:tr h="141539">
                <a:tc rowSpan="7">
                  <a:txBody>
                    <a:bodyPr/>
                    <a:lstStyle/>
                    <a:p>
                      <a:pPr algn="ctr">
                        <a:lnSpc>
                          <a:spcPct val="95000"/>
                        </a:lnSpc>
                        <a:spcAft>
                          <a:spcPts val="0"/>
                        </a:spcAft>
                      </a:pPr>
                      <a:r>
                        <a:rPr lang="ru-RU" sz="1200" spc="-20" baseline="0" dirty="0">
                          <a:solidFill>
                            <a:schemeClr val="tx1"/>
                          </a:solidFill>
                          <a:effectLst/>
                          <a:latin typeface="Times New Roman" panose="02020603050405020304" pitchFamily="18" charset="0"/>
                          <a:cs typeface="Times New Roman" panose="02020603050405020304" pitchFamily="18" charset="0"/>
                        </a:rPr>
                        <a:t>1. Государство и его роль в обеспечении благосостояния граждан</a:t>
                      </a:r>
                      <a:endParaRPr lang="ru-RU" sz="1200" spc="-20" baseline="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0158" marR="10158" marT="0" marB="0" anchor="ctr">
                    <a:solidFill>
                      <a:schemeClr val="accent5">
                        <a:lumMod val="20000"/>
                        <a:lumOff val="80000"/>
                      </a:schemeClr>
                    </a:solidFill>
                  </a:tcPr>
                </a:tc>
                <a:tc rowSpan="2">
                  <a:txBody>
                    <a:bodyPr/>
                    <a:lstStyle/>
                    <a:p>
                      <a:pPr algn="ctr">
                        <a:lnSpc>
                          <a:spcPct val="95000"/>
                        </a:lnSpc>
                        <a:spcAft>
                          <a:spcPts val="0"/>
                        </a:spcAft>
                      </a:pPr>
                      <a:r>
                        <a:rPr lang="ru-RU" sz="1200" spc="-20" baseline="0" dirty="0">
                          <a:solidFill>
                            <a:schemeClr val="tx1"/>
                          </a:solidFill>
                          <a:effectLst/>
                          <a:latin typeface="Times New Roman" panose="02020603050405020304" pitchFamily="18" charset="0"/>
                          <a:cs typeface="Times New Roman" panose="02020603050405020304" pitchFamily="18" charset="0"/>
                        </a:rPr>
                        <a:t>Тема 1.1. Что и зачем мы платим в бюджет </a:t>
                      </a:r>
                      <a:endParaRPr lang="ru-RU" sz="1200" spc="-20" baseline="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0158" marR="10158" marT="0" marB="0" anchor="ctr">
                    <a:solidFill>
                      <a:schemeClr val="accent5">
                        <a:lumMod val="20000"/>
                        <a:lumOff val="80000"/>
                      </a:schemeClr>
                    </a:solidFill>
                  </a:tcPr>
                </a:tc>
                <a:tc>
                  <a:txBody>
                    <a:bodyPr/>
                    <a:lstStyle/>
                    <a:p>
                      <a:pPr>
                        <a:lnSpc>
                          <a:spcPct val="95000"/>
                        </a:lnSpc>
                        <a:spcAft>
                          <a:spcPts val="0"/>
                        </a:spcAft>
                      </a:pPr>
                      <a:r>
                        <a:rPr lang="ru-RU" sz="1200" spc="-20" baseline="0" dirty="0">
                          <a:solidFill>
                            <a:schemeClr val="tx1"/>
                          </a:solidFill>
                          <a:effectLst/>
                          <a:latin typeface="Times New Roman" panose="02020603050405020304" pitchFamily="18" charset="0"/>
                          <a:cs typeface="Times New Roman" panose="02020603050405020304" pitchFamily="18" charset="0"/>
                        </a:rPr>
                        <a:t>Бюджет в государстве, для чего он нужен</a:t>
                      </a:r>
                      <a:endParaRPr lang="ru-RU" sz="1200" spc="-20" baseline="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0158" marR="10158" marT="0" marB="0" anchor="ctr">
                    <a:solidFill>
                      <a:schemeClr val="accent5">
                        <a:lumMod val="20000"/>
                        <a:lumOff val="80000"/>
                      </a:schemeClr>
                    </a:solidFill>
                  </a:tcPr>
                </a:tc>
                <a:tc>
                  <a:txBody>
                    <a:bodyPr/>
                    <a:lstStyle/>
                    <a:p>
                      <a:pPr>
                        <a:lnSpc>
                          <a:spcPct val="95000"/>
                        </a:lnSpc>
                        <a:spcAft>
                          <a:spcPts val="0"/>
                        </a:spcAft>
                      </a:pPr>
                      <a:r>
                        <a:rPr lang="ru-RU" sz="1200" spc="-20" baseline="0" dirty="0">
                          <a:solidFill>
                            <a:schemeClr val="tx1"/>
                          </a:solidFill>
                          <a:effectLst/>
                          <a:latin typeface="Times New Roman" panose="02020603050405020304" pitchFamily="18" charset="0"/>
                          <a:cs typeface="Times New Roman" panose="02020603050405020304" pitchFamily="18" charset="0"/>
                        </a:rPr>
                        <a:t>обязательства государства по обеспечению гражданских прав, бюджет государства, бюджетная система Российской Федерации, доходы и расходы бюджета, профицит и дефицит бюджета, сбалансированность бюджета, государственный (муниципальный) долг, ограниченность бюджетных ресурсов</a:t>
                      </a:r>
                      <a:endParaRPr lang="ru-RU" sz="1200" spc="-20" baseline="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0158" marR="10158" marT="0" marB="0">
                    <a:solidFill>
                      <a:schemeClr val="accent5">
                        <a:lumMod val="20000"/>
                        <a:lumOff val="80000"/>
                      </a:schemeClr>
                    </a:solidFill>
                  </a:tcPr>
                </a:tc>
                <a:extLst>
                  <a:ext uri="{0D108BD9-81ED-4DB2-BD59-A6C34878D82A}">
                    <a16:rowId xmlns:a16="http://schemas.microsoft.com/office/drawing/2014/main" val="10001"/>
                  </a:ext>
                </a:extLst>
              </a:tr>
              <a:tr h="141539">
                <a:tc vMerge="1">
                  <a:txBody>
                    <a:bodyPr/>
                    <a:lstStyle/>
                    <a:p>
                      <a:endParaRPr lang="ru-RU"/>
                    </a:p>
                  </a:txBody>
                  <a:tcPr/>
                </a:tc>
                <a:tc vMerge="1">
                  <a:txBody>
                    <a:bodyPr/>
                    <a:lstStyle/>
                    <a:p>
                      <a:endParaRPr lang="ru-RU"/>
                    </a:p>
                  </a:txBody>
                  <a:tcPr/>
                </a:tc>
                <a:tc>
                  <a:txBody>
                    <a:bodyPr/>
                    <a:lstStyle/>
                    <a:p>
                      <a:pPr>
                        <a:lnSpc>
                          <a:spcPct val="95000"/>
                        </a:lnSpc>
                        <a:spcAft>
                          <a:spcPts val="0"/>
                        </a:spcAft>
                      </a:pPr>
                      <a:r>
                        <a:rPr lang="ru-RU" sz="1200" spc="-20" baseline="0">
                          <a:solidFill>
                            <a:schemeClr val="tx1"/>
                          </a:solidFill>
                          <a:effectLst/>
                          <a:latin typeface="Times New Roman" panose="02020603050405020304" pitchFamily="18" charset="0"/>
                          <a:cs typeface="Times New Roman" panose="02020603050405020304" pitchFamily="18" charset="0"/>
                        </a:rPr>
                        <a:t>Граждане и бюджет. В чем состоит наш вклад в бюджет</a:t>
                      </a:r>
                      <a:endParaRPr lang="ru-RU" sz="1200" spc="-20" baseline="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0158" marR="10158" marT="0" marB="0" anchor="ctr">
                    <a:solidFill>
                      <a:schemeClr val="accent5">
                        <a:lumMod val="20000"/>
                        <a:lumOff val="80000"/>
                      </a:schemeClr>
                    </a:solidFill>
                  </a:tcPr>
                </a:tc>
                <a:tc>
                  <a:txBody>
                    <a:bodyPr/>
                    <a:lstStyle/>
                    <a:p>
                      <a:pPr>
                        <a:lnSpc>
                          <a:spcPct val="95000"/>
                        </a:lnSpc>
                        <a:spcAft>
                          <a:spcPts val="0"/>
                        </a:spcAft>
                      </a:pPr>
                      <a:r>
                        <a:rPr lang="ru-RU" sz="1200" spc="-20" baseline="0" dirty="0">
                          <a:solidFill>
                            <a:schemeClr val="tx1"/>
                          </a:solidFill>
                          <a:effectLst/>
                          <a:latin typeface="Times New Roman" panose="02020603050405020304" pitchFamily="18" charset="0"/>
                          <a:cs typeface="Times New Roman" panose="02020603050405020304" pitchFamily="18" charset="0"/>
                        </a:rPr>
                        <a:t>источники формирования доходов бюджета, понятие и виды налогов и сборов, принципы налогообложения, налоговые доходы, установление налогов, принципы закрепления налогов за бюджетами разных уровней власти, полномочия региональных и местных органов власти по установлению налогов и сборов</a:t>
                      </a:r>
                      <a:endParaRPr lang="ru-RU" sz="1200" spc="-20" baseline="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0158" marR="10158" marT="0" marB="0">
                    <a:solidFill>
                      <a:schemeClr val="accent5">
                        <a:lumMod val="20000"/>
                        <a:lumOff val="80000"/>
                      </a:schemeClr>
                    </a:solidFill>
                  </a:tcPr>
                </a:tc>
                <a:extLst>
                  <a:ext uri="{0D108BD9-81ED-4DB2-BD59-A6C34878D82A}">
                    <a16:rowId xmlns:a16="http://schemas.microsoft.com/office/drawing/2014/main" val="10002"/>
                  </a:ext>
                </a:extLst>
              </a:tr>
              <a:tr h="94360">
                <a:tc vMerge="1">
                  <a:txBody>
                    <a:bodyPr/>
                    <a:lstStyle/>
                    <a:p>
                      <a:endParaRPr lang="ru-RU"/>
                    </a:p>
                  </a:txBody>
                  <a:tcPr/>
                </a:tc>
                <a:tc rowSpan="3">
                  <a:txBody>
                    <a:bodyPr/>
                    <a:lstStyle/>
                    <a:p>
                      <a:pPr algn="ctr">
                        <a:lnSpc>
                          <a:spcPct val="95000"/>
                        </a:lnSpc>
                        <a:spcAft>
                          <a:spcPts val="0"/>
                        </a:spcAft>
                      </a:pPr>
                      <a:r>
                        <a:rPr lang="ru-RU" sz="1200" spc="-20" baseline="0">
                          <a:solidFill>
                            <a:schemeClr val="tx1"/>
                          </a:solidFill>
                          <a:effectLst/>
                          <a:latin typeface="Times New Roman" panose="02020603050405020304" pitchFamily="18" charset="0"/>
                          <a:cs typeface="Times New Roman" panose="02020603050405020304" pitchFamily="18" charset="0"/>
                        </a:rPr>
                        <a:t>Тема 1.2. Что и как мы получаем из бюджета</a:t>
                      </a:r>
                      <a:endParaRPr lang="ru-RU" sz="1200" spc="-20" baseline="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0158" marR="10158" marT="0" marB="0" anchor="ctr">
                    <a:solidFill>
                      <a:schemeClr val="accent5">
                        <a:lumMod val="20000"/>
                        <a:lumOff val="80000"/>
                      </a:schemeClr>
                    </a:solidFill>
                  </a:tcPr>
                </a:tc>
                <a:tc>
                  <a:txBody>
                    <a:bodyPr/>
                    <a:lstStyle/>
                    <a:p>
                      <a:pPr>
                        <a:lnSpc>
                          <a:spcPct val="95000"/>
                        </a:lnSpc>
                        <a:spcAft>
                          <a:spcPts val="0"/>
                        </a:spcAft>
                      </a:pPr>
                      <a:r>
                        <a:rPr lang="ru-RU" sz="1200" spc="-20" baseline="0">
                          <a:solidFill>
                            <a:schemeClr val="tx1"/>
                          </a:solidFill>
                          <a:effectLst/>
                          <a:latin typeface="Times New Roman" panose="02020603050405020304" pitchFamily="18" charset="0"/>
                          <a:cs typeface="Times New Roman" panose="02020603050405020304" pitchFamily="18" charset="0"/>
                        </a:rPr>
                        <a:t>Что можно получить за счет средств бюджета</a:t>
                      </a:r>
                      <a:endParaRPr lang="ru-RU" sz="1200" spc="-20" baseline="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0158" marR="10158" marT="0" marB="0" anchor="ctr">
                    <a:solidFill>
                      <a:schemeClr val="accent5">
                        <a:lumMod val="20000"/>
                        <a:lumOff val="80000"/>
                      </a:schemeClr>
                    </a:solidFill>
                  </a:tcPr>
                </a:tc>
                <a:tc>
                  <a:txBody>
                    <a:bodyPr/>
                    <a:lstStyle/>
                    <a:p>
                      <a:pPr>
                        <a:lnSpc>
                          <a:spcPct val="95000"/>
                        </a:lnSpc>
                        <a:spcAft>
                          <a:spcPts val="0"/>
                        </a:spcAft>
                      </a:pPr>
                      <a:r>
                        <a:rPr lang="ru-RU" sz="1200" spc="-20" baseline="0">
                          <a:solidFill>
                            <a:schemeClr val="tx1"/>
                          </a:solidFill>
                          <a:effectLst/>
                          <a:latin typeface="Times New Roman" panose="02020603050405020304" pitchFamily="18" charset="0"/>
                          <a:cs typeface="Times New Roman" panose="02020603050405020304" pitchFamily="18" charset="0"/>
                        </a:rPr>
                        <a:t>публичные услуги, оплачиваемые за счет средств бюджета; помощь, оказываемая государством гражданам на разных жизненных этапах и в разных жизненных ситуациях</a:t>
                      </a:r>
                      <a:endParaRPr lang="ru-RU" sz="1200" spc="-20" baseline="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0158" marR="10158" marT="0" marB="0">
                    <a:solidFill>
                      <a:schemeClr val="accent5">
                        <a:lumMod val="20000"/>
                        <a:lumOff val="80000"/>
                      </a:schemeClr>
                    </a:solidFill>
                  </a:tcPr>
                </a:tc>
                <a:extLst>
                  <a:ext uri="{0D108BD9-81ED-4DB2-BD59-A6C34878D82A}">
                    <a16:rowId xmlns:a16="http://schemas.microsoft.com/office/drawing/2014/main" val="10003"/>
                  </a:ext>
                </a:extLst>
              </a:tr>
              <a:tr h="52579">
                <a:tc vMerge="1">
                  <a:txBody>
                    <a:bodyPr/>
                    <a:lstStyle/>
                    <a:p>
                      <a:endParaRPr lang="ru-RU"/>
                    </a:p>
                  </a:txBody>
                  <a:tcPr/>
                </a:tc>
                <a:tc vMerge="1">
                  <a:txBody>
                    <a:bodyPr/>
                    <a:lstStyle/>
                    <a:p>
                      <a:endParaRPr lang="ru-RU"/>
                    </a:p>
                  </a:txBody>
                  <a:tcPr/>
                </a:tc>
                <a:tc>
                  <a:txBody>
                    <a:bodyPr/>
                    <a:lstStyle/>
                    <a:p>
                      <a:pPr>
                        <a:lnSpc>
                          <a:spcPct val="95000"/>
                        </a:lnSpc>
                        <a:spcAft>
                          <a:spcPts val="0"/>
                        </a:spcAft>
                      </a:pPr>
                      <a:r>
                        <a:rPr lang="ru-RU" sz="1200" spc="-20" baseline="0">
                          <a:solidFill>
                            <a:schemeClr val="tx1"/>
                          </a:solidFill>
                          <a:effectLst/>
                          <a:latin typeface="Times New Roman" panose="02020603050405020304" pitchFamily="18" charset="0"/>
                          <a:cs typeface="Times New Roman" panose="02020603050405020304" pitchFamily="18" charset="0"/>
                        </a:rPr>
                        <a:t>Какой бюджет за что платит и почему</a:t>
                      </a:r>
                      <a:endParaRPr lang="ru-RU" sz="1200" spc="-20" baseline="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0158" marR="10158" marT="0" marB="0" anchor="ctr">
                    <a:solidFill>
                      <a:schemeClr val="accent5">
                        <a:lumMod val="20000"/>
                        <a:lumOff val="80000"/>
                      </a:schemeClr>
                    </a:solidFill>
                  </a:tcPr>
                </a:tc>
                <a:tc>
                  <a:txBody>
                    <a:bodyPr/>
                    <a:lstStyle/>
                    <a:p>
                      <a:pPr>
                        <a:lnSpc>
                          <a:spcPct val="95000"/>
                        </a:lnSpc>
                        <a:spcAft>
                          <a:spcPts val="0"/>
                        </a:spcAft>
                      </a:pPr>
                      <a:r>
                        <a:rPr lang="ru-RU" sz="1200" spc="-20" baseline="0">
                          <a:solidFill>
                            <a:schemeClr val="tx1"/>
                          </a:solidFill>
                          <a:effectLst/>
                          <a:latin typeface="Times New Roman" panose="02020603050405020304" pitchFamily="18" charset="0"/>
                          <a:cs typeface="Times New Roman" panose="02020603050405020304" pitchFamily="18" charset="0"/>
                        </a:rPr>
                        <a:t>принципы разграничения полномочий: кто за какие услуги отвечает, межбюджетные трансферты</a:t>
                      </a:r>
                      <a:endParaRPr lang="ru-RU" sz="1200" spc="-20" baseline="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0158" marR="10158" marT="0" marB="0">
                    <a:solidFill>
                      <a:schemeClr val="accent5">
                        <a:lumMod val="20000"/>
                        <a:lumOff val="80000"/>
                      </a:schemeClr>
                    </a:solidFill>
                  </a:tcPr>
                </a:tc>
                <a:extLst>
                  <a:ext uri="{0D108BD9-81ED-4DB2-BD59-A6C34878D82A}">
                    <a16:rowId xmlns:a16="http://schemas.microsoft.com/office/drawing/2014/main" val="10004"/>
                  </a:ext>
                </a:extLst>
              </a:tr>
              <a:tr h="188719">
                <a:tc vMerge="1">
                  <a:txBody>
                    <a:bodyPr/>
                    <a:lstStyle/>
                    <a:p>
                      <a:endParaRPr lang="ru-RU"/>
                    </a:p>
                  </a:txBody>
                  <a:tcPr/>
                </a:tc>
                <a:tc vMerge="1">
                  <a:txBody>
                    <a:bodyPr/>
                    <a:lstStyle/>
                    <a:p>
                      <a:endParaRPr lang="ru-RU"/>
                    </a:p>
                  </a:txBody>
                  <a:tcPr/>
                </a:tc>
                <a:tc>
                  <a:txBody>
                    <a:bodyPr/>
                    <a:lstStyle/>
                    <a:p>
                      <a:pPr>
                        <a:lnSpc>
                          <a:spcPct val="95000"/>
                        </a:lnSpc>
                        <a:spcAft>
                          <a:spcPts val="0"/>
                        </a:spcAft>
                      </a:pPr>
                      <a:r>
                        <a:rPr lang="ru-RU" sz="1200" spc="-20" baseline="0">
                          <a:solidFill>
                            <a:schemeClr val="tx1"/>
                          </a:solidFill>
                          <a:effectLst/>
                          <a:latin typeface="Times New Roman" panose="02020603050405020304" pitchFamily="18" charset="0"/>
                          <a:cs typeface="Times New Roman" panose="02020603050405020304" pitchFamily="18" charset="0"/>
                        </a:rPr>
                        <a:t>Как управлять бюджетными расходами: принципы, методы, инструменты</a:t>
                      </a:r>
                      <a:endParaRPr lang="ru-RU" sz="1200" spc="-20" baseline="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0158" marR="10158" marT="0" marB="0" anchor="ctr">
                    <a:solidFill>
                      <a:schemeClr val="accent5">
                        <a:lumMod val="20000"/>
                        <a:lumOff val="80000"/>
                      </a:schemeClr>
                    </a:solidFill>
                  </a:tcPr>
                </a:tc>
                <a:tc>
                  <a:txBody>
                    <a:bodyPr/>
                    <a:lstStyle/>
                    <a:p>
                      <a:pPr>
                        <a:lnSpc>
                          <a:spcPct val="95000"/>
                        </a:lnSpc>
                        <a:spcAft>
                          <a:spcPts val="0"/>
                        </a:spcAft>
                      </a:pPr>
                      <a:r>
                        <a:rPr lang="ru-RU" sz="1200" spc="-20" baseline="0">
                          <a:solidFill>
                            <a:schemeClr val="tx1"/>
                          </a:solidFill>
                          <a:effectLst/>
                          <a:latin typeface="Times New Roman" panose="02020603050405020304" pitchFamily="18" charset="0"/>
                          <a:cs typeface="Times New Roman" panose="02020603050405020304" pitchFamily="18" charset="0"/>
                        </a:rPr>
                        <a:t>взаимосвязь стратегического и бюджетного планирования, подходы к управлению бюджетными расходами, финансирование деятельности, финансирование результатов, обеспечение эффективного взаимодействия между различными организациями, оказывающими публичные услуги, процедуры и механизмы достижения результата, планирование бюджетных средств</a:t>
                      </a:r>
                      <a:endParaRPr lang="ru-RU" sz="1200" spc="-20" baseline="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0158" marR="10158" marT="0" marB="0">
                    <a:solidFill>
                      <a:schemeClr val="accent5">
                        <a:lumMod val="20000"/>
                        <a:lumOff val="80000"/>
                      </a:schemeClr>
                    </a:solidFill>
                  </a:tcPr>
                </a:tc>
                <a:extLst>
                  <a:ext uri="{0D108BD9-81ED-4DB2-BD59-A6C34878D82A}">
                    <a16:rowId xmlns:a16="http://schemas.microsoft.com/office/drawing/2014/main" val="10005"/>
                  </a:ext>
                </a:extLst>
              </a:tr>
              <a:tr h="52579">
                <a:tc vMerge="1">
                  <a:txBody>
                    <a:bodyPr/>
                    <a:lstStyle/>
                    <a:p>
                      <a:endParaRPr lang="ru-RU"/>
                    </a:p>
                  </a:txBody>
                  <a:tcPr/>
                </a:tc>
                <a:tc rowSpan="2">
                  <a:txBody>
                    <a:bodyPr/>
                    <a:lstStyle/>
                    <a:p>
                      <a:pPr algn="ctr">
                        <a:lnSpc>
                          <a:spcPct val="95000"/>
                        </a:lnSpc>
                        <a:spcAft>
                          <a:spcPts val="0"/>
                        </a:spcAft>
                      </a:pPr>
                      <a:r>
                        <a:rPr lang="ru-RU" sz="1200" spc="-20" baseline="0" dirty="0">
                          <a:solidFill>
                            <a:schemeClr val="tx1"/>
                          </a:solidFill>
                          <a:effectLst/>
                          <a:latin typeface="Times New Roman" panose="02020603050405020304" pitchFamily="18" charset="0"/>
                          <a:cs typeface="Times New Roman" panose="02020603050405020304" pitchFamily="18" charset="0"/>
                        </a:rPr>
                        <a:t>Тема 1.3. Как мы можем повлиять на бюджет</a:t>
                      </a:r>
                      <a:endParaRPr lang="ru-RU" sz="1200" spc="-20" baseline="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0158" marR="10158" marT="0" marB="0" anchor="ctr">
                    <a:solidFill>
                      <a:schemeClr val="accent5">
                        <a:lumMod val="20000"/>
                        <a:lumOff val="80000"/>
                      </a:schemeClr>
                    </a:solidFill>
                  </a:tcPr>
                </a:tc>
                <a:tc>
                  <a:txBody>
                    <a:bodyPr/>
                    <a:lstStyle/>
                    <a:p>
                      <a:pPr>
                        <a:lnSpc>
                          <a:spcPct val="95000"/>
                        </a:lnSpc>
                        <a:spcAft>
                          <a:spcPts val="0"/>
                        </a:spcAft>
                      </a:pPr>
                      <a:r>
                        <a:rPr lang="ru-RU" sz="1200" spc="-20" baseline="0">
                          <a:solidFill>
                            <a:schemeClr val="tx1"/>
                          </a:solidFill>
                          <a:effectLst/>
                          <a:latin typeface="Times New Roman" panose="02020603050405020304" pitchFamily="18" charset="0"/>
                          <a:cs typeface="Times New Roman" panose="02020603050405020304" pitchFamily="18" charset="0"/>
                        </a:rPr>
                        <a:t>Где я могу узнать о бюджете</a:t>
                      </a:r>
                      <a:endParaRPr lang="ru-RU" sz="1200" spc="-20" baseline="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0158" marR="10158" marT="0" marB="0" anchor="ctr">
                    <a:solidFill>
                      <a:schemeClr val="accent5">
                        <a:lumMod val="20000"/>
                        <a:lumOff val="80000"/>
                      </a:schemeClr>
                    </a:solidFill>
                  </a:tcPr>
                </a:tc>
                <a:tc>
                  <a:txBody>
                    <a:bodyPr/>
                    <a:lstStyle/>
                    <a:p>
                      <a:pPr>
                        <a:lnSpc>
                          <a:spcPct val="95000"/>
                        </a:lnSpc>
                        <a:spcAft>
                          <a:spcPts val="0"/>
                        </a:spcAft>
                      </a:pPr>
                      <a:r>
                        <a:rPr lang="ru-RU" sz="1200" spc="-20" baseline="0">
                          <a:solidFill>
                            <a:schemeClr val="tx1"/>
                          </a:solidFill>
                          <a:effectLst/>
                          <a:latin typeface="Times New Roman" panose="02020603050405020304" pitchFamily="18" charset="0"/>
                          <a:cs typeface="Times New Roman" panose="02020603050405020304" pitchFamily="18" charset="0"/>
                        </a:rPr>
                        <a:t>чтение закона (решения) о бюджете, «Открытый бюджет», источники информации о бюджете</a:t>
                      </a:r>
                      <a:endParaRPr lang="ru-RU" sz="1200" spc="-20" baseline="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0158" marR="10158" marT="0" marB="0">
                    <a:solidFill>
                      <a:schemeClr val="accent5">
                        <a:lumMod val="20000"/>
                        <a:lumOff val="80000"/>
                      </a:schemeClr>
                    </a:solidFill>
                  </a:tcPr>
                </a:tc>
                <a:extLst>
                  <a:ext uri="{0D108BD9-81ED-4DB2-BD59-A6C34878D82A}">
                    <a16:rowId xmlns:a16="http://schemas.microsoft.com/office/drawing/2014/main" val="10006"/>
                  </a:ext>
                </a:extLst>
              </a:tr>
              <a:tr h="141539">
                <a:tc vMerge="1">
                  <a:txBody>
                    <a:bodyPr/>
                    <a:lstStyle/>
                    <a:p>
                      <a:endParaRPr lang="ru-RU"/>
                    </a:p>
                  </a:txBody>
                  <a:tcPr/>
                </a:tc>
                <a:tc vMerge="1">
                  <a:txBody>
                    <a:bodyPr/>
                    <a:lstStyle/>
                    <a:p>
                      <a:endParaRPr lang="ru-RU"/>
                    </a:p>
                  </a:txBody>
                  <a:tcPr/>
                </a:tc>
                <a:tc>
                  <a:txBody>
                    <a:bodyPr/>
                    <a:lstStyle/>
                    <a:p>
                      <a:pPr>
                        <a:lnSpc>
                          <a:spcPct val="95000"/>
                        </a:lnSpc>
                        <a:spcAft>
                          <a:spcPts val="0"/>
                        </a:spcAft>
                      </a:pPr>
                      <a:r>
                        <a:rPr lang="ru-RU" sz="1200" spc="-20" baseline="0" dirty="0">
                          <a:solidFill>
                            <a:schemeClr val="tx1"/>
                          </a:solidFill>
                          <a:effectLst/>
                          <a:latin typeface="Times New Roman" panose="02020603050405020304" pitchFamily="18" charset="0"/>
                          <a:cs typeface="Times New Roman" panose="02020603050405020304" pitchFamily="18" charset="0"/>
                        </a:rPr>
                        <a:t>Как я могу повлиять на бюджет</a:t>
                      </a:r>
                      <a:endParaRPr lang="ru-RU" sz="1200" spc="-20" baseline="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0158" marR="10158" marT="0" marB="0" anchor="ctr">
                    <a:solidFill>
                      <a:schemeClr val="accent5">
                        <a:lumMod val="20000"/>
                        <a:lumOff val="80000"/>
                      </a:schemeClr>
                    </a:solidFill>
                  </a:tcPr>
                </a:tc>
                <a:tc>
                  <a:txBody>
                    <a:bodyPr/>
                    <a:lstStyle/>
                    <a:p>
                      <a:pPr>
                        <a:lnSpc>
                          <a:spcPct val="95000"/>
                        </a:lnSpc>
                        <a:spcAft>
                          <a:spcPts val="0"/>
                        </a:spcAft>
                      </a:pPr>
                      <a:r>
                        <a:rPr lang="ru-RU" sz="1200" spc="-20" baseline="0" dirty="0">
                          <a:solidFill>
                            <a:schemeClr val="tx1"/>
                          </a:solidFill>
                          <a:effectLst/>
                          <a:latin typeface="Times New Roman" panose="02020603050405020304" pitchFamily="18" charset="0"/>
                          <a:cs typeface="Times New Roman" panose="02020603050405020304" pitchFamily="18" charset="0"/>
                        </a:rPr>
                        <a:t>участие граждан в планировании бюджета на муниципальном уровне, участие граждан в процессе исполнения бюджета, инициативное бюджетирование, участие граждан в оценке исполнения бюджета, использование гражданами результатов внутреннего и внешнего финансового контроля</a:t>
                      </a:r>
                      <a:endParaRPr lang="ru-RU" sz="1200" spc="-20" baseline="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0158" marR="10158" marT="0" marB="0">
                    <a:solidFill>
                      <a:schemeClr val="accent5">
                        <a:lumMod val="20000"/>
                        <a:lumOff val="80000"/>
                      </a:schemeClr>
                    </a:solidFill>
                  </a:tcPr>
                </a:tc>
                <a:extLst>
                  <a:ext uri="{0D108BD9-81ED-4DB2-BD59-A6C34878D82A}">
                    <a16:rowId xmlns:a16="http://schemas.microsoft.com/office/drawing/2014/main" val="10007"/>
                  </a:ext>
                </a:extLst>
              </a:tr>
            </a:tbl>
          </a:graphicData>
        </a:graphic>
      </p:graphicFrame>
      <p:sp>
        <p:nvSpPr>
          <p:cNvPr id="6" name="Прямоугольник 5">
            <a:extLst>
              <a:ext uri="{FF2B5EF4-FFF2-40B4-BE49-F238E27FC236}">
                <a16:creationId xmlns:a16="http://schemas.microsoft.com/office/drawing/2014/main" id="{3C978E97-C780-4656-A8E3-678A364F36FF}"/>
              </a:ext>
            </a:extLst>
          </p:cNvPr>
          <p:cNvSpPr/>
          <p:nvPr/>
        </p:nvSpPr>
        <p:spPr>
          <a:xfrm>
            <a:off x="0" y="0"/>
            <a:ext cx="12192000" cy="7132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sz="2000" b="1">
                <a:solidFill>
                  <a:schemeClr val="tx1"/>
                </a:solidFill>
                <a:latin typeface="Times New Roman" pitchFamily="18" charset="0"/>
              </a:defRPr>
            </a:lvl1pPr>
            <a:lvl2pPr marL="742950" indent="-285750" eaLnBrk="0" hangingPunct="0">
              <a:defRPr sz="2000" b="1">
                <a:solidFill>
                  <a:schemeClr val="tx1"/>
                </a:solidFill>
                <a:latin typeface="Times New Roman" pitchFamily="18" charset="0"/>
              </a:defRPr>
            </a:lvl2pPr>
            <a:lvl3pPr marL="1143000" indent="-228600" eaLnBrk="0" hangingPunct="0">
              <a:defRPr sz="2000" b="1">
                <a:solidFill>
                  <a:schemeClr val="tx1"/>
                </a:solidFill>
                <a:latin typeface="Times New Roman" pitchFamily="18" charset="0"/>
              </a:defRPr>
            </a:lvl3pPr>
            <a:lvl4pPr marL="1600200" indent="-228600" eaLnBrk="0" hangingPunct="0">
              <a:defRPr sz="2000" b="1">
                <a:solidFill>
                  <a:schemeClr val="tx1"/>
                </a:solidFill>
                <a:latin typeface="Times New Roman" pitchFamily="18" charset="0"/>
              </a:defRPr>
            </a:lvl4pPr>
            <a:lvl5pPr marL="2057400" indent="-228600" eaLnBrk="0" hangingPunct="0">
              <a:defRPr sz="2000" b="1">
                <a:solidFill>
                  <a:schemeClr val="tx1"/>
                </a:solidFill>
                <a:latin typeface="Times New Roman" pitchFamily="18" charset="0"/>
              </a:defRPr>
            </a:lvl5pPr>
            <a:lvl6pPr marL="2514600" indent="-228600" eaLnBrk="0" fontAlgn="base" hangingPunct="0">
              <a:spcBef>
                <a:spcPct val="0"/>
              </a:spcBef>
              <a:spcAft>
                <a:spcPct val="0"/>
              </a:spcAft>
              <a:defRPr sz="2000" b="1">
                <a:solidFill>
                  <a:schemeClr val="tx1"/>
                </a:solidFill>
                <a:latin typeface="Times New Roman" pitchFamily="18" charset="0"/>
              </a:defRPr>
            </a:lvl6pPr>
            <a:lvl7pPr marL="2971800" indent="-228600" eaLnBrk="0" fontAlgn="base" hangingPunct="0">
              <a:spcBef>
                <a:spcPct val="0"/>
              </a:spcBef>
              <a:spcAft>
                <a:spcPct val="0"/>
              </a:spcAft>
              <a:defRPr sz="2000" b="1">
                <a:solidFill>
                  <a:schemeClr val="tx1"/>
                </a:solidFill>
                <a:latin typeface="Times New Roman" pitchFamily="18" charset="0"/>
              </a:defRPr>
            </a:lvl7pPr>
            <a:lvl8pPr marL="3429000" indent="-228600" eaLnBrk="0" fontAlgn="base" hangingPunct="0">
              <a:spcBef>
                <a:spcPct val="0"/>
              </a:spcBef>
              <a:spcAft>
                <a:spcPct val="0"/>
              </a:spcAft>
              <a:defRPr sz="2000" b="1">
                <a:solidFill>
                  <a:schemeClr val="tx1"/>
                </a:solidFill>
                <a:latin typeface="Times New Roman" pitchFamily="18" charset="0"/>
              </a:defRPr>
            </a:lvl8pPr>
            <a:lvl9pPr marL="3886200" indent="-228600" eaLnBrk="0" fontAlgn="base" hangingPunct="0">
              <a:spcBef>
                <a:spcPct val="0"/>
              </a:spcBef>
              <a:spcAft>
                <a:spcPct val="0"/>
              </a:spcAft>
              <a:defRPr sz="2000" b="1">
                <a:solidFill>
                  <a:schemeClr val="tx1"/>
                </a:solidFill>
                <a:latin typeface="Times New Roman" pitchFamily="18" charset="0"/>
              </a:defRPr>
            </a:lvl9pPr>
          </a:lstStyle>
          <a:p>
            <a:pPr algn="ctr">
              <a:lnSpc>
                <a:spcPct val="90000"/>
              </a:lnSpc>
            </a:pPr>
            <a:r>
              <a:rPr lang="ru-RU" sz="2400" dirty="0">
                <a:solidFill>
                  <a:srgbClr val="C00000"/>
                </a:solidFill>
              </a:rPr>
              <a:t>2. Сквозные тематические линии финансовой грамотности </a:t>
            </a:r>
          </a:p>
          <a:p>
            <a:pPr algn="ctr">
              <a:lnSpc>
                <a:spcPct val="90000"/>
              </a:lnSpc>
            </a:pPr>
            <a:r>
              <a:rPr lang="ru-RU" sz="2400" dirty="0">
                <a:solidFill>
                  <a:srgbClr val="C00000"/>
                </a:solidFill>
              </a:rPr>
              <a:t>учащихся школьного возраста</a:t>
            </a:r>
          </a:p>
        </p:txBody>
      </p:sp>
      <p:sp>
        <p:nvSpPr>
          <p:cNvPr id="7" name="TextBox 6">
            <a:extLst>
              <a:ext uri="{FF2B5EF4-FFF2-40B4-BE49-F238E27FC236}">
                <a16:creationId xmlns:a16="http://schemas.microsoft.com/office/drawing/2014/main" id="{4231223A-28D9-41B9-8D1F-44AAA0D36CDD}"/>
              </a:ext>
            </a:extLst>
          </p:cNvPr>
          <p:cNvSpPr txBox="1"/>
          <p:nvPr/>
        </p:nvSpPr>
        <p:spPr>
          <a:xfrm>
            <a:off x="92765" y="713241"/>
            <a:ext cx="12099235" cy="1338828"/>
          </a:xfrm>
          <a:prstGeom prst="rect">
            <a:avLst/>
          </a:prstGeom>
          <a:noFill/>
        </p:spPr>
        <p:txBody>
          <a:bodyPr wrap="square">
            <a:spAutoFit/>
          </a:bodyPr>
          <a:lstStyle/>
          <a:p>
            <a:pPr indent="450215" algn="just">
              <a:lnSpc>
                <a:spcPct val="90000"/>
              </a:lnSpc>
            </a:pPr>
            <a:r>
              <a:rPr lang="ru-RU" sz="1800" spc="-10" dirty="0">
                <a:latin typeface="Times New Roman" panose="02020603050405020304" pitchFamily="18" charset="0"/>
                <a:ea typeface="Calibri" panose="020F0502020204030204" pitchFamily="34" charset="0"/>
                <a:cs typeface="Times New Roman" panose="02020603050405020304" pitchFamily="18" charset="0"/>
              </a:rPr>
              <a:t>Формирование финансовой грамотности во многом связано с возникновением различных финансовых компетенций, которые, несмотря на свой метапредметный характер, тесно связаны с фактическими знаниями в области экономики, финансов, права и других общественных наук. В этой связи возникает необходимость определения </a:t>
            </a:r>
            <a:r>
              <a:rPr lang="ru-RU" sz="1800" b="1" spc="-10" dirty="0">
                <a:latin typeface="Times New Roman" panose="02020603050405020304" pitchFamily="18" charset="0"/>
                <a:ea typeface="Calibri" panose="020F0502020204030204" pitchFamily="34" charset="0"/>
                <a:cs typeface="Times New Roman" panose="02020603050405020304" pitchFamily="18" charset="0"/>
              </a:rPr>
              <a:t>сквозных тематических линий,</a:t>
            </a:r>
            <a:r>
              <a:rPr lang="ru-RU" sz="1800" spc="-10" dirty="0">
                <a:latin typeface="Times New Roman" panose="02020603050405020304" pitchFamily="18" charset="0"/>
                <a:ea typeface="Calibri" panose="020F0502020204030204" pitchFamily="34" charset="0"/>
                <a:cs typeface="Times New Roman" panose="02020603050405020304" pitchFamily="18" charset="0"/>
              </a:rPr>
              <a:t> которые для разных результатов и различных форм образовательной активности становятся учебной опорой.</a:t>
            </a:r>
          </a:p>
        </p:txBody>
      </p:sp>
      <p:sp>
        <p:nvSpPr>
          <p:cNvPr id="10" name="Прямоугольник 9">
            <a:extLst>
              <a:ext uri="{FF2B5EF4-FFF2-40B4-BE49-F238E27FC236}">
                <a16:creationId xmlns:a16="http://schemas.microsoft.com/office/drawing/2014/main" id="{772185F4-BFEA-42AA-B548-1A6A78BA01CC}"/>
              </a:ext>
            </a:extLst>
          </p:cNvPr>
          <p:cNvSpPr/>
          <p:nvPr/>
        </p:nvSpPr>
        <p:spPr>
          <a:xfrm>
            <a:off x="0" y="6211398"/>
            <a:ext cx="12192000" cy="563231"/>
          </a:xfrm>
          <a:prstGeom prst="rect">
            <a:avLst/>
          </a:prstGeom>
        </p:spPr>
        <p:txBody>
          <a:bodyPr wrap="square">
            <a:spAutoFit/>
          </a:bodyPr>
          <a:lstStyle/>
          <a:p>
            <a:pPr algn="just">
              <a:lnSpc>
                <a:spcPct val="90000"/>
              </a:lnSpc>
              <a:spcAft>
                <a:spcPts val="0"/>
              </a:spcAft>
            </a:pPr>
            <a:r>
              <a:rPr lang="ru-RU" sz="1700" b="1" spc="-10" dirty="0">
                <a:latin typeface="Times New Roman" panose="02020603050405020304" pitchFamily="18" charset="0"/>
                <a:ea typeface="Times New Roman" panose="02020603050405020304" pitchFamily="18" charset="0"/>
                <a:cs typeface="Times New Roman" panose="02020603050405020304" pitchFamily="18" charset="0"/>
              </a:rPr>
              <a:t>Методические рекомендации по интеграции финансовой грамотности в систему общего образования</a:t>
            </a:r>
            <a:r>
              <a:rPr lang="ru-RU" sz="1700" spc="-10" dirty="0">
                <a:latin typeface="Times New Roman" panose="02020603050405020304" pitchFamily="18" charset="0"/>
                <a:ea typeface="Times New Roman" panose="02020603050405020304" pitchFamily="18" charset="0"/>
                <a:cs typeface="Times New Roman" panose="02020603050405020304" pitchFamily="18" charset="0"/>
              </a:rPr>
              <a:t> </a:t>
            </a:r>
            <a:r>
              <a:rPr lang="ru-RU" sz="1700" spc="-10" dirty="0">
                <a:latin typeface="Times New Roman" panose="02020603050405020304" pitchFamily="18" charset="0"/>
                <a:ea typeface="Calibri" panose="020F0502020204030204" pitchFamily="34" charset="0"/>
                <a:cs typeface="Times New Roman" panose="02020603050405020304" pitchFamily="18" charset="0"/>
              </a:rPr>
              <a:t>/ Э.В. </a:t>
            </a:r>
            <a:r>
              <a:rPr lang="ru-RU" sz="1700" spc="-10" dirty="0" err="1">
                <a:latin typeface="Times New Roman" panose="02020603050405020304" pitchFamily="18" charset="0"/>
                <a:ea typeface="Calibri" panose="020F0502020204030204" pitchFamily="34" charset="0"/>
                <a:cs typeface="Times New Roman" panose="02020603050405020304" pitchFamily="18" charset="0"/>
              </a:rPr>
              <a:t>Рогатенюк</a:t>
            </a:r>
            <a:r>
              <a:rPr lang="ru-RU" sz="1700" spc="-10" dirty="0">
                <a:latin typeface="Times New Roman" panose="02020603050405020304" pitchFamily="18" charset="0"/>
                <a:ea typeface="Calibri" panose="020F0502020204030204" pitchFamily="34" charset="0"/>
                <a:cs typeface="Times New Roman" panose="02020603050405020304" pitchFamily="18" charset="0"/>
              </a:rPr>
              <a:t>, Г.Г. </a:t>
            </a:r>
            <a:r>
              <a:rPr lang="ru-RU" sz="1700" spc="-10" dirty="0" err="1">
                <a:latin typeface="Times New Roman" panose="02020603050405020304" pitchFamily="18" charset="0"/>
                <a:ea typeface="Calibri" panose="020F0502020204030204" pitchFamily="34" charset="0"/>
                <a:cs typeface="Times New Roman" panose="02020603050405020304" pitchFamily="18" charset="0"/>
              </a:rPr>
              <a:t>Находкина</a:t>
            </a:r>
            <a:r>
              <a:rPr lang="ru-RU" sz="1700" spc="-10" dirty="0">
                <a:latin typeface="Times New Roman" panose="02020603050405020304" pitchFamily="18" charset="0"/>
                <a:ea typeface="Calibri" panose="020F0502020204030204" pitchFamily="34" charset="0"/>
                <a:cs typeface="Times New Roman" panose="02020603050405020304" pitchFamily="18" charset="0"/>
              </a:rPr>
              <a:t>. – Симферополь : ГБОУ ДПО РК КРИППО, 2022. – 46 с.</a:t>
            </a:r>
            <a:endParaRPr lang="ru-RU" sz="17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785080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nvGraphicFramePr>
        <p:xfrm>
          <a:off x="0" y="53360"/>
          <a:ext cx="12192000" cy="6804640"/>
        </p:xfrm>
        <a:graphic>
          <a:graphicData uri="http://schemas.openxmlformats.org/drawingml/2006/table">
            <a:tbl>
              <a:tblPr firstRow="1" firstCol="1" bandRow="1">
                <a:tableStyleId>{5C22544A-7EE6-4342-B048-85BDC9FD1C3A}</a:tableStyleId>
              </a:tblPr>
              <a:tblGrid>
                <a:gridCol w="849645">
                  <a:extLst>
                    <a:ext uri="{9D8B030D-6E8A-4147-A177-3AD203B41FA5}">
                      <a16:colId xmlns:a16="http://schemas.microsoft.com/office/drawing/2014/main" val="20000"/>
                    </a:ext>
                  </a:extLst>
                </a:gridCol>
                <a:gridCol w="1350507">
                  <a:extLst>
                    <a:ext uri="{9D8B030D-6E8A-4147-A177-3AD203B41FA5}">
                      <a16:colId xmlns:a16="http://schemas.microsoft.com/office/drawing/2014/main" val="20001"/>
                    </a:ext>
                  </a:extLst>
                </a:gridCol>
                <a:gridCol w="1580219">
                  <a:extLst>
                    <a:ext uri="{9D8B030D-6E8A-4147-A177-3AD203B41FA5}">
                      <a16:colId xmlns:a16="http://schemas.microsoft.com/office/drawing/2014/main" val="20002"/>
                    </a:ext>
                  </a:extLst>
                </a:gridCol>
                <a:gridCol w="8411629">
                  <a:extLst>
                    <a:ext uri="{9D8B030D-6E8A-4147-A177-3AD203B41FA5}">
                      <a16:colId xmlns:a16="http://schemas.microsoft.com/office/drawing/2014/main" val="20003"/>
                    </a:ext>
                  </a:extLst>
                </a:gridCol>
              </a:tblGrid>
              <a:tr h="374483">
                <a:tc>
                  <a:txBody>
                    <a:bodyPr/>
                    <a:lstStyle/>
                    <a:p>
                      <a:pPr algn="ctr">
                        <a:lnSpc>
                          <a:spcPct val="90000"/>
                        </a:lnSpc>
                        <a:spcAft>
                          <a:spcPts val="0"/>
                        </a:spcAft>
                      </a:pPr>
                      <a:r>
                        <a:rPr lang="ru-RU" sz="1200" spc="-20" baseline="0" dirty="0">
                          <a:solidFill>
                            <a:schemeClr val="tx1"/>
                          </a:solidFill>
                          <a:effectLst/>
                          <a:latin typeface="Times New Roman" panose="02020603050405020304" pitchFamily="18" charset="0"/>
                          <a:cs typeface="Times New Roman" panose="02020603050405020304" pitchFamily="18" charset="0"/>
                        </a:rPr>
                        <a:t>Тематические линии</a:t>
                      </a:r>
                      <a:endParaRPr lang="ru-RU" sz="1200" spc="-20" baseline="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0158" marR="10158" marT="0" marB="0" anchor="ctr">
                    <a:solidFill>
                      <a:schemeClr val="accent5">
                        <a:lumMod val="20000"/>
                        <a:lumOff val="80000"/>
                      </a:schemeClr>
                    </a:solidFill>
                  </a:tcPr>
                </a:tc>
                <a:tc>
                  <a:txBody>
                    <a:bodyPr/>
                    <a:lstStyle/>
                    <a:p>
                      <a:pPr algn="ctr">
                        <a:lnSpc>
                          <a:spcPct val="90000"/>
                        </a:lnSpc>
                        <a:spcAft>
                          <a:spcPts val="0"/>
                        </a:spcAft>
                      </a:pPr>
                      <a:r>
                        <a:rPr lang="ru-RU" sz="1200" spc="-20" baseline="0">
                          <a:solidFill>
                            <a:schemeClr val="tx1"/>
                          </a:solidFill>
                          <a:effectLst/>
                          <a:latin typeface="Times New Roman" panose="02020603050405020304" pitchFamily="18" charset="0"/>
                          <a:cs typeface="Times New Roman" panose="02020603050405020304" pitchFamily="18" charset="0"/>
                        </a:rPr>
                        <a:t>Темы / </a:t>
                      </a:r>
                    </a:p>
                    <a:p>
                      <a:pPr algn="ctr">
                        <a:lnSpc>
                          <a:spcPct val="90000"/>
                        </a:lnSpc>
                        <a:spcAft>
                          <a:spcPts val="0"/>
                        </a:spcAft>
                      </a:pPr>
                      <a:r>
                        <a:rPr lang="ru-RU" sz="1200" spc="-20" baseline="0">
                          <a:solidFill>
                            <a:schemeClr val="tx1"/>
                          </a:solidFill>
                          <a:effectLst/>
                          <a:latin typeface="Times New Roman" panose="02020603050405020304" pitchFamily="18" charset="0"/>
                          <a:cs typeface="Times New Roman" panose="02020603050405020304" pitchFamily="18" charset="0"/>
                        </a:rPr>
                        <a:t>компоненты</a:t>
                      </a:r>
                      <a:endParaRPr lang="ru-RU" sz="1200" spc="-20" baseline="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0158" marR="10158" marT="0" marB="0" anchor="ctr">
                    <a:solidFill>
                      <a:schemeClr val="accent5">
                        <a:lumMod val="20000"/>
                        <a:lumOff val="80000"/>
                      </a:schemeClr>
                    </a:solidFill>
                  </a:tcPr>
                </a:tc>
                <a:tc>
                  <a:txBody>
                    <a:bodyPr/>
                    <a:lstStyle/>
                    <a:p>
                      <a:pPr>
                        <a:lnSpc>
                          <a:spcPct val="90000"/>
                        </a:lnSpc>
                        <a:spcAft>
                          <a:spcPts val="0"/>
                        </a:spcAft>
                      </a:pPr>
                      <a:r>
                        <a:rPr lang="ru-RU" sz="1200" spc="-20" baseline="0">
                          <a:solidFill>
                            <a:schemeClr val="tx1"/>
                          </a:solidFill>
                          <a:effectLst/>
                          <a:latin typeface="Times New Roman" panose="02020603050405020304" pitchFamily="18" charset="0"/>
                          <a:cs typeface="Times New Roman" panose="02020603050405020304" pitchFamily="18" charset="0"/>
                        </a:rPr>
                        <a:t>Рассматриваемые</a:t>
                      </a:r>
                    </a:p>
                    <a:p>
                      <a:pPr algn="ctr">
                        <a:lnSpc>
                          <a:spcPct val="90000"/>
                        </a:lnSpc>
                        <a:spcAft>
                          <a:spcPts val="0"/>
                        </a:spcAft>
                      </a:pPr>
                      <a:r>
                        <a:rPr lang="ru-RU" sz="1200" spc="-20" baseline="0">
                          <a:solidFill>
                            <a:schemeClr val="tx1"/>
                          </a:solidFill>
                          <a:effectLst/>
                          <a:latin typeface="Times New Roman" panose="02020603050405020304" pitchFamily="18" charset="0"/>
                          <a:cs typeface="Times New Roman" panose="02020603050405020304" pitchFamily="18" charset="0"/>
                        </a:rPr>
                        <a:t>вопросы</a:t>
                      </a:r>
                      <a:endParaRPr lang="ru-RU" sz="1200" spc="-20" baseline="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0158" marR="10158" marT="0" marB="0" anchor="ctr">
                    <a:solidFill>
                      <a:schemeClr val="accent5">
                        <a:lumMod val="20000"/>
                        <a:lumOff val="80000"/>
                      </a:schemeClr>
                    </a:solidFill>
                  </a:tcPr>
                </a:tc>
                <a:tc>
                  <a:txBody>
                    <a:bodyPr/>
                    <a:lstStyle/>
                    <a:p>
                      <a:pPr algn="ctr">
                        <a:lnSpc>
                          <a:spcPct val="90000"/>
                        </a:lnSpc>
                        <a:spcAft>
                          <a:spcPts val="0"/>
                        </a:spcAft>
                      </a:pPr>
                      <a:r>
                        <a:rPr lang="ru-RU" sz="1200" spc="-20" baseline="0">
                          <a:solidFill>
                            <a:schemeClr val="tx1"/>
                          </a:solidFill>
                          <a:effectLst/>
                          <a:latin typeface="Times New Roman" panose="02020603050405020304" pitchFamily="18" charset="0"/>
                          <a:cs typeface="Times New Roman" panose="02020603050405020304" pitchFamily="18" charset="0"/>
                        </a:rPr>
                        <a:t>Содержание</a:t>
                      </a:r>
                      <a:endParaRPr lang="ru-RU" sz="1200" spc="-20" baseline="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0158" marR="10158" marT="0" marB="0" anchor="ctr">
                    <a:solidFill>
                      <a:schemeClr val="accent5">
                        <a:lumMod val="20000"/>
                        <a:lumOff val="80000"/>
                      </a:schemeClr>
                    </a:solidFill>
                  </a:tcPr>
                </a:tc>
                <a:extLst>
                  <a:ext uri="{0D108BD9-81ED-4DB2-BD59-A6C34878D82A}">
                    <a16:rowId xmlns:a16="http://schemas.microsoft.com/office/drawing/2014/main" val="10000"/>
                  </a:ext>
                </a:extLst>
              </a:tr>
              <a:tr h="249655">
                <a:tc rowSpan="10">
                  <a:txBody>
                    <a:bodyPr/>
                    <a:lstStyle/>
                    <a:p>
                      <a:pPr algn="ctr">
                        <a:lnSpc>
                          <a:spcPct val="90000"/>
                        </a:lnSpc>
                        <a:spcAft>
                          <a:spcPts val="0"/>
                        </a:spcAft>
                      </a:pPr>
                      <a:r>
                        <a:rPr lang="ru-RU" sz="1200" spc="-20" baseline="0" dirty="0">
                          <a:solidFill>
                            <a:schemeClr val="tx1"/>
                          </a:solidFill>
                          <a:effectLst/>
                          <a:latin typeface="Times New Roman" panose="02020603050405020304" pitchFamily="18" charset="0"/>
                          <a:cs typeface="Times New Roman" panose="02020603050405020304" pitchFamily="18" charset="0"/>
                        </a:rPr>
                        <a:t>2. Семейный бюджет. Планирование доходов и расходов семьи</a:t>
                      </a:r>
                      <a:endParaRPr lang="ru-RU" sz="1200" spc="-20" baseline="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0158" marR="10158" marT="0" marB="0" vert="vert270" anchor="ctr">
                    <a:solidFill>
                      <a:schemeClr val="accent5">
                        <a:lumMod val="20000"/>
                        <a:lumOff val="80000"/>
                      </a:schemeClr>
                    </a:solidFill>
                  </a:tcPr>
                </a:tc>
                <a:tc rowSpan="4">
                  <a:txBody>
                    <a:bodyPr/>
                    <a:lstStyle/>
                    <a:p>
                      <a:pPr algn="ctr">
                        <a:lnSpc>
                          <a:spcPct val="90000"/>
                        </a:lnSpc>
                        <a:spcAft>
                          <a:spcPts val="0"/>
                        </a:spcAft>
                      </a:pPr>
                      <a:r>
                        <a:rPr lang="ru-RU" sz="1200" spc="-20" baseline="0" dirty="0">
                          <a:solidFill>
                            <a:schemeClr val="tx1"/>
                          </a:solidFill>
                          <a:effectLst/>
                          <a:latin typeface="Times New Roman" panose="02020603050405020304" pitchFamily="18" charset="0"/>
                          <a:cs typeface="Times New Roman" panose="02020603050405020304" pitchFamily="18" charset="0"/>
                        </a:rPr>
                        <a:t>Тема 2.1. Доходы семьи</a:t>
                      </a:r>
                      <a:endParaRPr lang="ru-RU" sz="1200" spc="-20" baseline="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0158" marR="10158" marT="0" marB="0" anchor="ctr">
                    <a:solidFill>
                      <a:schemeClr val="accent5">
                        <a:lumMod val="20000"/>
                        <a:lumOff val="80000"/>
                      </a:schemeClr>
                    </a:solidFill>
                  </a:tcPr>
                </a:tc>
                <a:tc>
                  <a:txBody>
                    <a:bodyPr/>
                    <a:lstStyle/>
                    <a:p>
                      <a:pPr>
                        <a:lnSpc>
                          <a:spcPct val="90000"/>
                        </a:lnSpc>
                        <a:spcAft>
                          <a:spcPts val="0"/>
                        </a:spcAft>
                      </a:pPr>
                      <a:r>
                        <a:rPr lang="ru-RU" sz="1200" spc="-20" baseline="0" dirty="0">
                          <a:solidFill>
                            <a:schemeClr val="tx1"/>
                          </a:solidFill>
                          <a:effectLst/>
                          <a:latin typeface="Times New Roman" panose="02020603050405020304" pitchFamily="18" charset="0"/>
                          <a:cs typeface="Times New Roman" panose="02020603050405020304" pitchFamily="18" charset="0"/>
                        </a:rPr>
                        <a:t>Доходы семьи </a:t>
                      </a:r>
                      <a:endParaRPr lang="ru-RU" sz="1200" spc="-20" baseline="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0158" marR="10158" marT="0" marB="0" anchor="ctr">
                    <a:solidFill>
                      <a:schemeClr val="accent5">
                        <a:lumMod val="20000"/>
                        <a:lumOff val="80000"/>
                      </a:schemeClr>
                    </a:solidFill>
                  </a:tcPr>
                </a:tc>
                <a:tc>
                  <a:txBody>
                    <a:bodyPr/>
                    <a:lstStyle/>
                    <a:p>
                      <a:pPr algn="just">
                        <a:lnSpc>
                          <a:spcPct val="90000"/>
                        </a:lnSpc>
                        <a:spcAft>
                          <a:spcPts val="0"/>
                        </a:spcAft>
                      </a:pPr>
                      <a:r>
                        <a:rPr lang="ru-RU" sz="1200" spc="-20" baseline="0" dirty="0">
                          <a:solidFill>
                            <a:schemeClr val="tx1"/>
                          </a:solidFill>
                          <a:effectLst/>
                          <a:latin typeface="Times New Roman" panose="02020603050405020304" pitchFamily="18" charset="0"/>
                          <a:cs typeface="Times New Roman" panose="02020603050405020304" pitchFamily="18" charset="0"/>
                        </a:rPr>
                        <a:t>домашнее хозяйство, доходы семьи: регулярные и нерегулярные, совокупные, располагаемые, номинальные и реальные</a:t>
                      </a:r>
                      <a:endParaRPr lang="ru-RU" sz="1200" spc="-20" baseline="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0158" marR="10158" marT="0" marB="0">
                    <a:solidFill>
                      <a:schemeClr val="accent5">
                        <a:lumMod val="20000"/>
                        <a:lumOff val="80000"/>
                      </a:schemeClr>
                    </a:solidFill>
                  </a:tcPr>
                </a:tc>
                <a:extLst>
                  <a:ext uri="{0D108BD9-81ED-4DB2-BD59-A6C34878D82A}">
                    <a16:rowId xmlns:a16="http://schemas.microsoft.com/office/drawing/2014/main" val="10001"/>
                  </a:ext>
                </a:extLst>
              </a:tr>
              <a:tr h="249655">
                <a:tc vMerge="1">
                  <a:txBody>
                    <a:bodyPr/>
                    <a:lstStyle/>
                    <a:p>
                      <a:endParaRPr lang="ru-RU"/>
                    </a:p>
                  </a:txBody>
                  <a:tcPr/>
                </a:tc>
                <a:tc vMerge="1">
                  <a:txBody>
                    <a:bodyPr/>
                    <a:lstStyle/>
                    <a:p>
                      <a:endParaRPr lang="ru-RU"/>
                    </a:p>
                  </a:txBody>
                  <a:tcPr/>
                </a:tc>
                <a:tc>
                  <a:txBody>
                    <a:bodyPr/>
                    <a:lstStyle/>
                    <a:p>
                      <a:pPr>
                        <a:lnSpc>
                          <a:spcPct val="90000"/>
                        </a:lnSpc>
                        <a:spcAft>
                          <a:spcPts val="0"/>
                        </a:spcAft>
                      </a:pPr>
                      <a:r>
                        <a:rPr lang="ru-RU" sz="1200" spc="-20" baseline="0" dirty="0">
                          <a:solidFill>
                            <a:schemeClr val="tx1"/>
                          </a:solidFill>
                          <a:effectLst/>
                          <a:latin typeface="Times New Roman" panose="02020603050405020304" pitchFamily="18" charset="0"/>
                          <a:cs typeface="Times New Roman" panose="02020603050405020304" pitchFamily="18" charset="0"/>
                        </a:rPr>
                        <a:t>Источники доходов семьи</a:t>
                      </a:r>
                      <a:endParaRPr lang="ru-RU" sz="1200" spc="-20" baseline="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0158" marR="10158" marT="0" marB="0" anchor="ctr">
                    <a:solidFill>
                      <a:schemeClr val="accent5">
                        <a:lumMod val="20000"/>
                        <a:lumOff val="80000"/>
                      </a:schemeClr>
                    </a:solidFill>
                  </a:tcPr>
                </a:tc>
                <a:tc>
                  <a:txBody>
                    <a:bodyPr/>
                    <a:lstStyle/>
                    <a:p>
                      <a:pPr algn="just">
                        <a:lnSpc>
                          <a:spcPct val="90000"/>
                        </a:lnSpc>
                        <a:spcAft>
                          <a:spcPts val="0"/>
                        </a:spcAft>
                      </a:pPr>
                      <a:r>
                        <a:rPr lang="ru-RU" sz="1200" spc="-20" baseline="0" dirty="0">
                          <a:solidFill>
                            <a:schemeClr val="tx1"/>
                          </a:solidFill>
                          <a:effectLst/>
                          <a:latin typeface="Times New Roman" panose="02020603050405020304" pitchFamily="18" charset="0"/>
                          <a:cs typeface="Times New Roman" panose="02020603050405020304" pitchFamily="18" charset="0"/>
                        </a:rPr>
                        <a:t>труд, предпринимательская деятельность, личное подсобное хозяйство, страховые и социальные выплаты (трансферты), свободные денежные средства (капитал), имущество, природные ресурсы</a:t>
                      </a:r>
                      <a:endParaRPr lang="ru-RU" sz="1200" spc="-20" baseline="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0158" marR="10158" marT="0" marB="0">
                    <a:solidFill>
                      <a:schemeClr val="accent5">
                        <a:lumMod val="20000"/>
                        <a:lumOff val="80000"/>
                      </a:schemeClr>
                    </a:solidFill>
                  </a:tcPr>
                </a:tc>
                <a:extLst>
                  <a:ext uri="{0D108BD9-81ED-4DB2-BD59-A6C34878D82A}">
                    <a16:rowId xmlns:a16="http://schemas.microsoft.com/office/drawing/2014/main" val="10002"/>
                  </a:ext>
                </a:extLst>
              </a:tr>
              <a:tr h="1747587">
                <a:tc vMerge="1">
                  <a:txBody>
                    <a:bodyPr/>
                    <a:lstStyle/>
                    <a:p>
                      <a:endParaRPr lang="ru-RU"/>
                    </a:p>
                  </a:txBody>
                  <a:tcPr/>
                </a:tc>
                <a:tc vMerge="1">
                  <a:txBody>
                    <a:bodyPr/>
                    <a:lstStyle/>
                    <a:p>
                      <a:endParaRPr lang="ru-RU"/>
                    </a:p>
                  </a:txBody>
                  <a:tcPr/>
                </a:tc>
                <a:tc>
                  <a:txBody>
                    <a:bodyPr/>
                    <a:lstStyle/>
                    <a:p>
                      <a:pPr>
                        <a:lnSpc>
                          <a:spcPct val="90000"/>
                        </a:lnSpc>
                        <a:spcAft>
                          <a:spcPts val="0"/>
                        </a:spcAft>
                      </a:pPr>
                      <a:r>
                        <a:rPr lang="ru-RU" sz="1200" spc="-20" baseline="0" dirty="0">
                          <a:solidFill>
                            <a:schemeClr val="tx1"/>
                          </a:solidFill>
                          <a:effectLst/>
                          <a:latin typeface="Times New Roman" panose="02020603050405020304" pitchFamily="18" charset="0"/>
                          <a:cs typeface="Times New Roman" panose="02020603050405020304" pitchFamily="18" charset="0"/>
                        </a:rPr>
                        <a:t>Виды доходов семьи</a:t>
                      </a:r>
                      <a:endParaRPr lang="ru-RU" sz="1200" spc="-20" baseline="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0158" marR="10158" marT="0" marB="0" anchor="ctr">
                    <a:solidFill>
                      <a:schemeClr val="accent5">
                        <a:lumMod val="20000"/>
                        <a:lumOff val="80000"/>
                      </a:schemeClr>
                    </a:solidFill>
                  </a:tcPr>
                </a:tc>
                <a:tc>
                  <a:txBody>
                    <a:bodyPr/>
                    <a:lstStyle/>
                    <a:p>
                      <a:pPr marL="0" lvl="0" indent="0" algn="just">
                        <a:lnSpc>
                          <a:spcPct val="90000"/>
                        </a:lnSpc>
                        <a:spcAft>
                          <a:spcPts val="0"/>
                        </a:spcAft>
                        <a:buFontTx/>
                        <a:buNone/>
                        <a:tabLst>
                          <a:tab pos="291465" algn="l"/>
                        </a:tabLst>
                      </a:pPr>
                      <a:r>
                        <a:rPr lang="ru-RU" sz="1200" spc="-20" baseline="0" dirty="0">
                          <a:solidFill>
                            <a:schemeClr val="tx1"/>
                          </a:solidFill>
                          <a:effectLst/>
                          <a:latin typeface="Times New Roman" panose="02020603050405020304" pitchFamily="18" charset="0"/>
                          <a:cs typeface="Times New Roman" panose="02020603050405020304" pitchFamily="18" charset="0"/>
                        </a:rPr>
                        <a:t>денежные доходы, получаемые от источника «труд»: заработная плата, премия, доплаты и выплаты, призы и подарки от работодателя; </a:t>
                      </a:r>
                    </a:p>
                    <a:p>
                      <a:pPr marL="0" lvl="0" indent="0" algn="just">
                        <a:lnSpc>
                          <a:spcPct val="90000"/>
                        </a:lnSpc>
                        <a:spcAft>
                          <a:spcPts val="0"/>
                        </a:spcAft>
                        <a:buFontTx/>
                        <a:buNone/>
                        <a:tabLst>
                          <a:tab pos="291465" algn="l"/>
                        </a:tabLst>
                      </a:pPr>
                      <a:r>
                        <a:rPr lang="ru-RU" sz="1200" spc="-20" baseline="0" dirty="0">
                          <a:solidFill>
                            <a:schemeClr val="tx1"/>
                          </a:solidFill>
                          <a:effectLst/>
                          <a:latin typeface="Times New Roman" panose="02020603050405020304" pitchFamily="18" charset="0"/>
                          <a:cs typeface="Times New Roman" panose="02020603050405020304" pitchFamily="18" charset="0"/>
                        </a:rPr>
                        <a:t>денежные доходы, получаемые от источника «предпринимательская деятельность: прибыль; </a:t>
                      </a:r>
                    </a:p>
                    <a:p>
                      <a:pPr marL="0" lvl="0" indent="0" algn="just">
                        <a:lnSpc>
                          <a:spcPct val="90000"/>
                        </a:lnSpc>
                        <a:spcAft>
                          <a:spcPts val="0"/>
                        </a:spcAft>
                        <a:buFontTx/>
                        <a:buNone/>
                        <a:tabLst>
                          <a:tab pos="291465" algn="l"/>
                        </a:tabLst>
                      </a:pPr>
                      <a:r>
                        <a:rPr lang="ru-RU" sz="1200" spc="-20" baseline="0" dirty="0">
                          <a:solidFill>
                            <a:schemeClr val="tx1"/>
                          </a:solidFill>
                          <a:effectLst/>
                          <a:latin typeface="Times New Roman" panose="02020603050405020304" pitchFamily="18" charset="0"/>
                          <a:cs typeface="Times New Roman" panose="02020603050405020304" pitchFamily="18" charset="0"/>
                        </a:rPr>
                        <a:t>денежные доходы, поучаемые от источника «личное подсобное хозяйство»: продукты питания, потребляемые членами домохозяйства, полученные в результате работы в личном подсобном хозяйстве; доход в денежной форме (после продажи продуктов питания, выращенных в личных подсобных хозяйствах); </a:t>
                      </a:r>
                    </a:p>
                    <a:p>
                      <a:pPr marL="0" lvl="0" indent="0" algn="just">
                        <a:lnSpc>
                          <a:spcPct val="90000"/>
                        </a:lnSpc>
                        <a:spcAft>
                          <a:spcPts val="0"/>
                        </a:spcAft>
                        <a:buFontTx/>
                        <a:buNone/>
                        <a:tabLst>
                          <a:tab pos="291465" algn="l"/>
                        </a:tabLst>
                      </a:pPr>
                      <a:r>
                        <a:rPr lang="ru-RU" sz="1200" spc="-20" baseline="0" dirty="0">
                          <a:solidFill>
                            <a:schemeClr val="tx1"/>
                          </a:solidFill>
                          <a:effectLst/>
                          <a:latin typeface="Times New Roman" panose="02020603050405020304" pitchFamily="18" charset="0"/>
                          <a:cs typeface="Times New Roman" panose="02020603050405020304" pitchFamily="18" charset="0"/>
                        </a:rPr>
                        <a:t>денежные доходы, получаемые от источника «страховые и социальные выплаты»: пенсия, стипендия, пособия на детей, материнский капитал, пособие по безработице, пособие по инвалидности, различные дотации и другие выплаты;</a:t>
                      </a:r>
                    </a:p>
                    <a:p>
                      <a:pPr marL="0" lvl="0" indent="0" algn="just">
                        <a:lnSpc>
                          <a:spcPct val="90000"/>
                        </a:lnSpc>
                        <a:spcAft>
                          <a:spcPts val="0"/>
                        </a:spcAft>
                        <a:buFontTx/>
                        <a:buNone/>
                        <a:tabLst>
                          <a:tab pos="291465" algn="l"/>
                        </a:tabLst>
                      </a:pPr>
                      <a:r>
                        <a:rPr lang="ru-RU" sz="1200" spc="-20" baseline="0" dirty="0">
                          <a:solidFill>
                            <a:schemeClr val="tx1"/>
                          </a:solidFill>
                          <a:effectLst/>
                          <a:latin typeface="Times New Roman" panose="02020603050405020304" pitchFamily="18" charset="0"/>
                          <a:cs typeface="Times New Roman" panose="02020603050405020304" pitchFamily="18" charset="0"/>
                        </a:rPr>
                        <a:t>денежные доходы, получаемые от источника «капитал»: проценты домохозяйствам в денежной форме, от размещенных в банках вкладов; дивиденды домохозяйствам в денежной форме, от приобретенных ценных бумаг;</a:t>
                      </a:r>
                    </a:p>
                    <a:p>
                      <a:pPr marL="0" lvl="0" indent="0" algn="just">
                        <a:lnSpc>
                          <a:spcPct val="90000"/>
                        </a:lnSpc>
                        <a:spcAft>
                          <a:spcPts val="0"/>
                        </a:spcAft>
                        <a:buFontTx/>
                        <a:buNone/>
                        <a:tabLst>
                          <a:tab pos="291465" algn="l"/>
                        </a:tabLst>
                      </a:pPr>
                      <a:r>
                        <a:rPr lang="ru-RU" sz="1200" spc="-20" baseline="0" dirty="0">
                          <a:solidFill>
                            <a:schemeClr val="tx1"/>
                          </a:solidFill>
                          <a:effectLst/>
                          <a:latin typeface="Times New Roman" panose="02020603050405020304" pitchFamily="18" charset="0"/>
                          <a:cs typeface="Times New Roman" panose="02020603050405020304" pitchFamily="18" charset="0"/>
                        </a:rPr>
                        <a:t>денежные доходы, получаемые от источника «имущество»: арендная плата; </a:t>
                      </a:r>
                    </a:p>
                    <a:p>
                      <a:pPr marL="0" lvl="0" indent="0" algn="just">
                        <a:lnSpc>
                          <a:spcPct val="90000"/>
                        </a:lnSpc>
                        <a:spcAft>
                          <a:spcPts val="0"/>
                        </a:spcAft>
                        <a:buFontTx/>
                        <a:buNone/>
                        <a:tabLst>
                          <a:tab pos="291465" algn="l"/>
                        </a:tabLst>
                      </a:pPr>
                      <a:r>
                        <a:rPr lang="ru-RU" sz="1200" spc="-20" baseline="0" dirty="0">
                          <a:solidFill>
                            <a:schemeClr val="tx1"/>
                          </a:solidFill>
                          <a:effectLst/>
                          <a:latin typeface="Times New Roman" panose="02020603050405020304" pitchFamily="18" charset="0"/>
                          <a:cs typeface="Times New Roman" panose="02020603050405020304" pitchFamily="18" charset="0"/>
                        </a:rPr>
                        <a:t>денежные доходы, получаемые от источника «природные ресурсы»: рента.</a:t>
                      </a:r>
                      <a:endParaRPr lang="ru-RU" sz="1200" spc="-20" baseline="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0158" marR="10158" marT="0" marB="0">
                    <a:solidFill>
                      <a:schemeClr val="accent5">
                        <a:lumMod val="20000"/>
                        <a:lumOff val="80000"/>
                      </a:schemeClr>
                    </a:solidFill>
                  </a:tcPr>
                </a:tc>
                <a:extLst>
                  <a:ext uri="{0D108BD9-81ED-4DB2-BD59-A6C34878D82A}">
                    <a16:rowId xmlns:a16="http://schemas.microsoft.com/office/drawing/2014/main" val="10003"/>
                  </a:ext>
                </a:extLst>
              </a:tr>
              <a:tr h="249655">
                <a:tc vMerge="1">
                  <a:txBody>
                    <a:bodyPr/>
                    <a:lstStyle/>
                    <a:p>
                      <a:endParaRPr lang="ru-RU"/>
                    </a:p>
                  </a:txBody>
                  <a:tcPr/>
                </a:tc>
                <a:tc vMerge="1">
                  <a:txBody>
                    <a:bodyPr/>
                    <a:lstStyle/>
                    <a:p>
                      <a:endParaRPr lang="ru-RU"/>
                    </a:p>
                  </a:txBody>
                  <a:tcPr/>
                </a:tc>
                <a:tc>
                  <a:txBody>
                    <a:bodyPr/>
                    <a:lstStyle/>
                    <a:p>
                      <a:pPr>
                        <a:lnSpc>
                          <a:spcPct val="90000"/>
                        </a:lnSpc>
                        <a:spcAft>
                          <a:spcPts val="0"/>
                        </a:spcAft>
                      </a:pPr>
                      <a:r>
                        <a:rPr lang="ru-RU" sz="1200" spc="-20" baseline="0">
                          <a:solidFill>
                            <a:schemeClr val="tx1"/>
                          </a:solidFill>
                          <a:effectLst/>
                          <a:latin typeface="Times New Roman" panose="02020603050405020304" pitchFamily="18" charset="0"/>
                          <a:cs typeface="Times New Roman" panose="02020603050405020304" pitchFamily="18" charset="0"/>
                        </a:rPr>
                        <a:t>Благосостояние семьи</a:t>
                      </a:r>
                      <a:endParaRPr lang="ru-RU" sz="1200" spc="-20" baseline="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0158" marR="10158" marT="0" marB="0" anchor="ctr">
                    <a:solidFill>
                      <a:schemeClr val="accent5">
                        <a:lumMod val="20000"/>
                        <a:lumOff val="80000"/>
                      </a:schemeClr>
                    </a:solidFill>
                  </a:tcPr>
                </a:tc>
                <a:tc>
                  <a:txBody>
                    <a:bodyPr/>
                    <a:lstStyle/>
                    <a:p>
                      <a:pPr marL="0" lvl="0" indent="0" algn="just">
                        <a:lnSpc>
                          <a:spcPct val="90000"/>
                        </a:lnSpc>
                        <a:spcAft>
                          <a:spcPts val="0"/>
                        </a:spcAft>
                        <a:buFontTx/>
                        <a:buNone/>
                        <a:tabLst>
                          <a:tab pos="291465" algn="l"/>
                        </a:tabLst>
                      </a:pPr>
                      <a:r>
                        <a:rPr lang="ru-RU" sz="1200" spc="-20" baseline="0" dirty="0">
                          <a:solidFill>
                            <a:schemeClr val="tx1"/>
                          </a:solidFill>
                          <a:effectLst/>
                          <a:latin typeface="Times New Roman" panose="02020603050405020304" pitchFamily="18" charset="0"/>
                          <a:cs typeface="Times New Roman" panose="02020603050405020304" pitchFamily="18" charset="0"/>
                        </a:rPr>
                        <a:t>способы повышения доходов семьи, способы снижения расходов семьи, избежание необоснованных трат, влияние рекламы на бюджет, влияние использование кредитов на бюджет</a:t>
                      </a:r>
                      <a:endParaRPr lang="ru-RU" sz="1200" spc="-20" baseline="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0158" marR="10158" marT="0" marB="0">
                    <a:solidFill>
                      <a:schemeClr val="accent5">
                        <a:lumMod val="20000"/>
                        <a:lumOff val="80000"/>
                      </a:schemeClr>
                    </a:solidFill>
                  </a:tcPr>
                </a:tc>
                <a:extLst>
                  <a:ext uri="{0D108BD9-81ED-4DB2-BD59-A6C34878D82A}">
                    <a16:rowId xmlns:a16="http://schemas.microsoft.com/office/drawing/2014/main" val="10004"/>
                  </a:ext>
                </a:extLst>
              </a:tr>
              <a:tr h="748966">
                <a:tc vMerge="1">
                  <a:txBody>
                    <a:bodyPr/>
                    <a:lstStyle/>
                    <a:p>
                      <a:endParaRPr lang="ru-RU"/>
                    </a:p>
                  </a:txBody>
                  <a:tcPr/>
                </a:tc>
                <a:tc rowSpan="2">
                  <a:txBody>
                    <a:bodyPr/>
                    <a:lstStyle/>
                    <a:p>
                      <a:pPr algn="ctr">
                        <a:lnSpc>
                          <a:spcPct val="90000"/>
                        </a:lnSpc>
                        <a:spcAft>
                          <a:spcPts val="0"/>
                        </a:spcAft>
                      </a:pPr>
                      <a:r>
                        <a:rPr lang="ru-RU" sz="1200" spc="-20" baseline="0" dirty="0">
                          <a:solidFill>
                            <a:schemeClr val="tx1"/>
                          </a:solidFill>
                          <a:effectLst/>
                          <a:latin typeface="Times New Roman" panose="02020603050405020304" pitchFamily="18" charset="0"/>
                          <a:cs typeface="Times New Roman" panose="02020603050405020304" pitchFamily="18" charset="0"/>
                        </a:rPr>
                        <a:t>Тема 2.2. Расходы семьи</a:t>
                      </a:r>
                      <a:endParaRPr lang="ru-RU" sz="1200" spc="-20" baseline="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0158" marR="10158" marT="0" marB="0" anchor="ctr">
                    <a:solidFill>
                      <a:schemeClr val="accent5">
                        <a:lumMod val="20000"/>
                        <a:lumOff val="80000"/>
                      </a:schemeClr>
                    </a:solidFill>
                  </a:tcPr>
                </a:tc>
                <a:tc>
                  <a:txBody>
                    <a:bodyPr/>
                    <a:lstStyle/>
                    <a:p>
                      <a:pPr>
                        <a:lnSpc>
                          <a:spcPct val="90000"/>
                        </a:lnSpc>
                        <a:spcAft>
                          <a:spcPts val="0"/>
                        </a:spcAft>
                      </a:pPr>
                      <a:r>
                        <a:rPr lang="ru-RU" sz="1200" spc="-20" baseline="0" dirty="0">
                          <a:solidFill>
                            <a:schemeClr val="tx1"/>
                          </a:solidFill>
                          <a:effectLst/>
                          <a:latin typeface="Times New Roman" panose="02020603050405020304" pitchFamily="18" charset="0"/>
                          <a:cs typeface="Times New Roman" panose="02020603050405020304" pitchFamily="18" charset="0"/>
                        </a:rPr>
                        <a:t>Расходы семьи. Виды расходов семьи</a:t>
                      </a:r>
                      <a:endParaRPr lang="ru-RU" sz="1200" spc="-20" baseline="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0158" marR="10158" marT="0" marB="0" anchor="ctr">
                    <a:solidFill>
                      <a:schemeClr val="accent5">
                        <a:lumMod val="20000"/>
                        <a:lumOff val="80000"/>
                      </a:schemeClr>
                    </a:solidFill>
                  </a:tcPr>
                </a:tc>
                <a:tc>
                  <a:txBody>
                    <a:bodyPr/>
                    <a:lstStyle/>
                    <a:p>
                      <a:pPr marL="0" lvl="0" indent="0" algn="just">
                        <a:lnSpc>
                          <a:spcPct val="90000"/>
                        </a:lnSpc>
                        <a:spcAft>
                          <a:spcPts val="0"/>
                        </a:spcAft>
                        <a:buFontTx/>
                        <a:buNone/>
                        <a:tabLst>
                          <a:tab pos="291465" algn="l"/>
                        </a:tabLst>
                      </a:pPr>
                      <a:r>
                        <a:rPr lang="ru-RU" sz="1200" spc="-20" baseline="0" dirty="0">
                          <a:solidFill>
                            <a:schemeClr val="tx1"/>
                          </a:solidFill>
                          <a:effectLst/>
                          <a:latin typeface="Times New Roman" panose="02020603050405020304" pitchFamily="18" charset="0"/>
                          <a:cs typeface="Times New Roman" panose="02020603050405020304" pitchFamily="18" charset="0"/>
                        </a:rPr>
                        <a:t>расходы семьи по целям использования: регулярные платежи, на удовлетворение личных потребностей, на формирование личных сбережений; </a:t>
                      </a:r>
                    </a:p>
                    <a:p>
                      <a:pPr marL="0" lvl="0" indent="0" algn="just">
                        <a:lnSpc>
                          <a:spcPct val="90000"/>
                        </a:lnSpc>
                        <a:spcAft>
                          <a:spcPts val="0"/>
                        </a:spcAft>
                        <a:buFontTx/>
                        <a:buNone/>
                        <a:tabLst>
                          <a:tab pos="291465" algn="l"/>
                        </a:tabLst>
                      </a:pPr>
                      <a:r>
                        <a:rPr lang="ru-RU" sz="1200" spc="-20" baseline="0" dirty="0">
                          <a:solidFill>
                            <a:schemeClr val="tx1"/>
                          </a:solidFill>
                          <a:effectLst/>
                          <a:latin typeface="Times New Roman" panose="02020603050405020304" pitchFamily="18" charset="0"/>
                          <a:cs typeface="Times New Roman" panose="02020603050405020304" pitchFamily="18" charset="0"/>
                        </a:rPr>
                        <a:t>расходы семьи по степени регулярности: обязательные, постоянные, переменные, случайные (спонтанные расходы), непредвиденные расходы; </a:t>
                      </a:r>
                    </a:p>
                    <a:p>
                      <a:pPr marL="0" lvl="0" indent="0" algn="just">
                        <a:lnSpc>
                          <a:spcPct val="90000"/>
                        </a:lnSpc>
                        <a:spcAft>
                          <a:spcPts val="0"/>
                        </a:spcAft>
                        <a:buFontTx/>
                        <a:buNone/>
                        <a:tabLst>
                          <a:tab pos="291465" algn="l"/>
                        </a:tabLst>
                      </a:pPr>
                      <a:r>
                        <a:rPr lang="ru-RU" sz="1200" spc="-20" baseline="0" dirty="0">
                          <a:solidFill>
                            <a:schemeClr val="tx1"/>
                          </a:solidFill>
                          <a:effectLst/>
                          <a:latin typeface="Times New Roman" panose="02020603050405020304" pitchFamily="18" charset="0"/>
                          <a:cs typeface="Times New Roman" panose="02020603050405020304" pitchFamily="18" charset="0"/>
                        </a:rPr>
                        <a:t>расходы семьи по степени необходимости: первоочередные (необходимые), второочередные (желательные), прочие (остальные).</a:t>
                      </a:r>
                      <a:endParaRPr lang="ru-RU" sz="1200" spc="-20" baseline="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0158" marR="10158" marT="0" marB="0">
                    <a:solidFill>
                      <a:schemeClr val="accent5">
                        <a:lumMod val="20000"/>
                        <a:lumOff val="80000"/>
                      </a:schemeClr>
                    </a:solidFill>
                  </a:tcPr>
                </a:tc>
                <a:extLst>
                  <a:ext uri="{0D108BD9-81ED-4DB2-BD59-A6C34878D82A}">
                    <a16:rowId xmlns:a16="http://schemas.microsoft.com/office/drawing/2014/main" val="10005"/>
                  </a:ext>
                </a:extLst>
              </a:tr>
              <a:tr h="1123449">
                <a:tc vMerge="1">
                  <a:txBody>
                    <a:bodyPr/>
                    <a:lstStyle/>
                    <a:p>
                      <a:endParaRPr lang="ru-RU"/>
                    </a:p>
                  </a:txBody>
                  <a:tcPr/>
                </a:tc>
                <a:tc vMerge="1">
                  <a:txBody>
                    <a:bodyPr/>
                    <a:lstStyle/>
                    <a:p>
                      <a:endParaRPr lang="ru-RU"/>
                    </a:p>
                  </a:txBody>
                  <a:tcPr/>
                </a:tc>
                <a:tc>
                  <a:txBody>
                    <a:bodyPr/>
                    <a:lstStyle/>
                    <a:p>
                      <a:pPr>
                        <a:lnSpc>
                          <a:spcPct val="90000"/>
                        </a:lnSpc>
                        <a:spcAft>
                          <a:spcPts val="0"/>
                        </a:spcAft>
                      </a:pPr>
                      <a:r>
                        <a:rPr lang="ru-RU" sz="1200" spc="-20" baseline="0" dirty="0">
                          <a:solidFill>
                            <a:schemeClr val="tx1"/>
                          </a:solidFill>
                          <a:effectLst/>
                          <a:latin typeface="Times New Roman" panose="02020603050405020304" pitchFamily="18" charset="0"/>
                          <a:cs typeface="Times New Roman" panose="02020603050405020304" pitchFamily="18" charset="0"/>
                        </a:rPr>
                        <a:t>Направления расходов семьи</a:t>
                      </a:r>
                      <a:endParaRPr lang="ru-RU" sz="1200" spc="-20" baseline="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0158" marR="10158" marT="0" marB="0" anchor="ctr">
                    <a:solidFill>
                      <a:schemeClr val="accent5">
                        <a:lumMod val="20000"/>
                        <a:lumOff val="80000"/>
                      </a:schemeClr>
                    </a:solidFill>
                  </a:tcPr>
                </a:tc>
                <a:tc>
                  <a:txBody>
                    <a:bodyPr/>
                    <a:lstStyle/>
                    <a:p>
                      <a:pPr marL="0" lvl="0" indent="0" algn="just">
                        <a:lnSpc>
                          <a:spcPct val="90000"/>
                        </a:lnSpc>
                        <a:spcAft>
                          <a:spcPts val="0"/>
                        </a:spcAft>
                        <a:buFontTx/>
                        <a:buNone/>
                        <a:tabLst>
                          <a:tab pos="291465" algn="l"/>
                        </a:tabLst>
                      </a:pPr>
                      <a:r>
                        <a:rPr lang="ru-RU" sz="1200" spc="-20" baseline="0" dirty="0">
                          <a:solidFill>
                            <a:schemeClr val="tx1"/>
                          </a:solidFill>
                          <a:effectLst/>
                          <a:latin typeface="Times New Roman" panose="02020603050405020304" pitchFamily="18" charset="0"/>
                          <a:cs typeface="Times New Roman" panose="02020603050405020304" pitchFamily="18" charset="0"/>
                        </a:rPr>
                        <a:t>виды необходимых регулярных платежей: расходы на выплату налогов государству, расходы на оплату коммунальных услуг, расходы на оплату кредитов, долгов и т. п., расходы на оплату аренды жилья; </a:t>
                      </a:r>
                    </a:p>
                    <a:p>
                      <a:pPr marL="0" lvl="0" indent="0" algn="just">
                        <a:lnSpc>
                          <a:spcPct val="90000"/>
                        </a:lnSpc>
                        <a:spcAft>
                          <a:spcPts val="0"/>
                        </a:spcAft>
                        <a:buFontTx/>
                        <a:buNone/>
                        <a:tabLst>
                          <a:tab pos="291465" algn="l"/>
                        </a:tabLst>
                      </a:pPr>
                      <a:r>
                        <a:rPr lang="ru-RU" sz="1200" spc="-20" baseline="0" dirty="0">
                          <a:solidFill>
                            <a:schemeClr val="tx1"/>
                          </a:solidFill>
                          <a:effectLst/>
                          <a:latin typeface="Times New Roman" panose="02020603050405020304" pitchFamily="18" charset="0"/>
                          <a:cs typeface="Times New Roman" panose="02020603050405020304" pitchFamily="18" charset="0"/>
                        </a:rPr>
                        <a:t>виды расходов на удовлетворение личных потребностей: расходы на питание, расходы на непродовольственные товары, расходы на услуги связи, расходы на транспорт, расходы на культурно-спортивные, образовательные и медицинские услуги; </a:t>
                      </a:r>
                    </a:p>
                    <a:p>
                      <a:pPr marL="0" lvl="0" indent="0" algn="just">
                        <a:lnSpc>
                          <a:spcPct val="90000"/>
                        </a:lnSpc>
                        <a:spcAft>
                          <a:spcPts val="0"/>
                        </a:spcAft>
                        <a:buFontTx/>
                        <a:buNone/>
                        <a:tabLst>
                          <a:tab pos="291465" algn="l"/>
                        </a:tabLst>
                      </a:pPr>
                      <a:r>
                        <a:rPr lang="ru-RU" sz="1200" spc="-20" baseline="0" dirty="0">
                          <a:solidFill>
                            <a:schemeClr val="tx1"/>
                          </a:solidFill>
                          <a:effectLst/>
                          <a:latin typeface="Times New Roman" panose="02020603050405020304" pitchFamily="18" charset="0"/>
                          <a:cs typeface="Times New Roman" panose="02020603050405020304" pitchFamily="18" charset="0"/>
                        </a:rPr>
                        <a:t>виды расходов на формирование личных сбережений: расходы на накопление денег на отпуск, на долгосрочные покупки, инвестиции; пенсионные накопления и т.п.; расходы на создание подушки финансовой безопасности (для оплаты счетов, питания и других потребностей членов семьи) на случай возникновения внештатной ситуации, такой как внезапная потеря дохода, болезнь, чрезвычайная ситуация и т.п.</a:t>
                      </a:r>
                      <a:endParaRPr lang="ru-RU" sz="1200" spc="-20" baseline="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0158" marR="10158" marT="0" marB="0">
                    <a:solidFill>
                      <a:schemeClr val="accent5">
                        <a:lumMod val="20000"/>
                        <a:lumOff val="80000"/>
                      </a:schemeClr>
                    </a:solidFill>
                  </a:tcPr>
                </a:tc>
                <a:extLst>
                  <a:ext uri="{0D108BD9-81ED-4DB2-BD59-A6C34878D82A}">
                    <a16:rowId xmlns:a16="http://schemas.microsoft.com/office/drawing/2014/main" val="10006"/>
                  </a:ext>
                </a:extLst>
              </a:tr>
              <a:tr h="374483">
                <a:tc vMerge="1">
                  <a:txBody>
                    <a:bodyPr/>
                    <a:lstStyle/>
                    <a:p>
                      <a:endParaRPr lang="ru-RU"/>
                    </a:p>
                  </a:txBody>
                  <a:tcPr/>
                </a:tc>
                <a:tc rowSpan="2">
                  <a:txBody>
                    <a:bodyPr/>
                    <a:lstStyle/>
                    <a:p>
                      <a:pPr algn="ctr">
                        <a:lnSpc>
                          <a:spcPct val="90000"/>
                        </a:lnSpc>
                        <a:spcAft>
                          <a:spcPts val="0"/>
                        </a:spcAft>
                      </a:pPr>
                      <a:r>
                        <a:rPr lang="ru-RU" sz="1200" spc="-20" baseline="0" dirty="0">
                          <a:solidFill>
                            <a:schemeClr val="tx1"/>
                          </a:solidFill>
                          <a:effectLst/>
                          <a:latin typeface="Times New Roman" panose="02020603050405020304" pitchFamily="18" charset="0"/>
                          <a:cs typeface="Times New Roman" panose="02020603050405020304" pitchFamily="18" charset="0"/>
                        </a:rPr>
                        <a:t>Тема 2.3. Налоги и их влияние на бюджет семьи</a:t>
                      </a:r>
                      <a:endParaRPr lang="ru-RU" sz="1200" spc="-20" baseline="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0158" marR="10158" marT="0" marB="0" anchor="ctr">
                    <a:solidFill>
                      <a:schemeClr val="accent5">
                        <a:lumMod val="20000"/>
                        <a:lumOff val="80000"/>
                      </a:schemeClr>
                    </a:solidFill>
                  </a:tcPr>
                </a:tc>
                <a:tc>
                  <a:txBody>
                    <a:bodyPr/>
                    <a:lstStyle/>
                    <a:p>
                      <a:pPr>
                        <a:lnSpc>
                          <a:spcPct val="90000"/>
                        </a:lnSpc>
                        <a:spcAft>
                          <a:spcPts val="0"/>
                        </a:spcAft>
                      </a:pPr>
                      <a:r>
                        <a:rPr lang="ru-RU" sz="1200" spc="-20" baseline="0">
                          <a:solidFill>
                            <a:schemeClr val="tx1"/>
                          </a:solidFill>
                          <a:effectLst/>
                          <a:latin typeface="Times New Roman" panose="02020603050405020304" pitchFamily="18" charset="0"/>
                          <a:cs typeface="Times New Roman" panose="02020603050405020304" pitchFamily="18" charset="0"/>
                        </a:rPr>
                        <a:t>Экономическая природа налогов</a:t>
                      </a:r>
                      <a:endParaRPr lang="ru-RU" sz="1200" spc="-20" baseline="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0158" marR="10158" marT="0" marB="0" anchor="ctr">
                    <a:solidFill>
                      <a:schemeClr val="accent5">
                        <a:lumMod val="20000"/>
                        <a:lumOff val="80000"/>
                      </a:schemeClr>
                    </a:solidFill>
                  </a:tcPr>
                </a:tc>
                <a:tc>
                  <a:txBody>
                    <a:bodyPr/>
                    <a:lstStyle/>
                    <a:p>
                      <a:pPr algn="just">
                        <a:lnSpc>
                          <a:spcPct val="90000"/>
                        </a:lnSpc>
                        <a:spcAft>
                          <a:spcPts val="0"/>
                        </a:spcAft>
                        <a:buFontTx/>
                        <a:buNone/>
                      </a:pPr>
                      <a:r>
                        <a:rPr lang="ru-RU" sz="1200" spc="-20" baseline="0" dirty="0">
                          <a:solidFill>
                            <a:schemeClr val="tx1"/>
                          </a:solidFill>
                          <a:effectLst/>
                          <a:latin typeface="Times New Roman" panose="02020603050405020304" pitchFamily="18" charset="0"/>
                          <a:cs typeface="Times New Roman" panose="02020603050405020304" pitchFamily="18" charset="0"/>
                        </a:rPr>
                        <a:t>понимание элементов налога, их содержания и применения (субъект, объект, налоговая база, единица измерения налоговой базы, порядок исчисления, налога, налоговые льготы, сроки и порядок уплаты налога, налоговая декларация)</a:t>
                      </a:r>
                      <a:endParaRPr lang="ru-RU" sz="1200" spc="-20" baseline="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0158" marR="10158" marT="0" marB="0">
                    <a:solidFill>
                      <a:schemeClr val="accent5">
                        <a:lumMod val="20000"/>
                        <a:lumOff val="80000"/>
                      </a:schemeClr>
                    </a:solidFill>
                  </a:tcPr>
                </a:tc>
                <a:extLst>
                  <a:ext uri="{0D108BD9-81ED-4DB2-BD59-A6C34878D82A}">
                    <a16:rowId xmlns:a16="http://schemas.microsoft.com/office/drawing/2014/main" val="10007"/>
                  </a:ext>
                </a:extLst>
              </a:tr>
              <a:tr h="374483">
                <a:tc vMerge="1">
                  <a:txBody>
                    <a:bodyPr/>
                    <a:lstStyle/>
                    <a:p>
                      <a:endParaRPr lang="ru-RU"/>
                    </a:p>
                  </a:txBody>
                  <a:tcPr/>
                </a:tc>
                <a:tc vMerge="1">
                  <a:txBody>
                    <a:bodyPr/>
                    <a:lstStyle/>
                    <a:p>
                      <a:endParaRPr lang="ru-RU"/>
                    </a:p>
                  </a:txBody>
                  <a:tcPr/>
                </a:tc>
                <a:tc>
                  <a:txBody>
                    <a:bodyPr/>
                    <a:lstStyle/>
                    <a:p>
                      <a:pPr>
                        <a:lnSpc>
                          <a:spcPct val="90000"/>
                        </a:lnSpc>
                        <a:spcAft>
                          <a:spcPts val="0"/>
                        </a:spcAft>
                      </a:pPr>
                      <a:r>
                        <a:rPr lang="ru-RU" sz="1200" spc="-20" baseline="0">
                          <a:solidFill>
                            <a:schemeClr val="tx1"/>
                          </a:solidFill>
                          <a:effectLst/>
                          <a:latin typeface="Times New Roman" panose="02020603050405020304" pitchFamily="18" charset="0"/>
                          <a:cs typeface="Times New Roman" panose="02020603050405020304" pitchFamily="18" charset="0"/>
                        </a:rPr>
                        <a:t>Налоги, уплачиваемые гражданами</a:t>
                      </a:r>
                      <a:endParaRPr lang="ru-RU" sz="1200" spc="-20" baseline="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0158" marR="10158" marT="0" marB="0" anchor="ctr">
                    <a:solidFill>
                      <a:schemeClr val="accent5">
                        <a:lumMod val="20000"/>
                        <a:lumOff val="80000"/>
                      </a:schemeClr>
                    </a:solidFill>
                  </a:tcPr>
                </a:tc>
                <a:tc>
                  <a:txBody>
                    <a:bodyPr/>
                    <a:lstStyle/>
                    <a:p>
                      <a:pPr algn="just">
                        <a:lnSpc>
                          <a:spcPct val="90000"/>
                        </a:lnSpc>
                        <a:spcAft>
                          <a:spcPts val="0"/>
                        </a:spcAft>
                        <a:buFontTx/>
                        <a:buNone/>
                      </a:pPr>
                      <a:r>
                        <a:rPr lang="ru-RU" sz="1200" spc="-20" baseline="0" dirty="0">
                          <a:solidFill>
                            <a:schemeClr val="tx1"/>
                          </a:solidFill>
                          <a:effectLst/>
                          <a:latin typeface="Times New Roman" panose="02020603050405020304" pitchFamily="18" charset="0"/>
                          <a:cs typeface="Times New Roman" panose="02020603050405020304" pitchFamily="18" charset="0"/>
                        </a:rPr>
                        <a:t>налог на доходы физических лиц (НДФЛ), налог на имущество физических лиц, транспортный налог, земельный налог, сборы за пользование объектами животного мира и за пользование объектами водных биологических ресурсов, государственная пошлина</a:t>
                      </a:r>
                      <a:endParaRPr lang="ru-RU" sz="1200" spc="-20" baseline="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0158" marR="10158" marT="0" marB="0">
                    <a:solidFill>
                      <a:schemeClr val="accent5">
                        <a:lumMod val="20000"/>
                        <a:lumOff val="80000"/>
                      </a:schemeClr>
                    </a:solidFill>
                  </a:tcPr>
                </a:tc>
                <a:extLst>
                  <a:ext uri="{0D108BD9-81ED-4DB2-BD59-A6C34878D82A}">
                    <a16:rowId xmlns:a16="http://schemas.microsoft.com/office/drawing/2014/main" val="10008"/>
                  </a:ext>
                </a:extLst>
              </a:tr>
              <a:tr h="249655">
                <a:tc vMerge="1">
                  <a:txBody>
                    <a:bodyPr/>
                    <a:lstStyle/>
                    <a:p>
                      <a:endParaRPr lang="ru-RU"/>
                    </a:p>
                  </a:txBody>
                  <a:tcPr/>
                </a:tc>
                <a:tc rowSpan="2">
                  <a:txBody>
                    <a:bodyPr/>
                    <a:lstStyle/>
                    <a:p>
                      <a:pPr algn="ctr">
                        <a:lnSpc>
                          <a:spcPct val="90000"/>
                        </a:lnSpc>
                        <a:spcAft>
                          <a:spcPts val="0"/>
                        </a:spcAft>
                      </a:pPr>
                      <a:r>
                        <a:rPr lang="ru-RU" sz="1200" spc="-20" baseline="0" dirty="0">
                          <a:solidFill>
                            <a:schemeClr val="tx1"/>
                          </a:solidFill>
                          <a:effectLst/>
                          <a:latin typeface="Times New Roman" panose="02020603050405020304" pitchFamily="18" charset="0"/>
                          <a:cs typeface="Times New Roman" panose="02020603050405020304" pitchFamily="18" charset="0"/>
                        </a:rPr>
                        <a:t>Тема 2.4. Планирование доходов и расходов семьи</a:t>
                      </a:r>
                      <a:endParaRPr lang="ru-RU" sz="1200" spc="-20" baseline="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0158" marR="10158" marT="0" marB="0" anchor="ctr">
                    <a:solidFill>
                      <a:schemeClr val="accent5">
                        <a:lumMod val="20000"/>
                        <a:lumOff val="80000"/>
                      </a:schemeClr>
                    </a:solidFill>
                  </a:tcPr>
                </a:tc>
                <a:tc>
                  <a:txBody>
                    <a:bodyPr/>
                    <a:lstStyle/>
                    <a:p>
                      <a:pPr>
                        <a:lnSpc>
                          <a:spcPct val="90000"/>
                        </a:lnSpc>
                        <a:spcAft>
                          <a:spcPts val="0"/>
                        </a:spcAft>
                      </a:pPr>
                      <a:r>
                        <a:rPr lang="ru-RU" sz="1200" spc="-20" baseline="0">
                          <a:solidFill>
                            <a:schemeClr val="tx1"/>
                          </a:solidFill>
                          <a:effectLst/>
                          <a:latin typeface="Times New Roman" panose="02020603050405020304" pitchFamily="18" charset="0"/>
                          <a:cs typeface="Times New Roman" panose="02020603050405020304" pitchFamily="18" charset="0"/>
                        </a:rPr>
                        <a:t>Семейный бюджет</a:t>
                      </a:r>
                      <a:endParaRPr lang="ru-RU" sz="1200" spc="-20" baseline="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0158" marR="10158" marT="0" marB="0" anchor="ctr">
                    <a:solidFill>
                      <a:schemeClr val="accent5">
                        <a:lumMod val="20000"/>
                        <a:lumOff val="80000"/>
                      </a:schemeClr>
                    </a:solidFill>
                  </a:tcPr>
                </a:tc>
                <a:tc>
                  <a:txBody>
                    <a:bodyPr/>
                    <a:lstStyle/>
                    <a:p>
                      <a:pPr algn="just">
                        <a:lnSpc>
                          <a:spcPct val="90000"/>
                        </a:lnSpc>
                        <a:spcAft>
                          <a:spcPts val="0"/>
                        </a:spcAft>
                        <a:buFontTx/>
                        <a:buNone/>
                      </a:pPr>
                      <a:r>
                        <a:rPr lang="ru-RU" sz="1200" spc="-20" baseline="0">
                          <a:solidFill>
                            <a:schemeClr val="tx1"/>
                          </a:solidFill>
                          <a:effectLst/>
                          <a:latin typeface="Times New Roman" panose="02020603050405020304" pitchFamily="18" charset="0"/>
                          <a:cs typeface="Times New Roman" panose="02020603050405020304" pitchFamily="18" charset="0"/>
                        </a:rPr>
                        <a:t>варианты ведения семейного бюджета: общий бюджет, смешанный бюджет, раздельный бюджет; сбалансированный бюджет, профицитный бюджет, дефицитный бюджет </a:t>
                      </a:r>
                      <a:endParaRPr lang="ru-RU" sz="1200" spc="-20" baseline="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0158" marR="10158" marT="0" marB="0">
                    <a:solidFill>
                      <a:schemeClr val="accent5">
                        <a:lumMod val="20000"/>
                        <a:lumOff val="80000"/>
                      </a:schemeClr>
                    </a:solidFill>
                  </a:tcPr>
                </a:tc>
                <a:extLst>
                  <a:ext uri="{0D108BD9-81ED-4DB2-BD59-A6C34878D82A}">
                    <a16:rowId xmlns:a16="http://schemas.microsoft.com/office/drawing/2014/main" val="10009"/>
                  </a:ext>
                </a:extLst>
              </a:tr>
              <a:tr h="249655">
                <a:tc vMerge="1">
                  <a:txBody>
                    <a:bodyPr/>
                    <a:lstStyle/>
                    <a:p>
                      <a:endParaRPr lang="ru-RU"/>
                    </a:p>
                  </a:txBody>
                  <a:tcPr/>
                </a:tc>
                <a:tc vMerge="1">
                  <a:txBody>
                    <a:bodyPr/>
                    <a:lstStyle/>
                    <a:p>
                      <a:endParaRPr lang="ru-RU"/>
                    </a:p>
                  </a:txBody>
                  <a:tcPr/>
                </a:tc>
                <a:tc>
                  <a:txBody>
                    <a:bodyPr/>
                    <a:lstStyle/>
                    <a:p>
                      <a:pPr>
                        <a:lnSpc>
                          <a:spcPct val="90000"/>
                        </a:lnSpc>
                        <a:spcAft>
                          <a:spcPts val="0"/>
                        </a:spcAft>
                      </a:pPr>
                      <a:r>
                        <a:rPr lang="ru-RU" sz="1200" spc="-20" baseline="0">
                          <a:solidFill>
                            <a:schemeClr val="tx1"/>
                          </a:solidFill>
                          <a:effectLst/>
                          <a:latin typeface="Times New Roman" panose="02020603050405020304" pitchFamily="18" charset="0"/>
                          <a:cs typeface="Times New Roman" panose="02020603050405020304" pitchFamily="18" charset="0"/>
                        </a:rPr>
                        <a:t>Планирование доходов и расходов семьи</a:t>
                      </a:r>
                      <a:endParaRPr lang="ru-RU" sz="1200" spc="-20" baseline="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0158" marR="10158" marT="0" marB="0" anchor="ctr">
                    <a:solidFill>
                      <a:schemeClr val="accent5">
                        <a:lumMod val="20000"/>
                        <a:lumOff val="80000"/>
                      </a:schemeClr>
                    </a:solidFill>
                  </a:tcPr>
                </a:tc>
                <a:tc>
                  <a:txBody>
                    <a:bodyPr/>
                    <a:lstStyle/>
                    <a:p>
                      <a:pPr algn="just">
                        <a:lnSpc>
                          <a:spcPct val="90000"/>
                        </a:lnSpc>
                        <a:spcAft>
                          <a:spcPts val="0"/>
                        </a:spcAft>
                        <a:buFontTx/>
                        <a:buNone/>
                      </a:pPr>
                      <a:r>
                        <a:rPr lang="ru-RU" sz="1200" spc="-20" baseline="0" dirty="0">
                          <a:solidFill>
                            <a:schemeClr val="tx1"/>
                          </a:solidFill>
                          <a:effectLst/>
                          <a:latin typeface="Times New Roman" panose="02020603050405020304" pitchFamily="18" charset="0"/>
                          <a:cs typeface="Times New Roman" panose="02020603050405020304" pitchFamily="18" charset="0"/>
                        </a:rPr>
                        <a:t>необходимость составления семейного бюджета; процедура планирования доходов и расходов семьи; структура семейного бюджета: таблица доходов и расходов семьи.</a:t>
                      </a:r>
                      <a:endParaRPr lang="ru-RU" sz="1200" spc="-20" baseline="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0158" marR="10158" marT="0" marB="0">
                    <a:solidFill>
                      <a:schemeClr val="accent5">
                        <a:lumMod val="20000"/>
                        <a:lumOff val="80000"/>
                      </a:schemeClr>
                    </a:solidFill>
                  </a:tcPr>
                </a:tc>
                <a:extLst>
                  <a:ext uri="{0D108BD9-81ED-4DB2-BD59-A6C34878D82A}">
                    <a16:rowId xmlns:a16="http://schemas.microsoft.com/office/drawing/2014/main" val="10010"/>
                  </a:ext>
                </a:extLst>
              </a:tr>
            </a:tbl>
          </a:graphicData>
        </a:graphic>
      </p:graphicFrame>
    </p:spTree>
    <p:extLst>
      <p:ext uri="{BB962C8B-B14F-4D97-AF65-F5344CB8AC3E}">
        <p14:creationId xmlns:p14="http://schemas.microsoft.com/office/powerpoint/2010/main" val="42548919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Таблица 2"/>
          <p:cNvGraphicFramePr>
            <a:graphicFrameLocks noGrp="1"/>
          </p:cNvGraphicFramePr>
          <p:nvPr/>
        </p:nvGraphicFramePr>
        <p:xfrm>
          <a:off x="0" y="0"/>
          <a:ext cx="12192000" cy="6857999"/>
        </p:xfrm>
        <a:graphic>
          <a:graphicData uri="http://schemas.openxmlformats.org/drawingml/2006/table">
            <a:tbl>
              <a:tblPr firstRow="1" firstCol="1" bandRow="1">
                <a:tableStyleId>{5C22544A-7EE6-4342-B048-85BDC9FD1C3A}</a:tableStyleId>
              </a:tblPr>
              <a:tblGrid>
                <a:gridCol w="1037311">
                  <a:extLst>
                    <a:ext uri="{9D8B030D-6E8A-4147-A177-3AD203B41FA5}">
                      <a16:colId xmlns:a16="http://schemas.microsoft.com/office/drawing/2014/main" val="20000"/>
                    </a:ext>
                  </a:extLst>
                </a:gridCol>
                <a:gridCol w="1620252">
                  <a:extLst>
                    <a:ext uri="{9D8B030D-6E8A-4147-A177-3AD203B41FA5}">
                      <a16:colId xmlns:a16="http://schemas.microsoft.com/office/drawing/2014/main" val="20001"/>
                    </a:ext>
                  </a:extLst>
                </a:gridCol>
                <a:gridCol w="2165684">
                  <a:extLst>
                    <a:ext uri="{9D8B030D-6E8A-4147-A177-3AD203B41FA5}">
                      <a16:colId xmlns:a16="http://schemas.microsoft.com/office/drawing/2014/main" val="20002"/>
                    </a:ext>
                  </a:extLst>
                </a:gridCol>
                <a:gridCol w="7368753">
                  <a:extLst>
                    <a:ext uri="{9D8B030D-6E8A-4147-A177-3AD203B41FA5}">
                      <a16:colId xmlns:a16="http://schemas.microsoft.com/office/drawing/2014/main" val="20003"/>
                    </a:ext>
                  </a:extLst>
                </a:gridCol>
              </a:tblGrid>
              <a:tr h="355862">
                <a:tc>
                  <a:txBody>
                    <a:bodyPr/>
                    <a:lstStyle/>
                    <a:p>
                      <a:pPr algn="ctr">
                        <a:lnSpc>
                          <a:spcPct val="90000"/>
                        </a:lnSpc>
                        <a:spcAft>
                          <a:spcPts val="0"/>
                        </a:spcAft>
                      </a:pPr>
                      <a:r>
                        <a:rPr lang="ru-RU" sz="1200" spc="-20" baseline="0" dirty="0">
                          <a:solidFill>
                            <a:schemeClr val="tx1"/>
                          </a:solidFill>
                          <a:effectLst/>
                          <a:latin typeface="Times New Roman" panose="02020603050405020304" pitchFamily="18" charset="0"/>
                          <a:cs typeface="Times New Roman" panose="02020603050405020304" pitchFamily="18" charset="0"/>
                        </a:rPr>
                        <a:t>Тематические линии</a:t>
                      </a:r>
                      <a:endParaRPr lang="ru-RU" sz="1200" spc="-20" baseline="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0158" marR="10158" marT="0" marB="0" anchor="ctr">
                    <a:solidFill>
                      <a:schemeClr val="accent5">
                        <a:lumMod val="20000"/>
                        <a:lumOff val="80000"/>
                      </a:schemeClr>
                    </a:solidFill>
                  </a:tcPr>
                </a:tc>
                <a:tc>
                  <a:txBody>
                    <a:bodyPr/>
                    <a:lstStyle/>
                    <a:p>
                      <a:pPr algn="ctr">
                        <a:lnSpc>
                          <a:spcPct val="90000"/>
                        </a:lnSpc>
                        <a:spcAft>
                          <a:spcPts val="0"/>
                        </a:spcAft>
                      </a:pPr>
                      <a:r>
                        <a:rPr lang="ru-RU" sz="1200" spc="-20" baseline="0">
                          <a:solidFill>
                            <a:schemeClr val="tx1"/>
                          </a:solidFill>
                          <a:effectLst/>
                          <a:latin typeface="Times New Roman" panose="02020603050405020304" pitchFamily="18" charset="0"/>
                          <a:cs typeface="Times New Roman" panose="02020603050405020304" pitchFamily="18" charset="0"/>
                        </a:rPr>
                        <a:t>Темы / </a:t>
                      </a:r>
                    </a:p>
                    <a:p>
                      <a:pPr algn="ctr">
                        <a:lnSpc>
                          <a:spcPct val="90000"/>
                        </a:lnSpc>
                        <a:spcAft>
                          <a:spcPts val="0"/>
                        </a:spcAft>
                      </a:pPr>
                      <a:r>
                        <a:rPr lang="ru-RU" sz="1200" spc="-20" baseline="0">
                          <a:solidFill>
                            <a:schemeClr val="tx1"/>
                          </a:solidFill>
                          <a:effectLst/>
                          <a:latin typeface="Times New Roman" panose="02020603050405020304" pitchFamily="18" charset="0"/>
                          <a:cs typeface="Times New Roman" panose="02020603050405020304" pitchFamily="18" charset="0"/>
                        </a:rPr>
                        <a:t>компоненты</a:t>
                      </a:r>
                      <a:endParaRPr lang="ru-RU" sz="1200" spc="-20" baseline="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0158" marR="10158" marT="0" marB="0" anchor="ctr">
                    <a:solidFill>
                      <a:schemeClr val="accent5">
                        <a:lumMod val="20000"/>
                        <a:lumOff val="80000"/>
                      </a:schemeClr>
                    </a:solidFill>
                  </a:tcPr>
                </a:tc>
                <a:tc>
                  <a:txBody>
                    <a:bodyPr/>
                    <a:lstStyle/>
                    <a:p>
                      <a:pPr algn="ctr">
                        <a:lnSpc>
                          <a:spcPct val="90000"/>
                        </a:lnSpc>
                        <a:spcAft>
                          <a:spcPts val="0"/>
                        </a:spcAft>
                      </a:pPr>
                      <a:r>
                        <a:rPr lang="ru-RU" sz="1200" spc="-20" baseline="0" dirty="0">
                          <a:solidFill>
                            <a:schemeClr val="tx1"/>
                          </a:solidFill>
                          <a:effectLst/>
                          <a:latin typeface="Times New Roman" panose="02020603050405020304" pitchFamily="18" charset="0"/>
                          <a:cs typeface="Times New Roman" panose="02020603050405020304" pitchFamily="18" charset="0"/>
                        </a:rPr>
                        <a:t>Рассматриваемые</a:t>
                      </a:r>
                    </a:p>
                    <a:p>
                      <a:pPr algn="ctr">
                        <a:lnSpc>
                          <a:spcPct val="90000"/>
                        </a:lnSpc>
                        <a:spcAft>
                          <a:spcPts val="0"/>
                        </a:spcAft>
                      </a:pPr>
                      <a:r>
                        <a:rPr lang="ru-RU" sz="1200" spc="-20" baseline="0" dirty="0">
                          <a:solidFill>
                            <a:schemeClr val="tx1"/>
                          </a:solidFill>
                          <a:effectLst/>
                          <a:latin typeface="Times New Roman" panose="02020603050405020304" pitchFamily="18" charset="0"/>
                          <a:cs typeface="Times New Roman" panose="02020603050405020304" pitchFamily="18" charset="0"/>
                        </a:rPr>
                        <a:t>вопросы</a:t>
                      </a:r>
                      <a:endParaRPr lang="ru-RU" sz="1200" spc="-20" baseline="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0158" marR="10158" marT="0" marB="0" anchor="ctr">
                    <a:solidFill>
                      <a:schemeClr val="accent5">
                        <a:lumMod val="20000"/>
                        <a:lumOff val="80000"/>
                      </a:schemeClr>
                    </a:solidFill>
                  </a:tcPr>
                </a:tc>
                <a:tc>
                  <a:txBody>
                    <a:bodyPr/>
                    <a:lstStyle/>
                    <a:p>
                      <a:pPr algn="ctr">
                        <a:lnSpc>
                          <a:spcPct val="90000"/>
                        </a:lnSpc>
                        <a:spcAft>
                          <a:spcPts val="0"/>
                        </a:spcAft>
                      </a:pPr>
                      <a:r>
                        <a:rPr lang="ru-RU" sz="1200" spc="-20" baseline="0">
                          <a:solidFill>
                            <a:schemeClr val="tx1"/>
                          </a:solidFill>
                          <a:effectLst/>
                          <a:latin typeface="Times New Roman" panose="02020603050405020304" pitchFamily="18" charset="0"/>
                          <a:cs typeface="Times New Roman" panose="02020603050405020304" pitchFamily="18" charset="0"/>
                        </a:rPr>
                        <a:t>Содержание</a:t>
                      </a:r>
                      <a:endParaRPr lang="ru-RU" sz="1200" spc="-20" baseline="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0158" marR="10158" marT="0" marB="0" anchor="ctr">
                    <a:solidFill>
                      <a:schemeClr val="accent5">
                        <a:lumMod val="20000"/>
                        <a:lumOff val="80000"/>
                      </a:schemeClr>
                    </a:solidFill>
                  </a:tcPr>
                </a:tc>
                <a:extLst>
                  <a:ext uri="{0D108BD9-81ED-4DB2-BD59-A6C34878D82A}">
                    <a16:rowId xmlns:a16="http://schemas.microsoft.com/office/drawing/2014/main" val="10000"/>
                  </a:ext>
                </a:extLst>
              </a:tr>
              <a:tr h="351467">
                <a:tc rowSpan="12">
                  <a:txBody>
                    <a:bodyPr/>
                    <a:lstStyle/>
                    <a:p>
                      <a:pPr algn="ctr">
                        <a:lnSpc>
                          <a:spcPct val="90000"/>
                        </a:lnSpc>
                        <a:spcAft>
                          <a:spcPts val="0"/>
                        </a:spcAft>
                      </a:pPr>
                      <a:r>
                        <a:rPr lang="ru-RU" sz="1200" spc="-20" baseline="0" dirty="0">
                          <a:solidFill>
                            <a:schemeClr val="tx1"/>
                          </a:solidFill>
                          <a:effectLst/>
                          <a:latin typeface="Times New Roman" panose="02020603050405020304" pitchFamily="18" charset="0"/>
                          <a:cs typeface="Times New Roman" panose="02020603050405020304" pitchFamily="18" charset="0"/>
                        </a:rPr>
                        <a:t>3. Накопление и сбережение денежных средств семьи</a:t>
                      </a:r>
                      <a:endParaRPr lang="ru-RU" sz="1200" spc="-20" baseline="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0158" marR="10158" marT="0" marB="0" vert="vert270" anchor="ctr">
                    <a:solidFill>
                      <a:schemeClr val="accent5">
                        <a:lumMod val="20000"/>
                        <a:lumOff val="80000"/>
                      </a:schemeClr>
                    </a:solidFill>
                  </a:tcPr>
                </a:tc>
                <a:tc rowSpan="2">
                  <a:txBody>
                    <a:bodyPr/>
                    <a:lstStyle/>
                    <a:p>
                      <a:pPr algn="ctr">
                        <a:lnSpc>
                          <a:spcPct val="90000"/>
                        </a:lnSpc>
                        <a:spcAft>
                          <a:spcPts val="0"/>
                        </a:spcAft>
                      </a:pPr>
                      <a:r>
                        <a:rPr lang="ru-RU" sz="1200" spc="-20" baseline="0">
                          <a:solidFill>
                            <a:schemeClr val="tx1"/>
                          </a:solidFill>
                          <a:effectLst/>
                          <a:latin typeface="Times New Roman" panose="02020603050405020304" pitchFamily="18" charset="0"/>
                          <a:cs typeface="Times New Roman" panose="02020603050405020304" pitchFamily="18" charset="0"/>
                        </a:rPr>
                        <a:t>Тема 3.1. Деньги и их виды</a:t>
                      </a:r>
                      <a:endParaRPr lang="ru-RU" sz="1200" spc="-20" baseline="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0158" marR="10158" marT="0" marB="0" anchor="ctr">
                    <a:solidFill>
                      <a:schemeClr val="accent5">
                        <a:lumMod val="20000"/>
                        <a:lumOff val="80000"/>
                      </a:schemeClr>
                    </a:solidFill>
                  </a:tcPr>
                </a:tc>
                <a:tc>
                  <a:txBody>
                    <a:bodyPr/>
                    <a:lstStyle/>
                    <a:p>
                      <a:pPr>
                        <a:lnSpc>
                          <a:spcPct val="90000"/>
                        </a:lnSpc>
                        <a:spcAft>
                          <a:spcPts val="0"/>
                        </a:spcAft>
                      </a:pPr>
                      <a:r>
                        <a:rPr lang="ru-RU" sz="1200" spc="-20" baseline="0">
                          <a:solidFill>
                            <a:schemeClr val="tx1"/>
                          </a:solidFill>
                          <a:effectLst/>
                          <a:latin typeface="Times New Roman" panose="02020603050405020304" pitchFamily="18" charset="0"/>
                          <a:cs typeface="Times New Roman" panose="02020603050405020304" pitchFamily="18" charset="0"/>
                        </a:rPr>
                        <a:t>Экономическая сущность денег</a:t>
                      </a:r>
                      <a:endParaRPr lang="ru-RU" sz="1200" spc="-20" baseline="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0158" marR="10158" marT="0" marB="0" anchor="ctr">
                    <a:solidFill>
                      <a:schemeClr val="accent5">
                        <a:lumMod val="20000"/>
                        <a:lumOff val="80000"/>
                      </a:schemeClr>
                    </a:solidFill>
                  </a:tcPr>
                </a:tc>
                <a:tc>
                  <a:txBody>
                    <a:bodyPr/>
                    <a:lstStyle/>
                    <a:p>
                      <a:pPr>
                        <a:lnSpc>
                          <a:spcPct val="90000"/>
                        </a:lnSpc>
                        <a:spcAft>
                          <a:spcPts val="0"/>
                        </a:spcAft>
                        <a:buFontTx/>
                        <a:buNone/>
                      </a:pPr>
                      <a:r>
                        <a:rPr lang="ru-RU" sz="1200" spc="-20" baseline="0" dirty="0">
                          <a:solidFill>
                            <a:schemeClr val="tx1"/>
                          </a:solidFill>
                          <a:effectLst/>
                          <a:latin typeface="Times New Roman" panose="02020603050405020304" pitchFamily="18" charset="0"/>
                          <a:cs typeface="Times New Roman" panose="02020603050405020304" pitchFamily="18" charset="0"/>
                        </a:rPr>
                        <a:t>происхождение денег; функции денег: мера стоимости, средство обращения, средства платежа, средство накопления и сбережения, мировые деньги; роль денег</a:t>
                      </a:r>
                      <a:endParaRPr lang="ru-RU" sz="1200" spc="-20" baseline="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0158" marR="10158" marT="0" marB="0">
                    <a:solidFill>
                      <a:schemeClr val="accent5">
                        <a:lumMod val="20000"/>
                        <a:lumOff val="80000"/>
                      </a:schemeClr>
                    </a:solidFill>
                  </a:tcPr>
                </a:tc>
                <a:extLst>
                  <a:ext uri="{0D108BD9-81ED-4DB2-BD59-A6C34878D82A}">
                    <a16:rowId xmlns:a16="http://schemas.microsoft.com/office/drawing/2014/main" val="10001"/>
                  </a:ext>
                </a:extLst>
              </a:tr>
              <a:tr h="175733">
                <a:tc vMerge="1">
                  <a:txBody>
                    <a:bodyPr/>
                    <a:lstStyle/>
                    <a:p>
                      <a:endParaRPr lang="ru-RU"/>
                    </a:p>
                  </a:txBody>
                  <a:tcPr/>
                </a:tc>
                <a:tc vMerge="1">
                  <a:txBody>
                    <a:bodyPr/>
                    <a:lstStyle/>
                    <a:p>
                      <a:endParaRPr lang="ru-RU"/>
                    </a:p>
                  </a:txBody>
                  <a:tcPr/>
                </a:tc>
                <a:tc>
                  <a:txBody>
                    <a:bodyPr/>
                    <a:lstStyle/>
                    <a:p>
                      <a:pPr>
                        <a:lnSpc>
                          <a:spcPct val="90000"/>
                        </a:lnSpc>
                        <a:spcAft>
                          <a:spcPts val="0"/>
                        </a:spcAft>
                      </a:pPr>
                      <a:r>
                        <a:rPr lang="ru-RU" sz="1200" spc="-20" baseline="0">
                          <a:solidFill>
                            <a:schemeClr val="tx1"/>
                          </a:solidFill>
                          <a:effectLst/>
                          <a:latin typeface="Times New Roman" panose="02020603050405020304" pitchFamily="18" charset="0"/>
                          <a:cs typeface="Times New Roman" panose="02020603050405020304" pitchFamily="18" charset="0"/>
                        </a:rPr>
                        <a:t>Виды денег</a:t>
                      </a:r>
                      <a:endParaRPr lang="ru-RU" sz="1200" spc="-20" baseline="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0158" marR="10158" marT="0" marB="0" anchor="ctr">
                    <a:solidFill>
                      <a:schemeClr val="accent5">
                        <a:lumMod val="20000"/>
                        <a:lumOff val="80000"/>
                      </a:schemeClr>
                    </a:solidFill>
                  </a:tcPr>
                </a:tc>
                <a:tc>
                  <a:txBody>
                    <a:bodyPr/>
                    <a:lstStyle/>
                    <a:p>
                      <a:pPr>
                        <a:lnSpc>
                          <a:spcPct val="90000"/>
                        </a:lnSpc>
                        <a:spcAft>
                          <a:spcPts val="0"/>
                        </a:spcAft>
                        <a:buFontTx/>
                        <a:buNone/>
                      </a:pPr>
                      <a:r>
                        <a:rPr lang="ru-RU" sz="1200" spc="-20" baseline="0">
                          <a:solidFill>
                            <a:schemeClr val="tx1"/>
                          </a:solidFill>
                          <a:effectLst/>
                          <a:latin typeface="Times New Roman" panose="02020603050405020304" pitchFamily="18" charset="0"/>
                          <a:cs typeface="Times New Roman" panose="02020603050405020304" pitchFamily="18" charset="0"/>
                        </a:rPr>
                        <a:t>наличные деньги, безналичные деньги, электронные деньги, квазиденьги, криптоденьги </a:t>
                      </a:r>
                      <a:endParaRPr lang="ru-RU" sz="1200" spc="-20" baseline="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0158" marR="10158" marT="0" marB="0">
                    <a:solidFill>
                      <a:schemeClr val="accent5">
                        <a:lumMod val="20000"/>
                        <a:lumOff val="80000"/>
                      </a:schemeClr>
                    </a:solidFill>
                  </a:tcPr>
                </a:tc>
                <a:extLst>
                  <a:ext uri="{0D108BD9-81ED-4DB2-BD59-A6C34878D82A}">
                    <a16:rowId xmlns:a16="http://schemas.microsoft.com/office/drawing/2014/main" val="10002"/>
                  </a:ext>
                </a:extLst>
              </a:tr>
              <a:tr h="351467">
                <a:tc vMerge="1">
                  <a:txBody>
                    <a:bodyPr/>
                    <a:lstStyle/>
                    <a:p>
                      <a:endParaRPr lang="ru-RU"/>
                    </a:p>
                  </a:txBody>
                  <a:tcPr/>
                </a:tc>
                <a:tc rowSpan="3">
                  <a:txBody>
                    <a:bodyPr/>
                    <a:lstStyle/>
                    <a:p>
                      <a:pPr algn="ctr">
                        <a:lnSpc>
                          <a:spcPct val="90000"/>
                        </a:lnSpc>
                        <a:spcAft>
                          <a:spcPts val="0"/>
                        </a:spcAft>
                      </a:pPr>
                      <a:r>
                        <a:rPr lang="ru-RU" sz="1200" spc="-20" baseline="0">
                          <a:solidFill>
                            <a:schemeClr val="tx1"/>
                          </a:solidFill>
                          <a:effectLst/>
                          <a:latin typeface="Times New Roman" panose="02020603050405020304" pitchFamily="18" charset="0"/>
                          <a:cs typeface="Times New Roman" panose="02020603050405020304" pitchFamily="18" charset="0"/>
                        </a:rPr>
                        <a:t>Тема 3.2. Накопление и сбережение денежных средств семьи</a:t>
                      </a:r>
                      <a:endParaRPr lang="ru-RU" sz="1200" spc="-20" baseline="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0158" marR="10158" marT="0" marB="0" anchor="ctr">
                    <a:solidFill>
                      <a:schemeClr val="accent5">
                        <a:lumMod val="20000"/>
                        <a:lumOff val="80000"/>
                      </a:schemeClr>
                    </a:solidFill>
                  </a:tcPr>
                </a:tc>
                <a:tc>
                  <a:txBody>
                    <a:bodyPr/>
                    <a:lstStyle/>
                    <a:p>
                      <a:pPr>
                        <a:lnSpc>
                          <a:spcPct val="90000"/>
                        </a:lnSpc>
                        <a:spcAft>
                          <a:spcPts val="0"/>
                        </a:spcAft>
                      </a:pPr>
                      <a:r>
                        <a:rPr lang="ru-RU" sz="1200" spc="-20" baseline="0">
                          <a:solidFill>
                            <a:schemeClr val="tx1"/>
                          </a:solidFill>
                          <a:effectLst/>
                          <a:latin typeface="Times New Roman" panose="02020603050405020304" pitchFamily="18" charset="0"/>
                          <a:cs typeface="Times New Roman" panose="02020603050405020304" pitchFamily="18" charset="0"/>
                        </a:rPr>
                        <a:t>Основы личного инвестирования</a:t>
                      </a:r>
                      <a:endParaRPr lang="ru-RU" sz="1200" spc="-20" baseline="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0158" marR="10158" marT="0" marB="0" anchor="ctr">
                    <a:solidFill>
                      <a:schemeClr val="accent5">
                        <a:lumMod val="20000"/>
                        <a:lumOff val="80000"/>
                      </a:schemeClr>
                    </a:solidFill>
                  </a:tcPr>
                </a:tc>
                <a:tc>
                  <a:txBody>
                    <a:bodyPr/>
                    <a:lstStyle/>
                    <a:p>
                      <a:pPr>
                        <a:lnSpc>
                          <a:spcPct val="90000"/>
                        </a:lnSpc>
                        <a:spcAft>
                          <a:spcPts val="0"/>
                        </a:spcAft>
                        <a:buFontTx/>
                        <a:buNone/>
                      </a:pPr>
                      <a:r>
                        <a:rPr lang="ru-RU" sz="1200" spc="-20" baseline="0">
                          <a:solidFill>
                            <a:schemeClr val="tx1"/>
                          </a:solidFill>
                          <a:effectLst/>
                          <a:latin typeface="Times New Roman" panose="02020603050405020304" pitchFamily="18" charset="0"/>
                          <a:cs typeface="Times New Roman" panose="02020603050405020304" pitchFamily="18" charset="0"/>
                        </a:rPr>
                        <a:t>накопления, сбережения, способы сбережения накоплений семьи, процесс принятия решения о способах распределения сбережений – личное инвестирование</a:t>
                      </a:r>
                      <a:endParaRPr lang="ru-RU" sz="1200" spc="-20" baseline="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0158" marR="10158" marT="0" marB="0">
                    <a:solidFill>
                      <a:schemeClr val="accent5">
                        <a:lumMod val="20000"/>
                        <a:lumOff val="80000"/>
                      </a:schemeClr>
                    </a:solidFill>
                  </a:tcPr>
                </a:tc>
                <a:extLst>
                  <a:ext uri="{0D108BD9-81ED-4DB2-BD59-A6C34878D82A}">
                    <a16:rowId xmlns:a16="http://schemas.microsoft.com/office/drawing/2014/main" val="10003"/>
                  </a:ext>
                </a:extLst>
              </a:tr>
              <a:tr h="351467">
                <a:tc vMerge="1">
                  <a:txBody>
                    <a:bodyPr/>
                    <a:lstStyle/>
                    <a:p>
                      <a:endParaRPr lang="ru-RU"/>
                    </a:p>
                  </a:txBody>
                  <a:tcPr/>
                </a:tc>
                <a:tc vMerge="1">
                  <a:txBody>
                    <a:bodyPr/>
                    <a:lstStyle/>
                    <a:p>
                      <a:endParaRPr lang="ru-RU"/>
                    </a:p>
                  </a:txBody>
                  <a:tcPr/>
                </a:tc>
                <a:tc>
                  <a:txBody>
                    <a:bodyPr/>
                    <a:lstStyle/>
                    <a:p>
                      <a:pPr>
                        <a:lnSpc>
                          <a:spcPct val="90000"/>
                        </a:lnSpc>
                        <a:spcAft>
                          <a:spcPts val="0"/>
                        </a:spcAft>
                      </a:pPr>
                      <a:r>
                        <a:rPr lang="ru-RU" sz="1200" spc="-20" baseline="0">
                          <a:solidFill>
                            <a:schemeClr val="tx1"/>
                          </a:solidFill>
                          <a:effectLst/>
                          <a:latin typeface="Times New Roman" panose="02020603050405020304" pitchFamily="18" charset="0"/>
                          <a:cs typeface="Times New Roman" panose="02020603050405020304" pitchFamily="18" charset="0"/>
                        </a:rPr>
                        <a:t>Денежные способы сбережения накоплений семьи</a:t>
                      </a:r>
                      <a:endParaRPr lang="ru-RU" sz="1200" spc="-20" baseline="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0158" marR="10158" marT="0" marB="0" anchor="ctr">
                    <a:solidFill>
                      <a:schemeClr val="accent5">
                        <a:lumMod val="20000"/>
                        <a:lumOff val="80000"/>
                      </a:schemeClr>
                    </a:solidFill>
                  </a:tcPr>
                </a:tc>
                <a:tc>
                  <a:txBody>
                    <a:bodyPr/>
                    <a:lstStyle/>
                    <a:p>
                      <a:pPr>
                        <a:lnSpc>
                          <a:spcPct val="90000"/>
                        </a:lnSpc>
                        <a:spcAft>
                          <a:spcPts val="0"/>
                        </a:spcAft>
                        <a:buFontTx/>
                        <a:buNone/>
                      </a:pPr>
                      <a:r>
                        <a:rPr lang="ru-RU" sz="1200" spc="-20" baseline="0" dirty="0">
                          <a:solidFill>
                            <a:schemeClr val="tx1"/>
                          </a:solidFill>
                          <a:effectLst/>
                          <a:latin typeface="Times New Roman" panose="02020603050405020304" pitchFamily="18" charset="0"/>
                          <a:cs typeface="Times New Roman" panose="02020603050405020304" pitchFamily="18" charset="0"/>
                        </a:rPr>
                        <a:t>накопление сбережений в наличных деньгах, инфляция, риски обесценения сбережений в наличных деньгах</a:t>
                      </a:r>
                      <a:endParaRPr lang="ru-RU" sz="1200" spc="-20" baseline="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0158" marR="10158" marT="0" marB="0">
                    <a:solidFill>
                      <a:schemeClr val="accent5">
                        <a:lumMod val="20000"/>
                        <a:lumOff val="80000"/>
                      </a:schemeClr>
                    </a:solidFill>
                  </a:tcPr>
                </a:tc>
                <a:extLst>
                  <a:ext uri="{0D108BD9-81ED-4DB2-BD59-A6C34878D82A}">
                    <a16:rowId xmlns:a16="http://schemas.microsoft.com/office/drawing/2014/main" val="10004"/>
                  </a:ext>
                </a:extLst>
              </a:tr>
              <a:tr h="351467">
                <a:tc vMerge="1">
                  <a:txBody>
                    <a:bodyPr/>
                    <a:lstStyle/>
                    <a:p>
                      <a:endParaRPr lang="ru-RU"/>
                    </a:p>
                  </a:txBody>
                  <a:tcPr/>
                </a:tc>
                <a:tc vMerge="1">
                  <a:txBody>
                    <a:bodyPr/>
                    <a:lstStyle/>
                    <a:p>
                      <a:endParaRPr lang="ru-RU"/>
                    </a:p>
                  </a:txBody>
                  <a:tcPr/>
                </a:tc>
                <a:tc>
                  <a:txBody>
                    <a:bodyPr/>
                    <a:lstStyle/>
                    <a:p>
                      <a:pPr>
                        <a:lnSpc>
                          <a:spcPct val="90000"/>
                        </a:lnSpc>
                        <a:spcAft>
                          <a:spcPts val="0"/>
                        </a:spcAft>
                      </a:pPr>
                      <a:r>
                        <a:rPr lang="ru-RU" sz="1200" spc="-20" baseline="0">
                          <a:solidFill>
                            <a:schemeClr val="tx1"/>
                          </a:solidFill>
                          <a:effectLst/>
                          <a:latin typeface="Times New Roman" panose="02020603050405020304" pitchFamily="18" charset="0"/>
                          <a:cs typeface="Times New Roman" panose="02020603050405020304" pitchFamily="18" charset="0"/>
                        </a:rPr>
                        <a:t>Неденежные способы сбережения накоплений семьи</a:t>
                      </a:r>
                      <a:endParaRPr lang="ru-RU" sz="1200" spc="-20" baseline="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0158" marR="10158" marT="0" marB="0" anchor="ctr">
                    <a:solidFill>
                      <a:schemeClr val="accent5">
                        <a:lumMod val="20000"/>
                        <a:lumOff val="80000"/>
                      </a:schemeClr>
                    </a:solidFill>
                  </a:tcPr>
                </a:tc>
                <a:tc>
                  <a:txBody>
                    <a:bodyPr/>
                    <a:lstStyle/>
                    <a:p>
                      <a:pPr algn="just">
                        <a:lnSpc>
                          <a:spcPct val="90000"/>
                        </a:lnSpc>
                        <a:spcAft>
                          <a:spcPts val="0"/>
                        </a:spcAft>
                      </a:pPr>
                      <a:r>
                        <a:rPr lang="ru-RU" sz="1200" spc="-20" baseline="0">
                          <a:solidFill>
                            <a:schemeClr val="tx1"/>
                          </a:solidFill>
                          <a:effectLst/>
                          <a:latin typeface="Times New Roman" panose="02020603050405020304" pitchFamily="18" charset="0"/>
                          <a:cs typeface="Times New Roman" panose="02020603050405020304" pitchFamily="18" charset="0"/>
                        </a:rPr>
                        <a:t>накопление сбережений в недвижимости, накопление сбережений в негосударственных пенсионных фондах и страховых фондах, накопление сбережений в ценных бумагах, накопление сбережений в драгоценных металлах</a:t>
                      </a:r>
                      <a:endParaRPr lang="ru-RU" sz="1200" spc="-20" baseline="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0158" marR="10158" marT="0" marB="0">
                    <a:solidFill>
                      <a:schemeClr val="accent5">
                        <a:lumMod val="20000"/>
                        <a:lumOff val="80000"/>
                      </a:schemeClr>
                    </a:solidFill>
                  </a:tcPr>
                </a:tc>
                <a:extLst>
                  <a:ext uri="{0D108BD9-81ED-4DB2-BD59-A6C34878D82A}">
                    <a16:rowId xmlns:a16="http://schemas.microsoft.com/office/drawing/2014/main" val="10005"/>
                  </a:ext>
                </a:extLst>
              </a:tr>
              <a:tr h="351467">
                <a:tc vMerge="1">
                  <a:txBody>
                    <a:bodyPr/>
                    <a:lstStyle/>
                    <a:p>
                      <a:endParaRPr lang="ru-RU"/>
                    </a:p>
                  </a:txBody>
                  <a:tcPr/>
                </a:tc>
                <a:tc rowSpan="2">
                  <a:txBody>
                    <a:bodyPr/>
                    <a:lstStyle/>
                    <a:p>
                      <a:pPr algn="ctr">
                        <a:lnSpc>
                          <a:spcPct val="90000"/>
                        </a:lnSpc>
                        <a:spcAft>
                          <a:spcPts val="0"/>
                        </a:spcAft>
                      </a:pPr>
                      <a:r>
                        <a:rPr lang="ru-RU" sz="1200" spc="-20" baseline="0">
                          <a:solidFill>
                            <a:schemeClr val="tx1"/>
                          </a:solidFill>
                          <a:effectLst/>
                          <a:latin typeface="Times New Roman" panose="02020603050405020304" pitchFamily="18" charset="0"/>
                          <a:cs typeface="Times New Roman" panose="02020603050405020304" pitchFamily="18" charset="0"/>
                        </a:rPr>
                        <a:t>Тема 3.3. Сбережение накоплений через оптимизацию бюджета семьи</a:t>
                      </a:r>
                      <a:endParaRPr lang="ru-RU" sz="1200" spc="-20" baseline="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0158" marR="10158" marT="0" marB="0" anchor="ctr">
                    <a:solidFill>
                      <a:schemeClr val="accent5">
                        <a:lumMod val="20000"/>
                        <a:lumOff val="80000"/>
                      </a:schemeClr>
                    </a:solidFill>
                  </a:tcPr>
                </a:tc>
                <a:tc>
                  <a:txBody>
                    <a:bodyPr/>
                    <a:lstStyle/>
                    <a:p>
                      <a:pPr>
                        <a:lnSpc>
                          <a:spcPct val="90000"/>
                        </a:lnSpc>
                        <a:spcAft>
                          <a:spcPts val="0"/>
                        </a:spcAft>
                      </a:pPr>
                      <a:r>
                        <a:rPr lang="ru-RU" sz="1200" spc="-20" baseline="0">
                          <a:solidFill>
                            <a:schemeClr val="tx1"/>
                          </a:solidFill>
                          <a:effectLst/>
                          <a:latin typeface="Times New Roman" panose="02020603050405020304" pitchFamily="18" charset="0"/>
                          <a:cs typeface="Times New Roman" panose="02020603050405020304" pitchFamily="18" charset="0"/>
                        </a:rPr>
                        <a:t>Оптимизация семейного бюджета</a:t>
                      </a:r>
                      <a:endParaRPr lang="ru-RU" sz="1200" spc="-20" baseline="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0158" marR="10158" marT="0" marB="0" anchor="ctr">
                    <a:solidFill>
                      <a:schemeClr val="accent5">
                        <a:lumMod val="20000"/>
                        <a:lumOff val="80000"/>
                      </a:schemeClr>
                    </a:solidFill>
                  </a:tcPr>
                </a:tc>
                <a:tc>
                  <a:txBody>
                    <a:bodyPr/>
                    <a:lstStyle/>
                    <a:p>
                      <a:pPr algn="just">
                        <a:lnSpc>
                          <a:spcPct val="90000"/>
                        </a:lnSpc>
                        <a:spcAft>
                          <a:spcPts val="0"/>
                        </a:spcAft>
                      </a:pPr>
                      <a:r>
                        <a:rPr lang="ru-RU" sz="1200" spc="-20" baseline="0">
                          <a:solidFill>
                            <a:schemeClr val="tx1"/>
                          </a:solidFill>
                          <a:effectLst/>
                          <a:latin typeface="Times New Roman" panose="02020603050405020304" pitchFamily="18" charset="0"/>
                          <a:cs typeface="Times New Roman" panose="02020603050405020304" pitchFamily="18" charset="0"/>
                        </a:rPr>
                        <a:t>оптимизация семейного бюджета, способы оптимизации семейного бюджета: уменьшение расходов семьи, повышение доходов семьи </a:t>
                      </a:r>
                      <a:endParaRPr lang="ru-RU" sz="1200" spc="-20" baseline="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0158" marR="10158" marT="0" marB="0">
                    <a:solidFill>
                      <a:schemeClr val="accent5">
                        <a:lumMod val="20000"/>
                        <a:lumOff val="80000"/>
                      </a:schemeClr>
                    </a:solidFill>
                  </a:tcPr>
                </a:tc>
                <a:extLst>
                  <a:ext uri="{0D108BD9-81ED-4DB2-BD59-A6C34878D82A}">
                    <a16:rowId xmlns:a16="http://schemas.microsoft.com/office/drawing/2014/main" val="10006"/>
                  </a:ext>
                </a:extLst>
              </a:tr>
              <a:tr h="351467">
                <a:tc vMerge="1">
                  <a:txBody>
                    <a:bodyPr/>
                    <a:lstStyle/>
                    <a:p>
                      <a:endParaRPr lang="ru-RU"/>
                    </a:p>
                  </a:txBody>
                  <a:tcPr/>
                </a:tc>
                <a:tc vMerge="1">
                  <a:txBody>
                    <a:bodyPr/>
                    <a:lstStyle/>
                    <a:p>
                      <a:endParaRPr lang="ru-RU"/>
                    </a:p>
                  </a:txBody>
                  <a:tcPr/>
                </a:tc>
                <a:tc>
                  <a:txBody>
                    <a:bodyPr/>
                    <a:lstStyle/>
                    <a:p>
                      <a:pPr>
                        <a:lnSpc>
                          <a:spcPct val="90000"/>
                        </a:lnSpc>
                        <a:spcAft>
                          <a:spcPts val="0"/>
                        </a:spcAft>
                      </a:pPr>
                      <a:r>
                        <a:rPr lang="ru-RU" sz="1200" spc="-20" baseline="0">
                          <a:solidFill>
                            <a:schemeClr val="tx1"/>
                          </a:solidFill>
                          <a:effectLst/>
                          <a:latin typeface="Times New Roman" panose="02020603050405020304" pitchFamily="18" charset="0"/>
                          <a:cs typeface="Times New Roman" panose="02020603050405020304" pitchFamily="18" charset="0"/>
                        </a:rPr>
                        <a:t>Налоговые вычеты</a:t>
                      </a:r>
                      <a:endParaRPr lang="ru-RU" sz="1200" spc="-20" baseline="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0158" marR="10158" marT="0" marB="0" anchor="ctr">
                    <a:solidFill>
                      <a:schemeClr val="accent5">
                        <a:lumMod val="20000"/>
                        <a:lumOff val="80000"/>
                      </a:schemeClr>
                    </a:solidFill>
                  </a:tcPr>
                </a:tc>
                <a:tc>
                  <a:txBody>
                    <a:bodyPr/>
                    <a:lstStyle/>
                    <a:p>
                      <a:pPr algn="just">
                        <a:lnSpc>
                          <a:spcPct val="90000"/>
                        </a:lnSpc>
                        <a:spcAft>
                          <a:spcPts val="0"/>
                        </a:spcAft>
                      </a:pPr>
                      <a:r>
                        <a:rPr lang="ru-RU" sz="1200" spc="-20" baseline="0">
                          <a:solidFill>
                            <a:schemeClr val="tx1"/>
                          </a:solidFill>
                          <a:effectLst/>
                          <a:latin typeface="Times New Roman" panose="02020603050405020304" pitchFamily="18" charset="0"/>
                          <a:cs typeface="Times New Roman" panose="02020603050405020304" pitchFamily="18" charset="0"/>
                        </a:rPr>
                        <a:t>стандартные, социальные, имущественные, инвестиционные и профессиональные налоговые вычеты</a:t>
                      </a:r>
                      <a:endParaRPr lang="ru-RU" sz="1200" spc="-20" baseline="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0158" marR="10158" marT="0" marB="0">
                    <a:solidFill>
                      <a:schemeClr val="accent5">
                        <a:lumMod val="20000"/>
                        <a:lumOff val="80000"/>
                      </a:schemeClr>
                    </a:solidFill>
                  </a:tcPr>
                </a:tc>
                <a:extLst>
                  <a:ext uri="{0D108BD9-81ED-4DB2-BD59-A6C34878D82A}">
                    <a16:rowId xmlns:a16="http://schemas.microsoft.com/office/drawing/2014/main" val="10007"/>
                  </a:ext>
                </a:extLst>
              </a:tr>
              <a:tr h="702934">
                <a:tc vMerge="1">
                  <a:txBody>
                    <a:bodyPr/>
                    <a:lstStyle/>
                    <a:p>
                      <a:endParaRPr lang="ru-RU"/>
                    </a:p>
                  </a:txBody>
                  <a:tcPr/>
                </a:tc>
                <a:tc rowSpan="3">
                  <a:txBody>
                    <a:bodyPr/>
                    <a:lstStyle/>
                    <a:p>
                      <a:pPr algn="ctr">
                        <a:lnSpc>
                          <a:spcPct val="90000"/>
                        </a:lnSpc>
                        <a:spcAft>
                          <a:spcPts val="0"/>
                        </a:spcAft>
                      </a:pPr>
                      <a:r>
                        <a:rPr lang="ru-RU" sz="1200" spc="-20" baseline="0">
                          <a:solidFill>
                            <a:schemeClr val="tx1"/>
                          </a:solidFill>
                          <a:effectLst/>
                          <a:latin typeface="Times New Roman" panose="02020603050405020304" pitchFamily="18" charset="0"/>
                          <a:cs typeface="Times New Roman" panose="02020603050405020304" pitchFamily="18" charset="0"/>
                        </a:rPr>
                        <a:t>Тема 3.4. Накопление сбережений в банковских вкладах</a:t>
                      </a:r>
                      <a:endParaRPr lang="ru-RU" sz="1200" spc="-20" baseline="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0158" marR="10158" marT="0" marB="0" anchor="ctr">
                    <a:solidFill>
                      <a:schemeClr val="accent5">
                        <a:lumMod val="20000"/>
                        <a:lumOff val="80000"/>
                      </a:schemeClr>
                    </a:solidFill>
                  </a:tcPr>
                </a:tc>
                <a:tc>
                  <a:txBody>
                    <a:bodyPr/>
                    <a:lstStyle/>
                    <a:p>
                      <a:pPr>
                        <a:lnSpc>
                          <a:spcPct val="90000"/>
                        </a:lnSpc>
                        <a:spcAft>
                          <a:spcPts val="0"/>
                        </a:spcAft>
                      </a:pPr>
                      <a:r>
                        <a:rPr lang="ru-RU" sz="1200" spc="-20" baseline="0">
                          <a:solidFill>
                            <a:schemeClr val="tx1"/>
                          </a:solidFill>
                          <a:effectLst/>
                          <a:latin typeface="Times New Roman" panose="02020603050405020304" pitchFamily="18" charset="0"/>
                          <a:cs typeface="Times New Roman" panose="02020603050405020304" pitchFamily="18" charset="0"/>
                        </a:rPr>
                        <a:t>Банки и семейный бюджет</a:t>
                      </a:r>
                      <a:endParaRPr lang="ru-RU" sz="1200" spc="-20" baseline="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0158" marR="10158" marT="0" marB="0" anchor="ctr">
                    <a:solidFill>
                      <a:schemeClr val="accent5">
                        <a:lumMod val="20000"/>
                        <a:lumOff val="80000"/>
                      </a:schemeClr>
                    </a:solidFill>
                  </a:tcPr>
                </a:tc>
                <a:tc>
                  <a:txBody>
                    <a:bodyPr/>
                    <a:lstStyle/>
                    <a:p>
                      <a:pPr algn="just">
                        <a:lnSpc>
                          <a:spcPct val="90000"/>
                        </a:lnSpc>
                        <a:spcAft>
                          <a:spcPts val="0"/>
                        </a:spcAft>
                      </a:pPr>
                      <a:r>
                        <a:rPr lang="ru-RU" sz="1200" spc="-20" baseline="0">
                          <a:solidFill>
                            <a:schemeClr val="tx1"/>
                          </a:solidFill>
                          <a:effectLst/>
                          <a:latin typeface="Times New Roman" panose="02020603050405020304" pitchFamily="18" charset="0"/>
                          <a:cs typeface="Times New Roman" panose="02020603050405020304" pitchFamily="18" charset="0"/>
                        </a:rPr>
                        <a:t>банк, принципы работы банка, виды банков, банковская система и ее роль в развитии экономики страны и росте благосостояния населения, банковский кредит (заем), банковские кредиты для физических лиц и их виды, потребительский кредит и его виды, расчет кредита (процентная ставка, переплата по кредиту, полная стоимость кредита, ежемесячный платеж), способы расчета потребительского кредита</a:t>
                      </a:r>
                      <a:endParaRPr lang="ru-RU" sz="1200" spc="-20" baseline="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0158" marR="10158" marT="0" marB="0">
                    <a:solidFill>
                      <a:schemeClr val="accent5">
                        <a:lumMod val="20000"/>
                        <a:lumOff val="80000"/>
                      </a:schemeClr>
                    </a:solidFill>
                  </a:tcPr>
                </a:tc>
                <a:extLst>
                  <a:ext uri="{0D108BD9-81ED-4DB2-BD59-A6C34878D82A}">
                    <a16:rowId xmlns:a16="http://schemas.microsoft.com/office/drawing/2014/main" val="10008"/>
                  </a:ext>
                </a:extLst>
              </a:tr>
              <a:tr h="351467">
                <a:tc vMerge="1">
                  <a:txBody>
                    <a:bodyPr/>
                    <a:lstStyle/>
                    <a:p>
                      <a:endParaRPr lang="ru-RU"/>
                    </a:p>
                  </a:txBody>
                  <a:tcPr/>
                </a:tc>
                <a:tc vMerge="1">
                  <a:txBody>
                    <a:bodyPr/>
                    <a:lstStyle/>
                    <a:p>
                      <a:endParaRPr lang="ru-RU"/>
                    </a:p>
                  </a:txBody>
                  <a:tcPr/>
                </a:tc>
                <a:tc>
                  <a:txBody>
                    <a:bodyPr/>
                    <a:lstStyle/>
                    <a:p>
                      <a:pPr>
                        <a:lnSpc>
                          <a:spcPct val="90000"/>
                        </a:lnSpc>
                        <a:spcAft>
                          <a:spcPts val="0"/>
                        </a:spcAft>
                      </a:pPr>
                      <a:r>
                        <a:rPr lang="ru-RU" sz="1200" spc="-20" baseline="0">
                          <a:solidFill>
                            <a:schemeClr val="tx1"/>
                          </a:solidFill>
                          <a:effectLst/>
                          <a:latin typeface="Times New Roman" panose="02020603050405020304" pitchFamily="18" charset="0"/>
                          <a:cs typeface="Times New Roman" panose="02020603050405020304" pitchFamily="18" charset="0"/>
                        </a:rPr>
                        <a:t>Банковские вклады</a:t>
                      </a:r>
                      <a:endParaRPr lang="ru-RU" sz="1200" spc="-20" baseline="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0158" marR="10158" marT="0" marB="0" anchor="ctr">
                    <a:solidFill>
                      <a:schemeClr val="accent5">
                        <a:lumMod val="20000"/>
                        <a:lumOff val="80000"/>
                      </a:schemeClr>
                    </a:solidFill>
                  </a:tcPr>
                </a:tc>
                <a:tc>
                  <a:txBody>
                    <a:bodyPr/>
                    <a:lstStyle/>
                    <a:p>
                      <a:pPr algn="just">
                        <a:lnSpc>
                          <a:spcPct val="90000"/>
                        </a:lnSpc>
                        <a:spcAft>
                          <a:spcPts val="0"/>
                        </a:spcAft>
                      </a:pPr>
                      <a:r>
                        <a:rPr lang="ru-RU" sz="1200" spc="-20" baseline="0">
                          <a:solidFill>
                            <a:schemeClr val="tx1"/>
                          </a:solidFill>
                          <a:effectLst/>
                          <a:latin typeface="Times New Roman" panose="02020603050405020304" pitchFamily="18" charset="0"/>
                          <a:cs typeface="Times New Roman" panose="02020603050405020304" pitchFamily="18" charset="0"/>
                        </a:rPr>
                        <a:t>банковские вклады до востребования: расчетные, универсальные; срочные банковские вклады: накопительные, сберегательные</a:t>
                      </a:r>
                      <a:endParaRPr lang="ru-RU" sz="1200" spc="-20" baseline="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0158" marR="10158" marT="0" marB="0">
                    <a:solidFill>
                      <a:schemeClr val="accent5">
                        <a:lumMod val="20000"/>
                        <a:lumOff val="80000"/>
                      </a:schemeClr>
                    </a:solidFill>
                  </a:tcPr>
                </a:tc>
                <a:extLst>
                  <a:ext uri="{0D108BD9-81ED-4DB2-BD59-A6C34878D82A}">
                    <a16:rowId xmlns:a16="http://schemas.microsoft.com/office/drawing/2014/main" val="10009"/>
                  </a:ext>
                </a:extLst>
              </a:tr>
              <a:tr h="175733">
                <a:tc vMerge="1">
                  <a:txBody>
                    <a:bodyPr/>
                    <a:lstStyle/>
                    <a:p>
                      <a:endParaRPr lang="ru-RU"/>
                    </a:p>
                  </a:txBody>
                  <a:tcPr/>
                </a:tc>
                <a:tc vMerge="1">
                  <a:txBody>
                    <a:bodyPr/>
                    <a:lstStyle/>
                    <a:p>
                      <a:endParaRPr lang="ru-RU"/>
                    </a:p>
                  </a:txBody>
                  <a:tcPr/>
                </a:tc>
                <a:tc>
                  <a:txBody>
                    <a:bodyPr/>
                    <a:lstStyle/>
                    <a:p>
                      <a:pPr>
                        <a:lnSpc>
                          <a:spcPct val="90000"/>
                        </a:lnSpc>
                        <a:spcAft>
                          <a:spcPts val="0"/>
                        </a:spcAft>
                      </a:pPr>
                      <a:r>
                        <a:rPr lang="ru-RU" sz="1200" spc="-20" baseline="0">
                          <a:solidFill>
                            <a:schemeClr val="tx1"/>
                          </a:solidFill>
                          <a:effectLst/>
                          <a:latin typeface="Times New Roman" panose="02020603050405020304" pitchFamily="18" charset="0"/>
                          <a:cs typeface="Times New Roman" panose="02020603050405020304" pitchFamily="18" charset="0"/>
                        </a:rPr>
                        <a:t>Риски банковских вкладов</a:t>
                      </a:r>
                      <a:endParaRPr lang="ru-RU" sz="1200" spc="-20" baseline="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0158" marR="10158" marT="0" marB="0" anchor="ctr">
                    <a:solidFill>
                      <a:schemeClr val="accent5">
                        <a:lumMod val="20000"/>
                        <a:lumOff val="80000"/>
                      </a:schemeClr>
                    </a:solidFill>
                  </a:tcPr>
                </a:tc>
                <a:tc>
                  <a:txBody>
                    <a:bodyPr/>
                    <a:lstStyle/>
                    <a:p>
                      <a:pPr algn="just">
                        <a:lnSpc>
                          <a:spcPct val="90000"/>
                        </a:lnSpc>
                        <a:spcAft>
                          <a:spcPts val="0"/>
                        </a:spcAft>
                      </a:pPr>
                      <a:r>
                        <a:rPr lang="ru-RU" sz="1200" spc="-20" baseline="0">
                          <a:solidFill>
                            <a:schemeClr val="tx1"/>
                          </a:solidFill>
                          <a:effectLst/>
                          <a:latin typeface="Times New Roman" panose="02020603050405020304" pitchFamily="18" charset="0"/>
                          <a:cs typeface="Times New Roman" panose="02020603050405020304" pitchFamily="18" charset="0"/>
                        </a:rPr>
                        <a:t>риск банкротства банка, риск ликвидности, риск роста депозитных ставок для долгосрочных депозитов</a:t>
                      </a:r>
                      <a:endParaRPr lang="ru-RU" sz="1200" spc="-20" baseline="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0158" marR="10158" marT="0" marB="0">
                    <a:solidFill>
                      <a:schemeClr val="accent5">
                        <a:lumMod val="20000"/>
                        <a:lumOff val="80000"/>
                      </a:schemeClr>
                    </a:solidFill>
                  </a:tcPr>
                </a:tc>
                <a:extLst>
                  <a:ext uri="{0D108BD9-81ED-4DB2-BD59-A6C34878D82A}">
                    <a16:rowId xmlns:a16="http://schemas.microsoft.com/office/drawing/2014/main" val="10010"/>
                  </a:ext>
                </a:extLst>
              </a:tr>
              <a:tr h="351467">
                <a:tc vMerge="1">
                  <a:txBody>
                    <a:bodyPr/>
                    <a:lstStyle/>
                    <a:p>
                      <a:endParaRPr lang="ru-RU"/>
                    </a:p>
                  </a:txBody>
                  <a:tcPr/>
                </a:tc>
                <a:tc rowSpan="2">
                  <a:txBody>
                    <a:bodyPr/>
                    <a:lstStyle/>
                    <a:p>
                      <a:pPr algn="ctr">
                        <a:lnSpc>
                          <a:spcPct val="90000"/>
                        </a:lnSpc>
                        <a:spcAft>
                          <a:spcPts val="0"/>
                        </a:spcAft>
                      </a:pPr>
                      <a:r>
                        <a:rPr lang="ru-RU" sz="1200" spc="-20" baseline="0">
                          <a:solidFill>
                            <a:schemeClr val="tx1"/>
                          </a:solidFill>
                          <a:effectLst/>
                          <a:latin typeface="Times New Roman" panose="02020603050405020304" pitchFamily="18" charset="0"/>
                          <a:cs typeface="Times New Roman" panose="02020603050405020304" pitchFamily="18" charset="0"/>
                        </a:rPr>
                        <a:t>Тема 3.5. Финансовая подушка безопасности</a:t>
                      </a:r>
                      <a:endParaRPr lang="ru-RU" sz="1200" spc="-20" baseline="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0158" marR="10158" marT="0" marB="0" anchor="ctr">
                    <a:solidFill>
                      <a:schemeClr val="accent5">
                        <a:lumMod val="20000"/>
                        <a:lumOff val="80000"/>
                      </a:schemeClr>
                    </a:solidFill>
                  </a:tcPr>
                </a:tc>
                <a:tc>
                  <a:txBody>
                    <a:bodyPr/>
                    <a:lstStyle/>
                    <a:p>
                      <a:pPr>
                        <a:lnSpc>
                          <a:spcPct val="90000"/>
                        </a:lnSpc>
                        <a:spcAft>
                          <a:spcPts val="0"/>
                        </a:spcAft>
                      </a:pPr>
                      <a:r>
                        <a:rPr lang="ru-RU" sz="1200" spc="-20" baseline="0">
                          <a:solidFill>
                            <a:schemeClr val="tx1"/>
                          </a:solidFill>
                          <a:effectLst/>
                          <a:latin typeface="Times New Roman" panose="02020603050405020304" pitchFamily="18" charset="0"/>
                          <a:cs typeface="Times New Roman" panose="02020603050405020304" pitchFamily="18" charset="0"/>
                        </a:rPr>
                        <a:t>Уровень жизни семьи и способы его повышения</a:t>
                      </a:r>
                      <a:endParaRPr lang="ru-RU" sz="1200" spc="-20" baseline="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0158" marR="10158" marT="0" marB="0" anchor="ctr">
                    <a:solidFill>
                      <a:schemeClr val="accent5">
                        <a:lumMod val="20000"/>
                        <a:lumOff val="80000"/>
                      </a:schemeClr>
                    </a:solidFill>
                  </a:tcPr>
                </a:tc>
                <a:tc>
                  <a:txBody>
                    <a:bodyPr/>
                    <a:lstStyle/>
                    <a:p>
                      <a:pPr algn="just">
                        <a:lnSpc>
                          <a:spcPct val="90000"/>
                        </a:lnSpc>
                        <a:spcAft>
                          <a:spcPts val="0"/>
                        </a:spcAft>
                      </a:pPr>
                      <a:r>
                        <a:rPr lang="ru-RU" sz="1200" spc="-20" baseline="0">
                          <a:solidFill>
                            <a:schemeClr val="tx1"/>
                          </a:solidFill>
                          <a:effectLst/>
                          <a:latin typeface="Times New Roman" panose="02020603050405020304" pitchFamily="18" charset="0"/>
                          <a:cs typeface="Times New Roman" panose="02020603050405020304" pitchFamily="18" charset="0"/>
                        </a:rPr>
                        <a:t>уровень жизни семьи: минимальный, удовлетворительный, средний, высокий; способы повышения уровня жизни семьи</a:t>
                      </a:r>
                      <a:endParaRPr lang="ru-RU" sz="1200" spc="-20" baseline="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0158" marR="10158" marT="0" marB="0">
                    <a:solidFill>
                      <a:schemeClr val="accent5">
                        <a:lumMod val="20000"/>
                        <a:lumOff val="80000"/>
                      </a:schemeClr>
                    </a:solidFill>
                  </a:tcPr>
                </a:tc>
                <a:extLst>
                  <a:ext uri="{0D108BD9-81ED-4DB2-BD59-A6C34878D82A}">
                    <a16:rowId xmlns:a16="http://schemas.microsoft.com/office/drawing/2014/main" val="10011"/>
                  </a:ext>
                </a:extLst>
              </a:tr>
              <a:tr h="351467">
                <a:tc vMerge="1">
                  <a:txBody>
                    <a:bodyPr/>
                    <a:lstStyle/>
                    <a:p>
                      <a:endParaRPr lang="ru-RU"/>
                    </a:p>
                  </a:txBody>
                  <a:tcPr/>
                </a:tc>
                <a:tc vMerge="1">
                  <a:txBody>
                    <a:bodyPr/>
                    <a:lstStyle/>
                    <a:p>
                      <a:endParaRPr lang="ru-RU"/>
                    </a:p>
                  </a:txBody>
                  <a:tcPr/>
                </a:tc>
                <a:tc>
                  <a:txBody>
                    <a:bodyPr/>
                    <a:lstStyle/>
                    <a:p>
                      <a:pPr>
                        <a:lnSpc>
                          <a:spcPct val="90000"/>
                        </a:lnSpc>
                        <a:spcAft>
                          <a:spcPts val="0"/>
                        </a:spcAft>
                      </a:pPr>
                      <a:r>
                        <a:rPr lang="ru-RU" sz="1200" spc="-20" baseline="0">
                          <a:solidFill>
                            <a:schemeClr val="tx1"/>
                          </a:solidFill>
                          <a:effectLst/>
                          <a:latin typeface="Times New Roman" panose="02020603050405020304" pitchFamily="18" charset="0"/>
                          <a:cs typeface="Times New Roman" panose="02020603050405020304" pitchFamily="18" charset="0"/>
                        </a:rPr>
                        <a:t>Финансовая подушка безопасности</a:t>
                      </a:r>
                      <a:endParaRPr lang="ru-RU" sz="1200" spc="-20" baseline="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0158" marR="10158" marT="0" marB="0" anchor="ctr">
                    <a:solidFill>
                      <a:schemeClr val="accent5">
                        <a:lumMod val="20000"/>
                        <a:lumOff val="80000"/>
                      </a:schemeClr>
                    </a:solidFill>
                  </a:tcPr>
                </a:tc>
                <a:tc>
                  <a:txBody>
                    <a:bodyPr/>
                    <a:lstStyle/>
                    <a:p>
                      <a:pPr algn="just">
                        <a:lnSpc>
                          <a:spcPct val="90000"/>
                        </a:lnSpc>
                        <a:spcAft>
                          <a:spcPts val="0"/>
                        </a:spcAft>
                      </a:pPr>
                      <a:r>
                        <a:rPr lang="ru-RU" sz="1200" spc="-20" baseline="0">
                          <a:solidFill>
                            <a:schemeClr val="tx1"/>
                          </a:solidFill>
                          <a:effectLst/>
                          <a:latin typeface="Times New Roman" panose="02020603050405020304" pitchFamily="18" charset="0"/>
                          <a:cs typeface="Times New Roman" panose="02020603050405020304" pitchFamily="18" charset="0"/>
                        </a:rPr>
                        <a:t>финансовые риски; способы снижения потерь от возможных финансовых рисков: финансовая подушка безопасности, соблюдение финансовой гигиены и выполнение определенных правил</a:t>
                      </a:r>
                      <a:endParaRPr lang="ru-RU" sz="1200" spc="-20" baseline="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0158" marR="10158" marT="0" marB="0">
                    <a:solidFill>
                      <a:schemeClr val="accent5">
                        <a:lumMod val="20000"/>
                        <a:lumOff val="80000"/>
                      </a:schemeClr>
                    </a:solidFill>
                  </a:tcPr>
                </a:tc>
                <a:extLst>
                  <a:ext uri="{0D108BD9-81ED-4DB2-BD59-A6C34878D82A}">
                    <a16:rowId xmlns:a16="http://schemas.microsoft.com/office/drawing/2014/main" val="10012"/>
                  </a:ext>
                </a:extLst>
              </a:tr>
              <a:tr h="351467">
                <a:tc rowSpan="6">
                  <a:txBody>
                    <a:bodyPr/>
                    <a:lstStyle/>
                    <a:p>
                      <a:pPr algn="ctr">
                        <a:lnSpc>
                          <a:spcPct val="90000"/>
                        </a:lnSpc>
                        <a:spcAft>
                          <a:spcPts val="0"/>
                        </a:spcAft>
                      </a:pPr>
                      <a:r>
                        <a:rPr lang="ru-RU" sz="1200" spc="-20" baseline="0" dirty="0">
                          <a:solidFill>
                            <a:schemeClr val="tx1"/>
                          </a:solidFill>
                          <a:effectLst/>
                          <a:latin typeface="Times New Roman" panose="02020603050405020304" pitchFamily="18" charset="0"/>
                          <a:cs typeface="Times New Roman" panose="02020603050405020304" pitchFamily="18" charset="0"/>
                        </a:rPr>
                        <a:t>4. Финансовая безопасность: как защитить семейный бюджет</a:t>
                      </a:r>
                      <a:endParaRPr lang="ru-RU" sz="1200" spc="-20" baseline="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0158" marR="10158" marT="0" marB="0" vert="vert270" anchor="ctr">
                    <a:solidFill>
                      <a:schemeClr val="accent5">
                        <a:lumMod val="20000"/>
                        <a:lumOff val="80000"/>
                      </a:schemeClr>
                    </a:solidFill>
                  </a:tcPr>
                </a:tc>
                <a:tc rowSpan="3">
                  <a:txBody>
                    <a:bodyPr/>
                    <a:lstStyle/>
                    <a:p>
                      <a:pPr algn="ctr">
                        <a:lnSpc>
                          <a:spcPct val="90000"/>
                        </a:lnSpc>
                        <a:spcAft>
                          <a:spcPts val="0"/>
                        </a:spcAft>
                      </a:pPr>
                      <a:r>
                        <a:rPr lang="ru-RU" sz="1200" spc="-20" baseline="0">
                          <a:solidFill>
                            <a:schemeClr val="tx1"/>
                          </a:solidFill>
                          <a:effectLst/>
                          <a:latin typeface="Times New Roman" panose="02020603050405020304" pitchFamily="18" charset="0"/>
                          <a:cs typeface="Times New Roman" panose="02020603050405020304" pitchFamily="18" charset="0"/>
                        </a:rPr>
                        <a:t>Тема. 4.1. Страхование и страховые услуги</a:t>
                      </a:r>
                      <a:endParaRPr lang="ru-RU" sz="1200" spc="-20" baseline="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0158" marR="10158" marT="0" marB="0" anchor="ctr">
                    <a:solidFill>
                      <a:schemeClr val="accent5">
                        <a:lumMod val="20000"/>
                        <a:lumOff val="80000"/>
                      </a:schemeClr>
                    </a:solidFill>
                  </a:tcPr>
                </a:tc>
                <a:tc>
                  <a:txBody>
                    <a:bodyPr/>
                    <a:lstStyle/>
                    <a:p>
                      <a:pPr>
                        <a:lnSpc>
                          <a:spcPct val="90000"/>
                        </a:lnSpc>
                        <a:spcAft>
                          <a:spcPts val="0"/>
                        </a:spcAft>
                      </a:pPr>
                      <a:r>
                        <a:rPr lang="ru-RU" sz="1200" spc="-20" baseline="0">
                          <a:solidFill>
                            <a:schemeClr val="tx1"/>
                          </a:solidFill>
                          <a:effectLst/>
                          <a:latin typeface="Times New Roman" panose="02020603050405020304" pitchFamily="18" charset="0"/>
                          <a:cs typeface="Times New Roman" panose="02020603050405020304" pitchFamily="18" charset="0"/>
                        </a:rPr>
                        <a:t>Страхование как особый вид деятельности</a:t>
                      </a:r>
                      <a:endParaRPr lang="ru-RU" sz="1200" spc="-20" baseline="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0158" marR="10158" marT="0" marB="0" anchor="ctr">
                    <a:solidFill>
                      <a:schemeClr val="accent5">
                        <a:lumMod val="20000"/>
                        <a:lumOff val="80000"/>
                      </a:schemeClr>
                    </a:solidFill>
                  </a:tcPr>
                </a:tc>
                <a:tc>
                  <a:txBody>
                    <a:bodyPr/>
                    <a:lstStyle/>
                    <a:p>
                      <a:pPr algn="just">
                        <a:lnSpc>
                          <a:spcPct val="90000"/>
                        </a:lnSpc>
                        <a:spcAft>
                          <a:spcPts val="0"/>
                        </a:spcAft>
                      </a:pPr>
                      <a:r>
                        <a:rPr lang="ru-RU" sz="1200" spc="-20" baseline="0">
                          <a:solidFill>
                            <a:schemeClr val="tx1"/>
                          </a:solidFill>
                          <a:effectLst/>
                          <a:latin typeface="Times New Roman" panose="02020603050405020304" pitchFamily="18" charset="0"/>
                          <a:cs typeface="Times New Roman" panose="02020603050405020304" pitchFamily="18" charset="0"/>
                        </a:rPr>
                        <a:t>страхование, основные понятия страхования: страховые организации, страхователь, страховщик, застрахованный, страховой взнос, договор страхования, страховая выплата, </a:t>
                      </a:r>
                      <a:endParaRPr lang="ru-RU" sz="1200" spc="-20" baseline="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0158" marR="10158" marT="0" marB="0">
                    <a:solidFill>
                      <a:schemeClr val="accent5">
                        <a:lumMod val="20000"/>
                        <a:lumOff val="80000"/>
                      </a:schemeClr>
                    </a:solidFill>
                  </a:tcPr>
                </a:tc>
                <a:extLst>
                  <a:ext uri="{0D108BD9-81ED-4DB2-BD59-A6C34878D82A}">
                    <a16:rowId xmlns:a16="http://schemas.microsoft.com/office/drawing/2014/main" val="10013"/>
                  </a:ext>
                </a:extLst>
              </a:tr>
              <a:tr h="351467">
                <a:tc vMerge="1">
                  <a:txBody>
                    <a:bodyPr/>
                    <a:lstStyle/>
                    <a:p>
                      <a:endParaRPr lang="ru-RU"/>
                    </a:p>
                  </a:txBody>
                  <a:tcPr/>
                </a:tc>
                <a:tc vMerge="1">
                  <a:txBody>
                    <a:bodyPr/>
                    <a:lstStyle/>
                    <a:p>
                      <a:endParaRPr lang="ru-RU"/>
                    </a:p>
                  </a:txBody>
                  <a:tcPr/>
                </a:tc>
                <a:tc>
                  <a:txBody>
                    <a:bodyPr/>
                    <a:lstStyle/>
                    <a:p>
                      <a:pPr>
                        <a:lnSpc>
                          <a:spcPct val="90000"/>
                        </a:lnSpc>
                        <a:spcAft>
                          <a:spcPts val="0"/>
                        </a:spcAft>
                      </a:pPr>
                      <a:r>
                        <a:rPr lang="ru-RU" sz="1200" spc="-20" baseline="0">
                          <a:solidFill>
                            <a:schemeClr val="tx1"/>
                          </a:solidFill>
                          <a:effectLst/>
                          <a:latin typeface="Times New Roman" panose="02020603050405020304" pitchFamily="18" charset="0"/>
                          <a:cs typeface="Times New Roman" panose="02020603050405020304" pitchFamily="18" charset="0"/>
                        </a:rPr>
                        <a:t>Страховой случай и его виды </a:t>
                      </a:r>
                      <a:endParaRPr lang="ru-RU" sz="1200" spc="-20" baseline="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0158" marR="10158" marT="0" marB="0" anchor="ctr">
                    <a:solidFill>
                      <a:schemeClr val="accent5">
                        <a:lumMod val="20000"/>
                        <a:lumOff val="80000"/>
                      </a:schemeClr>
                    </a:solidFill>
                  </a:tcPr>
                </a:tc>
                <a:tc>
                  <a:txBody>
                    <a:bodyPr/>
                    <a:lstStyle/>
                    <a:p>
                      <a:pPr algn="just">
                        <a:lnSpc>
                          <a:spcPct val="90000"/>
                        </a:lnSpc>
                        <a:spcAft>
                          <a:spcPts val="0"/>
                        </a:spcAft>
                      </a:pPr>
                      <a:r>
                        <a:rPr lang="ru-RU" sz="1200" spc="-20" baseline="0">
                          <a:solidFill>
                            <a:schemeClr val="tx1"/>
                          </a:solidFill>
                          <a:effectLst/>
                          <a:latin typeface="Times New Roman" panose="02020603050405020304" pitchFamily="18" charset="0"/>
                          <a:cs typeface="Times New Roman" panose="02020603050405020304" pitchFamily="18" charset="0"/>
                        </a:rPr>
                        <a:t>страховой случай, виды страховых случаев: имущественные, личные и социальные страховые случаи, страхование ответственности и рисков предпринимателей </a:t>
                      </a:r>
                      <a:endParaRPr lang="ru-RU" sz="1200" spc="-20" baseline="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0158" marR="10158" marT="0" marB="0">
                    <a:solidFill>
                      <a:schemeClr val="accent5">
                        <a:lumMod val="20000"/>
                        <a:lumOff val="80000"/>
                      </a:schemeClr>
                    </a:solidFill>
                  </a:tcPr>
                </a:tc>
                <a:extLst>
                  <a:ext uri="{0D108BD9-81ED-4DB2-BD59-A6C34878D82A}">
                    <a16:rowId xmlns:a16="http://schemas.microsoft.com/office/drawing/2014/main" val="10014"/>
                  </a:ext>
                </a:extLst>
              </a:tr>
              <a:tr h="527200">
                <a:tc vMerge="1">
                  <a:txBody>
                    <a:bodyPr/>
                    <a:lstStyle/>
                    <a:p>
                      <a:endParaRPr lang="ru-RU"/>
                    </a:p>
                  </a:txBody>
                  <a:tcPr/>
                </a:tc>
                <a:tc vMerge="1">
                  <a:txBody>
                    <a:bodyPr/>
                    <a:lstStyle/>
                    <a:p>
                      <a:endParaRPr lang="ru-RU"/>
                    </a:p>
                  </a:txBody>
                  <a:tcPr/>
                </a:tc>
                <a:tc>
                  <a:txBody>
                    <a:bodyPr/>
                    <a:lstStyle/>
                    <a:p>
                      <a:pPr>
                        <a:lnSpc>
                          <a:spcPct val="90000"/>
                        </a:lnSpc>
                        <a:spcAft>
                          <a:spcPts val="0"/>
                        </a:spcAft>
                      </a:pPr>
                      <a:r>
                        <a:rPr lang="ru-RU" sz="1200" spc="-20" baseline="0">
                          <a:solidFill>
                            <a:schemeClr val="tx1"/>
                          </a:solidFill>
                          <a:effectLst/>
                          <a:latin typeface="Times New Roman" panose="02020603050405020304" pitchFamily="18" charset="0"/>
                          <a:cs typeface="Times New Roman" panose="02020603050405020304" pitchFamily="18" charset="0"/>
                        </a:rPr>
                        <a:t>Виды и формы страхования</a:t>
                      </a:r>
                      <a:endParaRPr lang="ru-RU" sz="1200" spc="-20" baseline="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0158" marR="10158" marT="0" marB="0" anchor="ctr">
                    <a:solidFill>
                      <a:schemeClr val="accent5">
                        <a:lumMod val="20000"/>
                        <a:lumOff val="80000"/>
                      </a:schemeClr>
                    </a:solidFill>
                  </a:tcPr>
                </a:tc>
                <a:tc>
                  <a:txBody>
                    <a:bodyPr/>
                    <a:lstStyle/>
                    <a:p>
                      <a:pPr algn="just">
                        <a:lnSpc>
                          <a:spcPct val="90000"/>
                        </a:lnSpc>
                        <a:spcAft>
                          <a:spcPts val="0"/>
                        </a:spcAft>
                      </a:pPr>
                      <a:r>
                        <a:rPr lang="ru-RU" sz="1200" spc="-20" baseline="0">
                          <a:solidFill>
                            <a:schemeClr val="tx1"/>
                          </a:solidFill>
                          <a:effectLst/>
                          <a:latin typeface="Times New Roman" panose="02020603050405020304" pitchFamily="18" charset="0"/>
                          <a:cs typeface="Times New Roman" panose="02020603050405020304" pitchFamily="18" charset="0"/>
                        </a:rPr>
                        <a:t>объекты страхования: имущество, жизнь и здоровье, ответственность за ущерб третьим лицам; виды страхования: личное страхование, имущественное страхование, страхование ответственности; формы страхования: добровольное, обязательное, необязательное</a:t>
                      </a:r>
                      <a:endParaRPr lang="ru-RU" sz="1200" spc="-20" baseline="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0158" marR="10158" marT="0" marB="0">
                    <a:solidFill>
                      <a:schemeClr val="accent5">
                        <a:lumMod val="20000"/>
                        <a:lumOff val="80000"/>
                      </a:schemeClr>
                    </a:solidFill>
                  </a:tcPr>
                </a:tc>
                <a:extLst>
                  <a:ext uri="{0D108BD9-81ED-4DB2-BD59-A6C34878D82A}">
                    <a16:rowId xmlns:a16="http://schemas.microsoft.com/office/drawing/2014/main" val="10015"/>
                  </a:ext>
                </a:extLst>
              </a:tr>
              <a:tr h="527200">
                <a:tc vMerge="1">
                  <a:txBody>
                    <a:bodyPr/>
                    <a:lstStyle/>
                    <a:p>
                      <a:endParaRPr lang="ru-RU"/>
                    </a:p>
                  </a:txBody>
                  <a:tcPr/>
                </a:tc>
                <a:tc rowSpan="3">
                  <a:txBody>
                    <a:bodyPr/>
                    <a:lstStyle/>
                    <a:p>
                      <a:pPr algn="ctr">
                        <a:lnSpc>
                          <a:spcPct val="90000"/>
                        </a:lnSpc>
                        <a:spcAft>
                          <a:spcPts val="0"/>
                        </a:spcAft>
                      </a:pPr>
                      <a:r>
                        <a:rPr lang="ru-RU" sz="1200" spc="-20" baseline="0" dirty="0">
                          <a:solidFill>
                            <a:schemeClr val="tx1"/>
                          </a:solidFill>
                          <a:effectLst/>
                          <a:latin typeface="Times New Roman" panose="02020603050405020304" pitchFamily="18" charset="0"/>
                          <a:cs typeface="Times New Roman" panose="02020603050405020304" pitchFamily="18" charset="0"/>
                        </a:rPr>
                        <a:t>Тема 4.2. Мошенничество в финансовой сфере</a:t>
                      </a:r>
                      <a:endParaRPr lang="ru-RU" sz="1200" spc="-20" baseline="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0158" marR="10158" marT="0" marB="0" anchor="ctr">
                    <a:solidFill>
                      <a:schemeClr val="accent5">
                        <a:lumMod val="20000"/>
                        <a:lumOff val="80000"/>
                      </a:schemeClr>
                    </a:solidFill>
                  </a:tcPr>
                </a:tc>
                <a:tc>
                  <a:txBody>
                    <a:bodyPr/>
                    <a:lstStyle/>
                    <a:p>
                      <a:pPr>
                        <a:lnSpc>
                          <a:spcPct val="90000"/>
                        </a:lnSpc>
                        <a:spcAft>
                          <a:spcPts val="0"/>
                        </a:spcAft>
                      </a:pPr>
                      <a:r>
                        <a:rPr lang="ru-RU" sz="1200" spc="-20" baseline="0">
                          <a:solidFill>
                            <a:schemeClr val="tx1"/>
                          </a:solidFill>
                          <a:effectLst/>
                          <a:latin typeface="Times New Roman" panose="02020603050405020304" pitchFamily="18" charset="0"/>
                          <a:cs typeface="Times New Roman" panose="02020603050405020304" pitchFamily="18" charset="0"/>
                        </a:rPr>
                        <a:t>Мошенничество в финансовой сфере и его виды</a:t>
                      </a:r>
                      <a:endParaRPr lang="ru-RU" sz="1200" spc="-20" baseline="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0158" marR="10158" marT="0" marB="0" anchor="ctr">
                    <a:solidFill>
                      <a:schemeClr val="accent5">
                        <a:lumMod val="20000"/>
                        <a:lumOff val="80000"/>
                      </a:schemeClr>
                    </a:solidFill>
                  </a:tcPr>
                </a:tc>
                <a:tc>
                  <a:txBody>
                    <a:bodyPr/>
                    <a:lstStyle/>
                    <a:p>
                      <a:pPr algn="just">
                        <a:lnSpc>
                          <a:spcPct val="90000"/>
                        </a:lnSpc>
                        <a:spcAft>
                          <a:spcPts val="0"/>
                        </a:spcAft>
                      </a:pPr>
                      <a:r>
                        <a:rPr lang="ru-RU" sz="1200" spc="-20" baseline="0">
                          <a:solidFill>
                            <a:schemeClr val="tx1"/>
                          </a:solidFill>
                          <a:effectLst/>
                          <a:latin typeface="Times New Roman" panose="02020603050405020304" pitchFamily="18" charset="0"/>
                          <a:cs typeface="Times New Roman" panose="02020603050405020304" pitchFamily="18" charset="0"/>
                        </a:rPr>
                        <a:t>мошенничество, финансовое мошенничество, виды финансового мошенничества: недобросовестная микрофинансовая организация (МФО), кардинг, скотч-метод, скимминг, шимминг, трапинг, «ливанская петля», фишинг, звонки с незнакомого номера, подставной интернет-магазин</a:t>
                      </a:r>
                      <a:endParaRPr lang="ru-RU" sz="1200" spc="-20" baseline="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0158" marR="10158" marT="0" marB="0">
                    <a:solidFill>
                      <a:schemeClr val="accent5">
                        <a:lumMod val="20000"/>
                        <a:lumOff val="80000"/>
                      </a:schemeClr>
                    </a:solidFill>
                  </a:tcPr>
                </a:tc>
                <a:extLst>
                  <a:ext uri="{0D108BD9-81ED-4DB2-BD59-A6C34878D82A}">
                    <a16:rowId xmlns:a16="http://schemas.microsoft.com/office/drawing/2014/main" val="10016"/>
                  </a:ext>
                </a:extLst>
              </a:tr>
              <a:tr h="175733">
                <a:tc vMerge="1">
                  <a:txBody>
                    <a:bodyPr/>
                    <a:lstStyle/>
                    <a:p>
                      <a:endParaRPr lang="ru-RU"/>
                    </a:p>
                  </a:txBody>
                  <a:tcPr/>
                </a:tc>
                <a:tc vMerge="1">
                  <a:txBody>
                    <a:bodyPr/>
                    <a:lstStyle/>
                    <a:p>
                      <a:endParaRPr lang="ru-RU"/>
                    </a:p>
                  </a:txBody>
                  <a:tcPr/>
                </a:tc>
                <a:tc>
                  <a:txBody>
                    <a:bodyPr/>
                    <a:lstStyle/>
                    <a:p>
                      <a:pPr>
                        <a:lnSpc>
                          <a:spcPct val="90000"/>
                        </a:lnSpc>
                        <a:spcAft>
                          <a:spcPts val="0"/>
                        </a:spcAft>
                      </a:pPr>
                      <a:r>
                        <a:rPr lang="ru-RU" sz="1200" spc="-20" baseline="0">
                          <a:solidFill>
                            <a:schemeClr val="tx1"/>
                          </a:solidFill>
                          <a:effectLst/>
                          <a:latin typeface="Times New Roman" panose="02020603050405020304" pitchFamily="18" charset="0"/>
                          <a:cs typeface="Times New Roman" panose="02020603050405020304" pitchFamily="18" charset="0"/>
                        </a:rPr>
                        <a:t>Финансовые пирамиды</a:t>
                      </a:r>
                      <a:endParaRPr lang="ru-RU" sz="1200" spc="-20" baseline="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0158" marR="10158" marT="0" marB="0" anchor="ctr">
                    <a:solidFill>
                      <a:schemeClr val="accent5">
                        <a:lumMod val="20000"/>
                        <a:lumOff val="80000"/>
                      </a:schemeClr>
                    </a:solidFill>
                  </a:tcPr>
                </a:tc>
                <a:tc>
                  <a:txBody>
                    <a:bodyPr/>
                    <a:lstStyle/>
                    <a:p>
                      <a:pPr algn="just">
                        <a:lnSpc>
                          <a:spcPct val="90000"/>
                        </a:lnSpc>
                        <a:spcAft>
                          <a:spcPts val="0"/>
                        </a:spcAft>
                      </a:pPr>
                      <a:r>
                        <a:rPr lang="ru-RU" sz="1200" spc="-20" baseline="0">
                          <a:solidFill>
                            <a:schemeClr val="tx1"/>
                          </a:solidFill>
                          <a:effectLst/>
                          <a:latin typeface="Times New Roman" panose="02020603050405020304" pitchFamily="18" charset="0"/>
                          <a:cs typeface="Times New Roman" panose="02020603050405020304" pitchFamily="18" charset="0"/>
                        </a:rPr>
                        <a:t>финансовая пирамида, признаки идентификации финансовых пирамид, виды финансовых пирамид</a:t>
                      </a:r>
                      <a:endParaRPr lang="ru-RU" sz="1200" spc="-20" baseline="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0158" marR="10158" marT="0" marB="0">
                    <a:solidFill>
                      <a:schemeClr val="accent5">
                        <a:lumMod val="20000"/>
                        <a:lumOff val="80000"/>
                      </a:schemeClr>
                    </a:solidFill>
                  </a:tcPr>
                </a:tc>
                <a:extLst>
                  <a:ext uri="{0D108BD9-81ED-4DB2-BD59-A6C34878D82A}">
                    <a16:rowId xmlns:a16="http://schemas.microsoft.com/office/drawing/2014/main" val="10017"/>
                  </a:ext>
                </a:extLst>
              </a:tr>
              <a:tr h="351467">
                <a:tc vMerge="1">
                  <a:txBody>
                    <a:bodyPr/>
                    <a:lstStyle/>
                    <a:p>
                      <a:endParaRPr lang="ru-RU"/>
                    </a:p>
                  </a:txBody>
                  <a:tcPr/>
                </a:tc>
                <a:tc vMerge="1">
                  <a:txBody>
                    <a:bodyPr/>
                    <a:lstStyle/>
                    <a:p>
                      <a:endParaRPr lang="ru-RU"/>
                    </a:p>
                  </a:txBody>
                  <a:tcPr/>
                </a:tc>
                <a:tc>
                  <a:txBody>
                    <a:bodyPr/>
                    <a:lstStyle/>
                    <a:p>
                      <a:pPr>
                        <a:lnSpc>
                          <a:spcPct val="90000"/>
                        </a:lnSpc>
                        <a:spcAft>
                          <a:spcPts val="0"/>
                        </a:spcAft>
                      </a:pPr>
                      <a:r>
                        <a:rPr lang="ru-RU" sz="1200" spc="-20" baseline="0" dirty="0">
                          <a:solidFill>
                            <a:schemeClr val="tx1"/>
                          </a:solidFill>
                          <a:effectLst/>
                          <a:latin typeface="Times New Roman" panose="02020603050405020304" pitchFamily="18" charset="0"/>
                          <a:cs typeface="Times New Roman" panose="02020603050405020304" pitchFamily="18" charset="0"/>
                        </a:rPr>
                        <a:t>Способы защиты от мошенничества в фин. сфере</a:t>
                      </a:r>
                      <a:endParaRPr lang="ru-RU" sz="1200" spc="-20" baseline="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0158" marR="10158" marT="0" marB="0" anchor="ctr">
                    <a:solidFill>
                      <a:schemeClr val="accent5">
                        <a:lumMod val="20000"/>
                        <a:lumOff val="80000"/>
                      </a:schemeClr>
                    </a:solidFill>
                  </a:tcPr>
                </a:tc>
                <a:tc>
                  <a:txBody>
                    <a:bodyPr/>
                    <a:lstStyle/>
                    <a:p>
                      <a:pPr algn="just">
                        <a:lnSpc>
                          <a:spcPct val="90000"/>
                        </a:lnSpc>
                        <a:spcAft>
                          <a:spcPts val="0"/>
                        </a:spcAft>
                      </a:pPr>
                      <a:r>
                        <a:rPr lang="ru-RU" sz="1200" spc="-20" baseline="0" dirty="0">
                          <a:solidFill>
                            <a:schemeClr val="tx1"/>
                          </a:solidFill>
                          <a:effectLst/>
                          <a:latin typeface="Times New Roman" panose="02020603050405020304" pitchFamily="18" charset="0"/>
                          <a:cs typeface="Times New Roman" panose="02020603050405020304" pitchFamily="18" charset="0"/>
                        </a:rPr>
                        <a:t>правила безопасных покупок в интернете, Федеральная служба по надзору в сфере защиты прав потребителей и благополучия человека (</a:t>
                      </a:r>
                      <a:r>
                        <a:rPr lang="ru-RU" sz="1200" spc="-20" baseline="0" dirty="0" err="1">
                          <a:solidFill>
                            <a:schemeClr val="tx1"/>
                          </a:solidFill>
                          <a:effectLst/>
                          <a:latin typeface="Times New Roman" panose="02020603050405020304" pitchFamily="18" charset="0"/>
                          <a:cs typeface="Times New Roman" panose="02020603050405020304" pitchFamily="18" charset="0"/>
                        </a:rPr>
                        <a:t>Роспотребнадзор</a:t>
                      </a:r>
                      <a:r>
                        <a:rPr lang="ru-RU" sz="1200" spc="-20" baseline="0" dirty="0">
                          <a:solidFill>
                            <a:schemeClr val="tx1"/>
                          </a:solidFill>
                          <a:effectLst/>
                          <a:latin typeface="Times New Roman" panose="02020603050405020304" pitchFamily="18" charset="0"/>
                          <a:cs typeface="Times New Roman" panose="02020603050405020304" pitchFamily="18" charset="0"/>
                        </a:rPr>
                        <a:t>), финансовый омбудсмен </a:t>
                      </a:r>
                      <a:endParaRPr lang="ru-RU" sz="1200" spc="-20" baseline="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0158" marR="10158" marT="0" marB="0">
                    <a:solidFill>
                      <a:schemeClr val="accent5">
                        <a:lumMod val="20000"/>
                        <a:lumOff val="80000"/>
                      </a:schemeClr>
                    </a:solidFill>
                  </a:tcPr>
                </a:tc>
                <a:extLst>
                  <a:ext uri="{0D108BD9-81ED-4DB2-BD59-A6C34878D82A}">
                    <a16:rowId xmlns:a16="http://schemas.microsoft.com/office/drawing/2014/main" val="10018"/>
                  </a:ext>
                </a:extLst>
              </a:tr>
            </a:tbl>
          </a:graphicData>
        </a:graphic>
      </p:graphicFrame>
    </p:spTree>
    <p:extLst>
      <p:ext uri="{BB962C8B-B14F-4D97-AF65-F5344CB8AC3E}">
        <p14:creationId xmlns:p14="http://schemas.microsoft.com/office/powerpoint/2010/main" val="33728345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779444"/>
          </a:xfrm>
          <a:prstGeom prst="rect">
            <a:avLst/>
          </a:prstGeom>
        </p:spPr>
        <p:txBody>
          <a:bodyPr wrap="square">
            <a:spAutoFit/>
          </a:bodyPr>
          <a:lstStyle/>
          <a:p>
            <a:pPr algn="ctr">
              <a:spcAft>
                <a:spcPts val="0"/>
              </a:spcAft>
            </a:pPr>
            <a:r>
              <a:rPr lang="ru-RU" sz="2350" b="1" spc="-2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Система компетенций финансовой грамотности учащихся школьного возраста </a:t>
            </a:r>
          </a:p>
          <a:p>
            <a:pPr algn="ctr">
              <a:lnSpc>
                <a:spcPct val="90000"/>
              </a:lnSpc>
              <a:spcAft>
                <a:spcPts val="0"/>
              </a:spcAft>
            </a:pPr>
            <a:r>
              <a:rPr lang="ru-RU" sz="2350" b="1" spc="-2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в рамках сквозных тематических линий*</a:t>
            </a:r>
          </a:p>
        </p:txBody>
      </p:sp>
      <p:graphicFrame>
        <p:nvGraphicFramePr>
          <p:cNvPr id="3" name="Таблица 2"/>
          <p:cNvGraphicFramePr>
            <a:graphicFrameLocks noGrp="1"/>
          </p:cNvGraphicFramePr>
          <p:nvPr/>
        </p:nvGraphicFramePr>
        <p:xfrm>
          <a:off x="-3" y="857921"/>
          <a:ext cx="12192003" cy="5358370"/>
        </p:xfrm>
        <a:graphic>
          <a:graphicData uri="http://schemas.openxmlformats.org/drawingml/2006/table">
            <a:tbl>
              <a:tblPr firstRow="1" firstCol="1" bandRow="1">
                <a:tableStyleId>{5C22544A-7EE6-4342-B048-85BDC9FD1C3A}</a:tableStyleId>
              </a:tblPr>
              <a:tblGrid>
                <a:gridCol w="834189">
                  <a:extLst>
                    <a:ext uri="{9D8B030D-6E8A-4147-A177-3AD203B41FA5}">
                      <a16:colId xmlns:a16="http://schemas.microsoft.com/office/drawing/2014/main" val="20000"/>
                    </a:ext>
                  </a:extLst>
                </a:gridCol>
                <a:gridCol w="1957137">
                  <a:extLst>
                    <a:ext uri="{9D8B030D-6E8A-4147-A177-3AD203B41FA5}">
                      <a16:colId xmlns:a16="http://schemas.microsoft.com/office/drawing/2014/main" val="20001"/>
                    </a:ext>
                  </a:extLst>
                </a:gridCol>
                <a:gridCol w="1985393">
                  <a:extLst>
                    <a:ext uri="{9D8B030D-6E8A-4147-A177-3AD203B41FA5}">
                      <a16:colId xmlns:a16="http://schemas.microsoft.com/office/drawing/2014/main" val="20002"/>
                    </a:ext>
                  </a:extLst>
                </a:gridCol>
                <a:gridCol w="2306472">
                  <a:extLst>
                    <a:ext uri="{9D8B030D-6E8A-4147-A177-3AD203B41FA5}">
                      <a16:colId xmlns:a16="http://schemas.microsoft.com/office/drawing/2014/main" val="20003"/>
                    </a:ext>
                  </a:extLst>
                </a:gridCol>
                <a:gridCol w="5108812">
                  <a:extLst>
                    <a:ext uri="{9D8B030D-6E8A-4147-A177-3AD203B41FA5}">
                      <a16:colId xmlns:a16="http://schemas.microsoft.com/office/drawing/2014/main" val="20004"/>
                    </a:ext>
                  </a:extLst>
                </a:gridCol>
              </a:tblGrid>
              <a:tr h="515170">
                <a:tc>
                  <a:txBody>
                    <a:bodyPr/>
                    <a:lstStyle/>
                    <a:p>
                      <a:pPr algn="ctr">
                        <a:lnSpc>
                          <a:spcPct val="100000"/>
                        </a:lnSpc>
                        <a:spcAft>
                          <a:spcPts val="0"/>
                        </a:spcAft>
                      </a:pPr>
                      <a:r>
                        <a:rPr lang="ru-RU" sz="1200" spc="-10" dirty="0" err="1">
                          <a:solidFill>
                            <a:schemeClr val="tx1"/>
                          </a:solidFill>
                          <a:effectLst/>
                          <a:latin typeface="Times New Roman" panose="02020603050405020304" pitchFamily="18" charset="0"/>
                          <a:cs typeface="Times New Roman" panose="02020603050405020304" pitchFamily="18" charset="0"/>
                        </a:rPr>
                        <a:t>Тематичес</a:t>
                      </a:r>
                      <a:r>
                        <a:rPr lang="ru-RU" sz="1200" spc="-10" dirty="0">
                          <a:solidFill>
                            <a:schemeClr val="tx1"/>
                          </a:solidFill>
                          <a:effectLst/>
                          <a:latin typeface="Times New Roman" panose="02020603050405020304" pitchFamily="18" charset="0"/>
                          <a:cs typeface="Times New Roman" panose="02020603050405020304" pitchFamily="18" charset="0"/>
                        </a:rPr>
                        <a:t>-кие</a:t>
                      </a:r>
                      <a:endParaRPr lang="ru-RU" sz="1200" dirty="0">
                        <a:solidFill>
                          <a:schemeClr val="tx1"/>
                        </a:solidFill>
                        <a:effectLst/>
                        <a:latin typeface="Times New Roman" panose="02020603050405020304" pitchFamily="18" charset="0"/>
                        <a:cs typeface="Times New Roman" panose="02020603050405020304" pitchFamily="18" charset="0"/>
                      </a:endParaRPr>
                    </a:p>
                    <a:p>
                      <a:pPr algn="ctr">
                        <a:lnSpc>
                          <a:spcPct val="100000"/>
                        </a:lnSpc>
                        <a:spcAft>
                          <a:spcPts val="0"/>
                        </a:spcAft>
                      </a:pPr>
                      <a:r>
                        <a:rPr lang="ru-RU" sz="1200" spc="-10" dirty="0">
                          <a:solidFill>
                            <a:schemeClr val="tx1"/>
                          </a:solidFill>
                          <a:effectLst/>
                          <a:latin typeface="Times New Roman" panose="02020603050405020304" pitchFamily="18" charset="0"/>
                          <a:cs typeface="Times New Roman" panose="02020603050405020304" pitchFamily="18" charset="0"/>
                        </a:rPr>
                        <a:t>линии</a:t>
                      </a:r>
                      <a:endParaRPr lang="ru-RU" sz="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728" marR="9728" marT="0" marB="0">
                    <a:solidFill>
                      <a:schemeClr val="accent5">
                        <a:lumMod val="20000"/>
                        <a:lumOff val="80000"/>
                      </a:schemeClr>
                    </a:solidFill>
                  </a:tcPr>
                </a:tc>
                <a:tc>
                  <a:txBody>
                    <a:bodyPr/>
                    <a:lstStyle/>
                    <a:p>
                      <a:pPr algn="ctr">
                        <a:lnSpc>
                          <a:spcPct val="100000"/>
                        </a:lnSpc>
                        <a:spcAft>
                          <a:spcPts val="0"/>
                        </a:spcAft>
                      </a:pPr>
                      <a:r>
                        <a:rPr lang="ru-RU" sz="1200" spc="-10" dirty="0">
                          <a:solidFill>
                            <a:schemeClr val="tx1"/>
                          </a:solidFill>
                          <a:effectLst/>
                          <a:latin typeface="Times New Roman" panose="02020603050405020304" pitchFamily="18" charset="0"/>
                          <a:cs typeface="Times New Roman" panose="02020603050405020304" pitchFamily="18" charset="0"/>
                        </a:rPr>
                        <a:t>Начальное общее образование</a:t>
                      </a:r>
                      <a:endParaRPr lang="ru-RU" sz="1200" dirty="0">
                        <a:solidFill>
                          <a:schemeClr val="tx1"/>
                        </a:solidFill>
                        <a:effectLst/>
                        <a:latin typeface="Times New Roman" panose="02020603050405020304" pitchFamily="18" charset="0"/>
                        <a:cs typeface="Times New Roman" panose="02020603050405020304" pitchFamily="18" charset="0"/>
                      </a:endParaRPr>
                    </a:p>
                    <a:p>
                      <a:pPr algn="ctr">
                        <a:lnSpc>
                          <a:spcPct val="85000"/>
                        </a:lnSpc>
                        <a:spcAft>
                          <a:spcPts val="0"/>
                        </a:spcAft>
                      </a:pPr>
                      <a:r>
                        <a:rPr lang="ru-RU" sz="1200" spc="-10" dirty="0">
                          <a:solidFill>
                            <a:schemeClr val="tx1"/>
                          </a:solidFill>
                          <a:effectLst/>
                          <a:latin typeface="Times New Roman" panose="02020603050405020304" pitchFamily="18" charset="0"/>
                          <a:cs typeface="Times New Roman" panose="02020603050405020304" pitchFamily="18" charset="0"/>
                        </a:rPr>
                        <a:t>(учащиеся 1-4 классов)</a:t>
                      </a:r>
                      <a:endParaRPr lang="ru-RU" sz="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728" marR="9728" marT="0" marB="0">
                    <a:solidFill>
                      <a:schemeClr val="accent5">
                        <a:lumMod val="20000"/>
                        <a:lumOff val="80000"/>
                      </a:schemeClr>
                    </a:solidFill>
                  </a:tcPr>
                </a:tc>
                <a:tc>
                  <a:txBody>
                    <a:bodyPr/>
                    <a:lstStyle/>
                    <a:p>
                      <a:pPr algn="ctr">
                        <a:lnSpc>
                          <a:spcPct val="100000"/>
                        </a:lnSpc>
                        <a:spcAft>
                          <a:spcPts val="0"/>
                        </a:spcAft>
                      </a:pPr>
                      <a:r>
                        <a:rPr lang="ru-RU" sz="1200" spc="-10" dirty="0">
                          <a:solidFill>
                            <a:schemeClr val="tx1"/>
                          </a:solidFill>
                          <a:effectLst/>
                          <a:latin typeface="Times New Roman" panose="02020603050405020304" pitchFamily="18" charset="0"/>
                          <a:cs typeface="Times New Roman" panose="02020603050405020304" pitchFamily="18" charset="0"/>
                        </a:rPr>
                        <a:t>Основное общее образование</a:t>
                      </a:r>
                      <a:endParaRPr lang="ru-RU" sz="1200" dirty="0">
                        <a:solidFill>
                          <a:schemeClr val="tx1"/>
                        </a:solidFill>
                        <a:effectLst/>
                        <a:latin typeface="Times New Roman" panose="02020603050405020304" pitchFamily="18" charset="0"/>
                        <a:cs typeface="Times New Roman" panose="02020603050405020304" pitchFamily="18" charset="0"/>
                      </a:endParaRPr>
                    </a:p>
                    <a:p>
                      <a:pPr algn="ctr">
                        <a:lnSpc>
                          <a:spcPct val="100000"/>
                        </a:lnSpc>
                        <a:spcAft>
                          <a:spcPts val="0"/>
                        </a:spcAft>
                      </a:pPr>
                      <a:r>
                        <a:rPr lang="ru-RU" sz="1200" spc="-10" dirty="0">
                          <a:solidFill>
                            <a:schemeClr val="tx1"/>
                          </a:solidFill>
                          <a:effectLst/>
                          <a:latin typeface="Times New Roman" panose="02020603050405020304" pitchFamily="18" charset="0"/>
                          <a:cs typeface="Times New Roman" panose="02020603050405020304" pitchFamily="18" charset="0"/>
                        </a:rPr>
                        <a:t>(учащиеся 5-7 классов)</a:t>
                      </a:r>
                      <a:endParaRPr lang="ru-RU" sz="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728" marR="9728" marT="0" marB="0">
                    <a:solidFill>
                      <a:schemeClr val="accent5">
                        <a:lumMod val="20000"/>
                        <a:lumOff val="80000"/>
                      </a:schemeClr>
                    </a:solidFill>
                  </a:tcPr>
                </a:tc>
                <a:tc>
                  <a:txBody>
                    <a:bodyPr/>
                    <a:lstStyle/>
                    <a:p>
                      <a:pPr algn="ctr">
                        <a:lnSpc>
                          <a:spcPct val="100000"/>
                        </a:lnSpc>
                        <a:spcAft>
                          <a:spcPts val="0"/>
                        </a:spcAft>
                      </a:pPr>
                      <a:r>
                        <a:rPr lang="ru-RU" sz="1200" spc="-10">
                          <a:solidFill>
                            <a:schemeClr val="tx1"/>
                          </a:solidFill>
                          <a:effectLst/>
                          <a:latin typeface="Times New Roman" panose="02020603050405020304" pitchFamily="18" charset="0"/>
                          <a:cs typeface="Times New Roman" panose="02020603050405020304" pitchFamily="18" charset="0"/>
                        </a:rPr>
                        <a:t>Основное общее образование</a:t>
                      </a:r>
                      <a:endParaRPr lang="ru-RU" sz="1200">
                        <a:solidFill>
                          <a:schemeClr val="tx1"/>
                        </a:solidFill>
                        <a:effectLst/>
                        <a:latin typeface="Times New Roman" panose="02020603050405020304" pitchFamily="18" charset="0"/>
                        <a:cs typeface="Times New Roman" panose="02020603050405020304" pitchFamily="18" charset="0"/>
                      </a:endParaRPr>
                    </a:p>
                    <a:p>
                      <a:pPr algn="ctr">
                        <a:lnSpc>
                          <a:spcPct val="100000"/>
                        </a:lnSpc>
                        <a:spcAft>
                          <a:spcPts val="0"/>
                        </a:spcAft>
                      </a:pPr>
                      <a:r>
                        <a:rPr lang="ru-RU" sz="1200" spc="-10">
                          <a:solidFill>
                            <a:schemeClr val="tx1"/>
                          </a:solidFill>
                          <a:effectLst/>
                          <a:latin typeface="Times New Roman" panose="02020603050405020304" pitchFamily="18" charset="0"/>
                          <a:cs typeface="Times New Roman" panose="02020603050405020304" pitchFamily="18" charset="0"/>
                        </a:rPr>
                        <a:t>(учащиеся 8-9 классов)</a:t>
                      </a:r>
                      <a:endParaRPr lang="ru-RU" sz="1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728" marR="9728" marT="0" marB="0">
                    <a:solidFill>
                      <a:schemeClr val="accent5">
                        <a:lumMod val="20000"/>
                        <a:lumOff val="80000"/>
                      </a:schemeClr>
                    </a:solidFill>
                  </a:tcPr>
                </a:tc>
                <a:tc>
                  <a:txBody>
                    <a:bodyPr/>
                    <a:lstStyle/>
                    <a:p>
                      <a:pPr algn="ctr">
                        <a:lnSpc>
                          <a:spcPct val="100000"/>
                        </a:lnSpc>
                        <a:spcAft>
                          <a:spcPts val="0"/>
                        </a:spcAft>
                      </a:pPr>
                      <a:r>
                        <a:rPr lang="ru-RU" sz="1200" spc="-10">
                          <a:solidFill>
                            <a:schemeClr val="tx1"/>
                          </a:solidFill>
                          <a:effectLst/>
                          <a:latin typeface="Times New Roman" panose="02020603050405020304" pitchFamily="18" charset="0"/>
                          <a:cs typeface="Times New Roman" panose="02020603050405020304" pitchFamily="18" charset="0"/>
                        </a:rPr>
                        <a:t>Среднее общее образование</a:t>
                      </a:r>
                      <a:endParaRPr lang="ru-RU" sz="1200">
                        <a:solidFill>
                          <a:schemeClr val="tx1"/>
                        </a:solidFill>
                        <a:effectLst/>
                        <a:latin typeface="Times New Roman" panose="02020603050405020304" pitchFamily="18" charset="0"/>
                        <a:cs typeface="Times New Roman" panose="02020603050405020304" pitchFamily="18" charset="0"/>
                      </a:endParaRPr>
                    </a:p>
                    <a:p>
                      <a:pPr algn="ctr">
                        <a:lnSpc>
                          <a:spcPct val="100000"/>
                        </a:lnSpc>
                        <a:spcAft>
                          <a:spcPts val="0"/>
                        </a:spcAft>
                      </a:pPr>
                      <a:r>
                        <a:rPr lang="ru-RU" sz="1200" spc="-10">
                          <a:solidFill>
                            <a:schemeClr val="tx1"/>
                          </a:solidFill>
                          <a:effectLst/>
                          <a:latin typeface="Times New Roman" panose="02020603050405020304" pitchFamily="18" charset="0"/>
                          <a:cs typeface="Times New Roman" panose="02020603050405020304" pitchFamily="18" charset="0"/>
                        </a:rPr>
                        <a:t>(учащиеся 10-11 классов)</a:t>
                      </a:r>
                      <a:endParaRPr lang="ru-RU" sz="1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728" marR="9728" marT="0" marB="0">
                    <a:solidFill>
                      <a:schemeClr val="accent5">
                        <a:lumMod val="20000"/>
                        <a:lumOff val="80000"/>
                      </a:schemeClr>
                    </a:solidFill>
                  </a:tcPr>
                </a:tc>
                <a:extLst>
                  <a:ext uri="{0D108BD9-81ED-4DB2-BD59-A6C34878D82A}">
                    <a16:rowId xmlns:a16="http://schemas.microsoft.com/office/drawing/2014/main" val="10000"/>
                  </a:ext>
                </a:extLst>
              </a:tr>
              <a:tr h="4809730">
                <a:tc>
                  <a:txBody>
                    <a:bodyPr/>
                    <a:lstStyle/>
                    <a:p>
                      <a:pPr algn="ctr">
                        <a:lnSpc>
                          <a:spcPct val="100000"/>
                        </a:lnSpc>
                        <a:spcAft>
                          <a:spcPts val="0"/>
                        </a:spcAft>
                      </a:pPr>
                      <a:r>
                        <a:rPr lang="ru-RU" sz="1200" spc="-15" dirty="0">
                          <a:solidFill>
                            <a:schemeClr val="tx1"/>
                          </a:solidFill>
                          <a:effectLst/>
                          <a:latin typeface="Times New Roman" panose="02020603050405020304" pitchFamily="18" charset="0"/>
                          <a:cs typeface="Times New Roman" panose="02020603050405020304" pitchFamily="18" charset="0"/>
                        </a:rPr>
                        <a:t>Государство и его роль в обеспечении благосостояния граждан</a:t>
                      </a:r>
                      <a:endParaRPr lang="ru-RU" sz="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728" marR="9728" marT="0" marB="0" vert="vert270" anchor="ctr">
                    <a:solidFill>
                      <a:schemeClr val="accent5">
                        <a:lumMod val="20000"/>
                        <a:lumOff val="80000"/>
                      </a:schemeClr>
                    </a:solidFill>
                  </a:tcPr>
                </a:tc>
                <a:tc>
                  <a:txBody>
                    <a:bodyPr/>
                    <a:lstStyle/>
                    <a:p>
                      <a:pPr algn="just">
                        <a:lnSpc>
                          <a:spcPct val="100000"/>
                        </a:lnSpc>
                        <a:spcAft>
                          <a:spcPts val="0"/>
                        </a:spcAft>
                      </a:pPr>
                      <a:r>
                        <a:rPr lang="ru-RU" sz="1200" u="sng" spc="-10" dirty="0">
                          <a:solidFill>
                            <a:schemeClr val="tx1"/>
                          </a:solidFill>
                          <a:effectLst/>
                          <a:latin typeface="Times New Roman" panose="02020603050405020304" pitchFamily="18" charset="0"/>
                          <a:cs typeface="Times New Roman" panose="02020603050405020304" pitchFamily="18" charset="0"/>
                        </a:rPr>
                        <a:t>Знания:</a:t>
                      </a:r>
                      <a:r>
                        <a:rPr lang="ru-RU" sz="1200" u="sng" spc="10" dirty="0">
                          <a:solidFill>
                            <a:schemeClr val="tx1"/>
                          </a:solidFill>
                          <a:effectLst/>
                          <a:latin typeface="Times New Roman" panose="02020603050405020304" pitchFamily="18" charset="0"/>
                          <a:cs typeface="Times New Roman" panose="02020603050405020304" pitchFamily="18" charset="0"/>
                        </a:rPr>
                        <a:t> </a:t>
                      </a:r>
                      <a:endParaRPr lang="ru-RU" sz="1200" dirty="0">
                        <a:solidFill>
                          <a:schemeClr val="tx1"/>
                        </a:solidFill>
                        <a:effectLst/>
                        <a:latin typeface="Times New Roman" panose="02020603050405020304" pitchFamily="18" charset="0"/>
                        <a:cs typeface="Times New Roman" panose="02020603050405020304" pitchFamily="18" charset="0"/>
                      </a:endParaRPr>
                    </a:p>
                    <a:p>
                      <a:pPr algn="just">
                        <a:lnSpc>
                          <a:spcPct val="100000"/>
                        </a:lnSpc>
                        <a:spcAft>
                          <a:spcPts val="0"/>
                        </a:spcAft>
                      </a:pPr>
                      <a:r>
                        <a:rPr lang="ru-RU" sz="1200" spc="-10" dirty="0">
                          <a:solidFill>
                            <a:schemeClr val="tx1"/>
                          </a:solidFill>
                          <a:effectLst/>
                          <a:latin typeface="Times New Roman" panose="02020603050405020304" pitchFamily="18" charset="0"/>
                          <a:cs typeface="Times New Roman" panose="02020603050405020304" pitchFamily="18" charset="0"/>
                        </a:rPr>
                        <a:t>-что такое бюджет государства. Для чего он нужен.</a:t>
                      </a:r>
                      <a:endParaRPr lang="ru-RU" sz="1200" dirty="0">
                        <a:solidFill>
                          <a:schemeClr val="tx1"/>
                        </a:solidFill>
                        <a:effectLst/>
                        <a:latin typeface="Times New Roman" panose="02020603050405020304" pitchFamily="18" charset="0"/>
                        <a:cs typeface="Times New Roman" panose="02020603050405020304" pitchFamily="18" charset="0"/>
                      </a:endParaRPr>
                    </a:p>
                    <a:p>
                      <a:pPr algn="just">
                        <a:lnSpc>
                          <a:spcPct val="100000"/>
                        </a:lnSpc>
                        <a:spcAft>
                          <a:spcPts val="0"/>
                        </a:spcAft>
                      </a:pPr>
                      <a:r>
                        <a:rPr lang="ru-RU" sz="1200" spc="-10" dirty="0">
                          <a:solidFill>
                            <a:schemeClr val="tx1"/>
                          </a:solidFill>
                          <a:effectLst/>
                          <a:latin typeface="Times New Roman" panose="02020603050405020304" pitchFamily="18" charset="0"/>
                          <a:cs typeface="Times New Roman" panose="02020603050405020304" pitchFamily="18" charset="0"/>
                        </a:rPr>
                        <a:t>-знать какие функции в заботе о гражданах берет на себя государство.</a:t>
                      </a:r>
                      <a:endParaRPr lang="ru-RU" sz="1200" dirty="0">
                        <a:solidFill>
                          <a:schemeClr val="tx1"/>
                        </a:solidFill>
                        <a:effectLst/>
                        <a:latin typeface="Times New Roman" panose="02020603050405020304" pitchFamily="18" charset="0"/>
                        <a:cs typeface="Times New Roman" panose="02020603050405020304" pitchFamily="18" charset="0"/>
                      </a:endParaRPr>
                    </a:p>
                    <a:p>
                      <a:pPr algn="just">
                        <a:lnSpc>
                          <a:spcPct val="100000"/>
                        </a:lnSpc>
                        <a:spcAft>
                          <a:spcPts val="0"/>
                        </a:spcAft>
                      </a:pPr>
                      <a:r>
                        <a:rPr lang="ru-RU" sz="1200" u="sng" spc="10" dirty="0">
                          <a:solidFill>
                            <a:schemeClr val="tx1"/>
                          </a:solidFill>
                          <a:effectLst/>
                          <a:latin typeface="Times New Roman" panose="02020603050405020304" pitchFamily="18" charset="0"/>
                          <a:cs typeface="Times New Roman" panose="02020603050405020304" pitchFamily="18" charset="0"/>
                        </a:rPr>
                        <a:t>Умения</a:t>
                      </a:r>
                      <a:endParaRPr lang="ru-RU" sz="1200" dirty="0">
                        <a:solidFill>
                          <a:schemeClr val="tx1"/>
                        </a:solidFill>
                        <a:effectLst/>
                        <a:latin typeface="Times New Roman" panose="02020603050405020304" pitchFamily="18" charset="0"/>
                        <a:cs typeface="Times New Roman" panose="02020603050405020304" pitchFamily="18" charset="0"/>
                      </a:endParaRPr>
                    </a:p>
                    <a:p>
                      <a:pPr algn="just">
                        <a:lnSpc>
                          <a:spcPct val="100000"/>
                        </a:lnSpc>
                        <a:spcAft>
                          <a:spcPts val="0"/>
                        </a:spcAft>
                      </a:pPr>
                      <a:r>
                        <a:rPr lang="ru-RU" sz="1200" spc="-10" dirty="0">
                          <a:solidFill>
                            <a:schemeClr val="tx1"/>
                          </a:solidFill>
                          <a:effectLst/>
                          <a:latin typeface="Times New Roman" panose="02020603050405020304" pitchFamily="18" charset="0"/>
                          <a:cs typeface="Times New Roman" panose="02020603050405020304" pitchFamily="18" charset="0"/>
                        </a:rPr>
                        <a:t>-уметь различать доходы бюджета и расходы.</a:t>
                      </a:r>
                      <a:endParaRPr lang="ru-RU" sz="1200" dirty="0">
                        <a:solidFill>
                          <a:schemeClr val="tx1"/>
                        </a:solidFill>
                        <a:effectLst/>
                        <a:latin typeface="Times New Roman" panose="02020603050405020304" pitchFamily="18" charset="0"/>
                        <a:cs typeface="Times New Roman" panose="02020603050405020304" pitchFamily="18" charset="0"/>
                      </a:endParaRPr>
                    </a:p>
                    <a:p>
                      <a:pPr algn="just">
                        <a:lnSpc>
                          <a:spcPct val="100000"/>
                        </a:lnSpc>
                        <a:spcAft>
                          <a:spcPts val="0"/>
                        </a:spcAft>
                      </a:pPr>
                      <a:r>
                        <a:rPr lang="ru-RU" sz="1200" spc="-10" dirty="0">
                          <a:solidFill>
                            <a:schemeClr val="tx1"/>
                          </a:solidFill>
                          <a:effectLst/>
                          <a:latin typeface="Times New Roman" panose="02020603050405020304" pitchFamily="18" charset="0"/>
                          <a:cs typeface="Times New Roman" panose="02020603050405020304" pitchFamily="18" charset="0"/>
                        </a:rPr>
                        <a:t>-понимать какая помощь оказывается государством гражданам на разных жизненных этапах и в разных жизненных ситуациях.</a:t>
                      </a:r>
                      <a:endParaRPr lang="ru-RU" sz="1200" dirty="0">
                        <a:solidFill>
                          <a:schemeClr val="tx1"/>
                        </a:solidFill>
                        <a:effectLst/>
                        <a:latin typeface="Times New Roman" panose="02020603050405020304" pitchFamily="18" charset="0"/>
                        <a:cs typeface="Times New Roman" panose="02020603050405020304" pitchFamily="18" charset="0"/>
                      </a:endParaRPr>
                    </a:p>
                    <a:p>
                      <a:pPr algn="just">
                        <a:lnSpc>
                          <a:spcPct val="100000"/>
                        </a:lnSpc>
                        <a:spcAft>
                          <a:spcPts val="0"/>
                        </a:spcAft>
                      </a:pPr>
                      <a:r>
                        <a:rPr lang="ru-RU" sz="1200" u="sng" spc="10" dirty="0">
                          <a:solidFill>
                            <a:schemeClr val="tx1"/>
                          </a:solidFill>
                          <a:effectLst/>
                          <a:latin typeface="Times New Roman" panose="02020603050405020304" pitchFamily="18" charset="0"/>
                          <a:cs typeface="Times New Roman" panose="02020603050405020304" pitchFamily="18" charset="0"/>
                        </a:rPr>
                        <a:t>Навыки:</a:t>
                      </a:r>
                      <a:endParaRPr lang="ru-RU" sz="1200" dirty="0">
                        <a:solidFill>
                          <a:schemeClr val="tx1"/>
                        </a:solidFill>
                        <a:effectLst/>
                        <a:latin typeface="Times New Roman" panose="02020603050405020304" pitchFamily="18" charset="0"/>
                        <a:cs typeface="Times New Roman" panose="02020603050405020304" pitchFamily="18" charset="0"/>
                      </a:endParaRPr>
                    </a:p>
                    <a:p>
                      <a:pPr algn="just">
                        <a:lnSpc>
                          <a:spcPct val="100000"/>
                        </a:lnSpc>
                        <a:spcAft>
                          <a:spcPts val="0"/>
                        </a:spcAft>
                      </a:pPr>
                      <a:r>
                        <a:rPr lang="ru-RU" sz="1200" spc="-10" dirty="0">
                          <a:solidFill>
                            <a:schemeClr val="tx1"/>
                          </a:solidFill>
                          <a:effectLst/>
                          <a:latin typeface="Times New Roman" panose="02020603050405020304" pitchFamily="18" charset="0"/>
                          <a:cs typeface="Times New Roman" panose="02020603050405020304" pitchFamily="18" charset="0"/>
                        </a:rPr>
                        <a:t>-осознавать значимость налогов для бюджета государства.</a:t>
                      </a:r>
                      <a:endParaRPr lang="ru-RU" sz="1200" dirty="0">
                        <a:solidFill>
                          <a:schemeClr val="tx1"/>
                        </a:solidFill>
                        <a:effectLst/>
                        <a:latin typeface="Times New Roman" panose="02020603050405020304" pitchFamily="18" charset="0"/>
                        <a:cs typeface="Times New Roman" panose="02020603050405020304" pitchFamily="18" charset="0"/>
                      </a:endParaRPr>
                    </a:p>
                    <a:p>
                      <a:pPr algn="just">
                        <a:lnSpc>
                          <a:spcPct val="100000"/>
                        </a:lnSpc>
                        <a:spcAft>
                          <a:spcPts val="0"/>
                        </a:spcAft>
                      </a:pPr>
                      <a:r>
                        <a:rPr lang="ru-RU" sz="1200" spc="-10" dirty="0">
                          <a:solidFill>
                            <a:schemeClr val="tx1"/>
                          </a:solidFill>
                          <a:effectLst/>
                          <a:latin typeface="Times New Roman" panose="02020603050405020304" pitchFamily="18" charset="0"/>
                          <a:cs typeface="Times New Roman" panose="02020603050405020304" pitchFamily="18" charset="0"/>
                        </a:rPr>
                        <a:t>-осознавать для чего люди и организации уплачивают налоги и что они получают взамен.</a:t>
                      </a:r>
                      <a:endParaRPr lang="ru-RU" sz="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728" marR="9728" marT="0" marB="0">
                    <a:solidFill>
                      <a:schemeClr val="accent5">
                        <a:lumMod val="20000"/>
                        <a:lumOff val="80000"/>
                      </a:schemeClr>
                    </a:solidFill>
                  </a:tcPr>
                </a:tc>
                <a:tc>
                  <a:txBody>
                    <a:bodyPr/>
                    <a:lstStyle/>
                    <a:p>
                      <a:pPr algn="just">
                        <a:lnSpc>
                          <a:spcPct val="100000"/>
                        </a:lnSpc>
                        <a:spcAft>
                          <a:spcPts val="0"/>
                        </a:spcAft>
                      </a:pPr>
                      <a:r>
                        <a:rPr lang="ru-RU" sz="1200" u="sng" spc="-10" dirty="0">
                          <a:solidFill>
                            <a:schemeClr val="tx1"/>
                          </a:solidFill>
                          <a:effectLst/>
                          <a:latin typeface="Times New Roman" panose="02020603050405020304" pitchFamily="18" charset="0"/>
                          <a:cs typeface="Times New Roman" panose="02020603050405020304" pitchFamily="18" charset="0"/>
                        </a:rPr>
                        <a:t>Знания:</a:t>
                      </a:r>
                      <a:r>
                        <a:rPr lang="ru-RU" sz="1200" u="sng" spc="10" dirty="0">
                          <a:solidFill>
                            <a:schemeClr val="tx1"/>
                          </a:solidFill>
                          <a:effectLst/>
                          <a:latin typeface="Times New Roman" panose="02020603050405020304" pitchFamily="18" charset="0"/>
                          <a:cs typeface="Times New Roman" panose="02020603050405020304" pitchFamily="18" charset="0"/>
                        </a:rPr>
                        <a:t> </a:t>
                      </a:r>
                      <a:endParaRPr lang="ru-RU" sz="1200" dirty="0">
                        <a:solidFill>
                          <a:schemeClr val="tx1"/>
                        </a:solidFill>
                        <a:effectLst/>
                        <a:latin typeface="Times New Roman" panose="02020603050405020304" pitchFamily="18" charset="0"/>
                        <a:cs typeface="Times New Roman" panose="02020603050405020304" pitchFamily="18" charset="0"/>
                      </a:endParaRPr>
                    </a:p>
                    <a:p>
                      <a:pPr algn="just">
                        <a:lnSpc>
                          <a:spcPct val="100000"/>
                        </a:lnSpc>
                        <a:spcAft>
                          <a:spcPts val="0"/>
                        </a:spcAft>
                      </a:pPr>
                      <a:r>
                        <a:rPr lang="ru-RU" sz="1200" spc="-10" dirty="0">
                          <a:solidFill>
                            <a:schemeClr val="tx1"/>
                          </a:solidFill>
                          <a:effectLst/>
                          <a:latin typeface="Times New Roman" panose="02020603050405020304" pitchFamily="18" charset="0"/>
                          <a:cs typeface="Times New Roman" panose="02020603050405020304" pitchFamily="18" charset="0"/>
                        </a:rPr>
                        <a:t>-осознавать для чего люди и организации уплачивают налоги и что они получают взамен.</a:t>
                      </a:r>
                      <a:endParaRPr lang="ru-RU" sz="1200" dirty="0">
                        <a:solidFill>
                          <a:schemeClr val="tx1"/>
                        </a:solidFill>
                        <a:effectLst/>
                        <a:latin typeface="Times New Roman" panose="02020603050405020304" pitchFamily="18" charset="0"/>
                        <a:cs typeface="Times New Roman" panose="02020603050405020304" pitchFamily="18" charset="0"/>
                      </a:endParaRPr>
                    </a:p>
                    <a:p>
                      <a:pPr algn="just">
                        <a:lnSpc>
                          <a:spcPct val="90000"/>
                        </a:lnSpc>
                        <a:spcAft>
                          <a:spcPts val="0"/>
                        </a:spcAft>
                      </a:pPr>
                      <a:r>
                        <a:rPr lang="ru-RU" sz="1200" spc="-10" dirty="0">
                          <a:solidFill>
                            <a:schemeClr val="tx1"/>
                          </a:solidFill>
                          <a:effectLst/>
                          <a:latin typeface="Times New Roman" panose="02020603050405020304" pitchFamily="18" charset="0"/>
                          <a:cs typeface="Times New Roman" panose="02020603050405020304" pitchFamily="18" charset="0"/>
                        </a:rPr>
                        <a:t>-знать, что такое </a:t>
                      </a:r>
                      <a:r>
                        <a:rPr lang="ru-RU" sz="1200" dirty="0">
                          <a:solidFill>
                            <a:schemeClr val="tx1"/>
                          </a:solidFill>
                          <a:effectLst/>
                          <a:latin typeface="Times New Roman" panose="02020603050405020304" pitchFamily="18" charset="0"/>
                          <a:cs typeface="Times New Roman" panose="02020603050405020304" pitchFamily="18" charset="0"/>
                        </a:rPr>
                        <a:t>профицит и дефицит бюджета, сбалансированность бюджета</a:t>
                      </a:r>
                    </a:p>
                    <a:p>
                      <a:pPr algn="just">
                        <a:lnSpc>
                          <a:spcPct val="100000"/>
                        </a:lnSpc>
                        <a:spcAft>
                          <a:spcPts val="0"/>
                        </a:spcAft>
                      </a:pPr>
                      <a:r>
                        <a:rPr lang="ru-RU" sz="1200" u="sng" spc="10" dirty="0">
                          <a:solidFill>
                            <a:schemeClr val="tx1"/>
                          </a:solidFill>
                          <a:effectLst/>
                          <a:latin typeface="Times New Roman" panose="02020603050405020304" pitchFamily="18" charset="0"/>
                          <a:cs typeface="Times New Roman" panose="02020603050405020304" pitchFamily="18" charset="0"/>
                        </a:rPr>
                        <a:t>Умения: </a:t>
                      </a:r>
                      <a:endParaRPr lang="ru-RU" sz="1200" dirty="0">
                        <a:solidFill>
                          <a:schemeClr val="tx1"/>
                        </a:solidFill>
                        <a:effectLst/>
                        <a:latin typeface="Times New Roman" panose="02020603050405020304" pitchFamily="18" charset="0"/>
                        <a:cs typeface="Times New Roman" panose="02020603050405020304" pitchFamily="18" charset="0"/>
                      </a:endParaRPr>
                    </a:p>
                    <a:p>
                      <a:pPr algn="just">
                        <a:lnSpc>
                          <a:spcPct val="100000"/>
                        </a:lnSpc>
                        <a:spcAft>
                          <a:spcPts val="0"/>
                        </a:spcAft>
                      </a:pPr>
                      <a:r>
                        <a:rPr lang="ru-RU" sz="1200" spc="-10" dirty="0">
                          <a:solidFill>
                            <a:schemeClr val="tx1"/>
                          </a:solidFill>
                          <a:effectLst/>
                          <a:latin typeface="Times New Roman" panose="02020603050405020304" pitchFamily="18" charset="0"/>
                          <a:cs typeface="Times New Roman" panose="02020603050405020304" pitchFamily="18" charset="0"/>
                        </a:rPr>
                        <a:t>-уметь определять состояние бюджета, проведя простейшие расчеты.</a:t>
                      </a:r>
                      <a:endParaRPr lang="ru-RU" sz="1200" dirty="0">
                        <a:solidFill>
                          <a:schemeClr val="tx1"/>
                        </a:solidFill>
                        <a:effectLst/>
                        <a:latin typeface="Times New Roman" panose="02020603050405020304" pitchFamily="18" charset="0"/>
                        <a:cs typeface="Times New Roman" panose="02020603050405020304" pitchFamily="18" charset="0"/>
                      </a:endParaRPr>
                    </a:p>
                    <a:p>
                      <a:pPr algn="just">
                        <a:lnSpc>
                          <a:spcPct val="100000"/>
                        </a:lnSpc>
                        <a:spcAft>
                          <a:spcPts val="0"/>
                        </a:spcAft>
                      </a:pPr>
                      <a:r>
                        <a:rPr lang="ru-RU" sz="1200" spc="-10" dirty="0">
                          <a:solidFill>
                            <a:schemeClr val="tx1"/>
                          </a:solidFill>
                          <a:effectLst/>
                          <a:latin typeface="Times New Roman" panose="02020603050405020304" pitchFamily="18" charset="0"/>
                          <a:cs typeface="Times New Roman" panose="02020603050405020304" pitchFamily="18" charset="0"/>
                        </a:rPr>
                        <a:t>-уметь объяснить к</a:t>
                      </a:r>
                      <a:r>
                        <a:rPr lang="ru-RU" sz="1200" dirty="0">
                          <a:solidFill>
                            <a:schemeClr val="tx1"/>
                          </a:solidFill>
                          <a:effectLst/>
                          <a:latin typeface="Times New Roman" panose="02020603050405020304" pitchFamily="18" charset="0"/>
                          <a:cs typeface="Times New Roman" panose="02020603050405020304" pitchFamily="18" charset="0"/>
                        </a:rPr>
                        <a:t>акая помощь оказывается государством гражданам на разных жизненных этапах и в разных жизненных ситуациях</a:t>
                      </a:r>
                    </a:p>
                    <a:p>
                      <a:pPr algn="just">
                        <a:lnSpc>
                          <a:spcPct val="100000"/>
                        </a:lnSpc>
                        <a:spcAft>
                          <a:spcPts val="0"/>
                        </a:spcAft>
                      </a:pPr>
                      <a:r>
                        <a:rPr lang="ru-RU" sz="1200" u="sng" spc="10" dirty="0">
                          <a:solidFill>
                            <a:schemeClr val="tx1"/>
                          </a:solidFill>
                          <a:effectLst/>
                          <a:latin typeface="Times New Roman" panose="02020603050405020304" pitchFamily="18" charset="0"/>
                          <a:cs typeface="Times New Roman" panose="02020603050405020304" pitchFamily="18" charset="0"/>
                        </a:rPr>
                        <a:t>Навыки:</a:t>
                      </a:r>
                      <a:endParaRPr lang="ru-RU" sz="1200" dirty="0">
                        <a:solidFill>
                          <a:schemeClr val="tx1"/>
                        </a:solidFill>
                        <a:effectLst/>
                        <a:latin typeface="Times New Roman" panose="02020603050405020304" pitchFamily="18" charset="0"/>
                        <a:cs typeface="Times New Roman" panose="02020603050405020304" pitchFamily="18" charset="0"/>
                      </a:endParaRPr>
                    </a:p>
                    <a:p>
                      <a:pPr algn="just">
                        <a:lnSpc>
                          <a:spcPct val="100000"/>
                        </a:lnSpc>
                        <a:spcAft>
                          <a:spcPts val="0"/>
                        </a:spcAft>
                      </a:pPr>
                      <a:r>
                        <a:rPr lang="ru-RU" sz="1200" spc="-10" dirty="0">
                          <a:solidFill>
                            <a:schemeClr val="tx1"/>
                          </a:solidFill>
                          <a:effectLst/>
                          <a:latin typeface="Times New Roman" panose="02020603050405020304" pitchFamily="18" charset="0"/>
                          <a:cs typeface="Times New Roman" panose="02020603050405020304" pitchFamily="18" charset="0"/>
                        </a:rPr>
                        <a:t>-осознавать, что ресурсы бюджета ограничены.</a:t>
                      </a:r>
                      <a:endParaRPr lang="ru-RU" sz="1200" dirty="0">
                        <a:solidFill>
                          <a:schemeClr val="tx1"/>
                        </a:solidFill>
                        <a:effectLst/>
                        <a:latin typeface="Times New Roman" panose="02020603050405020304" pitchFamily="18" charset="0"/>
                        <a:cs typeface="Times New Roman" panose="02020603050405020304" pitchFamily="18" charset="0"/>
                      </a:endParaRPr>
                    </a:p>
                    <a:p>
                      <a:pPr algn="just">
                        <a:lnSpc>
                          <a:spcPct val="100000"/>
                        </a:lnSpc>
                        <a:spcAft>
                          <a:spcPts val="0"/>
                        </a:spcAft>
                        <a:tabLst>
                          <a:tab pos="109855" algn="l"/>
                        </a:tabLst>
                      </a:pPr>
                      <a:r>
                        <a:rPr lang="ru-RU" sz="1200" spc="-10" dirty="0">
                          <a:solidFill>
                            <a:schemeClr val="tx1"/>
                          </a:solidFill>
                          <a:effectLst/>
                          <a:latin typeface="Times New Roman" panose="02020603050405020304" pitchFamily="18" charset="0"/>
                          <a:cs typeface="Times New Roman" panose="02020603050405020304" pitchFamily="18" charset="0"/>
                        </a:rPr>
                        <a:t>-осознавать важность образования, которое обеспечит доходы</a:t>
                      </a:r>
                      <a:endParaRPr lang="ru-RU" sz="1200" dirty="0">
                        <a:solidFill>
                          <a:schemeClr val="tx1"/>
                        </a:solidFill>
                        <a:effectLst/>
                        <a:latin typeface="Times New Roman" panose="02020603050405020304" pitchFamily="18" charset="0"/>
                        <a:cs typeface="Times New Roman" panose="02020603050405020304" pitchFamily="18" charset="0"/>
                      </a:endParaRPr>
                    </a:p>
                    <a:p>
                      <a:pPr algn="just">
                        <a:lnSpc>
                          <a:spcPct val="100000"/>
                        </a:lnSpc>
                        <a:spcAft>
                          <a:spcPts val="0"/>
                        </a:spcAft>
                      </a:pPr>
                      <a:r>
                        <a:rPr lang="ru-RU" sz="1200" spc="-10" dirty="0">
                          <a:solidFill>
                            <a:schemeClr val="tx1"/>
                          </a:solidFill>
                          <a:effectLst/>
                          <a:latin typeface="Times New Roman" panose="02020603050405020304" pitchFamily="18" charset="0"/>
                          <a:cs typeface="Times New Roman" panose="02020603050405020304" pitchFamily="18" charset="0"/>
                        </a:rPr>
                        <a:t> </a:t>
                      </a:r>
                      <a:endParaRPr lang="ru-RU" sz="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728" marR="9728" marT="0" marB="0">
                    <a:solidFill>
                      <a:schemeClr val="accent5">
                        <a:lumMod val="20000"/>
                        <a:lumOff val="80000"/>
                      </a:schemeClr>
                    </a:solidFill>
                  </a:tcPr>
                </a:tc>
                <a:tc>
                  <a:txBody>
                    <a:bodyPr/>
                    <a:lstStyle/>
                    <a:p>
                      <a:pPr algn="just">
                        <a:lnSpc>
                          <a:spcPct val="100000"/>
                        </a:lnSpc>
                        <a:spcAft>
                          <a:spcPts val="0"/>
                        </a:spcAft>
                      </a:pPr>
                      <a:r>
                        <a:rPr lang="ru-RU" sz="1200" u="sng" spc="-10" dirty="0">
                          <a:solidFill>
                            <a:schemeClr val="tx1"/>
                          </a:solidFill>
                          <a:effectLst/>
                          <a:latin typeface="Times New Roman" panose="02020603050405020304" pitchFamily="18" charset="0"/>
                          <a:cs typeface="Times New Roman" panose="02020603050405020304" pitchFamily="18" charset="0"/>
                        </a:rPr>
                        <a:t>Знания:</a:t>
                      </a:r>
                      <a:endParaRPr lang="ru-RU" sz="1200" dirty="0">
                        <a:solidFill>
                          <a:schemeClr val="tx1"/>
                        </a:solidFill>
                        <a:effectLst/>
                        <a:latin typeface="Times New Roman" panose="02020603050405020304" pitchFamily="18" charset="0"/>
                        <a:cs typeface="Times New Roman" panose="02020603050405020304" pitchFamily="18" charset="0"/>
                      </a:endParaRPr>
                    </a:p>
                    <a:p>
                      <a:pPr algn="just">
                        <a:lnSpc>
                          <a:spcPct val="100000"/>
                        </a:lnSpc>
                        <a:spcAft>
                          <a:spcPts val="0"/>
                        </a:spcAft>
                      </a:pPr>
                      <a:r>
                        <a:rPr lang="ru-RU" sz="1200" spc="-10" dirty="0">
                          <a:solidFill>
                            <a:schemeClr val="tx1"/>
                          </a:solidFill>
                          <a:effectLst/>
                          <a:latin typeface="Times New Roman" panose="02020603050405020304" pitchFamily="18" charset="0"/>
                          <a:cs typeface="Times New Roman" panose="02020603050405020304" pitchFamily="18" charset="0"/>
                        </a:rPr>
                        <a:t>-знать об </a:t>
                      </a:r>
                      <a:r>
                        <a:rPr lang="ru-RU" sz="1200" dirty="0">
                          <a:solidFill>
                            <a:schemeClr val="tx1"/>
                          </a:solidFill>
                          <a:effectLst/>
                          <a:latin typeface="Times New Roman" panose="02020603050405020304" pitchFamily="18" charset="0"/>
                          <a:cs typeface="Times New Roman" panose="02020603050405020304" pitchFamily="18" charset="0"/>
                        </a:rPr>
                        <a:t>обязательствах государства по обеспечению гражданских прав</a:t>
                      </a:r>
                    </a:p>
                    <a:p>
                      <a:pPr algn="just">
                        <a:lnSpc>
                          <a:spcPct val="100000"/>
                        </a:lnSpc>
                        <a:spcAft>
                          <a:spcPts val="0"/>
                        </a:spcAft>
                      </a:pPr>
                      <a:r>
                        <a:rPr lang="ru-RU" sz="1200" spc="-10" dirty="0">
                          <a:solidFill>
                            <a:schemeClr val="tx1"/>
                          </a:solidFill>
                          <a:effectLst/>
                          <a:latin typeface="Times New Roman" panose="02020603050405020304" pitchFamily="18" charset="0"/>
                          <a:cs typeface="Times New Roman" panose="02020603050405020304" pitchFamily="18" charset="0"/>
                        </a:rPr>
                        <a:t>-знать, к</a:t>
                      </a:r>
                      <a:r>
                        <a:rPr lang="ru-RU" sz="1200" dirty="0">
                          <a:solidFill>
                            <a:schemeClr val="tx1"/>
                          </a:solidFill>
                          <a:effectLst/>
                          <a:latin typeface="Times New Roman" panose="02020603050405020304" pitchFamily="18" charset="0"/>
                          <a:cs typeface="Times New Roman" panose="02020603050405020304" pitchFamily="18" charset="0"/>
                        </a:rPr>
                        <a:t>акие публичные услуги оплачиваются за счет средств бюджета</a:t>
                      </a:r>
                    </a:p>
                    <a:p>
                      <a:pPr algn="just">
                        <a:lnSpc>
                          <a:spcPct val="100000"/>
                        </a:lnSpc>
                        <a:spcAft>
                          <a:spcPts val="0"/>
                        </a:spcAft>
                      </a:pPr>
                      <a:r>
                        <a:rPr lang="ru-RU" sz="1200" spc="10" dirty="0">
                          <a:solidFill>
                            <a:schemeClr val="tx1"/>
                          </a:solidFill>
                          <a:effectLst/>
                          <a:latin typeface="Times New Roman" panose="02020603050405020304" pitchFamily="18" charset="0"/>
                          <a:cs typeface="Times New Roman" panose="02020603050405020304" pitchFamily="18" charset="0"/>
                        </a:rPr>
                        <a:t>-понимать ценность образования, проводить анализ и оценивать влияние образования на будущую личную стоимость как профессионала</a:t>
                      </a:r>
                      <a:endParaRPr lang="ru-RU" sz="1200" dirty="0">
                        <a:solidFill>
                          <a:schemeClr val="tx1"/>
                        </a:solidFill>
                        <a:effectLst/>
                        <a:latin typeface="Times New Roman" panose="02020603050405020304" pitchFamily="18" charset="0"/>
                        <a:cs typeface="Times New Roman" panose="02020603050405020304" pitchFamily="18" charset="0"/>
                      </a:endParaRPr>
                    </a:p>
                    <a:p>
                      <a:pPr algn="just">
                        <a:lnSpc>
                          <a:spcPct val="100000"/>
                        </a:lnSpc>
                        <a:spcAft>
                          <a:spcPts val="0"/>
                        </a:spcAft>
                      </a:pPr>
                      <a:r>
                        <a:rPr lang="ru-RU" sz="1200" u="sng" spc="10" dirty="0">
                          <a:solidFill>
                            <a:schemeClr val="tx1"/>
                          </a:solidFill>
                          <a:effectLst/>
                          <a:latin typeface="Times New Roman" panose="02020603050405020304" pitchFamily="18" charset="0"/>
                          <a:cs typeface="Times New Roman" panose="02020603050405020304" pitchFamily="18" charset="0"/>
                        </a:rPr>
                        <a:t>Умения:</a:t>
                      </a:r>
                      <a:endParaRPr lang="ru-RU" sz="1200" dirty="0">
                        <a:solidFill>
                          <a:schemeClr val="tx1"/>
                        </a:solidFill>
                        <a:effectLst/>
                        <a:latin typeface="Times New Roman" panose="02020603050405020304" pitchFamily="18" charset="0"/>
                        <a:cs typeface="Times New Roman" panose="02020603050405020304" pitchFamily="18" charset="0"/>
                      </a:endParaRPr>
                    </a:p>
                    <a:p>
                      <a:pPr algn="just">
                        <a:lnSpc>
                          <a:spcPct val="100000"/>
                        </a:lnSpc>
                        <a:spcAft>
                          <a:spcPts val="0"/>
                        </a:spcAft>
                      </a:pPr>
                      <a:r>
                        <a:rPr lang="ru-RU" sz="1200" spc="-10" dirty="0">
                          <a:solidFill>
                            <a:schemeClr val="tx1"/>
                          </a:solidFill>
                          <a:effectLst/>
                          <a:latin typeface="Times New Roman" panose="02020603050405020304" pitchFamily="18" charset="0"/>
                          <a:cs typeface="Times New Roman" panose="02020603050405020304" pitchFamily="18" charset="0"/>
                        </a:rPr>
                        <a:t>-определять и</a:t>
                      </a:r>
                      <a:r>
                        <a:rPr lang="ru-RU" sz="1200" dirty="0">
                          <a:solidFill>
                            <a:schemeClr val="tx1"/>
                          </a:solidFill>
                          <a:effectLst/>
                          <a:latin typeface="Times New Roman" panose="02020603050405020304" pitchFamily="18" charset="0"/>
                          <a:cs typeface="Times New Roman" panose="02020603050405020304" pitchFamily="18" charset="0"/>
                        </a:rPr>
                        <a:t>сточники формирования доходов бюджета</a:t>
                      </a:r>
                    </a:p>
                    <a:p>
                      <a:pPr algn="just">
                        <a:lnSpc>
                          <a:spcPct val="100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-различать налоги и сборы, уплачиваемые гражданами и налоги, уплачиваемые организациями</a:t>
                      </a:r>
                    </a:p>
                    <a:p>
                      <a:pPr algn="just">
                        <a:lnSpc>
                          <a:spcPct val="100000"/>
                        </a:lnSpc>
                        <a:spcAft>
                          <a:spcPts val="0"/>
                        </a:spcAft>
                      </a:pPr>
                      <a:r>
                        <a:rPr lang="ru-RU" sz="1200" u="sng" spc="10" dirty="0">
                          <a:solidFill>
                            <a:schemeClr val="tx1"/>
                          </a:solidFill>
                          <a:effectLst/>
                          <a:latin typeface="Times New Roman" panose="02020603050405020304" pitchFamily="18" charset="0"/>
                          <a:cs typeface="Times New Roman" panose="02020603050405020304" pitchFamily="18" charset="0"/>
                        </a:rPr>
                        <a:t>Навыки:</a:t>
                      </a:r>
                      <a:endParaRPr lang="ru-RU" sz="1200" dirty="0">
                        <a:solidFill>
                          <a:schemeClr val="tx1"/>
                        </a:solidFill>
                        <a:effectLst/>
                        <a:latin typeface="Times New Roman" panose="02020603050405020304" pitchFamily="18" charset="0"/>
                        <a:cs typeface="Times New Roman" panose="02020603050405020304" pitchFamily="18" charset="0"/>
                      </a:endParaRPr>
                    </a:p>
                    <a:p>
                      <a:pPr algn="just">
                        <a:lnSpc>
                          <a:spcPct val="100000"/>
                        </a:lnSpc>
                        <a:spcAft>
                          <a:spcPts val="0"/>
                        </a:spcAft>
                      </a:pPr>
                      <a:r>
                        <a:rPr lang="ru-RU" sz="1200" spc="-10" dirty="0">
                          <a:solidFill>
                            <a:schemeClr val="tx1"/>
                          </a:solidFill>
                          <a:effectLst/>
                          <a:latin typeface="Times New Roman" panose="02020603050405020304" pitchFamily="18" charset="0"/>
                          <a:cs typeface="Times New Roman" panose="02020603050405020304" pitchFamily="18" charset="0"/>
                        </a:rPr>
                        <a:t>-осознавать, что бюджетные средства необходимо планировать</a:t>
                      </a:r>
                      <a:endParaRPr lang="ru-RU" sz="1200" dirty="0">
                        <a:solidFill>
                          <a:schemeClr val="tx1"/>
                        </a:solidFill>
                        <a:effectLst/>
                        <a:latin typeface="Times New Roman" panose="02020603050405020304" pitchFamily="18" charset="0"/>
                        <a:cs typeface="Times New Roman" panose="02020603050405020304" pitchFamily="18" charset="0"/>
                      </a:endParaRPr>
                    </a:p>
                    <a:p>
                      <a:pPr algn="just">
                        <a:lnSpc>
                          <a:spcPct val="100000"/>
                        </a:lnSpc>
                        <a:spcAft>
                          <a:spcPts val="0"/>
                        </a:spcAft>
                      </a:pPr>
                      <a:r>
                        <a:rPr lang="ru-RU" sz="1200" spc="-10" dirty="0">
                          <a:solidFill>
                            <a:schemeClr val="tx1"/>
                          </a:solidFill>
                          <a:effectLst/>
                          <a:latin typeface="Times New Roman" panose="02020603050405020304" pitchFamily="18" charset="0"/>
                          <a:cs typeface="Times New Roman" panose="02020603050405020304" pitchFamily="18" charset="0"/>
                        </a:rPr>
                        <a:t>-осознавать, что граждане могут принимать у</a:t>
                      </a:r>
                      <a:r>
                        <a:rPr lang="ru-RU" sz="1200" dirty="0">
                          <a:solidFill>
                            <a:schemeClr val="tx1"/>
                          </a:solidFill>
                          <a:effectLst/>
                          <a:latin typeface="Times New Roman" panose="02020603050405020304" pitchFamily="18" charset="0"/>
                          <a:cs typeface="Times New Roman" panose="02020603050405020304" pitchFamily="18" charset="0"/>
                        </a:rPr>
                        <a:t>частие в планировании бюджета на муниципальном уровне</a:t>
                      </a:r>
                      <a:endParaRPr lang="ru-RU" sz="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728" marR="9728" marT="0" marB="0">
                    <a:solidFill>
                      <a:schemeClr val="accent5">
                        <a:lumMod val="20000"/>
                        <a:lumOff val="80000"/>
                      </a:schemeClr>
                    </a:solidFill>
                  </a:tcPr>
                </a:tc>
                <a:tc>
                  <a:txBody>
                    <a:bodyPr/>
                    <a:lstStyle/>
                    <a:p>
                      <a:pPr algn="just">
                        <a:lnSpc>
                          <a:spcPct val="100000"/>
                        </a:lnSpc>
                        <a:spcAft>
                          <a:spcPts val="0"/>
                        </a:spcAft>
                      </a:pPr>
                      <a:r>
                        <a:rPr lang="ru-RU" sz="1200" u="sng" spc="-10" dirty="0">
                          <a:solidFill>
                            <a:schemeClr val="tx1"/>
                          </a:solidFill>
                          <a:effectLst/>
                          <a:latin typeface="Times New Roman" panose="02020603050405020304" pitchFamily="18" charset="0"/>
                          <a:cs typeface="Times New Roman" panose="02020603050405020304" pitchFamily="18" charset="0"/>
                        </a:rPr>
                        <a:t>Знания:</a:t>
                      </a:r>
                      <a:r>
                        <a:rPr lang="ru-RU" sz="1200" u="sng" spc="10" dirty="0">
                          <a:solidFill>
                            <a:schemeClr val="tx1"/>
                          </a:solidFill>
                          <a:effectLst/>
                          <a:latin typeface="Times New Roman" panose="02020603050405020304" pitchFamily="18" charset="0"/>
                          <a:cs typeface="Times New Roman" panose="02020603050405020304" pitchFamily="18" charset="0"/>
                        </a:rPr>
                        <a:t> </a:t>
                      </a:r>
                      <a:endParaRPr lang="ru-RU" sz="1200" dirty="0">
                        <a:solidFill>
                          <a:schemeClr val="tx1"/>
                        </a:solidFill>
                        <a:effectLst/>
                        <a:latin typeface="Times New Roman" panose="02020603050405020304" pitchFamily="18" charset="0"/>
                        <a:cs typeface="Times New Roman" panose="02020603050405020304" pitchFamily="18" charset="0"/>
                      </a:endParaRPr>
                    </a:p>
                    <a:p>
                      <a:pPr algn="just">
                        <a:lnSpc>
                          <a:spcPct val="100000"/>
                        </a:lnSpc>
                        <a:spcAft>
                          <a:spcPts val="0"/>
                        </a:spcAft>
                      </a:pPr>
                      <a:r>
                        <a:rPr lang="ru-RU" sz="1200" spc="10" dirty="0">
                          <a:solidFill>
                            <a:schemeClr val="tx1"/>
                          </a:solidFill>
                          <a:effectLst/>
                          <a:latin typeface="Times New Roman" panose="02020603050405020304" pitchFamily="18" charset="0"/>
                          <a:cs typeface="Times New Roman" panose="02020603050405020304" pitchFamily="18" charset="0"/>
                        </a:rPr>
                        <a:t>-знать об источниках информации о бюджете</a:t>
                      </a:r>
                      <a:endParaRPr lang="ru-RU" sz="1200" dirty="0">
                        <a:solidFill>
                          <a:schemeClr val="tx1"/>
                        </a:solidFill>
                        <a:effectLst/>
                        <a:latin typeface="Times New Roman" panose="02020603050405020304" pitchFamily="18" charset="0"/>
                        <a:cs typeface="Times New Roman" panose="02020603050405020304" pitchFamily="18" charset="0"/>
                      </a:endParaRPr>
                    </a:p>
                    <a:p>
                      <a:pPr algn="just">
                        <a:lnSpc>
                          <a:spcPct val="100000"/>
                        </a:lnSpc>
                        <a:spcAft>
                          <a:spcPts val="0"/>
                        </a:spcAft>
                      </a:pPr>
                      <a:r>
                        <a:rPr lang="ru-RU" sz="1200" spc="10" dirty="0">
                          <a:solidFill>
                            <a:schemeClr val="tx1"/>
                          </a:solidFill>
                          <a:effectLst/>
                          <a:latin typeface="Times New Roman" panose="02020603050405020304" pitchFamily="18" charset="0"/>
                          <a:cs typeface="Times New Roman" panose="02020603050405020304" pitchFamily="18" charset="0"/>
                        </a:rPr>
                        <a:t>-знать, что такое </a:t>
                      </a:r>
                      <a:r>
                        <a:rPr lang="ru-RU" sz="1200" dirty="0">
                          <a:solidFill>
                            <a:schemeClr val="tx1"/>
                          </a:solidFill>
                          <a:effectLst/>
                          <a:latin typeface="Times New Roman" panose="02020603050405020304" pitchFamily="18" charset="0"/>
                          <a:cs typeface="Times New Roman" panose="02020603050405020304" pitchFamily="18" charset="0"/>
                        </a:rPr>
                        <a:t>бюджетная система Российской Федерации</a:t>
                      </a:r>
                    </a:p>
                    <a:p>
                      <a:pPr algn="just">
                        <a:lnSpc>
                          <a:spcPct val="100000"/>
                        </a:lnSpc>
                        <a:spcAft>
                          <a:spcPts val="0"/>
                        </a:spcAft>
                      </a:pPr>
                      <a:r>
                        <a:rPr lang="ru-RU" sz="1200" spc="10" dirty="0">
                          <a:solidFill>
                            <a:schemeClr val="tx1"/>
                          </a:solidFill>
                          <a:effectLst/>
                          <a:latin typeface="Times New Roman" panose="02020603050405020304" pitchFamily="18" charset="0"/>
                          <a:cs typeface="Times New Roman" panose="02020603050405020304" pitchFamily="18" charset="0"/>
                        </a:rPr>
                        <a:t>-знать, что такое </a:t>
                      </a:r>
                      <a:r>
                        <a:rPr lang="ru-RU" sz="1200" dirty="0">
                          <a:solidFill>
                            <a:schemeClr val="tx1"/>
                          </a:solidFill>
                          <a:effectLst/>
                          <a:latin typeface="Times New Roman" panose="02020603050405020304" pitchFamily="18" charset="0"/>
                          <a:cs typeface="Times New Roman" panose="02020603050405020304" pitchFamily="18" charset="0"/>
                        </a:rPr>
                        <a:t>государственный (муниципальный) долг</a:t>
                      </a:r>
                    </a:p>
                    <a:p>
                      <a:pPr algn="just">
                        <a:lnSpc>
                          <a:spcPct val="100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-знать кто и как устанавливает налоги</a:t>
                      </a:r>
                    </a:p>
                    <a:p>
                      <a:pPr algn="just">
                        <a:lnSpc>
                          <a:spcPct val="100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-знать принципы закрепления налогов за бюджетами разных уровней власти</a:t>
                      </a:r>
                    </a:p>
                    <a:p>
                      <a:pPr algn="just">
                        <a:lnSpc>
                          <a:spcPct val="100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-знать полномочия региональных и местных органов власти по установлению налогов и сборов</a:t>
                      </a:r>
                    </a:p>
                    <a:p>
                      <a:pPr algn="just">
                        <a:lnSpc>
                          <a:spcPct val="100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-знать принципы разграничения полномочий: кто за какие услуги отвечает,</a:t>
                      </a:r>
                    </a:p>
                    <a:p>
                      <a:pPr algn="just">
                        <a:lnSpc>
                          <a:spcPct val="100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-знать, что такое межбюджетные трансферты</a:t>
                      </a:r>
                    </a:p>
                    <a:p>
                      <a:pPr algn="just">
                        <a:lnSpc>
                          <a:spcPct val="100000"/>
                        </a:lnSpc>
                        <a:spcAft>
                          <a:spcPts val="0"/>
                        </a:spcAft>
                      </a:pPr>
                      <a:r>
                        <a:rPr lang="ru-RU" sz="1200" spc="10" dirty="0">
                          <a:solidFill>
                            <a:schemeClr val="tx1"/>
                          </a:solidFill>
                          <a:effectLst/>
                          <a:latin typeface="Times New Roman" panose="02020603050405020304" pitchFamily="18" charset="0"/>
                          <a:cs typeface="Times New Roman" panose="02020603050405020304" pitchFamily="18" charset="0"/>
                        </a:rPr>
                        <a:t>-знать </a:t>
                      </a:r>
                      <a:r>
                        <a:rPr lang="ru-RU" sz="1200" spc="-15" dirty="0">
                          <a:solidFill>
                            <a:schemeClr val="tx1"/>
                          </a:solidFill>
                          <a:effectLst/>
                          <a:latin typeface="Times New Roman" panose="02020603050405020304" pitchFamily="18" charset="0"/>
                          <a:cs typeface="Times New Roman" panose="02020603050405020304" pitchFamily="18" charset="0"/>
                        </a:rPr>
                        <a:t>принципы методы инструменты управления бюджетными расходами</a:t>
                      </a:r>
                      <a:endParaRPr lang="ru-RU" sz="1200" dirty="0">
                        <a:solidFill>
                          <a:schemeClr val="tx1"/>
                        </a:solidFill>
                        <a:effectLst/>
                        <a:latin typeface="Times New Roman" panose="02020603050405020304" pitchFamily="18" charset="0"/>
                        <a:cs typeface="Times New Roman" panose="02020603050405020304" pitchFamily="18" charset="0"/>
                      </a:endParaRPr>
                    </a:p>
                    <a:p>
                      <a:pPr algn="just">
                        <a:lnSpc>
                          <a:spcPct val="100000"/>
                        </a:lnSpc>
                        <a:spcAft>
                          <a:spcPts val="0"/>
                        </a:spcAft>
                      </a:pPr>
                      <a:r>
                        <a:rPr lang="ru-RU" sz="1200" u="sng" spc="10" dirty="0">
                          <a:solidFill>
                            <a:schemeClr val="tx1"/>
                          </a:solidFill>
                          <a:effectLst/>
                          <a:latin typeface="Times New Roman" panose="02020603050405020304" pitchFamily="18" charset="0"/>
                          <a:cs typeface="Times New Roman" panose="02020603050405020304" pitchFamily="18" charset="0"/>
                        </a:rPr>
                        <a:t>Умения:</a:t>
                      </a:r>
                      <a:endParaRPr lang="ru-RU" sz="1200" dirty="0">
                        <a:solidFill>
                          <a:schemeClr val="tx1"/>
                        </a:solidFill>
                        <a:effectLst/>
                        <a:latin typeface="Times New Roman" panose="02020603050405020304" pitchFamily="18" charset="0"/>
                        <a:cs typeface="Times New Roman" panose="02020603050405020304" pitchFamily="18" charset="0"/>
                      </a:endParaRPr>
                    </a:p>
                    <a:p>
                      <a:pPr algn="just">
                        <a:lnSpc>
                          <a:spcPct val="100000"/>
                        </a:lnSpc>
                        <a:spcAft>
                          <a:spcPts val="0"/>
                        </a:spcAft>
                      </a:pPr>
                      <a:r>
                        <a:rPr lang="ru-RU" sz="1200" spc="-10" dirty="0">
                          <a:solidFill>
                            <a:schemeClr val="tx1"/>
                          </a:solidFill>
                          <a:effectLst/>
                          <a:latin typeface="Times New Roman" panose="02020603050405020304" pitchFamily="18" charset="0"/>
                          <a:cs typeface="Times New Roman" panose="02020603050405020304" pitchFamily="18" charset="0"/>
                        </a:rPr>
                        <a:t>-определять виды доходов бюджета</a:t>
                      </a:r>
                      <a:endParaRPr lang="ru-RU" sz="1200" dirty="0">
                        <a:solidFill>
                          <a:schemeClr val="tx1"/>
                        </a:solidFill>
                        <a:effectLst/>
                        <a:latin typeface="Times New Roman" panose="02020603050405020304" pitchFamily="18" charset="0"/>
                        <a:cs typeface="Times New Roman" panose="02020603050405020304" pitchFamily="18" charset="0"/>
                      </a:endParaRPr>
                    </a:p>
                    <a:p>
                      <a:pPr algn="just">
                        <a:lnSpc>
                          <a:spcPct val="100000"/>
                        </a:lnSpc>
                        <a:spcAft>
                          <a:spcPts val="0"/>
                        </a:spcAft>
                      </a:pPr>
                      <a:r>
                        <a:rPr lang="ru-RU" sz="1200" spc="10" dirty="0">
                          <a:solidFill>
                            <a:schemeClr val="tx1"/>
                          </a:solidFill>
                          <a:effectLst/>
                          <a:latin typeface="Times New Roman" panose="02020603050405020304" pitchFamily="18" charset="0"/>
                          <a:cs typeface="Times New Roman" panose="02020603050405020304" pitchFamily="18" charset="0"/>
                        </a:rPr>
                        <a:t>-находить, анализировать и интерпретировать нужную финансовую информацию</a:t>
                      </a:r>
                      <a:endParaRPr lang="ru-RU" sz="1200" dirty="0">
                        <a:solidFill>
                          <a:schemeClr val="tx1"/>
                        </a:solidFill>
                        <a:effectLst/>
                        <a:latin typeface="Times New Roman" panose="02020603050405020304" pitchFamily="18" charset="0"/>
                        <a:cs typeface="Times New Roman" panose="02020603050405020304" pitchFamily="18" charset="0"/>
                      </a:endParaRPr>
                    </a:p>
                    <a:p>
                      <a:pPr algn="just">
                        <a:lnSpc>
                          <a:spcPct val="100000"/>
                        </a:lnSpc>
                        <a:spcAft>
                          <a:spcPts val="0"/>
                        </a:spcAft>
                      </a:pPr>
                      <a:r>
                        <a:rPr lang="ru-RU" sz="1200" spc="10" dirty="0">
                          <a:solidFill>
                            <a:schemeClr val="tx1"/>
                          </a:solidFill>
                          <a:effectLst/>
                          <a:latin typeface="Times New Roman" panose="02020603050405020304" pitchFamily="18" charset="0"/>
                          <a:cs typeface="Times New Roman" panose="02020603050405020304" pitchFamily="18" charset="0"/>
                        </a:rPr>
                        <a:t>- различать п</a:t>
                      </a:r>
                      <a:r>
                        <a:rPr lang="ru-RU" sz="1200" dirty="0">
                          <a:solidFill>
                            <a:schemeClr val="tx1"/>
                          </a:solidFill>
                          <a:effectLst/>
                          <a:latin typeface="Times New Roman" panose="02020603050405020304" pitchFamily="18" charset="0"/>
                          <a:cs typeface="Times New Roman" panose="02020603050405020304" pitchFamily="18" charset="0"/>
                        </a:rPr>
                        <a:t>одходы к управлению бюджетными расходами</a:t>
                      </a:r>
                    </a:p>
                    <a:p>
                      <a:pPr algn="just">
                        <a:lnSpc>
                          <a:spcPct val="100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-уметь читать закон (решение) о бюджете</a:t>
                      </a:r>
                    </a:p>
                    <a:p>
                      <a:pPr algn="just">
                        <a:lnSpc>
                          <a:spcPct val="100000"/>
                        </a:lnSpc>
                        <a:spcAft>
                          <a:spcPts val="0"/>
                        </a:spcAft>
                      </a:pPr>
                      <a:r>
                        <a:rPr lang="ru-RU" sz="1200" u="sng" spc="10" dirty="0">
                          <a:solidFill>
                            <a:schemeClr val="tx1"/>
                          </a:solidFill>
                          <a:effectLst/>
                          <a:latin typeface="Times New Roman" panose="02020603050405020304" pitchFamily="18" charset="0"/>
                          <a:cs typeface="Times New Roman" panose="02020603050405020304" pitchFamily="18" charset="0"/>
                        </a:rPr>
                        <a:t>Навыки:</a:t>
                      </a:r>
                      <a:endParaRPr lang="ru-RU" sz="1200" dirty="0">
                        <a:solidFill>
                          <a:schemeClr val="tx1"/>
                        </a:solidFill>
                        <a:effectLst/>
                        <a:latin typeface="Times New Roman" panose="02020603050405020304" pitchFamily="18" charset="0"/>
                        <a:cs typeface="Times New Roman" panose="02020603050405020304" pitchFamily="18" charset="0"/>
                      </a:endParaRPr>
                    </a:p>
                    <a:p>
                      <a:pPr algn="just">
                        <a:lnSpc>
                          <a:spcPct val="100000"/>
                        </a:lnSpc>
                        <a:spcAft>
                          <a:spcPts val="0"/>
                        </a:spcAft>
                      </a:pPr>
                      <a:r>
                        <a:rPr lang="ru-RU" sz="1200" spc="-10" dirty="0">
                          <a:solidFill>
                            <a:schemeClr val="tx1"/>
                          </a:solidFill>
                          <a:effectLst/>
                          <a:latin typeface="Times New Roman" panose="02020603050405020304" pitchFamily="18" charset="0"/>
                          <a:cs typeface="Times New Roman" panose="02020603050405020304" pitchFamily="18" charset="0"/>
                        </a:rPr>
                        <a:t>- осознавать в</a:t>
                      </a:r>
                      <a:r>
                        <a:rPr lang="ru-RU" sz="1200" dirty="0">
                          <a:solidFill>
                            <a:schemeClr val="tx1"/>
                          </a:solidFill>
                          <a:effectLst/>
                          <a:latin typeface="Times New Roman" panose="02020603050405020304" pitchFamily="18" charset="0"/>
                          <a:cs typeface="Times New Roman" panose="02020603050405020304" pitchFamily="18" charset="0"/>
                        </a:rPr>
                        <a:t>заимосвязь стратегического и бюджетного планирования</a:t>
                      </a:r>
                    </a:p>
                    <a:p>
                      <a:pPr algn="just">
                        <a:lnSpc>
                          <a:spcPct val="100000"/>
                        </a:lnSpc>
                        <a:spcAft>
                          <a:spcPts val="0"/>
                        </a:spcAft>
                      </a:pPr>
                      <a:r>
                        <a:rPr lang="ru-RU" sz="1200" spc="-10" dirty="0">
                          <a:solidFill>
                            <a:schemeClr val="tx1"/>
                          </a:solidFill>
                          <a:effectLst/>
                          <a:latin typeface="Times New Roman" panose="02020603050405020304" pitchFamily="18" charset="0"/>
                          <a:cs typeface="Times New Roman" panose="02020603050405020304" pitchFamily="18" charset="0"/>
                        </a:rPr>
                        <a:t>-осознавать возможность у</a:t>
                      </a:r>
                      <a:r>
                        <a:rPr lang="ru-RU" sz="1200" dirty="0">
                          <a:solidFill>
                            <a:schemeClr val="tx1"/>
                          </a:solidFill>
                          <a:effectLst/>
                          <a:latin typeface="Times New Roman" panose="02020603050405020304" pitchFamily="18" charset="0"/>
                          <a:cs typeface="Times New Roman" panose="02020603050405020304" pitchFamily="18" charset="0"/>
                        </a:rPr>
                        <a:t>частия граждан в процессе исполнения бюджета и в оценке исполнения бюджета</a:t>
                      </a:r>
                    </a:p>
                    <a:p>
                      <a:pPr algn="just">
                        <a:lnSpc>
                          <a:spcPct val="100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a:t>
                      </a:r>
                      <a:r>
                        <a:rPr lang="ru-RU" sz="1200" spc="-10" dirty="0">
                          <a:solidFill>
                            <a:schemeClr val="tx1"/>
                          </a:solidFill>
                          <a:effectLst/>
                          <a:latin typeface="Times New Roman" panose="02020603050405020304" pitchFamily="18" charset="0"/>
                          <a:cs typeface="Times New Roman" panose="02020603050405020304" pitchFamily="18" charset="0"/>
                        </a:rPr>
                        <a:t> осознавать</a:t>
                      </a:r>
                      <a:r>
                        <a:rPr lang="ru-RU" sz="1200" dirty="0">
                          <a:solidFill>
                            <a:schemeClr val="tx1"/>
                          </a:solidFill>
                          <a:effectLst/>
                          <a:latin typeface="Times New Roman" panose="02020603050405020304" pitchFamily="18" charset="0"/>
                          <a:cs typeface="Times New Roman" panose="02020603050405020304" pitchFamily="18" charset="0"/>
                        </a:rPr>
                        <a:t> возможность граждан использовать результаты внутреннего и внешнего финансового контроля</a:t>
                      </a:r>
                    </a:p>
                    <a:p>
                      <a:pPr algn="just">
                        <a:lnSpc>
                          <a:spcPct val="100000"/>
                        </a:lnSpc>
                        <a:spcAft>
                          <a:spcPts val="0"/>
                        </a:spcAft>
                      </a:pPr>
                      <a:r>
                        <a:rPr lang="ru-RU" sz="1200" spc="-10" dirty="0">
                          <a:solidFill>
                            <a:schemeClr val="tx1"/>
                          </a:solidFill>
                          <a:effectLst/>
                          <a:latin typeface="Times New Roman" panose="02020603050405020304" pitchFamily="18" charset="0"/>
                          <a:cs typeface="Times New Roman" panose="02020603050405020304" pitchFamily="18" charset="0"/>
                        </a:rPr>
                        <a:t>-развивать аналитическое мышление по отношению к влиянию экономической ситуации на личные финансы</a:t>
                      </a:r>
                      <a:endParaRPr lang="ru-RU" sz="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728" marR="9728" marT="0" marB="0">
                    <a:solidFill>
                      <a:schemeClr val="accent5">
                        <a:lumMod val="20000"/>
                        <a:lumOff val="80000"/>
                      </a:schemeClr>
                    </a:solidFill>
                  </a:tcPr>
                </a:tc>
                <a:extLst>
                  <a:ext uri="{0D108BD9-81ED-4DB2-BD59-A6C34878D82A}">
                    <a16:rowId xmlns:a16="http://schemas.microsoft.com/office/drawing/2014/main" val="10001"/>
                  </a:ext>
                </a:extLst>
              </a:tr>
            </a:tbl>
          </a:graphicData>
        </a:graphic>
      </p:graphicFrame>
      <p:sp>
        <p:nvSpPr>
          <p:cNvPr id="5" name="Прямоугольник 4">
            <a:extLst>
              <a:ext uri="{FF2B5EF4-FFF2-40B4-BE49-F238E27FC236}">
                <a16:creationId xmlns:a16="http://schemas.microsoft.com/office/drawing/2014/main" id="{FBC5340A-5AFF-4CEF-8C52-BE9288AF814E}"/>
              </a:ext>
            </a:extLst>
          </p:cNvPr>
          <p:cNvSpPr/>
          <p:nvPr/>
        </p:nvSpPr>
        <p:spPr>
          <a:xfrm>
            <a:off x="0" y="6294769"/>
            <a:ext cx="12192000" cy="563231"/>
          </a:xfrm>
          <a:prstGeom prst="rect">
            <a:avLst/>
          </a:prstGeom>
        </p:spPr>
        <p:txBody>
          <a:bodyPr wrap="square">
            <a:spAutoFit/>
          </a:bodyPr>
          <a:lstStyle/>
          <a:p>
            <a:pPr algn="just">
              <a:lnSpc>
                <a:spcPct val="90000"/>
              </a:lnSpc>
              <a:spcAft>
                <a:spcPts val="0"/>
              </a:spcAft>
            </a:pPr>
            <a:r>
              <a:rPr lang="ru-RU" sz="1700" b="1" spc="-10" dirty="0">
                <a:latin typeface="Times New Roman" panose="02020603050405020304" pitchFamily="18" charset="0"/>
                <a:ea typeface="Times New Roman" panose="02020603050405020304" pitchFamily="18" charset="0"/>
                <a:cs typeface="Times New Roman" panose="02020603050405020304" pitchFamily="18" charset="0"/>
              </a:rPr>
              <a:t>Методические рекомендации по интеграции финансовой грамотности в систему общего образования</a:t>
            </a:r>
            <a:r>
              <a:rPr lang="ru-RU" sz="1700" spc="-10" dirty="0">
                <a:latin typeface="Times New Roman" panose="02020603050405020304" pitchFamily="18" charset="0"/>
                <a:ea typeface="Times New Roman" panose="02020603050405020304" pitchFamily="18" charset="0"/>
                <a:cs typeface="Times New Roman" panose="02020603050405020304" pitchFamily="18" charset="0"/>
              </a:rPr>
              <a:t> </a:t>
            </a:r>
            <a:r>
              <a:rPr lang="ru-RU" sz="1700" spc="-10" dirty="0">
                <a:latin typeface="Times New Roman" panose="02020603050405020304" pitchFamily="18" charset="0"/>
                <a:ea typeface="Calibri" panose="020F0502020204030204" pitchFamily="34" charset="0"/>
                <a:cs typeface="Times New Roman" panose="02020603050405020304" pitchFamily="18" charset="0"/>
              </a:rPr>
              <a:t>/ Э.В. </a:t>
            </a:r>
            <a:r>
              <a:rPr lang="ru-RU" sz="1700" spc="-10" dirty="0" err="1">
                <a:latin typeface="Times New Roman" panose="02020603050405020304" pitchFamily="18" charset="0"/>
                <a:ea typeface="Calibri" panose="020F0502020204030204" pitchFamily="34" charset="0"/>
                <a:cs typeface="Times New Roman" panose="02020603050405020304" pitchFamily="18" charset="0"/>
              </a:rPr>
              <a:t>Рогатенюк</a:t>
            </a:r>
            <a:r>
              <a:rPr lang="ru-RU" sz="1700" spc="-10" dirty="0">
                <a:latin typeface="Times New Roman" panose="02020603050405020304" pitchFamily="18" charset="0"/>
                <a:ea typeface="Calibri" panose="020F0502020204030204" pitchFamily="34" charset="0"/>
                <a:cs typeface="Times New Roman" panose="02020603050405020304" pitchFamily="18" charset="0"/>
              </a:rPr>
              <a:t>, Г.Г. </a:t>
            </a:r>
            <a:r>
              <a:rPr lang="ru-RU" sz="1700" spc="-10" dirty="0" err="1">
                <a:latin typeface="Times New Roman" panose="02020603050405020304" pitchFamily="18" charset="0"/>
                <a:ea typeface="Calibri" panose="020F0502020204030204" pitchFamily="34" charset="0"/>
                <a:cs typeface="Times New Roman" panose="02020603050405020304" pitchFamily="18" charset="0"/>
              </a:rPr>
              <a:t>Находкина</a:t>
            </a:r>
            <a:r>
              <a:rPr lang="ru-RU" sz="1700" spc="-10" dirty="0">
                <a:latin typeface="Times New Roman" panose="02020603050405020304" pitchFamily="18" charset="0"/>
                <a:ea typeface="Calibri" panose="020F0502020204030204" pitchFamily="34" charset="0"/>
                <a:cs typeface="Times New Roman" panose="02020603050405020304" pitchFamily="18" charset="0"/>
              </a:rPr>
              <a:t>. – Симферополь : ГБОУ ДПО РК КРИППО, 2022. – 46 с.</a:t>
            </a:r>
            <a:endParaRPr lang="ru-RU" sz="17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8356214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1305</TotalTime>
  <Words>10626</Words>
  <Application>Microsoft Office PowerPoint</Application>
  <PresentationFormat>Широкоэкранный</PresentationFormat>
  <Paragraphs>695</Paragraphs>
  <Slides>33</Slides>
  <Notes>0</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33</vt:i4>
      </vt:variant>
    </vt:vector>
  </HeadingPairs>
  <TitlesOfParts>
    <vt:vector size="41" baseType="lpstr">
      <vt:lpstr>Arial</vt:lpstr>
      <vt:lpstr>Calibri</vt:lpstr>
      <vt:lpstr>Georgia</vt:lpstr>
      <vt:lpstr>Symbol</vt:lpstr>
      <vt:lpstr>Tahoma</vt:lpstr>
      <vt:lpstr>Times New Roman</vt:lpstr>
      <vt:lpstr>Wingdings</vt:lpstr>
      <vt:lpstr>Office Theme</vt:lpstr>
      <vt:lpstr>ГБОУ ДПО РК «КРЫМСКИЙ РЕСПУБЛИКАНСКИЙ ИНСТИТУТ  ПОСТДИПЛОМНОГО ПЕДАГОГИЧЕСКОГО ОБРАЗОВАНИЯ»</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ГБОУ ДПО РК «КРЫМСКИЙ РЕСПУБЛИКАНСКИЙ ИНСТИТУТ  ПОСТДИПЛОМНОГО ПЕДАГОГИЧЕСКОГО ОБРАЗОВАНИЯ»</dc:title>
  <dc:creator>Гюльнара Находкина</dc:creator>
  <cp:lastModifiedBy>snezirewa@yandex.ru</cp:lastModifiedBy>
  <cp:revision>196</cp:revision>
  <dcterms:created xsi:type="dcterms:W3CDTF">2021-10-21T07:08:01Z</dcterms:created>
  <dcterms:modified xsi:type="dcterms:W3CDTF">2022-03-31T04:41:15Z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2021-04-27T00:00:00Z</vt:filetime>
  </property>
  <property fmtid="{D5CDD505-2E9C-101B-9397-08002B2CF9AE}" pid="3" name="Creator">
    <vt:lpwstr>Microsoft® PowerPoint® 2016</vt:lpwstr>
  </property>
  <property fmtid="{D5CDD505-2E9C-101B-9397-08002B2CF9AE}" pid="4" name="LastSaved">
    <vt:filetime>2021-10-21T00:00:00Z</vt:filetime>
  </property>
</Properties>
</file>