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72" r:id="rId3"/>
    <p:sldId id="298" r:id="rId4"/>
    <p:sldId id="273" r:id="rId5"/>
    <p:sldId id="299" r:id="rId6"/>
    <p:sldId id="302" r:id="rId7"/>
    <p:sldId id="303" r:id="rId8"/>
    <p:sldId id="301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297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0" y="6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917A2B33-0AE9-4809-AE65-42E98AD485EA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DE164606-ED56-494C-8F05-A6B009F2C3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0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CF1F6-C135-440E-8064-DE6792ED2C2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7D38D-58AB-4AC6-A86F-345BDBC17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8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CF1F6-C135-440E-8064-DE6792ED2C2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7D38D-58AB-4AC6-A86F-345BDBC17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CF1F6-C135-440E-8064-DE6792ED2C2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7D38D-58AB-4AC6-A86F-345BDBC17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289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CF1F6-C135-440E-8064-DE6792ED2C2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7D38D-58AB-4AC6-A86F-345BDBC17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CF1F6-C135-440E-8064-DE6792ED2C2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7D38D-58AB-4AC6-A86F-345BDBC17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9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CF1F6-C135-440E-8064-DE6792ED2C2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7D38D-58AB-4AC6-A86F-345BDBC17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65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D8864-E992-4508-8775-0BB56AE381E1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4EC19-136B-42A8-811C-FB7B74C3DC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06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5B706-195C-4A55-B805-C9E6A8A24D90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3815A-A8B9-4B73-B62A-CB03F9078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3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6CD85-0400-49D6-984E-EC57D7F3E50F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863A3-03B1-4630-8FF2-F7E57EB83F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3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7269C-53E5-4066-BA2D-381169F4710B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1CCA3-56AB-4D00-8703-A47BE27D1E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3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41B658-D4BD-4785-9B11-8CC9D2D24E1E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05523-512C-432F-8957-B13FF9BEA5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42AEC-26CC-4254-9341-6092A8A12A62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EA0B-343A-4D6C-96F7-5ED16235C5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7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040A7-B35A-4D0E-B91E-DA789A3E31A0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FF33-CF6C-498A-9B3E-13C44BBDD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89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9ABFE-CE47-4389-AC86-05D97664F77B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9E4-9E18-45FA-A4A1-3C4836602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70795-4611-4D99-A1B7-76782B85462A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9D930-9D56-4962-9F25-E1D5FE3472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4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74BC1-E8C6-48D4-94FC-24794475BB27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F55E0-9221-4DA5-9F84-FFC073CE7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5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4BCF1F6-C135-440E-8064-DE6792ED2C2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C37D38D-58AB-4AC6-A86F-345BDBC17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oc-ege.sdamgia.ru/test?theme=115" TargetMode="External"/><Relationship Id="rId3" Type="http://schemas.openxmlformats.org/officeDocument/2006/relationships/hyperlink" Target="https://bingoschool.ru/ege/social/tasks/2/" TargetMode="External"/><Relationship Id="rId7" Type="http://schemas.openxmlformats.org/officeDocument/2006/relationships/hyperlink" Target="https://soc-ege.sdamgia.ru/test?theme=28" TargetMode="External"/><Relationship Id="rId2" Type="http://schemas.openxmlformats.org/officeDocument/2006/relationships/hyperlink" Target="https://yandex.ru/tutor/subject/tag/problems/?ege_number_id=135&amp;tag_id=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c-ege.sdamgia.ru/test?theme=116" TargetMode="External"/><Relationship Id="rId5" Type="http://schemas.openxmlformats.org/officeDocument/2006/relationships/hyperlink" Target="https://soc-ege.sdamgia.ru/test?theme=118" TargetMode="External"/><Relationship Id="rId4" Type="http://schemas.openxmlformats.org/officeDocument/2006/relationships/hyperlink" Target="https://soc-ege.sdamgia.ru/test?theme=11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к ЕГЭ по обществознанию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4800" dirty="0"/>
              <a:t>Выбор обобщающего понятия (задание </a:t>
            </a:r>
            <a:r>
              <a:rPr lang="ru-RU" sz="4800" dirty="0" smtClean="0"/>
              <a:t>2)</a:t>
            </a:r>
            <a:endParaRPr lang="ru-RU" sz="4800" dirty="0"/>
          </a:p>
          <a:p>
            <a:pPr algn="ctr"/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24252" y="5812971"/>
            <a:ext cx="315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Шарипова У.И., </a:t>
            </a:r>
          </a:p>
          <a:p>
            <a:r>
              <a:rPr lang="ru-RU" dirty="0" smtClean="0"/>
              <a:t>методист МБОУ ДО «ЦДЮТ»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7479"/>
          </a:xfrm>
        </p:spPr>
        <p:txBody>
          <a:bodyPr/>
          <a:lstStyle/>
          <a:p>
            <a:r>
              <a:rPr lang="ru-RU" dirty="0" smtClean="0"/>
              <a:t>Право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37806"/>
            <a:ext cx="9601196" cy="383806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Выберите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i="1" dirty="0"/>
              <a:t>Обсуждение законопроекта в парламенте</a:t>
            </a:r>
            <a:r>
              <a:rPr lang="ru-RU" dirty="0"/>
              <a:t>, </a:t>
            </a:r>
            <a:r>
              <a:rPr lang="ru-RU" i="1" dirty="0"/>
              <a:t>законодательная инициатива</a:t>
            </a:r>
            <a:r>
              <a:rPr lang="ru-RU" dirty="0"/>
              <a:t>, </a:t>
            </a:r>
            <a:r>
              <a:rPr lang="ru-RU" i="1" dirty="0"/>
              <a:t>законотворческий процесс</a:t>
            </a:r>
            <a:r>
              <a:rPr lang="ru-RU" dirty="0"/>
              <a:t>, </a:t>
            </a:r>
            <a:r>
              <a:rPr lang="ru-RU" i="1" dirty="0"/>
              <a:t>парламентские слушания</a:t>
            </a:r>
            <a:r>
              <a:rPr lang="ru-RU" dirty="0"/>
              <a:t>, </a:t>
            </a:r>
            <a:r>
              <a:rPr lang="ru-RU" i="1" dirty="0"/>
              <a:t>отклонение законопроекта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представленные понятия входят в законотворческий процесс.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Ответ: законотворческий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6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84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28800"/>
            <a:ext cx="9601196" cy="404706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Найдите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i="1" dirty="0"/>
              <a:t>Семейное право</a:t>
            </a:r>
            <a:r>
              <a:rPr lang="ru-RU" dirty="0"/>
              <a:t>, </a:t>
            </a:r>
            <a:r>
              <a:rPr lang="ru-RU" i="1" dirty="0"/>
              <a:t>предпринимательское право</a:t>
            </a:r>
            <a:r>
              <a:rPr lang="ru-RU" dirty="0"/>
              <a:t>, </a:t>
            </a:r>
            <a:r>
              <a:rPr lang="ru-RU" i="1" dirty="0"/>
              <a:t>частное право</a:t>
            </a:r>
            <a:r>
              <a:rPr lang="ru-RU" dirty="0"/>
              <a:t>, </a:t>
            </a:r>
            <a:r>
              <a:rPr lang="ru-RU" i="1" dirty="0"/>
              <a:t>трудовое право</a:t>
            </a:r>
            <a:r>
              <a:rPr lang="ru-RU" dirty="0"/>
              <a:t>, </a:t>
            </a:r>
            <a:r>
              <a:rPr lang="ru-RU" i="1" dirty="0"/>
              <a:t>гражданское право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Правовые </a:t>
            </a:r>
            <a:r>
              <a:rPr lang="ru-RU" dirty="0"/>
              <a:t>нормы принято подразделять на нормы публичного и частного права. </a:t>
            </a:r>
          </a:p>
          <a:p>
            <a:pPr marL="0" indent="0">
              <a:buNone/>
            </a:pPr>
            <a:r>
              <a:rPr lang="ru-RU" dirty="0"/>
              <a:t>Публичное право регламентирует жизнь общества в целом: порядок деятельности государственной власти и управления, осуществление правосудия и т. д.</a:t>
            </a:r>
          </a:p>
          <a:p>
            <a:pPr marL="0" indent="0">
              <a:buNone/>
            </a:pPr>
            <a:r>
              <a:rPr lang="ru-RU" dirty="0"/>
              <a:t>Частное право — определяет взаимоотношения в лично-имущественных, брачно-семейных и тому подобных областях деятельности. </a:t>
            </a:r>
          </a:p>
          <a:p>
            <a:pPr marL="0" indent="0">
              <a:buNone/>
            </a:pPr>
            <a:r>
              <a:rPr lang="ru-RU" dirty="0"/>
              <a:t>Семейное, предпринимательское, трудовое, гражданское право относятся к частному праву.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Ответ: частное право.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2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68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5401" y="1828800"/>
            <a:ext cx="9601196" cy="404706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Найдите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i="1" dirty="0" smtClean="0"/>
              <a:t>Юридическое </a:t>
            </a:r>
            <a:r>
              <a:rPr lang="ru-RU" i="1" dirty="0"/>
              <a:t>лицо</a:t>
            </a:r>
            <a:r>
              <a:rPr lang="ru-RU" dirty="0"/>
              <a:t>, </a:t>
            </a:r>
            <a:r>
              <a:rPr lang="ru-RU" i="1" dirty="0"/>
              <a:t>производственный кооператив</a:t>
            </a:r>
            <a:r>
              <a:rPr lang="ru-RU" dirty="0"/>
              <a:t>, </a:t>
            </a:r>
            <a:r>
              <a:rPr lang="ru-RU" i="1" dirty="0"/>
              <a:t>унитарное предприятие</a:t>
            </a:r>
            <a:r>
              <a:rPr lang="ru-RU" dirty="0"/>
              <a:t>, </a:t>
            </a:r>
            <a:r>
              <a:rPr lang="ru-RU" i="1" dirty="0"/>
              <a:t>полное товарищество</a:t>
            </a:r>
            <a:r>
              <a:rPr lang="ru-RU" dirty="0"/>
              <a:t>, </a:t>
            </a:r>
            <a:r>
              <a:rPr lang="ru-RU" i="1" dirty="0"/>
              <a:t>общество с ограниченной ответственностью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организации всех этих предприятий нужна регистрация юридического лица.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Ответ</a:t>
            </a:r>
            <a:r>
              <a:rPr lang="ru-RU" dirty="0"/>
              <a:t>: юридическое лицо.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3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60064"/>
            <a:ext cx="9601196" cy="6507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Социальные 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966" y="1515291"/>
            <a:ext cx="10071463" cy="492469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Выберите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i="1" dirty="0" smtClean="0"/>
              <a:t>Социальная </a:t>
            </a:r>
            <a:r>
              <a:rPr lang="ru-RU" i="1" dirty="0"/>
              <a:t>группа</a:t>
            </a:r>
            <a:r>
              <a:rPr lang="ru-RU" dirty="0"/>
              <a:t>, </a:t>
            </a:r>
            <a:r>
              <a:rPr lang="ru-RU" i="1" dirty="0"/>
              <a:t>первичная группа</a:t>
            </a:r>
            <a:r>
              <a:rPr lang="ru-RU" dirty="0"/>
              <a:t>, </a:t>
            </a:r>
            <a:r>
              <a:rPr lang="ru-RU" i="1" dirty="0"/>
              <a:t>неформальная группа</a:t>
            </a:r>
            <a:r>
              <a:rPr lang="ru-RU" dirty="0"/>
              <a:t>, </a:t>
            </a:r>
            <a:r>
              <a:rPr lang="ru-RU" i="1" dirty="0"/>
              <a:t>этническая общность</a:t>
            </a:r>
            <a:r>
              <a:rPr lang="ru-RU" dirty="0"/>
              <a:t>, </a:t>
            </a:r>
            <a:r>
              <a:rPr lang="ru-RU" i="1" dirty="0"/>
              <a:t>общественный класс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Социальная </a:t>
            </a:r>
            <a:r>
              <a:rPr lang="ru-RU" dirty="0"/>
              <a:t>группа — устойчивая совокупность людей, имеющая отличные, только ей присущие признаки. </a:t>
            </a:r>
          </a:p>
          <a:p>
            <a:pPr marL="0" indent="0" algn="just">
              <a:buNone/>
            </a:pPr>
            <a:r>
              <a:rPr lang="ru-RU" dirty="0"/>
              <a:t>Первичная группа — группа в которой взаимодействие носит непосредственный межличностный характер. </a:t>
            </a:r>
          </a:p>
          <a:p>
            <a:pPr marL="0" indent="0" algn="just">
              <a:buNone/>
            </a:pPr>
            <a:r>
              <a:rPr lang="ru-RU" dirty="0"/>
              <a:t>Неформальная группа — неофициальная группа, существующая на основе личных интересов ее участников, клуб фанатов, поэтический кружок и т.д. </a:t>
            </a:r>
          </a:p>
          <a:p>
            <a:pPr marL="0" indent="0" algn="just">
              <a:buNone/>
            </a:pPr>
            <a:r>
              <a:rPr lang="ru-RU" dirty="0"/>
              <a:t>Этническая общность — это исторически сложившаяся на определенной территории устойчивая совокупность людей, обладающая общими чертами и стабильными особенностями культуры, языка, психического склада, исторической памятью, осознающая свое единство и отличие от других подобных групп (род, племя, народность, нация).</a:t>
            </a:r>
          </a:p>
          <a:p>
            <a:pPr marL="0" indent="0" algn="just">
              <a:buNone/>
            </a:pPr>
            <a:r>
              <a:rPr lang="ru-RU" dirty="0"/>
              <a:t>Общественный класс — большая социальная группа, имеющая коренные социальные интересы, различающаяся по роли во всех сферах жизнедеятельности общества (буржуазия и рабочие). </a:t>
            </a:r>
          </a:p>
          <a:p>
            <a:pPr marL="0" indent="0" algn="just">
              <a:buNone/>
            </a:pPr>
            <a:r>
              <a:rPr lang="ru-RU" dirty="0"/>
              <a:t>Обобщающее понятие — социальная группа. 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Ответ</a:t>
            </a:r>
            <a:r>
              <a:rPr lang="ru-RU" dirty="0"/>
              <a:t>: социальная группа.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2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12315"/>
            <a:ext cx="9601196" cy="7421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Социальные 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15737"/>
            <a:ext cx="9601196" cy="406013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Найдите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i="1" dirty="0"/>
              <a:t>Моральные нормы</a:t>
            </a:r>
            <a:r>
              <a:rPr lang="ru-RU" dirty="0"/>
              <a:t>, </a:t>
            </a:r>
            <a:r>
              <a:rPr lang="ru-RU" i="1" dirty="0"/>
              <a:t>позитивные санкции</a:t>
            </a:r>
            <a:r>
              <a:rPr lang="ru-RU" dirty="0"/>
              <a:t>, </a:t>
            </a:r>
            <a:r>
              <a:rPr lang="ru-RU" i="1" dirty="0"/>
              <a:t>социальный контроль</a:t>
            </a:r>
            <a:r>
              <a:rPr lang="ru-RU" dirty="0"/>
              <a:t>, </a:t>
            </a:r>
            <a:r>
              <a:rPr lang="ru-RU" i="1" dirty="0"/>
              <a:t>правовые нормы</a:t>
            </a:r>
            <a:r>
              <a:rPr lang="ru-RU" dirty="0"/>
              <a:t>, </a:t>
            </a:r>
            <a:r>
              <a:rPr lang="ru-RU" i="1" dirty="0"/>
              <a:t>негативные санкции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Социальный </a:t>
            </a:r>
            <a:r>
              <a:rPr lang="ru-RU" dirty="0"/>
              <a:t>контроль − механизм регуляции отношений индивида и общества с целью укрепления порядка и стабильности. Основные элементы социального контроля − социальные нормы (моральные нормы, правовые нормы) и санкции, реакция на поведение на нарушение или соблюдение социальных норм (позитивные санкции, негативные санкции). 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/>
              <a:t>Ответ: социальный контроль.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3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68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Социальные 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07177"/>
            <a:ext cx="9601196" cy="396869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В приведённом ниже ряду найдите понятие, которое является обобщающим для всех остальных представленных понятий. Запишите это слово или словосочетание.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i="1" dirty="0" smtClean="0"/>
              <a:t>Социальная </a:t>
            </a:r>
            <a:r>
              <a:rPr lang="ru-RU" i="1" dirty="0"/>
              <a:t>роль; наёмный работник; предприниматель; сын; гражданин.</a:t>
            </a:r>
            <a:endParaRPr lang="ru-RU" dirty="0"/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наёмный </a:t>
            </a:r>
            <a:r>
              <a:rPr lang="ru-RU" dirty="0"/>
              <a:t>работник, предприниматель, сын, гражданин — представляют собой определенную модель поведения, ожидаемую обществом, то есть </a:t>
            </a:r>
            <a:r>
              <a:rPr lang="ru-RU" b="1" dirty="0"/>
              <a:t>социальную роль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Ответ</a:t>
            </a:r>
            <a:r>
              <a:rPr lang="ru-RU" dirty="0"/>
              <a:t>: социальная роль.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0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91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Социальные 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85554"/>
            <a:ext cx="9601196" cy="389031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приведённом ниже ряду найдите понятие, которое обобщает / включает в себя все остальные представленные понятия. Запишите это слово (словосочетание).</a:t>
            </a:r>
          </a:p>
          <a:p>
            <a:pPr marL="0" indent="0">
              <a:buNone/>
            </a:pPr>
            <a:r>
              <a:rPr lang="ru-RU" i="1" dirty="0" smtClean="0"/>
              <a:t>Адаптация</a:t>
            </a:r>
            <a:r>
              <a:rPr lang="ru-RU" i="1" dirty="0"/>
              <a:t>, овладение социальными нормами, освоение опыта, социализация, индивидуализация.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Социализация</a:t>
            </a:r>
            <a:r>
              <a:rPr lang="ru-RU" dirty="0" smtClean="0"/>
              <a:t> </a:t>
            </a:r>
            <a:r>
              <a:rPr lang="ru-RU" dirty="0"/>
              <a:t>является обобщающим понятием, так как остальные понятия это ее результаты. 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 smtClean="0"/>
              <a:t>Ответ:социализаци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2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37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и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20240"/>
            <a:ext cx="9601196" cy="39556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Найдите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i="1" dirty="0" smtClean="0"/>
              <a:t>Объекты </a:t>
            </a:r>
            <a:r>
              <a:rPr lang="ru-RU" i="1" dirty="0"/>
              <a:t>деятельности</a:t>
            </a:r>
            <a:r>
              <a:rPr lang="ru-RU" dirty="0"/>
              <a:t>, </a:t>
            </a:r>
            <a:r>
              <a:rPr lang="ru-RU" i="1" dirty="0"/>
              <a:t>результаты деятельности</a:t>
            </a:r>
            <a:r>
              <a:rPr lang="ru-RU" dirty="0"/>
              <a:t>, </a:t>
            </a:r>
            <a:r>
              <a:rPr lang="ru-RU" i="1" dirty="0"/>
              <a:t>мотивы деятельности</a:t>
            </a:r>
            <a:r>
              <a:rPr lang="ru-RU" dirty="0"/>
              <a:t>, </a:t>
            </a:r>
            <a:r>
              <a:rPr lang="ru-RU" i="1" dirty="0"/>
              <a:t>субъекты деятельности</a:t>
            </a:r>
            <a:r>
              <a:rPr lang="ru-RU" dirty="0"/>
              <a:t>, </a:t>
            </a:r>
            <a:r>
              <a:rPr lang="ru-RU" i="1" dirty="0"/>
              <a:t>структура деятельности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Структура </a:t>
            </a:r>
            <a:r>
              <a:rPr lang="ru-RU" dirty="0"/>
              <a:t>деятельности включает в себя субъекты и объекты деятельности мотив, цель, результат, инструменты и способы. 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Ответ</a:t>
            </a:r>
            <a:r>
              <a:rPr lang="ru-RU" dirty="0"/>
              <a:t>: структура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68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и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46366"/>
            <a:ext cx="9601196" cy="392950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Найдите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i="1" dirty="0" smtClean="0"/>
              <a:t>Ощущение</a:t>
            </a:r>
            <a:r>
              <a:rPr lang="ru-RU" dirty="0"/>
              <a:t>, </a:t>
            </a:r>
            <a:r>
              <a:rPr lang="ru-RU" i="1" dirty="0"/>
              <a:t>представление</a:t>
            </a:r>
            <a:r>
              <a:rPr lang="ru-RU" dirty="0"/>
              <a:t>, </a:t>
            </a:r>
            <a:r>
              <a:rPr lang="ru-RU" i="1" dirty="0"/>
              <a:t>суждение</a:t>
            </a:r>
            <a:r>
              <a:rPr lang="ru-RU" dirty="0"/>
              <a:t>, </a:t>
            </a:r>
            <a:r>
              <a:rPr lang="ru-RU" i="1" dirty="0"/>
              <a:t>восприятие</a:t>
            </a:r>
            <a:r>
              <a:rPr lang="ru-RU" dirty="0"/>
              <a:t>, </a:t>
            </a:r>
            <a:r>
              <a:rPr lang="ru-RU" i="1" dirty="0"/>
              <a:t>форма познания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Ощущение</a:t>
            </a:r>
            <a:r>
              <a:rPr lang="ru-RU" dirty="0"/>
              <a:t>, представление, суждение, восприятие являются составляющими познания, его формами.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Ответ: форма познания.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8291"/>
          </a:xfrm>
        </p:spPr>
        <p:txBody>
          <a:bodyPr/>
          <a:lstStyle/>
          <a:p>
            <a:r>
              <a:rPr lang="ru-RU" dirty="0" smtClean="0"/>
              <a:t>Человек и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1680"/>
            <a:ext cx="9601196" cy="38641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Найдите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i="1" dirty="0" smtClean="0"/>
              <a:t>Природа</a:t>
            </a:r>
            <a:r>
              <a:rPr lang="ru-RU" dirty="0"/>
              <a:t>, </a:t>
            </a:r>
            <a:r>
              <a:rPr lang="ru-RU" i="1" dirty="0"/>
              <a:t>общество</a:t>
            </a:r>
            <a:r>
              <a:rPr lang="ru-RU" dirty="0"/>
              <a:t>, </a:t>
            </a:r>
            <a:r>
              <a:rPr lang="ru-RU" i="1" dirty="0"/>
              <a:t>экономика</a:t>
            </a:r>
            <a:r>
              <a:rPr lang="ru-RU" dirty="0"/>
              <a:t>, </a:t>
            </a:r>
            <a:r>
              <a:rPr lang="ru-RU" i="1" dirty="0"/>
              <a:t>политика</a:t>
            </a:r>
            <a:r>
              <a:rPr lang="ru-RU" dirty="0"/>
              <a:t>, </a:t>
            </a:r>
            <a:r>
              <a:rPr lang="ru-RU" i="1" dirty="0"/>
              <a:t>система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Природа </a:t>
            </a:r>
            <a:r>
              <a:rPr lang="ru-RU" dirty="0"/>
              <a:t>и общество — это системы. При этом общество — часть материального мира, обособившееся от природы, но тесно с ней связанная. Экономика и политика — подсистемы общества. Следовательно, обобщающее понятие — система.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Ответ</a:t>
            </a:r>
            <a:r>
              <a:rPr lang="ru-RU" dirty="0"/>
              <a:t>: система.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6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980" y="1393900"/>
            <a:ext cx="10850137" cy="518531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на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нание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понимание: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биосоциальная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 человека;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и факторы социализации личности;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роль человека в системе общественных отношений;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закономерности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общества как сложной самоорганизующейся системы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тенденции развития общества в целом как сложной динамичной системы, а также важнейших социальных институтов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социальные институты и процессы;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регулирования общественных отношений, сущность социальных норм, механизмы правового регулирования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социально-гуманитарного познания (выбор обобщающего понятия для всех остальных понятий, представленных в перечне)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7620" y="725939"/>
            <a:ext cx="9623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Проверяемые элементы содержания и виды деятельности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3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91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67989"/>
            <a:ext cx="9601196" cy="40078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Выберите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i="1" dirty="0" smtClean="0"/>
              <a:t>Налог </a:t>
            </a:r>
            <a:r>
              <a:rPr lang="ru-RU" i="1" dirty="0"/>
              <a:t>на собственность</a:t>
            </a:r>
            <a:r>
              <a:rPr lang="ru-RU" dirty="0"/>
              <a:t>, </a:t>
            </a:r>
            <a:r>
              <a:rPr lang="ru-RU" i="1" dirty="0"/>
              <a:t>прямой налог</a:t>
            </a:r>
            <a:r>
              <a:rPr lang="ru-RU" dirty="0"/>
              <a:t>, </a:t>
            </a:r>
            <a:r>
              <a:rPr lang="ru-RU" i="1" dirty="0"/>
              <a:t>подоходный налог</a:t>
            </a:r>
            <a:r>
              <a:rPr lang="ru-RU" dirty="0"/>
              <a:t>, </a:t>
            </a:r>
            <a:r>
              <a:rPr lang="ru-RU" i="1" dirty="0"/>
              <a:t>налог на прибыль фирм</a:t>
            </a:r>
            <a:r>
              <a:rPr lang="ru-RU" dirty="0"/>
              <a:t>, </a:t>
            </a:r>
            <a:r>
              <a:rPr lang="ru-RU" i="1" dirty="0"/>
              <a:t>налог на землю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 err="1"/>
              <a:t>Пояснение.</a:t>
            </a:r>
            <a:r>
              <a:rPr lang="ru-RU" dirty="0" err="1"/>
              <a:t>Прямой</a:t>
            </a:r>
            <a:r>
              <a:rPr lang="ru-RU" dirty="0"/>
              <a:t> налог — налог, который взимается государством непосредственно с доходов или имущества налогоплательщика.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Ответ</a:t>
            </a:r>
            <a:r>
              <a:rPr lang="ru-RU" dirty="0"/>
              <a:t>: прямой налог.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3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91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68434"/>
            <a:ext cx="9601196" cy="370743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Выберите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i="1" dirty="0" smtClean="0"/>
              <a:t>Рынок </a:t>
            </a:r>
            <a:r>
              <a:rPr lang="ru-RU" i="1" dirty="0"/>
              <a:t>сырья</a:t>
            </a:r>
            <a:r>
              <a:rPr lang="ru-RU" dirty="0"/>
              <a:t>, </a:t>
            </a:r>
            <a:r>
              <a:rPr lang="ru-RU" i="1" dirty="0"/>
              <a:t>рынок земли</a:t>
            </a:r>
            <a:r>
              <a:rPr lang="ru-RU" dirty="0"/>
              <a:t>, </a:t>
            </a:r>
            <a:r>
              <a:rPr lang="ru-RU" i="1" dirty="0"/>
              <a:t>рынок ресурсов</a:t>
            </a:r>
            <a:r>
              <a:rPr lang="ru-RU" dirty="0"/>
              <a:t>, </a:t>
            </a:r>
            <a:r>
              <a:rPr lang="ru-RU" i="1" dirty="0"/>
              <a:t>рынок труда</a:t>
            </a:r>
            <a:r>
              <a:rPr lang="ru-RU" dirty="0"/>
              <a:t>, </a:t>
            </a:r>
            <a:r>
              <a:rPr lang="ru-RU" i="1" dirty="0"/>
              <a:t>рынок оборудования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Обобщающим </a:t>
            </a:r>
            <a:r>
              <a:rPr lang="ru-RU" dirty="0"/>
              <a:t>для всех остальных понятий является «рынок ресурсов», так как сырье, земля, труд и оборудование представляют собой различные виды ресурсов.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Ответ</a:t>
            </a:r>
            <a:r>
              <a:rPr lang="ru-RU" dirty="0"/>
              <a:t>: рынок ресурсов.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9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25379"/>
            <a:ext cx="9601196" cy="7291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11235"/>
            <a:ext cx="9601196" cy="4164633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Найдите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i="1" dirty="0" smtClean="0"/>
              <a:t>Совершенная </a:t>
            </a:r>
            <a:r>
              <a:rPr lang="ru-RU" i="1" dirty="0"/>
              <a:t>конкуренция</a:t>
            </a:r>
            <a:r>
              <a:rPr lang="ru-RU" dirty="0"/>
              <a:t>, </a:t>
            </a:r>
            <a:r>
              <a:rPr lang="ru-RU" i="1" dirty="0"/>
              <a:t>совокупный спрос</a:t>
            </a:r>
            <a:r>
              <a:rPr lang="ru-RU" dirty="0"/>
              <a:t>, </a:t>
            </a:r>
            <a:r>
              <a:rPr lang="ru-RU" i="1" dirty="0"/>
              <a:t>рыночная экономика</a:t>
            </a:r>
            <a:r>
              <a:rPr lang="ru-RU" dirty="0"/>
              <a:t>, </a:t>
            </a:r>
            <a:r>
              <a:rPr lang="ru-RU" i="1" dirty="0"/>
              <a:t>равновесная цена</a:t>
            </a:r>
            <a:r>
              <a:rPr lang="ru-RU" dirty="0"/>
              <a:t>, </a:t>
            </a:r>
            <a:r>
              <a:rPr lang="ru-RU" i="1" dirty="0"/>
              <a:t>экономическая свобода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Совершенная </a:t>
            </a:r>
            <a:r>
              <a:rPr lang="ru-RU" dirty="0"/>
              <a:t>конкуренция — это тип структуры рынка, при котором цена устанавливается в результате уравновешивания кривых спроса и предложения. </a:t>
            </a:r>
          </a:p>
          <a:p>
            <a:pPr marL="0" indent="0" algn="just">
              <a:buNone/>
            </a:pPr>
            <a:r>
              <a:rPr lang="ru-RU" dirty="0"/>
              <a:t>Равновесная цена — цена, при которой спрос на товар равен его предложению. </a:t>
            </a:r>
          </a:p>
          <a:p>
            <a:pPr marL="0" indent="0" algn="just">
              <a:buNone/>
            </a:pPr>
            <a:r>
              <a:rPr lang="ru-RU" dirty="0"/>
              <a:t>Совокупный спрос — общий объем спроса на товары и услуги, определяемый как сумма спроса потребителя на потребительские товары, услуги предприятий, фирм, предпринимателей. </a:t>
            </a:r>
          </a:p>
          <a:p>
            <a:pPr marL="0" indent="0" algn="just">
              <a:buNone/>
            </a:pPr>
            <a:r>
              <a:rPr lang="ru-RU" dirty="0"/>
              <a:t>Обобщающее понятие для всех этих терминов — рыночная экономика, основанная на экономической свободе, конкуренции. 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Ответ: рыночная </a:t>
            </a:r>
            <a:r>
              <a:rPr lang="ru-RU" dirty="0"/>
              <a:t>экономика.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9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37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41863"/>
            <a:ext cx="9601196" cy="403400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Найдите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i="1" dirty="0" smtClean="0"/>
              <a:t>Земля</a:t>
            </a:r>
            <a:r>
              <a:rPr lang="ru-RU" i="1" dirty="0"/>
              <a:t>; предпринимательские способности; факторы производства; капитал; труд.</a:t>
            </a:r>
            <a:endParaRPr lang="ru-RU" dirty="0"/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Все </a:t>
            </a:r>
            <a:r>
              <a:rPr lang="ru-RU" dirty="0"/>
              <a:t>представленные понятия — это факторы производства.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Ответ</a:t>
            </a:r>
            <a:r>
              <a:rPr lang="ru-RU" dirty="0"/>
              <a:t>: факторы производства.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9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300" y="949570"/>
            <a:ext cx="9602788" cy="4516194"/>
          </a:xfrm>
        </p:spPr>
        <p:txBody>
          <a:bodyPr/>
          <a:lstStyle/>
          <a:p>
            <a:pPr algn="ctr"/>
            <a:r>
              <a:rPr lang="ru-RU" sz="9600" dirty="0" smtClean="0"/>
              <a:t>Спасибо за внимание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6587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988528"/>
            <a:ext cx="9601196" cy="2286000"/>
          </a:xfrm>
        </p:spPr>
        <p:txBody>
          <a:bodyPr/>
          <a:lstStyle/>
          <a:p>
            <a:r>
              <a:rPr lang="ru-RU" dirty="0"/>
              <a:t>Уровень сложности </a:t>
            </a:r>
            <a:r>
              <a:rPr lang="ru-RU" dirty="0" smtClean="0"/>
              <a:t>задания – </a:t>
            </a:r>
            <a:r>
              <a:rPr lang="ru-RU" b="1" dirty="0" smtClean="0"/>
              <a:t>базовый</a:t>
            </a:r>
          </a:p>
          <a:p>
            <a:r>
              <a:rPr lang="ru-RU" dirty="0"/>
              <a:t>Максимальный балл за выполнение </a:t>
            </a:r>
            <a:r>
              <a:rPr lang="ru-RU" dirty="0" smtClean="0"/>
              <a:t>задания – </a:t>
            </a:r>
            <a:r>
              <a:rPr lang="ru-RU" b="1" dirty="0" smtClean="0"/>
              <a:t>1</a:t>
            </a:r>
          </a:p>
          <a:p>
            <a:r>
              <a:rPr lang="ru-RU" dirty="0"/>
              <a:t>Примерное время выполнения задания </a:t>
            </a:r>
            <a:r>
              <a:rPr lang="ru-RU" dirty="0" smtClean="0"/>
              <a:t> – </a:t>
            </a:r>
            <a:r>
              <a:rPr lang="ru-RU" b="1" dirty="0" smtClean="0"/>
              <a:t>2 минуты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828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1. Внимательно прочитать задание</a:t>
            </a:r>
            <a:endParaRPr lang="ru-RU" dirty="0"/>
          </a:p>
          <a:p>
            <a:r>
              <a:rPr lang="ru-RU" dirty="0" smtClean="0"/>
              <a:t>Шаг 2. Определить тему</a:t>
            </a:r>
            <a:endParaRPr lang="ru-RU" dirty="0"/>
          </a:p>
          <a:p>
            <a:r>
              <a:rPr lang="ru-RU" dirty="0" smtClean="0"/>
              <a:t>Шаг 3. Вспомнить значение понятий</a:t>
            </a:r>
            <a:endParaRPr lang="ru-RU" dirty="0"/>
          </a:p>
          <a:p>
            <a:r>
              <a:rPr lang="ru-RU" dirty="0" smtClean="0"/>
              <a:t>Шаг 4. Выявить обобщающее слово (словосочетание), записать в ответ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8587" y="926662"/>
            <a:ext cx="8406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Алгоритм выполнения задания </a:t>
            </a: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№2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4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463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Тренировочные задания (в онлайн-режиме)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040673"/>
            <a:ext cx="9933877" cy="383519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Яндексрепетитор</a:t>
            </a:r>
            <a:r>
              <a:rPr lang="ru-RU" b="1" dirty="0" smtClean="0"/>
              <a:t> </a:t>
            </a:r>
            <a:r>
              <a:rPr lang="en-US" dirty="0" smtClean="0">
                <a:hlinkClick r:id="rId2"/>
              </a:rPr>
              <a:t>https://yandex.ru/tutor/subject/tag/problems/?ege_number_id=135&amp;tag_id=19</a:t>
            </a:r>
            <a:r>
              <a:rPr lang="ru-RU" dirty="0" smtClean="0"/>
              <a:t> </a:t>
            </a:r>
          </a:p>
          <a:p>
            <a:r>
              <a:rPr lang="ru-RU" b="1" dirty="0" err="1" smtClean="0"/>
              <a:t>Бингоскул</a:t>
            </a:r>
            <a:r>
              <a:rPr lang="ru-RU" b="1" dirty="0" smtClean="0"/>
              <a:t> </a:t>
            </a:r>
            <a:r>
              <a:rPr lang="ru-RU" dirty="0" smtClean="0"/>
              <a:t>(требуется авторизация)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https://bingoschool.ru/ege/social/tasks/2/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Решу ЕГЭ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https://soc-ege.sdamgia.ru/test?theme=117</a:t>
            </a:r>
            <a:r>
              <a:rPr lang="ru-RU" dirty="0" smtClean="0"/>
              <a:t> (Политика)</a:t>
            </a: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https://soc-ege.sdamgia.ru/test?theme=118</a:t>
            </a:r>
            <a:r>
              <a:rPr lang="ru-RU" dirty="0" smtClean="0"/>
              <a:t> (Право)</a:t>
            </a:r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https://soc-ege.sdamgia.ru/test?theme=116</a:t>
            </a:r>
            <a:r>
              <a:rPr lang="ru-RU" dirty="0" smtClean="0"/>
              <a:t>  (Социальные отношения)</a:t>
            </a:r>
          </a:p>
          <a:p>
            <a:pPr marL="0" indent="0">
              <a:buNone/>
            </a:pPr>
            <a:r>
              <a:rPr lang="en-US" dirty="0" smtClean="0">
                <a:hlinkClick r:id="rId7"/>
              </a:rPr>
              <a:t>https://soc-ege.sdamgia.ru/test?theme=28</a:t>
            </a:r>
            <a:r>
              <a:rPr lang="ru-RU" dirty="0" smtClean="0"/>
              <a:t> (Человек и общество)</a:t>
            </a:r>
          </a:p>
          <a:p>
            <a:pPr marL="0" indent="0">
              <a:buNone/>
            </a:pP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soc-ege.sdamgia.ru/test?theme=115</a:t>
            </a:r>
            <a:r>
              <a:rPr lang="ru-RU" dirty="0" smtClean="0"/>
              <a:t> (Экономика)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80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37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63486"/>
            <a:ext cx="9601196" cy="461118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Найдите </a:t>
            </a:r>
            <a:r>
              <a:rPr lang="ru-RU" dirty="0"/>
              <a:t>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i="1" dirty="0"/>
              <a:t>Политические деятели</a:t>
            </a:r>
            <a:r>
              <a:rPr lang="ru-RU" dirty="0"/>
              <a:t>, </a:t>
            </a:r>
            <a:r>
              <a:rPr lang="ru-RU" i="1" dirty="0"/>
              <a:t>президент государства</a:t>
            </a:r>
            <a:r>
              <a:rPr lang="ru-RU" dirty="0"/>
              <a:t>, </a:t>
            </a:r>
            <a:r>
              <a:rPr lang="ru-RU" i="1" dirty="0"/>
              <a:t>лидеры общественно-политических движений</a:t>
            </a:r>
            <a:r>
              <a:rPr lang="ru-RU" dirty="0"/>
              <a:t>, </a:t>
            </a:r>
            <a:r>
              <a:rPr lang="ru-RU" i="1" dirty="0"/>
              <a:t>лидеры политических партий</a:t>
            </a:r>
            <a:r>
              <a:rPr lang="ru-RU" dirty="0"/>
              <a:t>, </a:t>
            </a:r>
            <a:r>
              <a:rPr lang="ru-RU" i="1" dirty="0"/>
              <a:t>руководители парламентских фракций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Президент </a:t>
            </a:r>
            <a:r>
              <a:rPr lang="ru-RU" dirty="0"/>
              <a:t>государства — де-юре выборная должность главы государства или территориально-административного образования либо председателя коллегиального органа, общественного объединения или коммерческой организации. </a:t>
            </a:r>
          </a:p>
          <a:p>
            <a:pPr marL="0" indent="0" algn="just">
              <a:buNone/>
            </a:pPr>
            <a:r>
              <a:rPr lang="ru-RU" dirty="0"/>
              <a:t>Политическая элита — относительно небольшая социальная группа, концентрирующая в своих руках значительный объем политической власти, обеспечивающая интеграцию, субординацию и отражение в политических установках интересов различных слоев общества и создающая механизм воплощения политических замыслов.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/>
              <a:t>Ответ: политические деятели.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2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81688"/>
            <a:ext cx="9601196" cy="7552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06731"/>
            <a:ext cx="9601196" cy="426913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Выберите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i="1" dirty="0"/>
              <a:t>Форма государства</a:t>
            </a:r>
            <a:r>
              <a:rPr lang="ru-RU" dirty="0"/>
              <a:t>, </a:t>
            </a:r>
            <a:r>
              <a:rPr lang="ru-RU" i="1" dirty="0"/>
              <a:t>методы государственного властвования</a:t>
            </a:r>
            <a:r>
              <a:rPr lang="ru-RU" dirty="0"/>
              <a:t>, </a:t>
            </a:r>
            <a:r>
              <a:rPr lang="ru-RU" i="1" dirty="0"/>
              <a:t>форма правления</a:t>
            </a:r>
            <a:r>
              <a:rPr lang="ru-RU" dirty="0"/>
              <a:t>, </a:t>
            </a:r>
            <a:r>
              <a:rPr lang="ru-RU" i="1" dirty="0"/>
              <a:t>тип политического режима</a:t>
            </a:r>
            <a:r>
              <a:rPr lang="ru-RU" dirty="0"/>
              <a:t>, </a:t>
            </a:r>
            <a:r>
              <a:rPr lang="ru-RU" i="1" dirty="0"/>
              <a:t>форма государственного устройства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Форма </a:t>
            </a:r>
            <a:r>
              <a:rPr lang="ru-RU" dirty="0"/>
              <a:t>государства, включает в себя форму правления, форму государственного устройства (унитарное государство, федерация, характер взаимоотношений между государством и его частями, между центральными и местными органами управления и др.) и политический режим, то есть совокупность методов и приёмов осуществления государственной власти.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/>
              <a:t>Ответ: форма государства.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8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59731"/>
          </a:xfrm>
        </p:spPr>
        <p:txBody>
          <a:bodyPr/>
          <a:lstStyle/>
          <a:p>
            <a:r>
              <a:rPr lang="ru-RU" dirty="0" smtClean="0"/>
              <a:t>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72491"/>
            <a:ext cx="9601196" cy="4323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Найдите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i="1" dirty="0"/>
              <a:t>Парламент</a:t>
            </a:r>
            <a:r>
              <a:rPr lang="ru-RU" dirty="0"/>
              <a:t>, </a:t>
            </a:r>
            <a:r>
              <a:rPr lang="ru-RU" i="1" dirty="0"/>
              <a:t>правительство</a:t>
            </a:r>
            <a:r>
              <a:rPr lang="ru-RU" dirty="0"/>
              <a:t>, </a:t>
            </a:r>
            <a:r>
              <a:rPr lang="ru-RU" i="1" dirty="0"/>
              <a:t>суд общей юрисдикции</a:t>
            </a:r>
            <a:r>
              <a:rPr lang="ru-RU" dirty="0"/>
              <a:t>, </a:t>
            </a:r>
            <a:r>
              <a:rPr lang="ru-RU" i="1" dirty="0"/>
              <a:t>орган власти</a:t>
            </a:r>
            <a:r>
              <a:rPr lang="ru-RU" dirty="0"/>
              <a:t>, </a:t>
            </a:r>
            <a:r>
              <a:rPr lang="ru-RU" i="1" dirty="0"/>
              <a:t>арбитражный суд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Пояснение</a:t>
            </a:r>
            <a:r>
              <a:rPr lang="ru-RU" b="1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 err="1"/>
              <a:t>вышеперечисленые</a:t>
            </a:r>
            <a:r>
              <a:rPr lang="ru-RU" dirty="0"/>
              <a:t> пункты являются органами осуществления власти.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Ответ: орган власти.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8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421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85554"/>
            <a:ext cx="9601196" cy="389031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Найдите понятие, которое является обобщающим для всех остальных понятий представленного ниже ряда. Запишите это слово (словосочетание).</a:t>
            </a:r>
          </a:p>
          <a:p>
            <a:r>
              <a:rPr lang="ru-RU" dirty="0"/>
              <a:t> </a:t>
            </a:r>
          </a:p>
          <a:p>
            <a:r>
              <a:rPr lang="ru-RU" i="1" dirty="0"/>
              <a:t>Выборы депутатов</a:t>
            </a:r>
            <a:r>
              <a:rPr lang="ru-RU" dirty="0"/>
              <a:t>, </a:t>
            </a:r>
            <a:r>
              <a:rPr lang="ru-RU" i="1" dirty="0"/>
              <a:t>избирательное право</a:t>
            </a:r>
            <a:r>
              <a:rPr lang="ru-RU" dirty="0"/>
              <a:t>, </a:t>
            </a:r>
            <a:r>
              <a:rPr lang="ru-RU" i="1" dirty="0"/>
              <a:t>списки политических партий</a:t>
            </a:r>
            <a:r>
              <a:rPr lang="ru-RU" dirty="0"/>
              <a:t>, </a:t>
            </a:r>
            <a:r>
              <a:rPr lang="ru-RU" i="1" dirty="0"/>
              <a:t>тайное голосование</a:t>
            </a:r>
            <a:r>
              <a:rPr lang="ru-RU" dirty="0"/>
              <a:t>, </a:t>
            </a:r>
            <a:r>
              <a:rPr lang="ru-RU" i="1" dirty="0"/>
              <a:t>избирательная кампания</a:t>
            </a:r>
            <a:r>
              <a:rPr lang="ru-RU" dirty="0"/>
              <a:t>.</a:t>
            </a:r>
          </a:p>
          <a:p>
            <a:r>
              <a:rPr lang="ru-RU" b="1" dirty="0"/>
              <a:t>Пояснение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Избирательное </a:t>
            </a:r>
            <a:r>
              <a:rPr lang="ru-RU" dirty="0"/>
              <a:t>право — 1) (в объективном смысле) система правовых норм, регулирующих порядок формирования выборных органов, т. е. избирательную систему; является одним из институтов конституционного права; 2) (в субъективном смысле) право гражданина избирать и избираться (различаются соответственно активное избирательное право и пассивное избирательное право); одно из основных конституционных прав граждан, относится к группе политических прав.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Ответ: избирательное право.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1037</TotalTime>
  <Words>832</Words>
  <Application>Microsoft Office PowerPoint</Application>
  <PresentationFormat>Широкоэкранный</PresentationFormat>
  <Paragraphs>171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Натуральные материалы</vt:lpstr>
      <vt:lpstr>Подготовка к ЕГЭ по обществознанию</vt:lpstr>
      <vt:lpstr>Презентация PowerPoint</vt:lpstr>
      <vt:lpstr>Презентация PowerPoint</vt:lpstr>
      <vt:lpstr>Презентация PowerPoint</vt:lpstr>
      <vt:lpstr>Тренировочные задания (в онлайн-режиме)</vt:lpstr>
      <vt:lpstr>Политика</vt:lpstr>
      <vt:lpstr>Политика</vt:lpstr>
      <vt:lpstr>Политика</vt:lpstr>
      <vt:lpstr>Политика</vt:lpstr>
      <vt:lpstr>Право</vt:lpstr>
      <vt:lpstr>Право</vt:lpstr>
      <vt:lpstr>Право</vt:lpstr>
      <vt:lpstr>Социальные отношения</vt:lpstr>
      <vt:lpstr>Социальные отношения</vt:lpstr>
      <vt:lpstr>Социальные отношения</vt:lpstr>
      <vt:lpstr>Социальные отношения</vt:lpstr>
      <vt:lpstr>Человек и общество</vt:lpstr>
      <vt:lpstr>Человек и общество</vt:lpstr>
      <vt:lpstr>Человек и общество</vt:lpstr>
      <vt:lpstr>Экономика</vt:lpstr>
      <vt:lpstr>Экономика</vt:lpstr>
      <vt:lpstr>Экономика</vt:lpstr>
      <vt:lpstr>Экономика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 по обществознанию</dc:title>
  <dc:creator>Microsoft</dc:creator>
  <cp:lastModifiedBy>Усния</cp:lastModifiedBy>
  <cp:revision>28</cp:revision>
  <dcterms:created xsi:type="dcterms:W3CDTF">2020-06-05T03:46:19Z</dcterms:created>
  <dcterms:modified xsi:type="dcterms:W3CDTF">2020-10-23T09:20:32Z</dcterms:modified>
</cp:coreProperties>
</file>