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3" r:id="rId6"/>
    <p:sldId id="272" r:id="rId7"/>
    <p:sldId id="271" r:id="rId8"/>
    <p:sldId id="266" r:id="rId9"/>
    <p:sldId id="273" r:id="rId10"/>
    <p:sldId id="264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9399A-F3B1-47E5-934E-158F6D77D80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5DB3-60F5-4E8E-B855-4658BE104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6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95DB3-60F5-4E8E-B855-4658BE104A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«О реализации </a:t>
            </a:r>
            <a:r>
              <a:rPr lang="ru-RU" sz="2700" dirty="0" err="1" smtClean="0"/>
              <a:t>метапредметности</a:t>
            </a:r>
            <a:r>
              <a:rPr lang="ru-RU" sz="2700" dirty="0" smtClean="0"/>
              <a:t> на уроках иностранного языка в рамках ФГОС» </a:t>
            </a:r>
            <a:br>
              <a:rPr lang="ru-RU" sz="2700" dirty="0" smtClean="0"/>
            </a:br>
            <a:r>
              <a:rPr lang="ru-RU" sz="2700" dirty="0" smtClean="0"/>
              <a:t>в Симферопольском районе в 2021/2022 учебном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5566870"/>
            <a:ext cx="2438399" cy="835455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800" i="1" dirty="0" smtClean="0"/>
              <a:t>18 мая 2022 г.</a:t>
            </a:r>
            <a:endParaRPr lang="ru-RU" sz="4800" dirty="0" smtClean="0"/>
          </a:p>
          <a:p>
            <a:pPr algn="r"/>
            <a:r>
              <a:rPr lang="ru-RU" sz="4800" i="1" dirty="0" smtClean="0"/>
              <a:t>Юрченко О.А.</a:t>
            </a:r>
            <a:endParaRPr lang="ru-RU" sz="4800" dirty="0" smtClean="0"/>
          </a:p>
          <a:p>
            <a:pPr algn="r"/>
            <a:r>
              <a:rPr lang="ru-RU" sz="4800" i="1" dirty="0" smtClean="0"/>
              <a:t>методист МБОУ ДО «ЦДЮТ»</a:t>
            </a:r>
            <a:endParaRPr lang="ru-RU" sz="4800" dirty="0" smtClean="0"/>
          </a:p>
          <a:p>
            <a:pPr algn="r"/>
            <a:r>
              <a:rPr lang="ru-RU" sz="4800" i="1" dirty="0" smtClean="0"/>
              <a:t>по иностранным языкам</a:t>
            </a:r>
            <a:endParaRPr lang="ru-RU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1" y="1371600"/>
            <a:ext cx="7628540" cy="44482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en-US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8539" cy="685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95400" y="882134"/>
            <a:ext cx="5181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Винницкая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Гвардейская школа № 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Гвардейская школа-гимназия № 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Гвардейская школа-гимназия № 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Добровская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школа-гимназия им. Я.М.Слонимского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Кольчугинская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 № 1 им. 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Авраамова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Г.Н.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Константиновская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Кубанская школа им. С.Н.Королёва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Лицей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Молодежненская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 №2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Николаевская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Новоандреевская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 им. В.А.Осипова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Новоселовская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Партизанская школа им. А.П.Богданова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Перовская школа-гимназия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Первомайская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Скворцовская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Тепловская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Трудовская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Чайкинская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Чистенская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школа-гимназия им. И.С.Тарасюка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Широковская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Украинская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Залеская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Краснолесская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основная школа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Кленовская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основная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Кизиловская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начальная школа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 детский сад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Росинка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&amp;quot"/>
                <a:ea typeface="Times New Roman" pitchFamily="18" charset="0"/>
                <a:cs typeface="Times New Roman" pitchFamily="18" charset="0"/>
              </a:rPr>
              <a:t>.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Средняя школа №83 - 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 b="9677"/>
          <a:stretch>
            <a:fillRect/>
          </a:stretch>
        </p:blipFill>
        <p:spPr bwMode="auto">
          <a:xfrm rot="1870505">
            <a:off x="5633100" y="2710846"/>
            <a:ext cx="3107137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905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РМО, СП, МК, ШМУ</a:t>
            </a:r>
            <a:endParaRPr lang="ru-RU" b="1" i="1" dirty="0">
              <a:solidFill>
                <a:srgbClr val="FF9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64243"/>
            <a:ext cx="495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sz="1600" dirty="0" smtClean="0">
                <a:solidFill>
                  <a:schemeClr val="bg1"/>
                </a:solidFill>
              </a:rPr>
              <a:t>«Использование </a:t>
            </a:r>
            <a:r>
              <a:rPr lang="ru-RU" sz="1600" dirty="0" err="1" smtClean="0">
                <a:solidFill>
                  <a:schemeClr val="bg1"/>
                </a:solidFill>
              </a:rPr>
              <a:t>интернет-ресурсов</a:t>
            </a:r>
            <a:r>
              <a:rPr lang="ru-RU" sz="1600" dirty="0" smtClean="0">
                <a:solidFill>
                  <a:schemeClr val="bg1"/>
                </a:solidFill>
              </a:rPr>
              <a:t> на уроках иностранного языка как средства развития межкультурной коммуникации учащихся» - учителя МБОУ «</a:t>
            </a:r>
            <a:r>
              <a:rPr lang="ru-RU" sz="1600" dirty="0" err="1" smtClean="0">
                <a:solidFill>
                  <a:schemeClr val="bg1"/>
                </a:solidFill>
              </a:rPr>
              <a:t>Родниковская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школа-гимназия»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«Формирование инновационной образовательной среды урока: смешанное обучение. Модель «Смена рабочих зон» - учителя МБОУ «</a:t>
            </a:r>
            <a:r>
              <a:rPr lang="ru-RU" sz="1600" dirty="0" err="1" smtClean="0">
                <a:solidFill>
                  <a:schemeClr val="bg1"/>
                </a:solidFill>
              </a:rPr>
              <a:t>Урожайновская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 им. К.В.Варлыгина» - </a:t>
            </a:r>
            <a:r>
              <a:rPr lang="ru-RU" sz="1600" dirty="0" err="1" smtClean="0">
                <a:solidFill>
                  <a:schemeClr val="bg1"/>
                </a:solidFill>
              </a:rPr>
              <a:t>Овчинникова</a:t>
            </a:r>
            <a:r>
              <a:rPr lang="ru-RU" sz="1600" dirty="0" smtClean="0">
                <a:solidFill>
                  <a:schemeClr val="bg1"/>
                </a:solidFill>
              </a:rPr>
              <a:t> А.С., «Гвардейская школа № 1» - Кротова Г.Е., «</a:t>
            </a:r>
            <a:r>
              <a:rPr lang="ru-RU" sz="1600" dirty="0" err="1" smtClean="0">
                <a:solidFill>
                  <a:schemeClr val="bg1"/>
                </a:solidFill>
              </a:rPr>
              <a:t>Мирновская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 № 1» - Уварова А.А., «</a:t>
            </a:r>
            <a:r>
              <a:rPr lang="ru-RU" sz="1600" dirty="0" err="1" smtClean="0">
                <a:solidFill>
                  <a:schemeClr val="bg1"/>
                </a:solidFill>
              </a:rPr>
              <a:t>Трудовская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школа» - </a:t>
            </a:r>
            <a:r>
              <a:rPr lang="ru-RU" sz="1600" dirty="0" err="1" smtClean="0">
                <a:solidFill>
                  <a:schemeClr val="bg1"/>
                </a:solidFill>
              </a:rPr>
              <a:t>Нороян</a:t>
            </a:r>
            <a:r>
              <a:rPr lang="ru-RU" sz="1600" dirty="0" smtClean="0">
                <a:solidFill>
                  <a:schemeClr val="bg1"/>
                </a:solidFill>
              </a:rPr>
              <a:t> Ю.А., «Первомайская школа» - Алиева З.Э., </a:t>
            </a:r>
            <a:r>
              <a:rPr lang="ru-RU" sz="1600" dirty="0" err="1" smtClean="0">
                <a:solidFill>
                  <a:schemeClr val="bg1"/>
                </a:solidFill>
              </a:rPr>
              <a:t>Исмаилова</a:t>
            </a:r>
            <a:r>
              <a:rPr lang="ru-RU" sz="1600" dirty="0" smtClean="0">
                <a:solidFill>
                  <a:schemeClr val="bg1"/>
                </a:solidFill>
              </a:rPr>
              <a:t> Э.Э., «</a:t>
            </a:r>
            <a:r>
              <a:rPr lang="ru-RU" sz="1600" dirty="0" err="1" smtClean="0">
                <a:solidFill>
                  <a:schemeClr val="bg1"/>
                </a:solidFill>
              </a:rPr>
              <a:t>Молодёжненская</a:t>
            </a:r>
            <a:r>
              <a:rPr lang="ru-RU" sz="1600" dirty="0" smtClean="0">
                <a:solidFill>
                  <a:schemeClr val="bg1"/>
                </a:solidFill>
              </a:rPr>
              <a:t> школа № 2» - </a:t>
            </a:r>
            <a:r>
              <a:rPr lang="ru-RU" sz="1600" dirty="0" err="1" smtClean="0">
                <a:solidFill>
                  <a:schemeClr val="bg1"/>
                </a:solidFill>
              </a:rPr>
              <a:t>Абдулганиева</a:t>
            </a:r>
            <a:r>
              <a:rPr lang="ru-RU" sz="1600" dirty="0" smtClean="0">
                <a:solidFill>
                  <a:schemeClr val="bg1"/>
                </a:solidFill>
              </a:rPr>
              <a:t> С.Ф. 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«Роль современного УМК по иностранным языкам в формировании функциональной грамотности школьников» - учителя МБОУ «</a:t>
            </a:r>
            <a:r>
              <a:rPr lang="ru-RU" sz="1600" dirty="0" err="1" smtClean="0">
                <a:solidFill>
                  <a:schemeClr val="bg1"/>
                </a:solidFill>
              </a:rPr>
              <a:t>Родниковская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школа-гимназия»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905000"/>
            <a:ext cx="365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ШМУ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«Педагогические технологии на уроках английского языка»,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-«Инструменты современного урока и внеурочной деятельности согласно требованиям ФГОС»,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-«Исследовательская деятельность при изучении иностранного языка в начальной школе» - учителя МБОУ Гвардейская школа № 1» - Кротова Г.Е., Балашова А.А., Решетов Э.С., </a:t>
            </a:r>
            <a:r>
              <a:rPr lang="ru-RU" sz="1600" dirty="0" err="1" smtClean="0">
                <a:solidFill>
                  <a:schemeClr val="bg1"/>
                </a:solidFill>
              </a:rPr>
              <a:t>Эмирова</a:t>
            </a:r>
            <a:r>
              <a:rPr lang="ru-RU" sz="1600" dirty="0" smtClean="0">
                <a:solidFill>
                  <a:schemeClr val="bg1"/>
                </a:solidFill>
              </a:rPr>
              <a:t> Л.Р. - учителя МБОУ «</a:t>
            </a:r>
            <a:r>
              <a:rPr lang="ru-RU" sz="1600" dirty="0" err="1" smtClean="0">
                <a:solidFill>
                  <a:schemeClr val="bg1"/>
                </a:solidFill>
              </a:rPr>
              <a:t>Родниковская</a:t>
            </a:r>
            <a:r>
              <a:rPr lang="ru-RU" sz="1600" dirty="0" smtClean="0">
                <a:solidFill>
                  <a:schemeClr val="bg1"/>
                </a:solidFill>
              </a:rPr>
              <a:t> школа-гимназия», Гершун А.В., </a:t>
            </a:r>
            <a:r>
              <a:rPr lang="ru-RU" sz="1600" dirty="0" err="1" smtClean="0">
                <a:solidFill>
                  <a:schemeClr val="bg1"/>
                </a:solidFill>
              </a:rPr>
              <a:t>Дробот</a:t>
            </a:r>
            <a:r>
              <a:rPr lang="ru-RU" sz="1600" dirty="0" smtClean="0">
                <a:solidFill>
                  <a:schemeClr val="bg1"/>
                </a:solidFill>
              </a:rPr>
              <a:t> Е.А., </a:t>
            </a:r>
            <a:r>
              <a:rPr lang="ru-RU" sz="1600" dirty="0" err="1" smtClean="0">
                <a:solidFill>
                  <a:schemeClr val="bg1"/>
                </a:solidFill>
              </a:rPr>
              <a:t>Смолянец</a:t>
            </a:r>
            <a:r>
              <a:rPr lang="ru-RU" sz="1600" dirty="0" smtClean="0">
                <a:solidFill>
                  <a:schemeClr val="bg1"/>
                </a:solidFill>
              </a:rPr>
              <a:t> В.В. – учителя «Перовская школа - гимназия».</a:t>
            </a:r>
          </a:p>
          <a:p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Ментальная карта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Кластеры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Фишбоун</a:t>
            </a:r>
            <a:r>
              <a:rPr lang="ru-RU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0" y="3749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на уроках иностранного языка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45865"/>
            <a:ext cx="2543175" cy="1800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8108"/>
          <a:stretch/>
        </p:blipFill>
        <p:spPr>
          <a:xfrm>
            <a:off x="5638800" y="2895600"/>
            <a:ext cx="2653553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888" y="4872570"/>
            <a:ext cx="2650487" cy="18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Рекомендовано:</a:t>
            </a:r>
            <a:endParaRPr lang="ru-RU" b="1" i="1" dirty="0">
              <a:solidFill>
                <a:srgbClr val="FF9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2057400"/>
            <a:ext cx="8839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 МБОУ Симферопольского района: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Принять к сведению информацию о реализации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уроках иностранного языка в рамках ФГОС в Симферопольском районе в 2021/2022 учебном году.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Создать условия для реализации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уроках иностранного языка через внеурочную деятельность, участие в конкурсах и олимпиадах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В течение 2022/2023 учебного года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Рекомендовано: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2400" y="2258199"/>
            <a:ext cx="8763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Администрации МБОУ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«Донская школа им.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В.П.Давиденко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Кольчугинская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№ 1 им.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Авраамова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Г.Н.»,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Мазанская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Скворцовская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Укромновская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Чайкинская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Краснолесская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основная школа»,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Краснозорькинская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начальная школа», 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Пожарская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школа»: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 Проанализировать, разработать и реализовать комплекс эффективных мер и механизмов для подготовки учащихся к самореализации и предусмотреть участие в муниципальных конкурсах на иностранных языках в 2022 – 2023 учебном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2022/2023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учебного года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Рекомендовано: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400" y="2362200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Администрации МБОУ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«Донская школа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им.В.П.Давиденко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Денисовская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Журавлевская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Кольчугинская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№2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крымскотатарским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языком обучения»,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Мазанская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№1»,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 № 2», «Пожарская школа»,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Перевальненская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им. Ф.И.Федоренко»,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Родниковская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школа-гимназия»,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Укромновская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Урожайновская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им.К.В.Варлыгина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Перевальненская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начальная школа»,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Краснозорькинская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нач.школа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3.1. предусмотреть на 2022/2023 учебный год осуществление внеурочных занятий по иностранным языкам.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августа 2022 г.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 это зеркало общей и педагогической культуры учителя, мерило его интеллектуального богатства, показатель его кругозора, эрудиции.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В.А.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74900"/>
            <a:ext cx="7628539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Модели </a:t>
            </a:r>
            <a:r>
              <a:rPr lang="ru-RU" b="1" i="1" dirty="0" err="1" smtClean="0"/>
              <a:t>метапредметного</a:t>
            </a:r>
            <a:r>
              <a:rPr lang="ru-RU" b="1" i="1" dirty="0" smtClean="0"/>
              <a:t> подхода</a:t>
            </a:r>
          </a:p>
          <a:p>
            <a:r>
              <a:rPr lang="ru-RU" b="1" i="1" dirty="0" err="1" smtClean="0"/>
              <a:t>ВсОШ</a:t>
            </a:r>
            <a:r>
              <a:rPr lang="ru-RU" b="1" i="1" dirty="0" smtClean="0"/>
              <a:t> по иностранным </a:t>
            </a:r>
            <a:r>
              <a:rPr lang="ru-RU" b="1" i="1" dirty="0" smtClean="0"/>
              <a:t>языкам</a:t>
            </a:r>
            <a:endParaRPr lang="ru-RU" b="1" i="1" dirty="0" smtClean="0"/>
          </a:p>
          <a:p>
            <a:r>
              <a:rPr lang="ru-RU" b="1" i="1" dirty="0" smtClean="0"/>
              <a:t>Муниципальные конкурсы</a:t>
            </a:r>
          </a:p>
          <a:p>
            <a:r>
              <a:rPr lang="ru-RU" b="1" i="1" dirty="0" smtClean="0"/>
              <a:t>Внеурочная деятельность</a:t>
            </a:r>
          </a:p>
          <a:p>
            <a:r>
              <a:rPr lang="ru-RU" b="1" i="1" dirty="0" smtClean="0"/>
              <a:t>РМО, СП, МК и ШМУ</a:t>
            </a:r>
          </a:p>
          <a:p>
            <a:r>
              <a:rPr lang="ru-RU" b="1" i="1" dirty="0" smtClean="0"/>
              <a:t>Методики преподавания иностранных языков</a:t>
            </a:r>
          </a:p>
          <a:p>
            <a:r>
              <a:rPr lang="ru-RU" b="1" i="1" dirty="0" smtClean="0"/>
              <a:t>Рекомендации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учебнике «Английский в фокусе», который используется в школах Симферопольского района, в рамках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метапредметного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 используются следующие модели: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590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и русский языки</a:t>
            </a:r>
            <a:r>
              <a:rPr lang="ru-RU" dirty="0" smtClean="0">
                <a:solidFill>
                  <a:schemeClr val="bg1"/>
                </a:solidFill>
              </a:rPr>
              <a:t>: Заимствования. Сравнительная лингвистика: сходства и различия языков. 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</a:rPr>
              <a:t>язык и литература</a:t>
            </a:r>
            <a:r>
              <a:rPr lang="ru-RU" dirty="0" smtClean="0">
                <a:solidFill>
                  <a:schemeClr val="bg1"/>
                </a:solidFill>
              </a:rPr>
              <a:t>: Британский и русский фольклор.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математика:</a:t>
            </a:r>
            <a:r>
              <a:rPr lang="ru-RU" dirty="0" smtClean="0">
                <a:solidFill>
                  <a:schemeClr val="bg1"/>
                </a:solidFill>
              </a:rPr>
              <a:t> Числительные (порядковые и количественные). Счет.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окружающий мир:</a:t>
            </a:r>
            <a:r>
              <a:rPr lang="ru-RU" dirty="0" smtClean="0">
                <a:solidFill>
                  <a:schemeClr val="bg1"/>
                </a:solidFill>
              </a:rPr>
              <a:t> Погода. Времена года. Природные явления.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искусство:</a:t>
            </a:r>
            <a:r>
              <a:rPr lang="ru-RU" dirty="0" smtClean="0">
                <a:solidFill>
                  <a:schemeClr val="bg1"/>
                </a:solidFill>
              </a:rPr>
              <a:t> Цвета. Фигуры. Художники. Описание картин.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информатика:</a:t>
            </a:r>
            <a:r>
              <a:rPr lang="ru-RU" dirty="0" smtClean="0">
                <a:solidFill>
                  <a:schemeClr val="bg1"/>
                </a:solidFill>
              </a:rPr>
              <a:t> Написание электронного письма, поиск в интернете необходимой информации для урока или проекта.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биология:</a:t>
            </a:r>
            <a:r>
              <a:rPr lang="ru-RU" dirty="0" smtClean="0">
                <a:solidFill>
                  <a:schemeClr val="bg1"/>
                </a:solidFill>
              </a:rPr>
              <a:t> Животные. Тело человека.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география: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Англоговорящие</a:t>
            </a:r>
            <a:r>
              <a:rPr lang="ru-RU" dirty="0" smtClean="0">
                <a:solidFill>
                  <a:schemeClr val="bg1"/>
                </a:solidFill>
              </a:rPr>
              <a:t> страны.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 и музыка:</a:t>
            </a:r>
            <a:r>
              <a:rPr lang="ru-RU" dirty="0" smtClean="0">
                <a:solidFill>
                  <a:schemeClr val="bg1"/>
                </a:solidFill>
              </a:rPr>
              <a:t> Музыкальные жанры. Композиторы.</a:t>
            </a:r>
          </a:p>
          <a:p>
            <a:pPr lvl="0"/>
            <a:r>
              <a:rPr lang="ru-RU" u="sng" dirty="0" smtClean="0">
                <a:solidFill>
                  <a:schemeClr val="bg1"/>
                </a:solidFill>
              </a:rPr>
              <a:t>Английский язык, история и обществознание:</a:t>
            </a:r>
            <a:r>
              <a:rPr lang="ru-RU" dirty="0" smtClean="0">
                <a:solidFill>
                  <a:schemeClr val="bg1"/>
                </a:solidFill>
              </a:rPr>
              <a:t> Политические системы </a:t>
            </a:r>
            <a:r>
              <a:rPr lang="ru-RU" dirty="0" err="1" smtClean="0">
                <a:solidFill>
                  <a:schemeClr val="bg1"/>
                </a:solidFill>
              </a:rPr>
              <a:t>англоговорящих</a:t>
            </a:r>
            <a:r>
              <a:rPr lang="ru-RU" dirty="0" smtClean="0">
                <a:solidFill>
                  <a:schemeClr val="bg1"/>
                </a:solidFill>
              </a:rPr>
              <a:t> стран 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374900"/>
            <a:ext cx="7628539" cy="463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42812"/>
              </p:ext>
            </p:extLst>
          </p:nvPr>
        </p:nvGraphicFramePr>
        <p:xfrm>
          <a:off x="1219200" y="990600"/>
          <a:ext cx="64854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476000"/>
                <a:gridCol w="1476000"/>
                <a:gridCol w="147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ШЭ </a:t>
                      </a:r>
                      <a:r>
                        <a:rPr lang="ru-RU" dirty="0" err="1" smtClean="0"/>
                        <a:t>ВсОШ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2019/2020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580</a:t>
                      </a:r>
                      <a:endParaRPr lang="ru-RU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</a:t>
                      </a:r>
                      <a:endParaRPr lang="ru-RU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65429"/>
              </p:ext>
            </p:extLst>
          </p:nvPr>
        </p:nvGraphicFramePr>
        <p:xfrm>
          <a:off x="1828800" y="2743200"/>
          <a:ext cx="64800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/>
                <a:gridCol w="1476000"/>
                <a:gridCol w="1476000"/>
                <a:gridCol w="147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МЭ </a:t>
                      </a:r>
                      <a:r>
                        <a:rPr lang="ru-RU" dirty="0" err="1" smtClean="0"/>
                        <a:t>ВсОШ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2019/2020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38400" y="4495800"/>
          <a:ext cx="64800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/>
                <a:gridCol w="1476000"/>
                <a:gridCol w="1476000"/>
                <a:gridCol w="1476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РЭ </a:t>
                      </a:r>
                      <a:r>
                        <a:rPr lang="ru-RU" dirty="0" err="1" smtClean="0"/>
                        <a:t>ВсОШ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2019/2020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1256" y="228600"/>
            <a:ext cx="7628539" cy="463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648200"/>
            <a:ext cx="2010830" cy="205967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05671"/>
              </p:ext>
            </p:extLst>
          </p:nvPr>
        </p:nvGraphicFramePr>
        <p:xfrm>
          <a:off x="1219200" y="914400"/>
          <a:ext cx="7812000" cy="39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000"/>
                <a:gridCol w="2700000"/>
                <a:gridCol w="2700000"/>
              </a:tblGrid>
              <a:tr h="3695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2019/2020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Победители</a:t>
                      </a:r>
                      <a:r>
                        <a:rPr lang="ru-RU" sz="1400" baseline="0" dirty="0" smtClean="0"/>
                        <a:t> и призёры – 3 МБОУ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Победители и призёры – 6 МБОУ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Победители и призёры – 6 МБОУ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84">
                <a:tc>
                  <a:txBody>
                    <a:bodyPr/>
                    <a:lstStyle/>
                    <a:p>
                      <a:pPr algn="l"/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Чистенская</a:t>
                      </a: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школа-гимназия»,</a:t>
                      </a:r>
                    </a:p>
                    <a:p>
                      <a:pPr algn="l"/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«Перовская школа-гимназия»,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Мирновская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школа №2» 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«Гвардейская школа № 1»,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«Лицей»,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Мирновская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школа №2»,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Молодёжненская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школа №2», </a:t>
                      </a:r>
                    </a:p>
                    <a:p>
                      <a:pPr algn="l"/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«Перовская школа- гимназия», </a:t>
                      </a:r>
                    </a:p>
                    <a:p>
                      <a:pPr algn="l"/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Чистенская</a:t>
                      </a: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школа – гимназия».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Перевальненская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им.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Ф.И.Федоренко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«Лицей»,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Добровская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 им.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Я.М.Слонимского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Чистенская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</a:t>
                      </a: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им.И.С.Тарасюка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Молодёжненская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2», </a:t>
                      </a:r>
                    </a:p>
                    <a:p>
                      <a:pPr algn="l"/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«Перовская школа-гимназия».</a:t>
                      </a:r>
                      <a:endParaRPr lang="ru-RU" sz="1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5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1257" y="76200"/>
            <a:ext cx="7628539" cy="463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55843"/>
              </p:ext>
            </p:extLst>
          </p:nvPr>
        </p:nvGraphicFramePr>
        <p:xfrm>
          <a:off x="1371600" y="609600"/>
          <a:ext cx="7416000" cy="609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/>
                <a:gridCol w="2484000"/>
                <a:gridCol w="2484000"/>
              </a:tblGrid>
              <a:tr h="3695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2019/2020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приняли участия 9 МБОУ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приняли участия 20 МБОУ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приняли участия 15 МБОУ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16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«Винницкая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«Донская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«Гвардейская школа-гимназия №2»,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Клёновская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Краснолесская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Мазанская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«Кубанская школа», «Пожарская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Укромновская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школа».</a:t>
                      </a: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«Винницкая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 им. Я.М. Слонимского», «Донская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2 с 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крымскотатарским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языком обучения»,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Мазанская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Мирновская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1», «Николаевская школа»,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Новоандреевская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Новоселовская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«Партизанская школа», «Первомайская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Скворцовская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«Украинская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Кленовская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Краснолесская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«Винницкая школа», «Гвардейская школа-гимназия № 2»,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Денисовская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Кольчугинская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 № 1 им.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Авраамова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Г.Н.»,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Кольчугинская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 №2 с 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крымскотатарским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языком обучения»,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«Константиновская школа»,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Новоселовская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Скворцовская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Укромновская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«Украинская школа»,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Залесская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школа», 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Краснолесская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основная школа»,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Кленовская</a:t>
                      </a:r>
                      <a:r>
                        <a:rPr kumimoji="0" lang="ru-RU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основная школа».</a:t>
                      </a: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922" r="31149"/>
          <a:stretch/>
        </p:blipFill>
        <p:spPr>
          <a:xfrm>
            <a:off x="152400" y="2209800"/>
            <a:ext cx="83820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98" y="838200"/>
            <a:ext cx="9009201" cy="12192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конкурсы</a:t>
            </a:r>
            <a:endParaRPr lang="ru-RU" sz="3200" b="1" i="1" dirty="0">
              <a:solidFill>
                <a:srgbClr val="FF9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00645"/>
              </p:ext>
            </p:extLst>
          </p:nvPr>
        </p:nvGraphicFramePr>
        <p:xfrm>
          <a:off x="143852" y="1723977"/>
          <a:ext cx="5940000" cy="152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1620000"/>
                <a:gridCol w="162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MUSICFEST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«TIME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RHYME»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«Литературная гостиная»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МБОУ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2" name="AutoShape 6" descr="восклицательный знак - polyglot-pr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восклицательный знак - polyglot-pr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восклицательный знак - polyglot-pr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s://polyglot-pro.com/wp-content/uploads/2016/06/%D0%B2%D0%BE%D1%81%D0%BA%D0%BB%D0%B8%D1%86%D0%B0%D1%82%D0%B5%D0%BB%D1%8C%D0%BD%D1%8B%D0%B9-%D0%B7%D0%BD%D0%B0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Insignia - Punto de exclam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799" y="3257542"/>
            <a:ext cx="875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</a:t>
            </a:r>
            <a:r>
              <a:rPr lang="ru-RU" sz="28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в </a:t>
            </a:r>
            <a:r>
              <a:rPr lang="ru-RU" sz="2800" b="1" i="1" dirty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конкурсных </a:t>
            </a:r>
            <a:r>
              <a:rPr lang="ru-RU" sz="28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программах по </a:t>
            </a:r>
            <a:r>
              <a:rPr lang="ru-RU" sz="2800" b="1" i="1" dirty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иностранному языку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83607"/>
              </p:ext>
            </p:extLst>
          </p:nvPr>
        </p:nvGraphicFramePr>
        <p:xfrm>
          <a:off x="1374879" y="4409357"/>
          <a:ext cx="7534080" cy="200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3353040"/>
                <a:gridCol w="335304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2020/2021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2021/2022</a:t>
                      </a:r>
                      <a:endParaRPr lang="ru-RU" dirty="0"/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Перевальненская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им.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Ф.И.Федоренко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Родниковская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 им. Я. М. Слонимского»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Мирновская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2»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4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«Гвардейская школа-гимназия №3 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b="1" i="1" dirty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 </a:t>
            </a:r>
            <a:r>
              <a:rPr lang="ru-RU" sz="28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муниципальных конкурсах </a:t>
            </a:r>
            <a:r>
              <a:rPr lang="ru-RU" sz="2800" b="1" i="1" dirty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</a:t>
            </a:r>
            <a:r>
              <a:rPr lang="ru-RU" sz="2800" b="1" i="1" dirty="0" smtClean="0">
                <a:solidFill>
                  <a:srgbClr val="FF9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i="1" dirty="0">
              <a:solidFill>
                <a:srgbClr val="FF9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17539"/>
              </p:ext>
            </p:extLst>
          </p:nvPr>
        </p:nvGraphicFramePr>
        <p:xfrm>
          <a:off x="228599" y="1916723"/>
          <a:ext cx="8763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760"/>
                <a:gridCol w="3455120"/>
                <a:gridCol w="3455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MUSICFEST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«Донская школа»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Кленовская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1 им.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Авраамова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Г.Н.»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Краснолесская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Мазанская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«Партизанская школа»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«Пожарская школа»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Скворцовская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«Украинская школа»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Укромновская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Чайкинская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Краснозорькинская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начальная школа»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«Винницкая школа»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школа-гимназия им.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Я.М.Слонимского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«Донская школа им.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В.П.Давиденко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1 им. 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Авраамова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Г.Н.»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«Константиновская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«Лицей»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Мазанская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Новосёловская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«Пожарская школа»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Скворцовская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Укромновская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Краснолесская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школа»</a:t>
                      </a:r>
                    </a:p>
                    <a:p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Краснозорькинская</a:t>
                      </a:r>
                      <a:r>
                        <a:rPr lang="ru-RU" sz="16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начальная школа»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«TIME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RHYME»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«Литературная гостиная»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7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1474</Words>
  <Application>Microsoft Office PowerPoint</Application>
  <PresentationFormat>Экран (4:3)</PresentationFormat>
  <Paragraphs>237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&amp;quot</vt:lpstr>
      <vt:lpstr>Arial</vt:lpstr>
      <vt:lpstr>Calibri</vt:lpstr>
      <vt:lpstr>Times New Roman</vt:lpstr>
      <vt:lpstr>Office Theme</vt:lpstr>
      <vt:lpstr>«О реализации метапредметности на уроках иностранного языка в рамках ФГОС»  в Симферопольском районе в 2021/2022 учебном году. </vt:lpstr>
      <vt:lpstr>Урок – это зеркало общей и педагогической культуры учителя, мерило его интеллектуального богатства, показатель его кругозора, эрудиции.  В.А. Сухомлинский </vt:lpstr>
      <vt:lpstr>Содержание:</vt:lpstr>
      <vt:lpstr>В учебнике «Английский в фокусе», который используется в школах Симферопольского района, в рамках метапредметного подхода используются следующие модели: 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Муниципальные конкурсы</vt:lpstr>
      <vt:lpstr>Не принимают участие в муниципальных конкурсах МБОУ:</vt:lpstr>
      <vt:lpstr>Внеурочная деятельность</vt:lpstr>
      <vt:lpstr>РМО, СП, МК, ШМУ</vt:lpstr>
      <vt:lpstr>Методики на уроках иностранного языка</vt:lpstr>
      <vt:lpstr>Рекомендовано:</vt:lpstr>
      <vt:lpstr>Рекомендовано:</vt:lpstr>
      <vt:lpstr>Рекомендовано: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Лаврушкина</cp:lastModifiedBy>
  <cp:revision>54</cp:revision>
  <dcterms:created xsi:type="dcterms:W3CDTF">2013-08-21T19:17:07Z</dcterms:created>
  <dcterms:modified xsi:type="dcterms:W3CDTF">2022-05-16T11:41:18Z</dcterms:modified>
</cp:coreProperties>
</file>