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6" r:id="rId30"/>
    <p:sldId id="277" r:id="rId31"/>
    <p:sldId id="278" r:id="rId32"/>
    <p:sldId id="279" r:id="rId33"/>
    <p:sldId id="280" r:id="rId34"/>
    <p:sldId id="281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933056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«Будем</a:t>
            </a:r>
            <a:r>
              <a:rPr lang="ru-RU" dirty="0" smtClean="0"/>
              <a:t>, во-первых,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smtClean="0"/>
              <a:t>прежде всего </a:t>
            </a:r>
            <a:r>
              <a:rPr lang="ru-RU" b="1" dirty="0" smtClean="0">
                <a:solidFill>
                  <a:srgbClr val="FF0000"/>
                </a:solidFill>
              </a:rPr>
              <a:t>добры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потом </a:t>
            </a:r>
            <a:r>
              <a:rPr lang="ru-RU" b="1" dirty="0" smtClean="0">
                <a:solidFill>
                  <a:srgbClr val="FF0000"/>
                </a:solidFill>
              </a:rPr>
              <a:t>честны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 smtClean="0"/>
              <a:t>потом — </a:t>
            </a:r>
            <a:r>
              <a:rPr lang="ru-RU" b="1" dirty="0" smtClean="0">
                <a:solidFill>
                  <a:srgbClr val="FF0000"/>
                </a:solidFill>
              </a:rPr>
              <a:t>не будем никогда забывать друг о </a:t>
            </a:r>
            <a:r>
              <a:rPr lang="ru-RU" b="1" dirty="0" smtClean="0">
                <a:solidFill>
                  <a:srgbClr val="FF0000"/>
                </a:solidFill>
              </a:rPr>
              <a:t>друге».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upload.wikimedia.org/wikipedia/commons/thumb/7/78/Vasily_Perov_-_%D0%9F%D0%BE%D1%80%D1%82%D1%80%D0%B5%D1%82_%D0%A4.%D0%9C.%D0%94%D0%BE%D1%81%D1%82%D0%BE%D0%B5%D0%B2%D1%81%D0%BA%D0%BE%D0%B3%D0%BE_-_Google_Art_Project.jpg/548px-Vasily_Perov_-_%D0%9F%D0%BE%D1%80%D1%82%D1%80%D0%B5%D1%82_%D0%A4.%D0%9C.%D0%94%D0%BE%D1%81%D1%82%D0%BE%D0%B5%D0%B2%D1%81%D0%BA%D0%BE%D0%B3%D0%BE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635896" cy="45448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076056" y="5229200"/>
            <a:ext cx="3888432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Фёдор Михайлович Достоевский</a:t>
            </a:r>
          </a:p>
          <a:p>
            <a:pPr algn="ctr"/>
            <a:r>
              <a:rPr lang="ru-RU" sz="2400" dirty="0" smtClean="0"/>
              <a:t>11.11.1821 – 09.02.1881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https://ds02.infourok.ru/uploads/ex/03cd/00008c84-0af3452a/img4.jpg"/>
          <p:cNvPicPr>
            <a:picLocks noChangeAspect="1" noChangeArrowheads="1"/>
          </p:cNvPicPr>
          <p:nvPr/>
        </p:nvPicPr>
        <p:blipFill>
          <a:blip r:embed="rId2" cstate="print"/>
          <a:srcRect t="1485" r="9761"/>
          <a:stretch>
            <a:fillRect/>
          </a:stretch>
        </p:blipFill>
        <p:spPr bwMode="auto">
          <a:xfrm>
            <a:off x="1763688" y="1772816"/>
            <a:ext cx="5832648" cy="47756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взаимоотношений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человека </a:t>
            </a:r>
            <a:r>
              <a:rPr lang="ru-RU" dirty="0" smtClean="0"/>
              <a:t>и общества </a:t>
            </a:r>
            <a:endParaRPr lang="ru-RU" dirty="0"/>
          </a:p>
        </p:txBody>
      </p:sp>
      <p:pic>
        <p:nvPicPr>
          <p:cNvPr id="23559" name="Picture 7" descr="https://images.hdqwalls.com/download/artistic-heart-2-3840x2400.jpg"/>
          <p:cNvPicPr>
            <a:picLocks noChangeAspect="1" noChangeArrowheads="1"/>
          </p:cNvPicPr>
          <p:nvPr/>
        </p:nvPicPr>
        <p:blipFill>
          <a:blip r:embed="rId3" cstate="print"/>
          <a:srcRect l="6489" t="34311" r="24414" b="-1025"/>
          <a:stretch>
            <a:fillRect/>
          </a:stretch>
        </p:blipFill>
        <p:spPr bwMode="auto">
          <a:xfrm>
            <a:off x="6372200" y="1124744"/>
            <a:ext cx="3024336" cy="1825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https://fb.ru/media/i/1/4/0/2/6/1/0/i/1402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2914867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fs00.infourok.ru/images/doc/162/18715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61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6" name="Picture 6" descr="https://thepresentation.ru/img/thumbs/5298daaacfff9b6a7fed2b31708784a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26"/>
            <a:ext cx="9060499" cy="679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ds04.infourok.ru/uploads/ex/0a7a/00172871-c692991f/img2.jpg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0" y="260648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ПРИМЕРНЫЕ  </a:t>
            </a:r>
            <a:r>
              <a:rPr lang="ru-RU" sz="5400" b="1" dirty="0" smtClean="0">
                <a:solidFill>
                  <a:srgbClr val="FF0000"/>
                </a:solidFill>
              </a:rPr>
              <a:t>ТЕМЫ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Важно ли человеку найти свое место в жизни?</a:t>
            </a:r>
          </a:p>
          <a:p>
            <a:pPr lvl="0"/>
            <a:r>
              <a:rPr lang="ru-RU" dirty="0" smtClean="0"/>
              <a:t>Как вы понимаете выражение «быть самим собой»?</a:t>
            </a:r>
          </a:p>
          <a:p>
            <a:pPr lvl="0"/>
            <a:r>
              <a:rPr lang="ru-RU" dirty="0" smtClean="0"/>
              <a:t>Зависимость от общественного мнение – это проявление слабости или воспитанности?</a:t>
            </a:r>
          </a:p>
          <a:p>
            <a:pPr lvl="0"/>
            <a:r>
              <a:rPr lang="ru-RU" dirty="0" smtClean="0"/>
              <a:t>Почему для человека   важно чувствовать себя нужным?</a:t>
            </a:r>
          </a:p>
          <a:p>
            <a:pPr lvl="0"/>
            <a:r>
              <a:rPr lang="ru-RU" dirty="0" smtClean="0"/>
              <a:t>Можно ли пренебрегать правилами общественной морали? </a:t>
            </a:r>
          </a:p>
          <a:p>
            <a:pPr lvl="0"/>
            <a:r>
              <a:rPr lang="ru-RU" dirty="0" smtClean="0"/>
              <a:t>Свобода и вседозволенность: в чем разница и как эти понятия соотносятся с общественными нравственными нормами?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800" dirty="0" smtClean="0"/>
              <a:t>Почему возникают конфликты между людьми?</a:t>
            </a:r>
          </a:p>
          <a:p>
            <a:pPr lvl="0"/>
            <a:r>
              <a:rPr lang="ru-RU" sz="2800" dirty="0" smtClean="0"/>
              <a:t>Как избежать конфликта?</a:t>
            </a:r>
          </a:p>
          <a:p>
            <a:pPr lvl="0"/>
            <a:r>
              <a:rPr lang="ru-RU" sz="2800" dirty="0" smtClean="0"/>
              <a:t>Конфликт поколений: можно ли его избежать?</a:t>
            </a:r>
          </a:p>
          <a:p>
            <a:pPr lvl="0"/>
            <a:r>
              <a:rPr lang="ru-RU" sz="2800" dirty="0" smtClean="0"/>
              <a:t>Почему общество не принимает некоторых людей?</a:t>
            </a:r>
          </a:p>
          <a:p>
            <a:pPr lvl="0"/>
            <a:r>
              <a:rPr lang="ru-RU" sz="2800" dirty="0" smtClean="0"/>
              <a:t>Как вы понимаете слова М.Горького: «Учитесь у всех. Не подражайте никому»?</a:t>
            </a:r>
          </a:p>
          <a:p>
            <a:pPr lvl="0"/>
            <a:r>
              <a:rPr lang="ru-RU" sz="2800" dirty="0" smtClean="0"/>
              <a:t>Согласны </a:t>
            </a:r>
            <a:r>
              <a:rPr lang="ru-RU" sz="2800" dirty="0" smtClean="0"/>
              <a:t>ли вы со словами Марка </a:t>
            </a:r>
            <a:r>
              <a:rPr lang="ru-RU" sz="2800" dirty="0" err="1" smtClean="0"/>
              <a:t>Аврелия</a:t>
            </a:r>
            <a:r>
              <a:rPr lang="ru-RU" sz="2800" dirty="0" smtClean="0"/>
              <a:t>, что «люди существуют друг для друга»?</a:t>
            </a:r>
          </a:p>
          <a:p>
            <a:pPr lvl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ПРИМЕРНЫЕ  </a:t>
            </a:r>
            <a:r>
              <a:rPr lang="ru-RU" sz="5400" b="1" dirty="0" smtClean="0">
                <a:solidFill>
                  <a:srgbClr val="FF0000"/>
                </a:solidFill>
              </a:rPr>
              <a:t>ТЕМЫ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r>
              <a:rPr lang="ru-RU" dirty="0" smtClean="0"/>
              <a:t>Считаете ли вы семью обществом в миниатюре?</a:t>
            </a:r>
          </a:p>
          <a:p>
            <a:pPr lvl="0"/>
            <a:r>
              <a:rPr lang="ru-RU" dirty="0" smtClean="0"/>
              <a:t>Согласны ли вы со словами </a:t>
            </a:r>
            <a:r>
              <a:rPr lang="ru-RU" dirty="0" err="1" smtClean="0"/>
              <a:t>Антуана</a:t>
            </a:r>
            <a:r>
              <a:rPr lang="ru-RU" dirty="0" smtClean="0"/>
              <a:t> де Сент-Экзюпери: «Уважение к человеку — условие, без которого нет для нас движения вперед…»?</a:t>
            </a:r>
          </a:p>
          <a:p>
            <a:pPr lvl="0"/>
            <a:r>
              <a:rPr lang="ru-RU" dirty="0" smtClean="0"/>
              <a:t> Как вы понимаете слова  американского писателя Генри </a:t>
            </a:r>
            <a:r>
              <a:rPr lang="ru-RU" dirty="0" err="1" smtClean="0"/>
              <a:t>Дейвида</a:t>
            </a:r>
            <a:r>
              <a:rPr lang="ru-RU" dirty="0" smtClean="0"/>
              <a:t> </a:t>
            </a:r>
            <a:r>
              <a:rPr lang="ru-RU" dirty="0" err="1" smtClean="0"/>
              <a:t>Торо</a:t>
            </a:r>
            <a:r>
              <a:rPr lang="ru-RU" dirty="0" smtClean="0"/>
              <a:t>: «Мы часто бываем более одиноки среди людей, чем в тиши своих комнат»?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ПРИМЕРНЫЕ  ТЕМЫ</a:t>
            </a: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ТЕЗИСЫ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Человек – это существо социальное. </a:t>
            </a:r>
          </a:p>
          <a:p>
            <a:pPr lvl="0"/>
            <a:r>
              <a:rPr lang="ru-RU" dirty="0" smtClean="0"/>
              <a:t>Человек счастлив тогда, когда он чувствует себя полезным обществу.</a:t>
            </a:r>
          </a:p>
          <a:p>
            <a:pPr lvl="0"/>
            <a:r>
              <a:rPr lang="ru-RU" dirty="0" smtClean="0"/>
              <a:t>Чем больше добра делает человек, тем он счастливее.</a:t>
            </a:r>
          </a:p>
          <a:p>
            <a:pPr lvl="0"/>
            <a:r>
              <a:rPr lang="ru-RU" dirty="0" smtClean="0"/>
              <a:t>Гордыня и тщеславие – губительны для человека, потому что побуждают его конфликтовать с обществом.</a:t>
            </a:r>
          </a:p>
          <a:p>
            <a:pPr lvl="0"/>
            <a:r>
              <a:rPr lang="ru-RU" dirty="0" smtClean="0"/>
              <a:t>Чтобы избежать конфликта, надо уметь слышать другую сторону.</a:t>
            </a:r>
          </a:p>
          <a:p>
            <a:pPr lvl="0"/>
            <a:r>
              <a:rPr lang="ru-RU" dirty="0" smtClean="0"/>
              <a:t>Настоящая личность всегда благородна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Индивидуализм приводит человека к одиночеству.</a:t>
            </a:r>
          </a:p>
          <a:p>
            <a:pPr lvl="0"/>
            <a:r>
              <a:rPr lang="ru-RU" dirty="0" smtClean="0"/>
              <a:t>Неспособность понять чужую точку зрения часто приводит к конфликтам.</a:t>
            </a:r>
          </a:p>
          <a:p>
            <a:pPr lvl="0"/>
            <a:r>
              <a:rPr lang="ru-RU" dirty="0" smtClean="0"/>
              <a:t>Нужно относиться к людям так, как хотел бы, чтобы относились к тебе.</a:t>
            </a:r>
          </a:p>
          <a:p>
            <a:pPr lvl="0"/>
            <a:r>
              <a:rPr lang="ru-RU" dirty="0" smtClean="0"/>
              <a:t>«Не сотвори себе кумира».</a:t>
            </a:r>
          </a:p>
          <a:p>
            <a:pPr lvl="0"/>
            <a:r>
              <a:rPr lang="ru-RU" dirty="0" smtClean="0"/>
              <a:t>«Возлюби ближнего своего, как самого себя».</a:t>
            </a:r>
          </a:p>
          <a:p>
            <a:pPr lvl="0"/>
            <a:r>
              <a:rPr lang="ru-RU" dirty="0" smtClean="0"/>
              <a:t>Нельзя исправить мир, но можно исправить себя.</a:t>
            </a:r>
          </a:p>
          <a:p>
            <a:pPr lvl="0"/>
            <a:r>
              <a:rPr lang="ru-RU" dirty="0" smtClean="0"/>
              <a:t>Каждый человек для чего-то пришел в этот мир, поэтому важно найти свое призвание.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ТЕЗИСЫ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МУДРЫЕ МЫСЛИ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Быть человеком — это и значит чувствовать, что ты за все в ответе. А. Сент-Экзюпери</a:t>
            </a:r>
          </a:p>
          <a:p>
            <a:pPr lvl="0"/>
            <a:r>
              <a:rPr lang="ru-RU" dirty="0" smtClean="0"/>
              <a:t>Подумай, как трудно изменить себя самого, и ты поймешь, сколь ничтожны твои возможности изменить других. Вольтер</a:t>
            </a:r>
          </a:p>
          <a:p>
            <a:pPr lvl="0"/>
            <a:r>
              <a:rPr lang="ru-RU" dirty="0" smtClean="0"/>
              <a:t>Все наши взаимоотношения с окружающим миром отражают наше отношение к самому себе. Луиза </a:t>
            </a:r>
            <a:r>
              <a:rPr lang="ru-RU" dirty="0" err="1" smtClean="0"/>
              <a:t>Хей</a:t>
            </a:r>
            <a:endParaRPr lang="ru-RU" dirty="0" smtClean="0"/>
          </a:p>
          <a:p>
            <a:pPr lvl="0"/>
            <a:r>
              <a:rPr lang="ru-RU" dirty="0" smtClean="0"/>
              <a:t>Самодовольный человек — затвердевшая опухоль на груди общества. М.Горький</a:t>
            </a:r>
          </a:p>
          <a:p>
            <a:pPr lvl="0"/>
            <a:r>
              <a:rPr lang="ru-RU" dirty="0" smtClean="0"/>
              <a:t>Нет худшего наказания для человека, чем остаться одному. А. Нортон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n-cdn.goods.ru/big1/hlr-system/1569516925/100025075331b0.jpg"/>
          <p:cNvPicPr>
            <a:picLocks noChangeAspect="1" noChangeArrowheads="1"/>
          </p:cNvPicPr>
          <p:nvPr/>
        </p:nvPicPr>
        <p:blipFill>
          <a:blip r:embed="rId2" cstate="print"/>
          <a:srcRect t="21426"/>
          <a:stretch>
            <a:fillRect/>
          </a:stretch>
        </p:blipFill>
        <p:spPr bwMode="auto">
          <a:xfrm>
            <a:off x="1691680" y="260648"/>
            <a:ext cx="6120680" cy="622302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840760" cy="1176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 подготовила: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Кривошапко</a:t>
            </a:r>
            <a:r>
              <a:rPr lang="ru-RU" dirty="0" smtClean="0">
                <a:solidFill>
                  <a:schemeClr val="tx1"/>
                </a:solidFill>
              </a:rPr>
              <a:t> Елена Васильевна,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высшей категории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«ЯСШЛ №9»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 smtClean="0"/>
              <a:t>Самый счастливый человек тот, кто дает счастье наибольшему числу людей. </a:t>
            </a:r>
            <a:r>
              <a:rPr lang="ru-RU" dirty="0" err="1" smtClean="0"/>
              <a:t>Дени</a:t>
            </a:r>
            <a:r>
              <a:rPr lang="ru-RU" dirty="0" smtClean="0"/>
              <a:t> Дидро</a:t>
            </a:r>
          </a:p>
          <a:p>
            <a:pPr lvl="0"/>
            <a:r>
              <a:rPr lang="ru-RU" dirty="0" smtClean="0"/>
              <a:t>Имей сердце, имей душу, и будешь человек во всякое время. Д. И. Фонвизин</a:t>
            </a:r>
          </a:p>
          <a:p>
            <a:pPr lvl="0"/>
            <a:r>
              <a:rPr lang="ru-RU" dirty="0" smtClean="0"/>
              <a:t> Человек увеличивает свое счастье в той мере, в какой он доставляет его другим. Иеремия Бентам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МУДРЫЕ МЫСЛИ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irznaek.ucoz.com/_pu/9/3564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aforismo.ru/wp-content/uploads/2019/11/5dd078cc4a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6705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best-quote.ru/wp-content/uploads/2019/03/2691540818-e1552942904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19" y="198736"/>
            <a:ext cx="8604553" cy="647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fresher.ru/manager_content/images/stan-luchshe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789" y="0"/>
            <a:ext cx="5546169" cy="691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aforismo.ru/wp-content/uploads/2019/11/5dd0cefd52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736x/e8/0f/17/e80f172dce57b2aa22c15d3aa235e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508520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forismo.ru/wp-content/uploads/2019/11/5dd0a97ba9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irznaek.ucoz.com/_pu/6/13859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РЕКОМЕНДУЕМЫЕ ПРИМЕРЫ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А.С.Пушкин «Капитанская дочка»</a:t>
            </a:r>
          </a:p>
          <a:p>
            <a:pPr lvl="0"/>
            <a:r>
              <a:rPr lang="ru-RU" dirty="0" smtClean="0"/>
              <a:t>А.С.Пушкин «Евгений Онегин»</a:t>
            </a:r>
          </a:p>
          <a:p>
            <a:pPr lvl="0"/>
            <a:r>
              <a:rPr lang="ru-RU" dirty="0" smtClean="0"/>
              <a:t>А.С.Пушкин «Медный всадник»</a:t>
            </a:r>
          </a:p>
          <a:p>
            <a:pPr lvl="0"/>
            <a:r>
              <a:rPr lang="ru-RU" dirty="0" smtClean="0"/>
              <a:t>А.С.Пушкин «Станционный смотритель»</a:t>
            </a:r>
          </a:p>
          <a:p>
            <a:pPr lvl="0"/>
            <a:r>
              <a:rPr lang="ru-RU" dirty="0" smtClean="0"/>
              <a:t>М.Ю.Лермонтов «Мцыри»</a:t>
            </a:r>
          </a:p>
          <a:p>
            <a:pPr lvl="0"/>
            <a:r>
              <a:rPr lang="ru-RU" dirty="0" smtClean="0"/>
              <a:t>М.Ю.Лермонтов «Герой нашего времени»</a:t>
            </a:r>
          </a:p>
          <a:p>
            <a:pPr lvl="0"/>
            <a:r>
              <a:rPr lang="ru-RU" dirty="0" smtClean="0"/>
              <a:t>А.П.Чехов «Тоска»</a:t>
            </a:r>
          </a:p>
          <a:p>
            <a:pPr lvl="0"/>
            <a:r>
              <a:rPr lang="ru-RU" dirty="0" smtClean="0"/>
              <a:t>А.П.Чехов «Студент»</a:t>
            </a:r>
          </a:p>
          <a:p>
            <a:pPr lvl="0"/>
            <a:r>
              <a:rPr lang="ru-RU" dirty="0" smtClean="0"/>
              <a:t>А.П.Чехов «</a:t>
            </a:r>
            <a:r>
              <a:rPr lang="ru-RU" dirty="0" err="1" smtClean="0"/>
              <a:t>Ионыч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А.П. Чехов «Человек в футляре»</a:t>
            </a:r>
          </a:p>
          <a:p>
            <a:pPr lvl="0"/>
            <a:r>
              <a:rPr lang="ru-RU" dirty="0" smtClean="0"/>
              <a:t>А.П.Чехов «Размазня»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КОММЕНТАРИЙ ФИПИ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Различные формы </a:t>
            </a:r>
            <a:r>
              <a:rPr lang="ru-RU" dirty="0" smtClean="0"/>
              <a:t>человеческого </a:t>
            </a:r>
            <a:r>
              <a:rPr lang="ru-RU" dirty="0" smtClean="0"/>
              <a:t>взаимодействия;</a:t>
            </a:r>
          </a:p>
          <a:p>
            <a:r>
              <a:rPr lang="ru-RU" dirty="0" smtClean="0"/>
              <a:t> вопросы </a:t>
            </a:r>
            <a:r>
              <a:rPr lang="ru-RU" dirty="0" smtClean="0"/>
              <a:t>взаимоотношений личности и </a:t>
            </a:r>
            <a:r>
              <a:rPr lang="ru-RU" dirty="0" smtClean="0"/>
              <a:t>общества;</a:t>
            </a:r>
          </a:p>
          <a:p>
            <a:r>
              <a:rPr lang="ru-RU" dirty="0" smtClean="0"/>
              <a:t> проблема </a:t>
            </a:r>
            <a:r>
              <a:rPr lang="ru-RU" dirty="0" smtClean="0"/>
              <a:t>самоопределения человека в социальной </a:t>
            </a:r>
            <a:r>
              <a:rPr lang="ru-RU" dirty="0" smtClean="0"/>
              <a:t>среде; </a:t>
            </a:r>
          </a:p>
          <a:p>
            <a:r>
              <a:rPr lang="ru-RU" dirty="0" smtClean="0"/>
              <a:t>причины </a:t>
            </a:r>
            <a:r>
              <a:rPr lang="ru-RU" dirty="0" smtClean="0"/>
              <a:t>возникновения и </a:t>
            </a:r>
            <a:r>
              <a:rPr lang="ru-RU" dirty="0" smtClean="0"/>
              <a:t>способы </a:t>
            </a:r>
            <a:r>
              <a:rPr lang="ru-RU" dirty="0" smtClean="0"/>
              <a:t>разрешения межличностных </a:t>
            </a:r>
            <a:r>
              <a:rPr lang="ru-RU" dirty="0" smtClean="0"/>
              <a:t>конфликтов;</a:t>
            </a:r>
          </a:p>
          <a:p>
            <a:r>
              <a:rPr lang="ru-RU" dirty="0" smtClean="0"/>
              <a:t>пути </a:t>
            </a:r>
            <a:r>
              <a:rPr lang="ru-RU" dirty="0" smtClean="0"/>
              <a:t>достижения понимания и согласия между людьми.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err="1" smtClean="0"/>
              <a:t>Л.Н.Тостой</a:t>
            </a:r>
            <a:r>
              <a:rPr lang="ru-RU" dirty="0" smtClean="0"/>
              <a:t> «Война и мир»</a:t>
            </a:r>
          </a:p>
          <a:p>
            <a:pPr lvl="0"/>
            <a:r>
              <a:rPr lang="ru-RU" dirty="0" smtClean="0"/>
              <a:t>Ф.М. Достоевский «Преступление и наказание»</a:t>
            </a:r>
          </a:p>
          <a:p>
            <a:pPr lvl="0"/>
            <a:r>
              <a:rPr lang="ru-RU" dirty="0" smtClean="0"/>
              <a:t>Б.Н.Полевой «Повесть о настоящем человеке»</a:t>
            </a:r>
          </a:p>
          <a:p>
            <a:pPr lvl="0"/>
            <a:r>
              <a:rPr lang="ru-RU" dirty="0" smtClean="0"/>
              <a:t>В.А.Каверин «Два капитана»</a:t>
            </a:r>
          </a:p>
          <a:p>
            <a:pPr lvl="0"/>
            <a:r>
              <a:rPr lang="ru-RU" dirty="0" smtClean="0"/>
              <a:t>О.Генри «Последний лист»</a:t>
            </a:r>
          </a:p>
          <a:p>
            <a:pPr lvl="0"/>
            <a:r>
              <a:rPr lang="ru-RU" dirty="0" smtClean="0"/>
              <a:t>Джек Лондон «Любовь к жизни»</a:t>
            </a:r>
          </a:p>
          <a:p>
            <a:pPr lvl="0"/>
            <a:r>
              <a:rPr lang="ru-RU" dirty="0" smtClean="0"/>
              <a:t>И.А.Бунин «Чистый понедельник»</a:t>
            </a:r>
          </a:p>
          <a:p>
            <a:pPr lvl="0"/>
            <a:r>
              <a:rPr lang="ru-RU" dirty="0" smtClean="0"/>
              <a:t>А.И.Куприн «Чудесный доктор»</a:t>
            </a:r>
          </a:p>
          <a:p>
            <a:pPr lvl="0"/>
            <a:r>
              <a:rPr lang="ru-RU" dirty="0" smtClean="0"/>
              <a:t>А.И.Куприн «Олеся»</a:t>
            </a:r>
          </a:p>
          <a:p>
            <a:pPr lvl="0"/>
            <a:r>
              <a:rPr lang="ru-RU" dirty="0" smtClean="0"/>
              <a:t>М.А.Булгаков «Мастер и Маргарита»</a:t>
            </a:r>
          </a:p>
          <a:p>
            <a:pPr lvl="0"/>
            <a:r>
              <a:rPr lang="ru-RU" dirty="0" smtClean="0"/>
              <a:t>Р.Д. </a:t>
            </a:r>
            <a:r>
              <a:rPr lang="ru-RU" dirty="0" err="1" smtClean="0"/>
              <a:t>Брэдбери</a:t>
            </a:r>
            <a:r>
              <a:rPr lang="ru-RU" dirty="0" smtClean="0"/>
              <a:t> «Каникулы»</a:t>
            </a:r>
          </a:p>
          <a:p>
            <a:pPr lvl="0"/>
            <a:r>
              <a:rPr lang="ru-RU" dirty="0" smtClean="0"/>
              <a:t>Р.Д. </a:t>
            </a:r>
            <a:r>
              <a:rPr lang="ru-RU" dirty="0" err="1" smtClean="0"/>
              <a:t>Брэдбери</a:t>
            </a:r>
            <a:r>
              <a:rPr lang="ru-RU" dirty="0" smtClean="0"/>
              <a:t> «Улыбка»</a:t>
            </a:r>
          </a:p>
          <a:p>
            <a:pPr lvl="0"/>
            <a:r>
              <a:rPr lang="ru-RU" dirty="0" err="1" smtClean="0"/>
              <a:t>Р.Д.Брэдбери</a:t>
            </a:r>
            <a:r>
              <a:rPr lang="ru-RU" dirty="0" smtClean="0"/>
              <a:t> «Всё лето в один день»</a:t>
            </a:r>
          </a:p>
          <a:p>
            <a:pPr lvl="0"/>
            <a:r>
              <a:rPr lang="ru-RU" dirty="0" smtClean="0"/>
              <a:t>А.Грин «Зеленая лампа»</a:t>
            </a:r>
          </a:p>
          <a:p>
            <a:pPr lvl="0"/>
            <a:r>
              <a:rPr lang="ru-RU" dirty="0" smtClean="0"/>
              <a:t>А.Грин «Алые паруса»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РЕКОМЕНДУЕМЫЕ ПРИМЕРЫ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В.М.Шукшин «Чудик»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/>
              <a:t>Проблема</a:t>
            </a:r>
            <a:r>
              <a:rPr lang="ru-RU" dirty="0" smtClean="0"/>
              <a:t>: преодоление «рамочного» сознания; принятие человека таким, каков он есть; отношение человека к малой родине и своим историческим корням.</a:t>
            </a:r>
          </a:p>
          <a:p>
            <a:endParaRPr lang="ru-RU" dirty="0"/>
          </a:p>
        </p:txBody>
      </p:sp>
      <p:pic>
        <p:nvPicPr>
          <p:cNvPr id="26626" name="Picture 2" descr="http://www.kultpro.ru/i/blogs/647/shukshin-vecherniy-zvon-1482-647.jpg"/>
          <p:cNvPicPr>
            <a:picLocks noChangeAspect="1" noChangeArrowheads="1"/>
          </p:cNvPicPr>
          <p:nvPr/>
        </p:nvPicPr>
        <p:blipFill>
          <a:blip r:embed="rId2" cstate="print"/>
          <a:srcRect l="12588" t="11760" r="10133" b="14321"/>
          <a:stretch>
            <a:fillRect/>
          </a:stretch>
        </p:blipFill>
        <p:spPr bwMode="auto">
          <a:xfrm>
            <a:off x="313709" y="1628800"/>
            <a:ext cx="353821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76673"/>
            <a:ext cx="4546848" cy="43924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Тезис</a:t>
            </a:r>
            <a:r>
              <a:rPr lang="ru-RU" dirty="0" smtClean="0"/>
              <a:t>:  есть люди, которые смотрят на мир по-иному, не вписываясь в общепринятые нормы, понять такого человека и принять его на равных не всегда бывает просто окружающим; человек, который мыслит и поступает нестандартно, часто вызывает удивление и неприязнь у окружающих, поэтому испытывает разочарование и неуверенность в </a:t>
            </a:r>
            <a:r>
              <a:rPr lang="ru-RU" dirty="0" smtClean="0"/>
              <a:t>себе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6866" name="AutoShape 2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0" name="AutoShape 16" descr="https://likorg.ru/files/2017-07/8c61246ae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2" name="Picture 18" descr="https://fsd.multiurok.ru/html/2017/02/08/s_589afd6595144/img22.jpg"/>
          <p:cNvPicPr>
            <a:picLocks noChangeAspect="1" noChangeArrowheads="1"/>
          </p:cNvPicPr>
          <p:nvPr/>
        </p:nvPicPr>
        <p:blipFill>
          <a:blip r:embed="rId2" cstate="print"/>
          <a:srcRect l="20081" t="22050" r="19676"/>
          <a:stretch>
            <a:fillRect/>
          </a:stretch>
        </p:blipFill>
        <p:spPr bwMode="auto">
          <a:xfrm>
            <a:off x="251520" y="764704"/>
            <a:ext cx="3672408" cy="3563888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395536" y="5229200"/>
            <a:ext cx="8243966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Теряя связь с малой родиной, отказываясь от своих корней, человек может уничтожить себя как личность.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История </a:t>
            </a:r>
            <a:r>
              <a:rPr lang="ru-RU" sz="2400" dirty="0" smtClean="0"/>
              <a:t>с телеграммой,  текст которой не вписывается в «рамочное» сознание телеграфистки: "Приземлились. Ветка сирени упала на грудь, милая Груша меня не забудь. </a:t>
            </a:r>
            <a:r>
              <a:rPr lang="ru-RU" sz="2400" dirty="0" err="1" smtClean="0"/>
              <a:t>Тчк</a:t>
            </a:r>
            <a:r>
              <a:rPr lang="ru-RU" sz="2400" dirty="0" smtClean="0"/>
              <a:t>. </a:t>
            </a:r>
            <a:r>
              <a:rPr lang="ru-RU" sz="2400" dirty="0" err="1" smtClean="0"/>
              <a:t>Васятка</a:t>
            </a:r>
            <a:r>
              <a:rPr lang="ru-RU" sz="2400" dirty="0" smtClean="0"/>
              <a:t>".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Телеграфистка, строгая красивая женщина, прочитав телеграмму, предложила: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- Составьте иначе. Вы - взрослый человек, не в детсаде.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- Почему? - спросил Чудик. - Я ей всегда так пишу в письмах. Это же моя жена!.. Вы, наверно, подумали...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- В письмах можете писать что угодно, а телеграмма - это вид связи. Это открытый текст.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Чудик переписал: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"Приземлились. Все в порядке. </a:t>
            </a:r>
            <a:r>
              <a:rPr lang="ru-RU" sz="2400" dirty="0" err="1" smtClean="0"/>
              <a:t>Васятка</a:t>
            </a:r>
            <a:r>
              <a:rPr lang="ru-RU" sz="2400" dirty="0" smtClean="0"/>
              <a:t>".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Телеграфистка сама исправила два слова: "Приземлились" и "</a:t>
            </a:r>
            <a:r>
              <a:rPr lang="ru-RU" sz="2400" dirty="0" err="1" smtClean="0"/>
              <a:t>Васятка</a:t>
            </a:r>
            <a:r>
              <a:rPr lang="ru-RU" sz="2400" dirty="0" smtClean="0"/>
              <a:t>". Стало: "Долетели. Василий".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- "Приземлились"... Вы что, космонавт, что ли?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- Ну ладно, - сказал Чудик. - Пусть так будет».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Мы </a:t>
            </a:r>
            <a:r>
              <a:rPr lang="ru-RU" dirty="0" smtClean="0"/>
              <a:t>видим, насколько отличается текст Чудика, в котором есть и любовь, и желание порадовать жену, и даже какая-то простоватая поэзия от официальной, общепринятой формулировки – сухой и обыденной.  Интересна здесь оценка телеграфистки, по ее мнению, писать искренние слова, наполненные нежностью и любовью – детство, а вот сухо и информативно – признак взрослого человека. Может, когда Иисус в Нагорной проповеди говорил: «Будьте как дети…», - он имел в виду как раз это умение оставаться искренним и простодушным, открытым миру.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lib-revda.ru/files/TsGDB_30_01_2020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4059695" cy="60486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88024" y="260648"/>
            <a:ext cx="3898776" cy="586551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Проблема: </a:t>
            </a:r>
            <a:r>
              <a:rPr lang="ru-RU" dirty="0" smtClean="0"/>
              <a:t>неуверенность в себе, неспособность отстаивать свои интересы перед сильными мира сего; несправедливое отношение к людям, находящимся ниже на социальной лестнице; беззащитность маленького человека перед значительным </a:t>
            </a:r>
            <a:r>
              <a:rPr lang="ru-RU" dirty="0" smtClean="0"/>
              <a:t>лицом.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933056"/>
            <a:ext cx="8291264" cy="2193107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«Но разве можно быть такой кислятиной? Отчего вы не протестуете? Чего молчите? Разве можно на этом свете не быть зубастой? Разве можно быть такой размазней?»</a:t>
            </a:r>
            <a:endParaRPr lang="ru-RU" dirty="0"/>
          </a:p>
        </p:txBody>
      </p:sp>
      <p:pic>
        <p:nvPicPr>
          <p:cNvPr id="49154" name="Picture 2" descr="https://sun9-25.userapi.com/c840529/v840529123/376d5/f6tLODbd_To.jpg"/>
          <p:cNvPicPr>
            <a:picLocks noChangeAspect="1" noChangeArrowheads="1"/>
          </p:cNvPicPr>
          <p:nvPr/>
        </p:nvPicPr>
        <p:blipFill>
          <a:blip r:embed="rId2" cstate="print"/>
          <a:srcRect l="20790" t="11734" r="14006" b="6130"/>
          <a:stretch>
            <a:fillRect/>
          </a:stretch>
        </p:blipFill>
        <p:spPr bwMode="auto">
          <a:xfrm>
            <a:off x="467544" y="188640"/>
            <a:ext cx="4968552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260648"/>
            <a:ext cx="36118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Merci</a:t>
            </a:r>
            <a:r>
              <a:rPr lang="ru-RU" sz="3600" dirty="0" smtClean="0">
                <a:solidFill>
                  <a:srgbClr val="FF0000"/>
                </a:solidFill>
              </a:rPr>
              <a:t>, —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прошептала </a:t>
            </a:r>
            <a:r>
              <a:rPr lang="ru-RU" sz="3600" dirty="0" smtClean="0">
                <a:solidFill>
                  <a:srgbClr val="FF0000"/>
                </a:solidFill>
              </a:rPr>
              <a:t>она.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772816"/>
            <a:ext cx="381642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Она кисло улыбнулась, и я прочел на ее лице: «Можно!»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8640"/>
            <a:ext cx="4536504" cy="64807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u="sng" dirty="0" smtClean="0"/>
              <a:t>Проблема</a:t>
            </a:r>
            <a:r>
              <a:rPr lang="ru-RU" sz="2400" dirty="0" smtClean="0"/>
              <a:t>: конфликт поколений; взаимоотношения сильной личности и общества; самопожертвование; духовный поиск человека.</a:t>
            </a:r>
          </a:p>
          <a:p>
            <a:r>
              <a:rPr lang="ru-RU" sz="2400" dirty="0" smtClean="0"/>
              <a:t>	</a:t>
            </a:r>
            <a:r>
              <a:rPr lang="ru-RU" sz="2400" b="1" u="sng" dirty="0" smtClean="0"/>
              <a:t>Тезис</a:t>
            </a:r>
            <a:r>
              <a:rPr lang="ru-RU" sz="2400" dirty="0" smtClean="0"/>
              <a:t>: конфликт поколений возникает из-за разности мировоззрений и отношения к жизни в целом; люди не всегда могут оценить по достоинству сильную личность; человек, «духовной жаждою томимый», способен совершать отчаянные поступки и идти на самопожертвование ради счастья ближних.</a:t>
            </a:r>
            <a:endParaRPr lang="ru-RU" sz="2400" dirty="0"/>
          </a:p>
        </p:txBody>
      </p:sp>
      <p:pic>
        <p:nvPicPr>
          <p:cNvPr id="50178" name="Picture 2" descr="https://cv6.litres.ru/pub/c/cover_415/26106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52875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Рэй</a:t>
            </a:r>
            <a:r>
              <a:rPr lang="ru-RU" b="1" dirty="0" smtClean="0">
                <a:solidFill>
                  <a:srgbClr val="FF0000"/>
                </a:solidFill>
              </a:rPr>
              <a:t> Дуглас </a:t>
            </a:r>
            <a:r>
              <a:rPr lang="ru-RU" b="1" dirty="0" err="1" smtClean="0">
                <a:solidFill>
                  <a:srgbClr val="FF0000"/>
                </a:solidFill>
              </a:rPr>
              <a:t>Брэдбери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«Каникулы»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https://sochinyshka.ru/wp-content/uploads/2019/05/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6200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900igr.net/up/datai/111998/0022-01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13242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Проблема:</a:t>
            </a:r>
            <a:r>
              <a:rPr lang="ru-RU" dirty="0" smtClean="0"/>
              <a:t> осознания важности человеческого общения; проблема  эгоизма людей, из-за которого может пострадать все человечество.</a:t>
            </a:r>
          </a:p>
          <a:p>
            <a:r>
              <a:rPr lang="ru-RU" b="1" dirty="0" smtClean="0"/>
              <a:t>Тезис:</a:t>
            </a:r>
            <a:r>
              <a:rPr lang="ru-RU" dirty="0" smtClean="0"/>
              <a:t> человеку для счастья нужно общество, жизнь в отрыве от общества тяжела и невыносима.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psihter.ru/wp-content/uploads/2017/11/3-l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93360" cy="559606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resentacii.ru/documents_2/3111ad6652d313e8739bd0c54b2dbcde/img40.jpg"/>
          <p:cNvPicPr>
            <a:picLocks noChangeAspect="1" noChangeArrowheads="1"/>
          </p:cNvPicPr>
          <p:nvPr/>
        </p:nvPicPr>
        <p:blipFill>
          <a:blip r:embed="rId3" cstate="print"/>
          <a:srcRect l="13230" t="27720" r="14006" b="39521"/>
          <a:stretch>
            <a:fillRect/>
          </a:stretch>
        </p:blipFill>
        <p:spPr bwMode="auto">
          <a:xfrm>
            <a:off x="1907704" y="4725144"/>
            <a:ext cx="5544616" cy="187220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  <a:t>Необходимые определения</a:t>
            </a: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  <a:t/>
            </a:r>
            <a:b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Константин </a:t>
            </a:r>
            <a:r>
              <a:rPr lang="ru-RU" b="1" dirty="0" smtClean="0">
                <a:solidFill>
                  <a:srgbClr val="FF0000"/>
                </a:solidFill>
              </a:rPr>
              <a:t>Георгиевич Паустовский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«Правая рука»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: одиночество человека; сострадание к ближнему; обретение смысла жизни после тяжелых испытаний.</a:t>
            </a:r>
          </a:p>
          <a:p>
            <a:r>
              <a:rPr lang="ru-RU" b="1" dirty="0" smtClean="0"/>
              <a:t>Тезис</a:t>
            </a:r>
            <a:r>
              <a:rPr lang="ru-RU" dirty="0" smtClean="0"/>
              <a:t>: человеку трудно смириться с одиночеством и бесполезностью своего существования; людям свойственно помогать друг другу.</a:t>
            </a:r>
          </a:p>
          <a:p>
            <a:endParaRPr lang="ru-RU" dirty="0"/>
          </a:p>
        </p:txBody>
      </p:sp>
      <p:pic>
        <p:nvPicPr>
          <p:cNvPr id="53250" name="Picture 2" descr="https://24smi.org/public/media/resize/800x-/celebrity/2018/02/06/wnpz1rqmvkfp-konstantin-paustov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aforismo.ru/wp-content/uploads/2019/11/5dd0814e04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aforismo.ru/wp-content/uploads/2019/11/5dd0947dc84b6.jpg"/>
          <p:cNvPicPr>
            <a:picLocks noChangeAspect="1" noChangeArrowheads="1"/>
          </p:cNvPicPr>
          <p:nvPr/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1331640" y="0"/>
            <a:ext cx="6984776" cy="673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b17.ru/foto/uploaded/upl_1596824801_141148_f7es9.jpg"/>
          <p:cNvPicPr>
            <a:picLocks noChangeAspect="1" noChangeArrowheads="1"/>
          </p:cNvPicPr>
          <p:nvPr/>
        </p:nvPicPr>
        <p:blipFill>
          <a:blip r:embed="rId2" cstate="print"/>
          <a:srcRect l="3239" t="15888" r="3638" b="10269"/>
          <a:stretch>
            <a:fillRect/>
          </a:stretch>
        </p:blipFill>
        <p:spPr bwMode="auto">
          <a:xfrm>
            <a:off x="251520" y="404664"/>
            <a:ext cx="8607798" cy="51125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xn----7sblcehjsjaso8aoc.xn--p1ai/pluginfile.php/12064/course/overviewfiles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6120680"/>
          </a:xfrm>
          <a:prstGeom prst="rect">
            <a:avLst/>
          </a:prstGeom>
          <a:noFill/>
        </p:spPr>
      </p:pic>
      <p:pic>
        <p:nvPicPr>
          <p:cNvPr id="18434" name="Picture 2" descr="https://presentacii.ru/documents_2/6ab9336e12484bd37a0599d173591552/img2.jpg"/>
          <p:cNvPicPr>
            <a:picLocks noChangeAspect="1" noChangeArrowheads="1"/>
          </p:cNvPicPr>
          <p:nvPr/>
        </p:nvPicPr>
        <p:blipFill>
          <a:blip r:embed="rId3" cstate="print"/>
          <a:srcRect l="2835" t="21420" r="3611" b="4241"/>
          <a:stretch>
            <a:fillRect/>
          </a:stretch>
        </p:blipFill>
        <p:spPr bwMode="auto">
          <a:xfrm>
            <a:off x="899592" y="1412776"/>
            <a:ext cx="712879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88640"/>
          <a:ext cx="8568952" cy="6205130"/>
        </p:xfrm>
        <a:graphic>
          <a:graphicData uri="http://schemas.openxmlformats.org/drawingml/2006/table">
            <a:tbl>
              <a:tblPr/>
              <a:tblGrid>
                <a:gridCol w="4332389"/>
                <a:gridCol w="4236563"/>
              </a:tblGrid>
              <a:tr h="9098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Словарь синонимов</a:t>
                      </a:r>
                      <a:endParaRPr lang="ru-RU" sz="4800" dirty="0">
                        <a:solidFill>
                          <a:srgbClr val="FF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5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MS Mincho"/>
                          <a:cs typeface="Times New Roman"/>
                        </a:rPr>
                        <a:t>Особа, лицо, персона, фигура, субъект, натура, деятель, человек;</a:t>
                      </a:r>
                      <a:endParaRPr lang="ru-RU" sz="2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MS Mincho"/>
                          <a:cs typeface="Times New Roman"/>
                        </a:rPr>
                        <a:t>община, сообщество, артель, ассоциация, банда, беседа, братство, братия, ватага, группа, землячество, каста, клика, коалиция, конгломерат, корпорация, предприятие, кружок, кучка, лагерь, лига, мир, партия, плеяда, секта, совет, собрание, союз, круг, сфера, товарищество, компания, федерация, цех, шайка, команда, школа, толк, ложа, орден, полк, лагерь, дуумвират, триумвират.</a:t>
                      </a:r>
                      <a:endParaRPr lang="ru-RU" sz="2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84975" cy="6582695"/>
        </p:xfrm>
        <a:graphic>
          <a:graphicData uri="http://schemas.openxmlformats.org/drawingml/2006/table">
            <a:tbl>
              <a:tblPr/>
              <a:tblGrid>
                <a:gridCol w="4441609"/>
                <a:gridCol w="4343366"/>
              </a:tblGrid>
              <a:tr h="4763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Словарь эпитетов</a:t>
                      </a:r>
                      <a:endParaRPr lang="ru-RU" sz="4400" dirty="0">
                        <a:solidFill>
                          <a:srgbClr val="FF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816" marR="54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03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Авторитетная, благородная, выдающаяся, героическая, исключительная, историческая, колоритная, независимая, неповторимая, обаятельная, одаренная, оригинальная, привлекательная, самобытная, светлая, свободолюбивая, творческая, яркая.</a:t>
                      </a:r>
                      <a:endParaRPr lang="ru-RU" sz="24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4816" marR="54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Аристократическое</a:t>
                      </a:r>
                      <a:r>
                        <a:rPr lang="ru-RU" sz="24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благовоспитанное (устар.), </a:t>
                      </a:r>
                      <a:r>
                        <a:rPr lang="ru-RU" sz="24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благородное</a:t>
                      </a:r>
                      <a:r>
                        <a:rPr lang="ru-RU" sz="24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блестящее, большое, буйное, великосветское, веселое, воспитанное, высшее, грязное (разг.), дамское, дурное, женское, живое, избранное, изысканное, интеллигентное, культурное, </a:t>
                      </a:r>
                      <a:r>
                        <a:rPr lang="ru-RU" sz="24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мещанское.</a:t>
                      </a:r>
                      <a:endParaRPr lang="ru-RU" sz="24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4816" marR="54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581128"/>
            <a:ext cx="8568952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Самоопределение  личности</a:t>
            </a:r>
            <a:r>
              <a:rPr lang="ru-RU" sz="2400" dirty="0" smtClean="0">
                <a:solidFill>
                  <a:schemeClr val="tx1"/>
                </a:solidFill>
              </a:rPr>
              <a:t> — процесс поиска личностью своего места в системе общественных отношений; выражается в стремлении иметь собственное мировоззрение и отсюда свою позицию по отношению к тому или иному вопросу, в умении </a:t>
            </a:r>
            <a:r>
              <a:rPr lang="ru-RU" sz="2400" dirty="0" smtClean="0">
                <a:solidFill>
                  <a:schemeClr val="tx1"/>
                </a:solidFill>
              </a:rPr>
              <a:t>выстраивать </a:t>
            </a:r>
            <a:r>
              <a:rPr lang="ru-RU" sz="2400" dirty="0" smtClean="0">
                <a:solidFill>
                  <a:schemeClr val="tx1"/>
                </a:solidFill>
              </a:rPr>
              <a:t>межличностные отношения с другими.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900igr.net/up/datas/225977/003.jpg"/>
          <p:cNvPicPr>
            <a:picLocks noChangeAspect="1" noChangeArrowheads="1"/>
          </p:cNvPicPr>
          <p:nvPr/>
        </p:nvPicPr>
        <p:blipFill>
          <a:blip r:embed="rId2" cstate="print"/>
          <a:srcRect t="38849" r="48425"/>
          <a:stretch>
            <a:fillRect/>
          </a:stretch>
        </p:blipFill>
        <p:spPr bwMode="auto">
          <a:xfrm>
            <a:off x="1979712" y="260648"/>
            <a:ext cx="4716016" cy="4193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</TotalTime>
  <Words>1405</Words>
  <Application>Microsoft Office PowerPoint</Application>
  <PresentationFormat>Экран (4:3)</PresentationFormat>
  <Paragraphs>122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«Будем, во-первых,  и прежде всего добры,  потом честны,  а потом — не будем никогда забывать друг о друге».</vt:lpstr>
      <vt:lpstr>Слайд 2</vt:lpstr>
      <vt:lpstr> КОММЕНТАРИЙ ФИПИ </vt:lpstr>
      <vt:lpstr>Слайд 4</vt:lpstr>
      <vt:lpstr>Слайд 5</vt:lpstr>
      <vt:lpstr>Слайд 6</vt:lpstr>
      <vt:lpstr>Слайд 7</vt:lpstr>
      <vt:lpstr>Слайд 8</vt:lpstr>
      <vt:lpstr>Слайд 9</vt:lpstr>
      <vt:lpstr>Формы взаимоотношений  человека и общества </vt:lpstr>
      <vt:lpstr>Слайд 11</vt:lpstr>
      <vt:lpstr>Слайд 12</vt:lpstr>
      <vt:lpstr>Слайд 13</vt:lpstr>
      <vt:lpstr> ПРИМЕРНЫЕ  ТЕМЫ </vt:lpstr>
      <vt:lpstr> ПРИМЕРНЫЕ  ТЕМЫ </vt:lpstr>
      <vt:lpstr>Слайд 16</vt:lpstr>
      <vt:lpstr> ТЕЗИСЫ </vt:lpstr>
      <vt:lpstr> ТЕЗИСЫ </vt:lpstr>
      <vt:lpstr>МУДРЫЕ МЫСЛИ </vt:lpstr>
      <vt:lpstr>МУДРЫЕ МЫСЛИ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РЕКОМЕНДУЕМЫЕ ПРИМЕРЫ</vt:lpstr>
      <vt:lpstr>РЕКОМЕНДУЕМЫЕ ПРИМЕРЫ</vt:lpstr>
      <vt:lpstr>В.М.Шукшин «Чудик»</vt:lpstr>
      <vt:lpstr>Слайд 32</vt:lpstr>
      <vt:lpstr>Слайд 33</vt:lpstr>
      <vt:lpstr>Слайд 34</vt:lpstr>
      <vt:lpstr>Слайд 35</vt:lpstr>
      <vt:lpstr>Слайд 36</vt:lpstr>
      <vt:lpstr>Слайд 37</vt:lpstr>
      <vt:lpstr>Рэй Дуглас Брэдбери «Каникулы»</vt:lpstr>
      <vt:lpstr>Слайд 39</vt:lpstr>
      <vt:lpstr> Константин Георгиевич Паустовский  «Правая рука» 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Mike</dc:creator>
  <cp:lastModifiedBy>Mike</cp:lastModifiedBy>
  <cp:revision>37</cp:revision>
  <dcterms:created xsi:type="dcterms:W3CDTF">2020-11-10T17:13:45Z</dcterms:created>
  <dcterms:modified xsi:type="dcterms:W3CDTF">2020-11-10T22:51:48Z</dcterms:modified>
</cp:coreProperties>
</file>