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«Ведение школьной документации. Актуальные проблемы планирования. Структура современного урока»    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b="1" dirty="0" smtClean="0"/>
              <a:t>Учитель высшей категории: Кротова Галина Евгеньевна         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10354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Целостность урока иностранного языка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32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Динамика урока</a:t>
            </a:r>
            <a:r>
              <a:rPr lang="ru-RU" b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1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pPr algn="ctr"/>
            <a:r>
              <a:rPr lang="ru-RU" b="1" dirty="0"/>
              <a:t> </a:t>
            </a:r>
            <a:r>
              <a:rPr lang="ru-RU" b="1" dirty="0" smtClean="0"/>
              <a:t>  </a:t>
            </a:r>
            <a:r>
              <a:rPr lang="ru-RU" b="1" dirty="0" smtClean="0">
                <a:solidFill>
                  <a:srgbClr val="FF0000"/>
                </a:solidFill>
              </a:rPr>
              <a:t>Связность </a:t>
            </a:r>
            <a:r>
              <a:rPr lang="ru-RU" b="1" dirty="0">
                <a:solidFill>
                  <a:srgbClr val="FF0000"/>
                </a:solidFill>
              </a:rPr>
              <a:t>урока</a:t>
            </a:r>
            <a:r>
              <a:rPr lang="ru-RU" b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922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Планирование </a:t>
            </a:r>
            <a:r>
              <a:rPr lang="ru-RU" b="1" dirty="0">
                <a:solidFill>
                  <a:srgbClr val="FF0000"/>
                </a:solidFill>
              </a:rPr>
              <a:t>урока иностранного языка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91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Особенности урока иностранного языка на разных ступенях общеобразовательной школы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05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Современные требования к уроку бывают трёх видов:</a:t>
            </a: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3200" u="sng" dirty="0">
                <a:solidFill>
                  <a:srgbClr val="FF0000"/>
                </a:solidFill>
              </a:rPr>
              <a:t>1. </a:t>
            </a:r>
            <a:r>
              <a:rPr lang="ru-RU" sz="3200" b="1" u="sng" dirty="0">
                <a:solidFill>
                  <a:srgbClr val="FF0000"/>
                </a:solidFill>
              </a:rPr>
              <a:t>Дидактические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- чёткое определение места урока среди других уроков,</a:t>
            </a:r>
            <a:br>
              <a:rPr lang="ru-RU" sz="3200" dirty="0"/>
            </a:br>
            <a:r>
              <a:rPr lang="ru-RU" sz="3200" dirty="0"/>
              <a:t>- соответствие содержания урока учебной программе с учётом подготовки учащихся,</a:t>
            </a:r>
            <a:br>
              <a:rPr lang="ru-RU" sz="3200" dirty="0"/>
            </a:br>
            <a:r>
              <a:rPr lang="ru-RU" sz="3200" dirty="0"/>
              <a:t>- учёт принципов целостного педагогического процесса,</a:t>
            </a:r>
            <a:br>
              <a:rPr lang="ru-RU" sz="3200" dirty="0"/>
            </a:br>
            <a:r>
              <a:rPr lang="ru-RU" sz="3200" dirty="0"/>
              <a:t>- выбор методов и более эффективных средств и приёмов обучения,</a:t>
            </a:r>
            <a:br>
              <a:rPr lang="ru-RU" sz="3200" dirty="0"/>
            </a:br>
            <a:r>
              <a:rPr lang="ru-RU" sz="3200" dirty="0"/>
              <a:t>- наличие </a:t>
            </a:r>
            <a:r>
              <a:rPr lang="ru-RU" sz="3200" dirty="0" err="1"/>
              <a:t>межпредметных</a:t>
            </a:r>
            <a:r>
              <a:rPr lang="ru-RU" sz="3200" dirty="0"/>
              <a:t> связей.</a:t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3582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Autofit/>
          </a:bodyPr>
          <a:lstStyle/>
          <a:p>
            <a:r>
              <a:rPr lang="ru-RU" sz="3200" b="1" u="sng" dirty="0">
                <a:solidFill>
                  <a:srgbClr val="FF0000"/>
                </a:solidFill>
              </a:rPr>
              <a:t>2. Воспитательные и развивающие </a:t>
            </a:r>
            <a:r>
              <a:rPr lang="ru-RU" sz="3200" b="1" u="sng" dirty="0" smtClean="0">
                <a:solidFill>
                  <a:srgbClr val="FF0000"/>
                </a:solidFill>
              </a:rPr>
              <a:t>методы:</a:t>
            </a:r>
            <a:r>
              <a:rPr lang="ru-RU" sz="3200" b="1" dirty="0">
                <a:solidFill>
                  <a:srgbClr val="FF0000"/>
                </a:solidFill>
              </a:rPr>
              <a:t/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dirty="0"/>
              <a:t>- формирование памяти, внимания и мышления школьников,</a:t>
            </a:r>
            <a:br>
              <a:rPr lang="ru-RU" sz="3200" dirty="0"/>
            </a:br>
            <a:r>
              <a:rPr lang="ru-RU" sz="3200" dirty="0"/>
              <a:t>- воспитание нравственных качеств личности,</a:t>
            </a:r>
            <a:br>
              <a:rPr lang="ru-RU" sz="3200" dirty="0"/>
            </a:br>
            <a:r>
              <a:rPr lang="ru-RU" sz="3200" dirty="0"/>
              <a:t>- развитие познавательного интереса и мотивов,</a:t>
            </a:r>
            <a:br>
              <a:rPr lang="ru-RU" sz="3200" dirty="0"/>
            </a:br>
            <a:r>
              <a:rPr lang="ru-RU" sz="3200" dirty="0"/>
              <a:t>- соблюдение учителем педагогического такта, выдержки и терпения,</a:t>
            </a:r>
            <a:br>
              <a:rPr lang="ru-RU" sz="3200" dirty="0"/>
            </a:br>
            <a:r>
              <a:rPr lang="ru-RU" sz="3200" dirty="0"/>
              <a:t>- развитие творческих способностей,</a:t>
            </a:r>
            <a:br>
              <a:rPr lang="ru-RU" sz="3200" dirty="0"/>
            </a:br>
            <a:r>
              <a:rPr lang="ru-RU" sz="3200" dirty="0"/>
              <a:t>- создание проблемной ситуации.</a:t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7547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 fontScale="90000"/>
          </a:bodyPr>
          <a:lstStyle/>
          <a:p>
            <a:r>
              <a:rPr lang="ru-RU" sz="4000" b="1" u="sng" dirty="0">
                <a:solidFill>
                  <a:srgbClr val="FF0000"/>
                </a:solidFill>
              </a:rPr>
              <a:t>3. Организационные требования к </a:t>
            </a:r>
            <a:r>
              <a:rPr lang="ru-RU" sz="4000" b="1" u="sng" dirty="0" smtClean="0">
                <a:solidFill>
                  <a:srgbClr val="FF0000"/>
                </a:solidFill>
              </a:rPr>
              <a:t>уроку:</a:t>
            </a:r>
            <a:r>
              <a:rPr lang="ru-RU" sz="4000" b="1" dirty="0">
                <a:solidFill>
                  <a:srgbClr val="FF0000"/>
                </a:solidFill>
              </a:rPr>
              <a:t/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4000" dirty="0"/>
              <a:t>- наличие продуманного плана проведения урока,</a:t>
            </a:r>
            <a:br>
              <a:rPr lang="ru-RU" sz="4000" dirty="0"/>
            </a:br>
            <a:r>
              <a:rPr lang="ru-RU" sz="4000" dirty="0"/>
              <a:t>- чёткость проведения урока (в соответствии со структурой урока),</a:t>
            </a:r>
            <a:br>
              <a:rPr lang="ru-RU" sz="4000" dirty="0"/>
            </a:br>
            <a:r>
              <a:rPr lang="ru-RU" sz="4000" dirty="0"/>
              <a:t>- создание рабочей дисциплины,</a:t>
            </a:r>
            <a:br>
              <a:rPr lang="ru-RU" sz="4000" dirty="0"/>
            </a:br>
            <a:r>
              <a:rPr lang="ru-RU" sz="4000" dirty="0"/>
              <a:t>- использование средств обучения и информационных технологий,</a:t>
            </a:r>
            <a:br>
              <a:rPr lang="ru-RU" sz="4000" dirty="0"/>
            </a:br>
            <a:r>
              <a:rPr lang="ru-RU" sz="4000" dirty="0"/>
              <a:t>- завершённость урока, его гибкость и подвижность.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589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pPr lvl="0"/>
            <a:r>
              <a:rPr lang="ru-RU" b="1" dirty="0">
                <a:solidFill>
                  <a:srgbClr val="FF0000"/>
                </a:solidFill>
              </a:rPr>
              <a:t>Типы уроков по ФГОС-2021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>*</a:t>
            </a:r>
            <a:r>
              <a:rPr lang="ru-RU" dirty="0" smtClean="0"/>
              <a:t>Вводный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*Первичного </a:t>
            </a:r>
            <a:r>
              <a:rPr lang="ru-RU" dirty="0"/>
              <a:t>ознакомления с материалом </a:t>
            </a:r>
            <a:br>
              <a:rPr lang="ru-RU" dirty="0"/>
            </a:br>
            <a:r>
              <a:rPr lang="ru-RU" dirty="0" smtClean="0"/>
              <a:t>*Образования </a:t>
            </a:r>
            <a:r>
              <a:rPr lang="ru-RU" dirty="0"/>
              <a:t>понятий, установления законов и правил;</a:t>
            </a:r>
            <a:br>
              <a:rPr lang="ru-RU" dirty="0"/>
            </a:br>
            <a:r>
              <a:rPr lang="ru-RU" dirty="0" smtClean="0"/>
              <a:t>*Применения </a:t>
            </a:r>
            <a:r>
              <a:rPr lang="ru-RU" dirty="0"/>
              <a:t>полученных знаний на практике </a:t>
            </a:r>
          </a:p>
        </p:txBody>
      </p:sp>
    </p:spTree>
    <p:extLst>
      <p:ext uri="{BB962C8B-B14F-4D97-AF65-F5344CB8AC3E}">
        <p14:creationId xmlns:p14="http://schemas.microsoft.com/office/powerpoint/2010/main" val="129665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r>
              <a:rPr lang="ru-RU" dirty="0" smtClean="0"/>
              <a:t>*Тренировки </a:t>
            </a:r>
            <a:r>
              <a:rPr lang="ru-RU" dirty="0"/>
              <a:t>навыков;</a:t>
            </a:r>
            <a:br>
              <a:rPr lang="ru-RU" dirty="0"/>
            </a:br>
            <a:r>
              <a:rPr lang="ru-RU" dirty="0" smtClean="0"/>
              <a:t>*Повторения </a:t>
            </a:r>
            <a:r>
              <a:rPr lang="ru-RU" dirty="0"/>
              <a:t>и обобщения;</a:t>
            </a:r>
            <a:br>
              <a:rPr lang="ru-RU" dirty="0"/>
            </a:br>
            <a:r>
              <a:rPr lang="ru-RU" dirty="0" smtClean="0"/>
              <a:t>*Контроля;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*Смешанные или комбинированные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471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Каким должен быть урок по ФГОС?</a:t>
            </a:r>
            <a:r>
              <a:rPr lang="ru-RU" sz="3600" dirty="0">
                <a:solidFill>
                  <a:srgbClr val="FF0000"/>
                </a:solidFill>
              </a:rPr>
              <a:t/>
            </a:r>
            <a:br>
              <a:rPr lang="ru-RU" sz="3600" dirty="0">
                <a:solidFill>
                  <a:srgbClr val="FF0000"/>
                </a:solidFill>
              </a:rPr>
            </a:br>
            <a:r>
              <a:rPr lang="ru-RU" sz="3600" dirty="0"/>
              <a:t>Урок обязан иметь личностно-ориентированный, индивидуальный характер. В приоритете самостоятельная работа учеников, а не учителя. Осуществляется практический, </a:t>
            </a:r>
            <a:r>
              <a:rPr lang="ru-RU" sz="3600" dirty="0" err="1"/>
              <a:t>деятельностный</a:t>
            </a:r>
            <a:r>
              <a:rPr lang="ru-RU" sz="3600" dirty="0"/>
              <a:t> подход. Каждый урок направлен на развитие универсальных учебных действий (УУД): личностных, коммуникативных, регулятивных и познавательных.</a:t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3723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Что такое Поурочный план урока?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28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Зачем нужен конспект урока?</a:t>
            </a:r>
            <a:r>
              <a:rPr lang="ru-RU" dirty="0">
                <a:solidFill>
                  <a:srgbClr val="FF0000"/>
                </a:solidFill>
              </a:rPr>
              <a:t> 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18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Как правильно определить цель урока?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b="1" dirty="0"/>
              <a:t>Цель должна быть: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</a:t>
            </a:r>
            <a:r>
              <a:rPr lang="ru-RU" dirty="0"/>
              <a:t>) четко сформулированной;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</a:t>
            </a:r>
            <a:r>
              <a:rPr lang="ru-RU" dirty="0"/>
              <a:t>) понятной;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</a:t>
            </a:r>
            <a:r>
              <a:rPr lang="ru-RU" dirty="0"/>
              <a:t>) достижимой;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</a:t>
            </a:r>
            <a:r>
              <a:rPr lang="ru-RU" dirty="0"/>
              <a:t>) проверяемой;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</a:t>
            </a:r>
            <a:r>
              <a:rPr lang="ru-RU" dirty="0"/>
              <a:t>) конкретной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51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Autofit/>
          </a:bodyPr>
          <a:lstStyle/>
          <a:p>
            <a:pPr algn="l"/>
            <a:r>
              <a:rPr lang="ru-RU" sz="3600" b="1" dirty="0">
                <a:solidFill>
                  <a:srgbClr val="FF0000"/>
                </a:solidFill>
              </a:rPr>
              <a:t>В полноценном плане-конспекте урока всегда есть:</a:t>
            </a:r>
            <a:r>
              <a:rPr lang="ru-RU" sz="3600" dirty="0">
                <a:solidFill>
                  <a:srgbClr val="FF0000"/>
                </a:solidFill>
              </a:rPr>
              <a:t/>
            </a:r>
            <a:br>
              <a:rPr lang="ru-RU" sz="3600" dirty="0">
                <a:solidFill>
                  <a:srgbClr val="FF0000"/>
                </a:solidFill>
              </a:rPr>
            </a:br>
            <a:r>
              <a:rPr lang="ru-RU" sz="3600" dirty="0" smtClean="0"/>
              <a:t>1. шапка </a:t>
            </a:r>
            <a:r>
              <a:rPr lang="ru-RU" sz="3600" b="1" dirty="0"/>
              <a:t>урока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2. описание </a:t>
            </a:r>
            <a:r>
              <a:rPr lang="ru-RU" sz="3600" dirty="0"/>
              <a:t>целей и задач </a:t>
            </a:r>
            <a:r>
              <a:rPr lang="ru-RU" sz="3600" b="1" dirty="0"/>
              <a:t>урока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3. мотивационная </a:t>
            </a:r>
            <a:r>
              <a:rPr lang="ru-RU" sz="3600" dirty="0"/>
              <a:t>часть </a:t>
            </a:r>
            <a:br>
              <a:rPr lang="ru-RU" sz="3600" dirty="0"/>
            </a:br>
            <a:r>
              <a:rPr lang="ru-RU" sz="3600" dirty="0" smtClean="0"/>
              <a:t>4. основная </a:t>
            </a:r>
            <a:r>
              <a:rPr lang="ru-RU" sz="3600" dirty="0"/>
              <a:t>часть</a:t>
            </a:r>
            <a:br>
              <a:rPr lang="ru-RU" sz="3600" dirty="0"/>
            </a:br>
            <a:r>
              <a:rPr lang="ru-RU" sz="3600" dirty="0" smtClean="0"/>
              <a:t>5. заключение </a:t>
            </a:r>
            <a:r>
              <a:rPr lang="ru-RU" sz="3600" dirty="0"/>
              <a:t>и результат пройденного</a:t>
            </a:r>
            <a:br>
              <a:rPr lang="ru-RU" sz="3600" dirty="0"/>
            </a:br>
            <a:r>
              <a:rPr lang="ru-RU" sz="3600" dirty="0" smtClean="0"/>
              <a:t>6. </a:t>
            </a:r>
            <a:r>
              <a:rPr lang="ru-RU" sz="3600" dirty="0"/>
              <a:t>домашнее задание, которое может присутствовать или отсутствовать в зависимости от вышеперечисленных параметров.</a:t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1311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82125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99" t="17011" r="50251" b="10335"/>
          <a:stretch/>
        </p:blipFill>
        <p:spPr bwMode="auto">
          <a:xfrm>
            <a:off x="539552" y="230778"/>
            <a:ext cx="4104456" cy="6366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20" t="55046" r="50630" b="19882"/>
          <a:stretch/>
        </p:blipFill>
        <p:spPr bwMode="auto">
          <a:xfrm>
            <a:off x="4716016" y="230778"/>
            <a:ext cx="4176464" cy="1974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82" t="16772" r="8342" b="63605"/>
          <a:stretch/>
        </p:blipFill>
        <p:spPr bwMode="auto">
          <a:xfrm>
            <a:off x="4572000" y="2204864"/>
            <a:ext cx="4320480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17" t="66338" r="8220" b="10357"/>
          <a:stretch/>
        </p:blipFill>
        <p:spPr bwMode="auto">
          <a:xfrm>
            <a:off x="4788024" y="4365104"/>
            <a:ext cx="4104456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275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32303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" name="Picture 2" descr="Английский алфавит с транскрипцией произношением и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0213" y="188913"/>
            <a:ext cx="8534275" cy="6502400"/>
          </a:xfrm>
          <a:noFill/>
        </p:spPr>
      </p:pic>
    </p:spTree>
    <p:extLst>
      <p:ext uri="{BB962C8B-B14F-4D97-AF65-F5344CB8AC3E}">
        <p14:creationId xmlns:p14="http://schemas.microsoft.com/office/powerpoint/2010/main" val="40585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Что такое структура урока?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/>
              <a:t>Структура урока – совокупность элементов урока, обеспечивающая его целостность и сохранность основных характеристик урока при различных вариантах.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938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FF0000"/>
                </a:solidFill>
              </a:rPr>
              <a:t>К структурным элементам относятся</a:t>
            </a:r>
            <a:r>
              <a:rPr lang="ru-RU" sz="4800" dirty="0"/>
              <a:t>: начало урока, центральная часть и завершение урока.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66711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Основные проектируемые компоненты урока: </a:t>
            </a: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/>
              <a:t>1. определение цели</a:t>
            </a:r>
            <a:br>
              <a:rPr lang="ru-RU" sz="4000" dirty="0"/>
            </a:br>
            <a:r>
              <a:rPr lang="ru-RU" sz="4000" dirty="0"/>
              <a:t>2. отбор содержания</a:t>
            </a:r>
            <a:br>
              <a:rPr lang="ru-RU" sz="4000" dirty="0"/>
            </a:br>
            <a:r>
              <a:rPr lang="ru-RU" sz="4000" dirty="0"/>
              <a:t>3. проектирование системы учебных задач</a:t>
            </a:r>
            <a:br>
              <a:rPr lang="ru-RU" sz="4000" dirty="0"/>
            </a:br>
            <a:r>
              <a:rPr lang="ru-RU" sz="4000" dirty="0"/>
              <a:t>4. выбор форм организации учебной деятельности на всех этапах урока.</a:t>
            </a:r>
            <a:br>
              <a:rPr lang="ru-RU" sz="4000" dirty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43681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Структурные элементы </a:t>
            </a:r>
            <a:r>
              <a:rPr lang="ru-RU" sz="3600" b="1" dirty="0" smtClean="0">
                <a:solidFill>
                  <a:srgbClr val="FF0000"/>
                </a:solidFill>
              </a:rPr>
              <a:t>урока</a:t>
            </a:r>
            <a:r>
              <a:rPr lang="ru-RU" sz="3600" b="1" dirty="0">
                <a:solidFill>
                  <a:srgbClr val="FF0000"/>
                </a:solidFill>
              </a:rPr>
              <a:t>: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>
                <a:solidFill>
                  <a:srgbClr val="FF0000"/>
                </a:solidFill>
              </a:rPr>
              <a:t/>
            </a:r>
            <a:br>
              <a:rPr lang="ru-RU" sz="3600" dirty="0">
                <a:solidFill>
                  <a:srgbClr val="FF0000"/>
                </a:solidFill>
              </a:rPr>
            </a:br>
            <a:r>
              <a:rPr lang="ru-RU" sz="3600" dirty="0">
                <a:solidFill>
                  <a:srgbClr val="FF0000"/>
                </a:solidFill>
              </a:rPr>
              <a:t>I</a:t>
            </a:r>
            <a:r>
              <a:rPr lang="ru-RU" sz="3600" dirty="0"/>
              <a:t> Организация начала урока и мотивация (2 минуты).</a:t>
            </a:r>
            <a:br>
              <a:rPr lang="ru-RU" sz="3600" dirty="0"/>
            </a:br>
            <a:r>
              <a:rPr lang="ru-RU" sz="3600" dirty="0">
                <a:solidFill>
                  <a:srgbClr val="FF0000"/>
                </a:solidFill>
              </a:rPr>
              <a:t>II</a:t>
            </a:r>
            <a:r>
              <a:rPr lang="ru-RU" sz="3600" dirty="0"/>
              <a:t> Проверка домашнего задания и актуализация знаний (3 минуты). Определённый уровень усвоенного материала предыдущей темы и подготовка школьников к восприятию новой информации.</a:t>
            </a:r>
            <a:br>
              <a:rPr lang="ru-RU" sz="3600" dirty="0"/>
            </a:br>
            <a:r>
              <a:rPr lang="en-US" sz="3600" dirty="0">
                <a:solidFill>
                  <a:srgbClr val="FF0000"/>
                </a:solidFill>
              </a:rPr>
              <a:t>III</a:t>
            </a:r>
            <a:r>
              <a:rPr lang="en-US" sz="3600" dirty="0"/>
              <a:t> </a:t>
            </a:r>
            <a:r>
              <a:rPr lang="ru-RU" sz="3600" dirty="0"/>
              <a:t>Целеполагание (3 минуты)</a:t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0138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I</a:t>
            </a:r>
            <a:r>
              <a:rPr lang="en-US" sz="3200" dirty="0">
                <a:solidFill>
                  <a:srgbClr val="FF0000"/>
                </a:solidFill>
              </a:rPr>
              <a:t>V</a:t>
            </a:r>
            <a:r>
              <a:rPr lang="en-US" sz="3200" dirty="0"/>
              <a:t> </a:t>
            </a:r>
            <a:r>
              <a:rPr lang="ru-RU" sz="3200" dirty="0"/>
              <a:t>Основная часть. Изучение нового материала: решение поставленной проблемы, коррекция (20-25 минут). Научное, увлекательное, доступное изложение нового материала с привлечением учащихся.</a:t>
            </a:r>
            <a:br>
              <a:rPr lang="ru-RU" sz="3200" dirty="0"/>
            </a:br>
            <a:r>
              <a:rPr lang="ru-RU" sz="3200" dirty="0">
                <a:solidFill>
                  <a:srgbClr val="FF0000"/>
                </a:solidFill>
              </a:rPr>
              <a:t>V</a:t>
            </a:r>
            <a:r>
              <a:rPr lang="ru-RU" sz="3200" dirty="0"/>
              <a:t> Первичное закрепление знаний и систематизация знаний (5-10 минут). Можно использовать специальные задания после объяснения нового материала. Провести беседу с целью выработки умений и применения знаний.</a:t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4104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FF0000"/>
                </a:solidFill>
              </a:rPr>
              <a:t>VI</a:t>
            </a:r>
            <a:r>
              <a:rPr lang="ru-RU" sz="3600" dirty="0"/>
              <a:t> Объяснение домашнего задания (3 минуты). Сообщение домашнего задания и</a:t>
            </a:r>
            <a:br>
              <a:rPr lang="ru-RU" sz="3600" dirty="0"/>
            </a:br>
            <a:r>
              <a:rPr lang="ru-RU" sz="3600" dirty="0"/>
              <a:t>разъяснение способов его выполнения.</a:t>
            </a:r>
            <a:br>
              <a:rPr lang="ru-RU" sz="3600" dirty="0"/>
            </a:br>
            <a:r>
              <a:rPr lang="ru-RU" sz="3600" dirty="0">
                <a:solidFill>
                  <a:srgbClr val="FF0000"/>
                </a:solidFill>
              </a:rPr>
              <a:t>V</a:t>
            </a:r>
            <a:r>
              <a:rPr lang="en-US" sz="3600" dirty="0">
                <a:solidFill>
                  <a:srgbClr val="FF0000"/>
                </a:solidFill>
              </a:rPr>
              <a:t>II </a:t>
            </a:r>
            <a:r>
              <a:rPr lang="ru-RU" sz="3600" dirty="0"/>
              <a:t>Подведение итогов урока и оценивание (2 минуты). Выяснить чему научились дети на уроке, что узнали нового и аргументировать оценку знаний учащихся.</a:t>
            </a:r>
            <a:br>
              <a:rPr lang="ru-RU" sz="3600" dirty="0"/>
            </a:br>
            <a:r>
              <a:rPr lang="en-US" sz="3600" dirty="0">
                <a:solidFill>
                  <a:srgbClr val="FF0000"/>
                </a:solidFill>
              </a:rPr>
              <a:t>VIII</a:t>
            </a:r>
            <a:r>
              <a:rPr lang="en-US" sz="3600" dirty="0"/>
              <a:t> </a:t>
            </a:r>
            <a:r>
              <a:rPr lang="ru-RU" sz="3600" dirty="0"/>
              <a:t>Рефлексия (2 минуты)</a:t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8284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Логика урока иностранного языка 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14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116</TotalTime>
  <Words>168</Words>
  <Application>Microsoft Office PowerPoint</Application>
  <PresentationFormat>Экран (4:3)</PresentationFormat>
  <Paragraphs>23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Солнцестояние</vt:lpstr>
      <vt:lpstr>«Ведение школьной документации. Актуальные проблемы планирования. Структура современного урока»        Учитель высшей категории: Кротова Галина Евгеньевна          </vt:lpstr>
      <vt:lpstr>Каким должен быть урок по ФГОС? Урок обязан иметь личностно-ориентированный, индивидуальный характер. В приоритете самостоятельная работа учеников, а не учителя. Осуществляется практический, деятельностный подход. Каждый урок направлен на развитие универсальных учебных действий (УУД): личностных, коммуникативных, регулятивных и познавательных. </vt:lpstr>
      <vt:lpstr>Что такое структура урока? Структура урока – совокупность элементов урока, обеспечивающая его целостность и сохранность основных характеристик урока при различных вариантах.  </vt:lpstr>
      <vt:lpstr>К структурным элементам относятся: начало урока, центральная часть и завершение урока. </vt:lpstr>
      <vt:lpstr>Основные проектируемые компоненты урока:  1. определение цели 2. отбор содержания 3. проектирование системы учебных задач 4. выбор форм организации учебной деятельности на всех этапах урока. </vt:lpstr>
      <vt:lpstr>Структурные элементы урока:  I Организация начала урока и мотивация (2 минуты). II Проверка домашнего задания и актуализация знаний (3 минуты). Определённый уровень усвоенного материала предыдущей темы и подготовка школьников к восприятию новой информации. III Целеполагание (3 минуты) </vt:lpstr>
      <vt:lpstr>IV Основная часть. Изучение нового материала: решение поставленной проблемы, коррекция (20-25 минут). Научное, увлекательное, доступное изложение нового материала с привлечением учащихся. V Первичное закрепление знаний и систематизация знаний (5-10 минут). Можно использовать специальные задания после объяснения нового материала. Провести беседу с целью выработки умений и применения знаний. </vt:lpstr>
      <vt:lpstr>VI Объяснение домашнего задания (3 минуты). Сообщение домашнего задания и разъяснение способов его выполнения. VII Подведение итогов урока и оценивание (2 минуты). Выяснить чему научились дети на уроке, что узнали нового и аргументировать оценку знаний учащихся. VIII Рефлексия (2 минуты) </vt:lpstr>
      <vt:lpstr>Логика урока иностранного языка </vt:lpstr>
      <vt:lpstr>Целостность урока иностранного языка </vt:lpstr>
      <vt:lpstr>Динамика урока </vt:lpstr>
      <vt:lpstr>   Связность урока </vt:lpstr>
      <vt:lpstr>Планирование урока иностранного языка </vt:lpstr>
      <vt:lpstr>Особенности урока иностранного языка на разных ступенях общеобразовательной школы </vt:lpstr>
      <vt:lpstr>Современные требования к уроку бывают трёх видов: 1. Дидактические - чёткое определение места урока среди других уроков, - соответствие содержания урока учебной программе с учётом подготовки учащихся, - учёт принципов целостного педагогического процесса, - выбор методов и более эффективных средств и приёмов обучения, - наличие межпредметных связей. </vt:lpstr>
      <vt:lpstr>2. Воспитательные и развивающие методы: - формирование памяти, внимания и мышления школьников, - воспитание нравственных качеств личности, - развитие познавательного интереса и мотивов, - соблюдение учителем педагогического такта, выдержки и терпения, - развитие творческих способностей, - создание проблемной ситуации. </vt:lpstr>
      <vt:lpstr>3. Организационные требования к уроку: - наличие продуманного плана проведения урока, - чёткость проведения урока (в соответствии со структурой урока), - создание рабочей дисциплины, - использование средств обучения и информационных технологий, - завершённость урока, его гибкость и подвижность. </vt:lpstr>
      <vt:lpstr>Типы уроков по ФГОС-2021: *Вводный  *Первичного ознакомления с материалом  *Образования понятий, установления законов и правил; *Применения полученных знаний на практике </vt:lpstr>
      <vt:lpstr>*Тренировки навыков; *Повторения и обобщения; *Контроля; *Смешанные или комбинированные</vt:lpstr>
      <vt:lpstr>Что такое Поурочный план урока? </vt:lpstr>
      <vt:lpstr>Зачем нужен конспект урока?  </vt:lpstr>
      <vt:lpstr>Как правильно определить цель урока? Цель должна быть:  а) четко сформулированной;  б) понятной;  в) достижимой;  г) проверяемой;  д) конкретной</vt:lpstr>
      <vt:lpstr>В полноценном плане-конспекте урока всегда есть: 1. шапка урока 2. описание целей и задач урока 3. мотивационная часть  4. основная часть 5. заключение и результат пройденного 6. домашнее задание, которое может присутствовать или отсутствовать в зависимости от вышеперечисленных параметров.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«Ведение школьной документации. Актуальные проблемы планирования. Структура современного урока»        Учитель высшей категории: Кротова Галина Евгеньевна          </dc:title>
  <cp:lastModifiedBy>DNA7 X86</cp:lastModifiedBy>
  <cp:revision>12</cp:revision>
  <dcterms:modified xsi:type="dcterms:W3CDTF">2023-09-23T19:35:43Z</dcterms:modified>
</cp:coreProperties>
</file>