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2" r:id="rId4"/>
    <p:sldId id="273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ED1ED89-ED17-46FA-A3A7-ED0C4654BB10}">
          <p14:sldIdLst>
            <p14:sldId id="256"/>
            <p14:sldId id="257"/>
            <p14:sldId id="272"/>
            <p14:sldId id="273"/>
            <p14:sldId id="259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06" autoAdjust="0"/>
  </p:normalViewPr>
  <p:slideViewPr>
    <p:cSldViewPr snapToGrid="0">
      <p:cViewPr varScale="1">
        <p:scale>
          <a:sx n="55" d="100"/>
          <a:sy n="55" d="100"/>
        </p:scale>
        <p:origin x="1314" y="78"/>
      </p:cViewPr>
      <p:guideLst/>
    </p:cSldViewPr>
  </p:slideViewPr>
  <p:notesTextViewPr>
    <p:cViewPr>
      <p:scale>
        <a:sx n="1" d="1"/>
        <a:sy n="1" d="1"/>
      </p:scale>
      <p:origin x="0" y="-46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91F0C-4AD8-4137-A8F9-D6D293AC0B0C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479B0-29C9-4C87-AE09-2958FB471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Тенелюбивые растения</a:t>
            </a:r>
            <a:r>
              <a:rPr lang="ru-RU" dirty="0" smtClean="0"/>
              <a:t>, </a:t>
            </a:r>
            <a:r>
              <a:rPr lang="ru-RU" dirty="0" err="1" smtClean="0"/>
              <a:t>сциофиты</a:t>
            </a:r>
            <a:r>
              <a:rPr lang="ru-RU" dirty="0" smtClean="0"/>
              <a:t>, </a:t>
            </a:r>
            <a:r>
              <a:rPr lang="ru-RU" dirty="0" err="1" smtClean="0"/>
              <a:t>гелиофобы</a:t>
            </a:r>
            <a:r>
              <a:rPr lang="ru-RU" dirty="0" smtClean="0"/>
              <a:t> </a:t>
            </a:r>
            <a:r>
              <a:rPr lang="ru-RU" dirty="0" smtClean="0"/>
              <a:t>— растения, обитающие исключительно в затемнённых условиях, предпочитающие рассеянный свет. При прямом солнечном освещении у тенелюбивых растений проявляются признаки угнетённости развития и возможны солнечные ожоги.</a:t>
            </a:r>
          </a:p>
          <a:p>
            <a:r>
              <a:rPr lang="ru-RU" dirty="0" smtClean="0"/>
              <a:t>Светолюбивые растения</a:t>
            </a:r>
            <a:r>
              <a:rPr lang="ru-RU" dirty="0" smtClean="0"/>
              <a:t>, </a:t>
            </a:r>
            <a:r>
              <a:rPr lang="ru-RU" dirty="0" smtClean="0"/>
              <a:t>гелиофиты </a:t>
            </a:r>
            <a:r>
              <a:rPr lang="ru-RU" dirty="0" smtClean="0"/>
              <a:t>— растения, приспособленные к жизни на открытых, хорошо освещаемых солнцем местах, плохо переносящие длительное затенение.</a:t>
            </a:r>
          </a:p>
          <a:p>
            <a:r>
              <a:rPr lang="ru-RU" dirty="0" smtClean="0"/>
              <a:t>Олиготрофы </a:t>
            </a:r>
            <a:r>
              <a:rPr lang="ru-RU" dirty="0" smtClean="0"/>
              <a:t>— экологическая группа растений и микроорганизмов, обитающих на почвах с низким содержанием питательных веществ, например, в полупустынях, сухих степях, на верховых болотах. </a:t>
            </a:r>
          </a:p>
          <a:p>
            <a:r>
              <a:rPr lang="ru-RU" b="1" dirty="0" smtClean="0"/>
              <a:t>Инвазивные растения</a:t>
            </a:r>
            <a:r>
              <a:rPr lang="ru-RU" dirty="0" smtClean="0"/>
              <a:t> - объекты растительного мира, находящиеся за пределами их естественного ареала, распространение и численность которых создают угрозу жизни или здоровью граждан, сохранению биологического разнообразия, причинения вреда отдельным отраслям экономики.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79B0-29C9-4C87-AE09-2958FB471C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Биологическая оценка обеспечивает получение интегральной (обобщенной) характеристики последствий самых  разных видов негативного воздействия на окружающую среду. (1 балл)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Биологическая  оценка характеризует благоприятность среды для живых существ, включая человека. (1 балл)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79B0-29C9-4C87-AE09-2958FB471C1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24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Каждый человек может минимизировать количество отходов путем экономии ресурсов и рачительного   использования   предметов   быта   (починку   одежды,   ремонт   аппаратуры, использование комиссионных магазинов). (1 балл)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 Каждый человек может вносить  посильный  вклад  в обеспечение переработки отходов путем раздельного сбора.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79B0-29C9-4C87-AE09-2958FB471C1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06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Светолюбивые (гелиофиты)</a:t>
            </a:r>
          </a:p>
          <a:p>
            <a:r>
              <a:rPr lang="ru-RU" dirty="0" smtClean="0"/>
              <a:t>Теневыносливые (факультативные гелиофиты) имеют два типа листьев:</a:t>
            </a:r>
            <a:br>
              <a:rPr lang="ru-RU" dirty="0" smtClean="0"/>
            </a:br>
            <a:r>
              <a:rPr lang="ru-RU" dirty="0" smtClean="0"/>
              <a:t>• по периферии кроны — световые</a:t>
            </a:r>
            <a:br>
              <a:rPr lang="ru-RU" dirty="0" smtClean="0"/>
            </a:br>
            <a:r>
              <a:rPr lang="ru-RU" dirty="0" smtClean="0"/>
              <a:t>• в глубине кроны — теневые</a:t>
            </a:r>
          </a:p>
          <a:p>
            <a:r>
              <a:rPr lang="ru-RU" dirty="0" smtClean="0"/>
              <a:t>Тенелюбивые (</a:t>
            </a:r>
            <a:r>
              <a:rPr lang="ru-RU" dirty="0" err="1" smtClean="0"/>
              <a:t>сциофиты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Важно знать особенности листьев свето- и тенелюбивых растений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79B0-29C9-4C87-AE09-2958FB471C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9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Гидатофиты</a:t>
            </a:r>
          </a:p>
          <a:p>
            <a:r>
              <a:rPr lang="ru-RU" dirty="0" smtClean="0"/>
              <a:t>• «</a:t>
            </a:r>
            <a:r>
              <a:rPr lang="ru-RU" dirty="0" err="1" smtClean="0"/>
              <a:t>гидро</a:t>
            </a:r>
            <a:r>
              <a:rPr lang="ru-RU" dirty="0" smtClean="0"/>
              <a:t>» — вода</a:t>
            </a:r>
            <a:br>
              <a:rPr lang="ru-RU" dirty="0" smtClean="0"/>
            </a:br>
            <a:r>
              <a:rPr lang="ru-RU" dirty="0" smtClean="0"/>
              <a:t>• «</a:t>
            </a:r>
            <a:r>
              <a:rPr lang="ru-RU" dirty="0" err="1" smtClean="0"/>
              <a:t>ато</a:t>
            </a:r>
            <a:r>
              <a:rPr lang="ru-RU" dirty="0" smtClean="0"/>
              <a:t>» — усиливающая частица</a:t>
            </a:r>
          </a:p>
          <a:p>
            <a:r>
              <a:rPr lang="ru-RU" dirty="0" smtClean="0"/>
              <a:t>Эти ребята любят воду, как Дарвин любит эволюцию. Они погружены в неё полностью или почти полностью.</a:t>
            </a:r>
          </a:p>
          <a:p>
            <a:r>
              <a:rPr lang="ru-RU" i="1" dirty="0" smtClean="0"/>
              <a:t>Пример: кувшинка.</a:t>
            </a:r>
            <a:endParaRPr lang="ru-RU" dirty="0" smtClean="0"/>
          </a:p>
          <a:p>
            <a:r>
              <a:rPr lang="ru-RU" b="1" dirty="0" smtClean="0"/>
              <a:t>Гидрофиты</a:t>
            </a:r>
          </a:p>
          <a:p>
            <a:r>
              <a:rPr lang="ru-RU" dirty="0" smtClean="0"/>
              <a:t>• «</a:t>
            </a:r>
            <a:r>
              <a:rPr lang="ru-RU" dirty="0" err="1" smtClean="0"/>
              <a:t>гидро</a:t>
            </a:r>
            <a:r>
              <a:rPr lang="ru-RU" dirty="0" smtClean="0"/>
              <a:t>» — вода</a:t>
            </a:r>
            <a:br>
              <a:rPr lang="ru-RU" dirty="0" smtClean="0"/>
            </a:br>
            <a:r>
              <a:rPr lang="ru-RU" dirty="0" smtClean="0"/>
              <a:t>• усиливающей частицы нет</a:t>
            </a:r>
          </a:p>
          <a:p>
            <a:r>
              <a:rPr lang="ru-RU" dirty="0" smtClean="0"/>
              <a:t>Они частично погружены в воду, только корнями.</a:t>
            </a:r>
          </a:p>
          <a:p>
            <a:r>
              <a:rPr lang="ru-RU" i="1" dirty="0" smtClean="0"/>
              <a:t>Пример: стрелолист.</a:t>
            </a:r>
            <a:endParaRPr lang="ru-RU" dirty="0" smtClean="0"/>
          </a:p>
          <a:p>
            <a:r>
              <a:rPr lang="ru-RU" b="1" dirty="0" smtClean="0"/>
              <a:t>Гигрофиты</a:t>
            </a:r>
          </a:p>
          <a:p>
            <a:r>
              <a:rPr lang="ru-RU" dirty="0" smtClean="0"/>
              <a:t>• тоже любят воду судя по «</a:t>
            </a:r>
            <a:r>
              <a:rPr lang="ru-RU" dirty="0" err="1" smtClean="0"/>
              <a:t>гидро</a:t>
            </a:r>
            <a:r>
              <a:rPr lang="ru-RU" dirty="0" smtClean="0"/>
              <a:t>», но «</a:t>
            </a:r>
            <a:r>
              <a:rPr lang="ru-RU" dirty="0" err="1" smtClean="0"/>
              <a:t>гигро</a:t>
            </a:r>
            <a:r>
              <a:rPr lang="ru-RU" dirty="0" smtClean="0"/>
              <a:t>» — чуть поменьше</a:t>
            </a:r>
          </a:p>
          <a:p>
            <a:r>
              <a:rPr lang="ru-RU" dirty="0" smtClean="0"/>
              <a:t>Они не погружены в воду, но им нужна ОЧЕНЬ ВЛАЖНАЯ почва, поэтому часто они образуют низший ярус в природных сообществах.</a:t>
            </a:r>
          </a:p>
          <a:p>
            <a:r>
              <a:rPr lang="ru-RU" i="1" dirty="0" smtClean="0"/>
              <a:t>Пример: росянка.</a:t>
            </a:r>
            <a:endParaRPr lang="ru-RU" dirty="0" smtClean="0"/>
          </a:p>
          <a:p>
            <a:r>
              <a:rPr lang="ru-RU" b="1" dirty="0" smtClean="0"/>
              <a:t>Мезофиты</a:t>
            </a:r>
          </a:p>
          <a:p>
            <a:r>
              <a:rPr lang="ru-RU" dirty="0" smtClean="0"/>
              <a:t>• «мезо» характеризует что-то среднее</a:t>
            </a:r>
          </a:p>
          <a:p>
            <a:r>
              <a:rPr lang="ru-RU" dirty="0" smtClean="0"/>
              <a:t>Они живут в нормально увлажнённой местности, но могут переносить и засуху ( если она не слишком долгая).</a:t>
            </a:r>
          </a:p>
          <a:p>
            <a:r>
              <a:rPr lang="ru-RU" i="1" dirty="0" smtClean="0"/>
              <a:t>Пример: ромашка.</a:t>
            </a:r>
            <a:endParaRPr lang="ru-RU" dirty="0" smtClean="0"/>
          </a:p>
          <a:p>
            <a:r>
              <a:rPr lang="ru-RU" b="1" dirty="0" smtClean="0"/>
              <a:t>Ксерофиты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ксеро</a:t>
            </a:r>
            <a:r>
              <a:rPr lang="ru-RU" dirty="0" smtClean="0"/>
              <a:t>» — сухой</a:t>
            </a:r>
          </a:p>
          <a:p>
            <a:r>
              <a:rPr lang="ru-RU" dirty="0" smtClean="0"/>
              <a:t>Это суровые ребята, они живут в засухе</a:t>
            </a:r>
          </a:p>
          <a:p>
            <a:r>
              <a:rPr lang="ru-RU" dirty="0" smtClean="0"/>
              <a:t>Они делятся ещё на две группы:</a:t>
            </a:r>
          </a:p>
          <a:p>
            <a:r>
              <a:rPr lang="ru-RU" b="1" dirty="0" smtClean="0"/>
              <a:t>Склерофиты</a:t>
            </a:r>
          </a:p>
          <a:p>
            <a:r>
              <a:rPr lang="ru-RU" dirty="0" smtClean="0"/>
              <a:t>у них сильно развита механическая ткань, то есть они жёсткие, листья покрыты восковым налетом, чтоб уменьшать испарение. То есть они приспособились просто терпеть засушливые условия.</a:t>
            </a:r>
          </a:p>
          <a:p>
            <a:r>
              <a:rPr lang="ru-RU" i="1" dirty="0" smtClean="0"/>
              <a:t>Пример: ковыль.</a:t>
            </a:r>
            <a:endParaRPr lang="ru-RU" dirty="0" smtClean="0"/>
          </a:p>
          <a:p>
            <a:r>
              <a:rPr lang="ru-RU" b="1" dirty="0" smtClean="0"/>
              <a:t> Суккуленты</a:t>
            </a:r>
          </a:p>
          <a:p>
            <a:r>
              <a:rPr lang="ru-RU" dirty="0" smtClean="0"/>
              <a:t>Всем известные кактус (запасают воду в стебле) и алоэ (запасают воду в листьях) — вот они то запасают воду в тканях, чтоб всегда хватало. У этих растений хорошо развита паренхима, запасающая воду.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79B0-29C9-4C87-AE09-2958FB471C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1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Жизненные формы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Раункиеру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Раункиер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классифицировал жизненные формы растений по способу защиты почек и по положению на протяжении холодного или сухого времени года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ФАНЕРОФИТЫ - почки возобновления находятся высоко над поверхностью почвы (выше 25 см.). В благоприятном климате, когда почкам не грозит ни пересыхание, ни вымерзание, они могут находиться на относительно большой высоте. Примеры: деревья, кустарники, деревянистые лианы.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ХАМЕФИТЫ - хорошо переносят холодные условия, почки возобновления находятся низко над поверхностью почвы. Их почки покрыты почечными чешуями и зимой защищены снежным покровом. Примеры: мелкие кустарники кустарнички, полукустарнички, некоторые многолетние травы (черника, седмичник), мхи.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ГЕМИКРИПТОФИТЫ - многолетние травянистые растения, у которых почки возобновления располагаются на уровне почвы и защищены чешуями, опавшими листьями и снежным покровом. Зимой их нежные стебли могут отмирать, а летом снова отрастать. Примеры: в основном многолетние травянистые растения средних широт: лютик, одуванчик, крапива двудомная.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КРИПТОФИТЫ - многолетние травы, у которых почки возобновления закладываются в луковицах, клубнях, корневищах, и находятся в почве или под водой, поэтому они защищены от прямого воздействия среды. Если зимующие органы закладываются на некоторой глубине в почве, их называют геофиты, если же они находятся под водой – это гидрофиты. Пример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тюльпан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79B0-29C9-4C87-AE09-2958FB471C1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91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мегатрофные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эвтрофные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— растения богатых минеральными солями почв, которые характерны для пойменных лугов, низинных болот и лиственных лесов (перловник поникающий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вяз гладкий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мезотрофные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растения, которые по требовательности к минеральному богатству почвы занимают промежуточное положение между олиготрофами и эвтрофами (тысячелистник обыкновенный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ель европейская);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олиготрофные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растения, довольствующиеся небольшим содержанием минеральных солей в почве и произрастающие на скалах, болотах и подзолистых почвах (ястребинка волосистая, толокнянка обыкновенная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Среди них выделяют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психрофиты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растения холодных, кислых и избыточно увлажненных почв (кассандра болотная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багульник болотный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79B0-29C9-4C87-AE09-2958FB471C1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73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79B0-29C9-4C87-AE09-2958FB471C1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45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Отряд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Сумчатые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Семейство Кенгуровые, Род Кенгуру - 1 балл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Среда обитания - открытые пространства степей и полупустынь Австралии. Травоядные.- 1 балл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Отряд:	Парнокопытные Семейство:	Полорогие Род:	Бизоны - 1 балл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Среда обитания - открытые пространства прерий Северной Америки. Травоядные - 1 балл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Отряд:	Непарнокопытные Семейство:	Лошадиные Род:	Лошади (Зебры) - 1 балл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Среда обитания - открытые пространства саванн Африки. Травоядные - 1 балл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Экологические эквиваленты - виды, занимающие аналогичные экологические позиции, или ниши, в экосистемах разных континентов (1 балл).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указанные виды занимают сходные экологические ниши травоядных млекопитающих на открытых пространствах разных континентов (1 балл)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79B0-29C9-4C87-AE09-2958FB471C1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99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Ответ: 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Гидроэнергетика  основана  на  использовании  возобновляемого  источника  энергии. Это - водные ресурсы, энергия водного потока (1 балл)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гидроэлектростанциям относят не только ГЭС с плотинами на реках, но и приливные и волновые ЭС). (1 балл).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 гидроэнергетики  связано  с  отчуждением  значительных  площадей  под водохранилища,  значительными  изменениями  экосистем.  Попадание  большого  количества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биогенов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воду приводит к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эвтрофикации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(1 балл).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Происходит нарушение гидрологического режима рек, нарушаются пути миграции рыб и других гидробионтов. (1 балл).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Приливная энергия может нанести вред морской жизни, так как приливные турбины с вращающимися лопастями могут привести к гибели живых существ в море . Шум от вращения турбин также может повлиять на среду обитания рыб в местах расположения приливных электростанций. Приливная энергия также может повлиять на качество воды и процессы осадконакопления.(1 балл)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Воздействие волновых электростанций еще изучается, но уже сейчас к негативным эффектам относят шумовое загрязнение и формирования физических барьеров в местах установления буев и поплавков.(1 балл)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79B0-29C9-4C87-AE09-2958FB471C1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90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1.Углерод  входит  в  состав  углекислого  газа  (СО 2 )  (1  балл),  концентрация которого  увеличивается  в  связи  с  интенсивным  сжиганием  ископаемого топлива,  (опустыниванием,  рубкой  лесов  и  др.)  (1  балл).  СО 2   относится  к парниковым  газам,  вызывающим  глобальное  потепление  (рост  температуры приземных слоев атмосферы) (1 балл). 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 В  процессе  фотосинтеза  растения  поглощают  углекислый  газ  и  запасают углерод в органических веществах (1 балл), т. е. снижают концентрацию этого газа в атмосфере (1 балл).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 Почвенное  дыхание  –  это  выделение  из  почвы  углекислого  газа, образующегося в процессе дыхания живых организмов, обитающих в почве (1 балл),  а  также  разложения  органических  веществ  (1  балл),  т.  е.  почвенное дыхание повышает концентрацию СО 2  в атмосфере (1 балл).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Сеть карбоновых полигонов в разных природных зонах нашей страны на модельных участках с типичными экосистемами позволяют оценить конкретные показатели эмиссии и ассимиляции парниковых газов. Когда нужно измерить суммарный поток парниковых газов целого леса или на масштабе какой-то существенной территории, следует пользоваться дистанционными средствами измерений.  Дистанционные измерения характерны сниженной точностью по сравнению с наземными, но при этом спутниковые, например, практически полностью покрывают территорию России, что потенциально позволяет оценить суммарную эмиссию или поглощение целой стран, что ложится в основу оценки углеродного потенциала территорий.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79B0-29C9-4C87-AE09-2958FB471C1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05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BA4B-8D69-454F-8B75-322F836F21C8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D43-73A8-4BE0-9C89-5EC9524E4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79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BA4B-8D69-454F-8B75-322F836F21C8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D43-73A8-4BE0-9C89-5EC9524E4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28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BA4B-8D69-454F-8B75-322F836F21C8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D43-73A8-4BE0-9C89-5EC9524E44C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900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BA4B-8D69-454F-8B75-322F836F21C8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D43-73A8-4BE0-9C89-5EC9524E4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2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BA4B-8D69-454F-8B75-322F836F21C8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D43-73A8-4BE0-9C89-5EC9524E44C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9350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BA4B-8D69-454F-8B75-322F836F21C8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D43-73A8-4BE0-9C89-5EC9524E4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87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BA4B-8D69-454F-8B75-322F836F21C8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D43-73A8-4BE0-9C89-5EC9524E4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86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BA4B-8D69-454F-8B75-322F836F21C8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D43-73A8-4BE0-9C89-5EC9524E4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BA4B-8D69-454F-8B75-322F836F21C8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D43-73A8-4BE0-9C89-5EC9524E4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BA4B-8D69-454F-8B75-322F836F21C8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D43-73A8-4BE0-9C89-5EC9524E4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6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BA4B-8D69-454F-8B75-322F836F21C8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D43-73A8-4BE0-9C89-5EC9524E4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2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BA4B-8D69-454F-8B75-322F836F21C8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D43-73A8-4BE0-9C89-5EC9524E4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1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BA4B-8D69-454F-8B75-322F836F21C8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D43-73A8-4BE0-9C89-5EC9524E4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2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BA4B-8D69-454F-8B75-322F836F21C8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D43-73A8-4BE0-9C89-5EC9524E4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4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BA4B-8D69-454F-8B75-322F836F21C8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D43-73A8-4BE0-9C89-5EC9524E4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BA4B-8D69-454F-8B75-322F836F21C8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3D43-73A8-4BE0-9C89-5EC9524E4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8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4BA4B-8D69-454F-8B75-322F836F21C8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D23D43-73A8-4BE0-9C89-5EC9524E4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0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690" y="3671148"/>
            <a:ext cx="7766936" cy="164630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Анализ открытых заданий </a:t>
            </a:r>
            <a:r>
              <a:rPr lang="ru-RU" b="1" dirty="0" err="1" smtClean="0">
                <a:solidFill>
                  <a:srgbClr val="002060"/>
                </a:solidFill>
              </a:rPr>
              <a:t>ВсОШ</a:t>
            </a:r>
            <a:r>
              <a:rPr lang="ru-RU" b="1" dirty="0" smtClean="0">
                <a:solidFill>
                  <a:srgbClr val="002060"/>
                </a:solidFill>
              </a:rPr>
              <a:t> по </a:t>
            </a:r>
            <a:r>
              <a:rPr lang="ru-RU" b="1" dirty="0" smtClean="0">
                <a:solidFill>
                  <a:srgbClr val="002060"/>
                </a:solidFill>
              </a:rPr>
              <a:t>экологии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sz="4400" dirty="0" smtClean="0">
                <a:solidFill>
                  <a:srgbClr val="002060"/>
                </a:solidFill>
              </a:rPr>
              <a:t>муниципальный этап)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2024-2025 гг.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8230" y="417566"/>
            <a:ext cx="8821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 между формами биотических взаимоотношений и отдельными  представителями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30" y="1524732"/>
            <a:ext cx="10324431" cy="26428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10203" y="5372072"/>
            <a:ext cx="4160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1-АБЕ    2- ВГД   3- Ж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2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061" y="432973"/>
            <a:ext cx="7784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 между трофическими цепями и их типом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61" y="1500920"/>
            <a:ext cx="10201074" cy="340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417179" y="5706180"/>
            <a:ext cx="2347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1-АВЕ 2-БГ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3031" y="432973"/>
            <a:ext cx="2409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10-11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8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569" y="292297"/>
            <a:ext cx="8311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 между трофическими цепями и их типом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69" y="1595071"/>
            <a:ext cx="10637898" cy="27307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59651" y="5336903"/>
            <a:ext cx="2975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1 -АВГ 2 - БДЕ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7660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893" y="432973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Сопоставьте между собой экологические термины и определения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82846" y="382432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10-11 </a:t>
            </a:r>
            <a:r>
              <a:rPr lang="ru-RU" sz="2800" b="1" dirty="0" err="1" smtClean="0"/>
              <a:t>кл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93" y="1611556"/>
            <a:ext cx="8960036" cy="49299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87929" y="3553296"/>
            <a:ext cx="2597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1В, 2Г, 3Б, 4А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93" y="1387080"/>
            <a:ext cx="8960036" cy="49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8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185" y="334107"/>
            <a:ext cx="1143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4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Рассмотрите животных, изображенных на фотографиях в таблице. Ответьте на вопросы: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К каким систематическим группам относятся изображенные животные? (1 балл за каждый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вид, всего 3 балла)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Какие экологические ниши занимают изображенные животные? (1 балл за каждый вид, всего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балла)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Можно ли объединить изображенных животных общим понятием экологические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эквиваленты? Ответ обоснуйте. (2 балла)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13" y="3296383"/>
            <a:ext cx="8081979" cy="277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6152" y="373523"/>
            <a:ext cx="86633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человечество активно развивает гидроэнергетику. Гидроэнергетика  позволяет получать очень дешевую электроэнергию без вредных выбросов в атмосферу (в  отличие от сжигания ископаемого топлива). Каковы плюсы и минусы данного вида энергетики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экологической точки зрения?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48121" y="694565"/>
            <a:ext cx="1293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9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кл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6152" y="3353702"/>
            <a:ext cx="11453446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гидроэнергетики  связано  с  отчуждением  значительных  площадей  под водохранилища,  значительными  изменениями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балл).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нарушение гидрологического режима рек, нарушаются пути миграции рыб и других гидробионтов. (1 балл).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Приливная энергия может нанести вред морской жизни, так как приливные турбины с вращающимися лопастями могут привести к гибели живых существ в море . Шум от вращения турбин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повлиять на среду обитания рыб в местах расположения приливных электростанций. Приливная энергия также может повлиять на качество воды и процессы осадконакопления.(1 балл)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Шумовое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и формирования физических барьеров в местах установления буев и поплавков.(1 балл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8" y="227866"/>
            <a:ext cx="10968946" cy="3869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79881" y="4936537"/>
            <a:ext cx="10924904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карбоновых полигонов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конкретные показатели эмиссии и ассимиляции парниковых газов. Когда нужно измерить суммарный поток парниковых газов целого леса или на масштабе какой-то существенной территории, следует пользоваться дистанционными средствами измерений.  Дистанционные измерения характерны сниженной точностью по сравнению с наземными, </a:t>
            </a:r>
          </a:p>
        </p:txBody>
      </p:sp>
    </p:spTree>
    <p:extLst>
      <p:ext uri="{BB962C8B-B14F-4D97-AF65-F5344CB8AC3E}">
        <p14:creationId xmlns:p14="http://schemas.microsoft.com/office/powerpoint/2010/main" val="38893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891" y="617529"/>
            <a:ext cx="101228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при характеристике качества среды приоритетным направлением является  именно биологическая оценка, на основе биотестирования 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биоиндикации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химический,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или бактериологический анализ?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две основные причины.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6149" y="3978370"/>
            <a:ext cx="873369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Биологическая оценка обеспечивает получение интегральной (обобщенной) характеристики последствий самых  разных видов негативного воздействия на окружающую среду. (1 балл)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Биологическая  оценка характеризует благоприятность среды для живых существ, включая человека. (1 балл)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88063" y="835242"/>
            <a:ext cx="160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10-11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34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0307" y="215261"/>
            <a:ext cx="93139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замкнутого цикла (циклическая, или циркулярная экономика) означает  безотходное производство при многократном и наиболее полном использовании ресурсов.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два основных направления, как каждый человек может внести свой вклад в  развитие этой формы экономики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56376" y="430795"/>
            <a:ext cx="2040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10-11 </a:t>
            </a:r>
            <a:r>
              <a:rPr lang="ru-RU" sz="3200" b="1" dirty="0" err="1" smtClean="0"/>
              <a:t>кл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41529" y="3505761"/>
            <a:ext cx="933157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1.Каждый человек может минимизировать количество отходов путем экономии ресурсов и рачительного   использования   предметов   быта   (починку   одежды,   ремонт   аппаратуры, использование комиссионных магазинов). (1 балл)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Каждый человек может вносить  посильный  вклад  в обеспечение переработки отходов путем раздельного сбора.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8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335" y="374260"/>
            <a:ext cx="7556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принадлежность изображенных растений к экологическим группам. Обозначьте соответствие в таблице знаком Х (всего 7 баллов)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96077"/>
            <a:ext cx="6838950" cy="4422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50" y="1297590"/>
            <a:ext cx="4462146" cy="22557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49" y="3807370"/>
            <a:ext cx="4429903" cy="20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6" y="197338"/>
            <a:ext cx="6033623" cy="4154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160" y="1661926"/>
            <a:ext cx="3217682" cy="2972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91736" y="4142577"/>
            <a:ext cx="4538193" cy="2492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1338" y="197338"/>
            <a:ext cx="3952183" cy="26567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9006" y="4152002"/>
            <a:ext cx="3676165" cy="26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45371" b="42735"/>
          <a:stretch/>
        </p:blipFill>
        <p:spPr>
          <a:xfrm>
            <a:off x="102282" y="178746"/>
            <a:ext cx="4888508" cy="3868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808" y="199381"/>
            <a:ext cx="4067175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2368" y="2191802"/>
            <a:ext cx="3581364" cy="253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2628" y="1554638"/>
            <a:ext cx="3874899" cy="200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2628" y="3794602"/>
            <a:ext cx="3848544" cy="26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82" y="4143419"/>
            <a:ext cx="3313234" cy="2503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4412" y="4730703"/>
            <a:ext cx="3798216" cy="2072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73"/>
            <a:ext cx="12192000" cy="67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35" y="444010"/>
            <a:ext cx="9614672" cy="5921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1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274" y="1125416"/>
            <a:ext cx="9402258" cy="5451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94274" y="284664"/>
            <a:ext cx="8786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отношению к содержанию в почве элементов минерального питания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477" y="294474"/>
            <a:ext cx="8311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 между диапазоном воздействия экологического фактора и реакцией организма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7" y="1276207"/>
            <a:ext cx="10487654" cy="18438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77" y="3270765"/>
            <a:ext cx="5498123" cy="35021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07345" y="4619904"/>
            <a:ext cx="3073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1В 2Г 3А 4Б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8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814" y="364812"/>
            <a:ext cx="8628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 между важнейшими процессами, протекающими у растений и  животных при участии света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14" y="1408966"/>
            <a:ext cx="10580905" cy="31630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78228" y="5336903"/>
            <a:ext cx="69206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1-АДЕЖ 2-БВГДЖ 3-(Е)Ж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1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</TotalTime>
  <Words>1342</Words>
  <Application>Microsoft Office PowerPoint</Application>
  <PresentationFormat>Широкоэкранный</PresentationFormat>
  <Paragraphs>116</Paragraphs>
  <Slides>18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 3</vt:lpstr>
      <vt:lpstr>Грань</vt:lpstr>
      <vt:lpstr>Анализ открытых заданий ВсОШ по экологии  (муниципальный этап) 2024-2025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открытых заданий ВсОШ по экология (муниципальный этап) 2024-2025 гг.</dc:title>
  <dc:creator>User</dc:creator>
  <cp:lastModifiedBy>User</cp:lastModifiedBy>
  <cp:revision>19</cp:revision>
  <dcterms:created xsi:type="dcterms:W3CDTF">2025-02-22T19:02:31Z</dcterms:created>
  <dcterms:modified xsi:type="dcterms:W3CDTF">2025-04-15T18:12:25Z</dcterms:modified>
</cp:coreProperties>
</file>