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58"/>
  </p:notesMasterIdLst>
  <p:sldIdLst>
    <p:sldId id="345" r:id="rId2"/>
    <p:sldId id="258" r:id="rId3"/>
    <p:sldId id="259" r:id="rId4"/>
    <p:sldId id="260" r:id="rId5"/>
    <p:sldId id="261" r:id="rId6"/>
    <p:sldId id="262" r:id="rId7"/>
    <p:sldId id="263" r:id="rId8"/>
    <p:sldId id="264" r:id="rId9"/>
    <p:sldId id="265" r:id="rId10"/>
    <p:sldId id="266" r:id="rId11"/>
    <p:sldId id="267" r:id="rId12"/>
    <p:sldId id="268" r:id="rId13"/>
    <p:sldId id="269" r:id="rId14"/>
    <p:sldId id="378" r:id="rId15"/>
    <p:sldId id="346" r:id="rId16"/>
    <p:sldId id="347" r:id="rId17"/>
    <p:sldId id="379" r:id="rId18"/>
    <p:sldId id="381" r:id="rId19"/>
    <p:sldId id="382" r:id="rId20"/>
    <p:sldId id="348" r:id="rId21"/>
    <p:sldId id="349" r:id="rId22"/>
    <p:sldId id="350" r:id="rId23"/>
    <p:sldId id="351" r:id="rId24"/>
    <p:sldId id="384" r:id="rId25"/>
    <p:sldId id="385" r:id="rId26"/>
    <p:sldId id="352" r:id="rId27"/>
    <p:sldId id="353" r:id="rId28"/>
    <p:sldId id="356" r:id="rId29"/>
    <p:sldId id="354" r:id="rId30"/>
    <p:sldId id="386" r:id="rId31"/>
    <p:sldId id="387" r:id="rId32"/>
    <p:sldId id="357" r:id="rId33"/>
    <p:sldId id="355" r:id="rId34"/>
    <p:sldId id="358" r:id="rId35"/>
    <p:sldId id="359" r:id="rId36"/>
    <p:sldId id="388" r:id="rId37"/>
    <p:sldId id="389" r:id="rId38"/>
    <p:sldId id="360" r:id="rId39"/>
    <p:sldId id="361" r:id="rId40"/>
    <p:sldId id="362" r:id="rId41"/>
    <p:sldId id="367" r:id="rId42"/>
    <p:sldId id="363" r:id="rId43"/>
    <p:sldId id="364" r:id="rId44"/>
    <p:sldId id="365" r:id="rId45"/>
    <p:sldId id="366" r:id="rId46"/>
    <p:sldId id="368" r:id="rId47"/>
    <p:sldId id="369" r:id="rId48"/>
    <p:sldId id="370" r:id="rId49"/>
    <p:sldId id="371" r:id="rId50"/>
    <p:sldId id="372" r:id="rId51"/>
    <p:sldId id="373" r:id="rId52"/>
    <p:sldId id="374" r:id="rId53"/>
    <p:sldId id="376" r:id="rId54"/>
    <p:sldId id="375" r:id="rId55"/>
    <p:sldId id="377" r:id="rId56"/>
    <p:sldId id="390" r:id="rId5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1" autoAdjust="0"/>
    <p:restoredTop sz="94660"/>
  </p:normalViewPr>
  <p:slideViewPr>
    <p:cSldViewPr>
      <p:cViewPr>
        <p:scale>
          <a:sx n="75" d="100"/>
          <a:sy n="75" d="100"/>
        </p:scale>
        <p:origin x="-1728" y="-3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B9F6B0-8387-4F95-8718-3F17C5C65DA8}" type="datetimeFigureOut">
              <a:rPr lang="ru-RU" smtClean="0"/>
              <a:t>13.01.2021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28E9E-B7BD-4784-BD11-CC28235CEBF7}" type="slidenum">
              <a:rPr lang="ru-RU" smtClean="0"/>
              <a:t>‹#›</a:t>
            </a:fld>
            <a:endParaRPr lang="ru-RU"/>
          </a:p>
        </p:txBody>
      </p:sp>
    </p:spTree>
    <p:extLst>
      <p:ext uri="{BB962C8B-B14F-4D97-AF65-F5344CB8AC3E}">
        <p14:creationId xmlns:p14="http://schemas.microsoft.com/office/powerpoint/2010/main" val="2289150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4C71EC6-210F-42DE-9C53-41977AD35B3D}" type="datetimeFigureOut">
              <a:rPr lang="ru-RU" smtClean="0"/>
              <a:t>13.01.2021</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13.01.2021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13.01.2021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B4C71EC6-210F-42DE-9C53-41977AD35B3D}" type="datetimeFigureOut">
              <a:rPr lang="ru-RU" smtClean="0"/>
              <a:t>13.01.2021</a:t>
            </a:fld>
            <a:endParaRPr lang="ru-RU"/>
          </a:p>
        </p:txBody>
      </p:sp>
      <p:sp>
        <p:nvSpPr>
          <p:cNvPr id="9" name="Номер слайда 8"/>
          <p:cNvSpPr>
            <a:spLocks noGrp="1"/>
          </p:cNvSpPr>
          <p:nvPr>
            <p:ph type="sldNum" sz="quarter" idx="15"/>
          </p:nvPr>
        </p:nvSpPr>
        <p:spPr/>
        <p:txBody>
          <a:bodyPr rtlCol="0"/>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4C71EC6-210F-42DE-9C53-41977AD35B3D}" type="datetimeFigureOut">
              <a:rPr lang="ru-RU" smtClean="0"/>
              <a:t>13.01.2021</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13.01.2021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13.01.2021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B4C71EC6-210F-42DE-9C53-41977AD35B3D}" type="datetimeFigureOut">
              <a:rPr lang="ru-RU" smtClean="0"/>
              <a:t>13.01.2021</a:t>
            </a:fld>
            <a:endParaRPr lang="ru-RU"/>
          </a:p>
        </p:txBody>
      </p:sp>
      <p:sp>
        <p:nvSpPr>
          <p:cNvPr id="7" name="Номер слайда 6"/>
          <p:cNvSpPr>
            <a:spLocks noGrp="1"/>
          </p:cNvSpPr>
          <p:nvPr>
            <p:ph type="sldNum" sz="quarter" idx="11"/>
          </p:nvPr>
        </p:nvSpPr>
        <p:spPr/>
        <p:txBody>
          <a:bodyPr rtlCol="0"/>
          <a:lstStyle/>
          <a:p>
            <a:fld id="{B19B0651-EE4F-4900-A07F-96A6BFA9D0F0}"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13.01.2021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B4C71EC6-210F-42DE-9C53-41977AD35B3D}" type="datetimeFigureOut">
              <a:rPr lang="ru-RU" smtClean="0"/>
              <a:t>13.01.2021</a:t>
            </a:fld>
            <a:endParaRPr lang="ru-RU"/>
          </a:p>
        </p:txBody>
      </p:sp>
      <p:sp>
        <p:nvSpPr>
          <p:cNvPr id="22" name="Номер слайда 21"/>
          <p:cNvSpPr>
            <a:spLocks noGrp="1"/>
          </p:cNvSpPr>
          <p:nvPr>
            <p:ph type="sldNum" sz="quarter" idx="15"/>
          </p:nvPr>
        </p:nvSpPr>
        <p:spPr/>
        <p:txBody>
          <a:bodyPr rtlCol="0"/>
          <a:lstStyle/>
          <a:p>
            <a:fld id="{B19B0651-EE4F-4900-A07F-96A6BFA9D0F0}"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4C71EC6-210F-42DE-9C53-41977AD35B3D}" type="datetimeFigureOut">
              <a:rPr lang="ru-RU" smtClean="0"/>
              <a:t>13.01.2021</a:t>
            </a:fld>
            <a:endParaRPr lang="ru-RU"/>
          </a:p>
        </p:txBody>
      </p:sp>
      <p:sp>
        <p:nvSpPr>
          <p:cNvPr id="18" name="Номер слайда 17"/>
          <p:cNvSpPr>
            <a:spLocks noGrp="1"/>
          </p:cNvSpPr>
          <p:nvPr>
            <p:ph type="sldNum" sz="quarter" idx="11"/>
          </p:nvPr>
        </p:nvSpPr>
        <p:spPr/>
        <p:txBody>
          <a:bodyPr rtlCol="0"/>
          <a:lstStyle/>
          <a:p>
            <a:fld id="{B19B0651-EE4F-4900-A07F-96A6BFA9D0F0}"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C71EC6-210F-42DE-9C53-41977AD35B3D}" type="datetimeFigureOut">
              <a:rPr lang="ru-RU" smtClean="0"/>
              <a:t>13.01.2021</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43608" y="2276872"/>
            <a:ext cx="7406640" cy="2060990"/>
          </a:xfrm>
        </p:spPr>
        <p:txBody>
          <a:bodyPr>
            <a:normAutofit fontScale="90000"/>
          </a:bodyPr>
          <a:lstStyle/>
          <a:p>
            <a:pPr algn="ctr"/>
            <a:r>
              <a:rPr lang="ru-RU" sz="4000" dirty="0">
                <a:solidFill>
                  <a:srgbClr val="4E3B30"/>
                </a:solidFill>
                <a:latin typeface="Arial Black" panose="020B0A04020102020204" pitchFamily="34" charset="0"/>
              </a:rPr>
              <a:t>Экономическая сфера: анализ суждений </a:t>
            </a:r>
            <a:br>
              <a:rPr lang="ru-RU" sz="4000" dirty="0">
                <a:solidFill>
                  <a:srgbClr val="4E3B30"/>
                </a:solidFill>
                <a:latin typeface="Arial Black" panose="020B0A04020102020204" pitchFamily="34" charset="0"/>
              </a:rPr>
            </a:br>
            <a:r>
              <a:rPr lang="ru-RU" sz="4000" dirty="0">
                <a:solidFill>
                  <a:srgbClr val="4E3B30"/>
                </a:solidFill>
                <a:latin typeface="Arial Black" panose="020B0A04020102020204" pitchFamily="34" charset="0"/>
              </a:rPr>
              <a:t>(Задание 9)</a:t>
            </a:r>
            <a:r>
              <a:rPr lang="ru-RU" sz="4000" dirty="0" smtClean="0">
                <a:latin typeface="Arial Black" panose="020B0A04020102020204" pitchFamily="34" charset="0"/>
              </a:rPr>
              <a:t/>
            </a:r>
            <a:br>
              <a:rPr lang="ru-RU" sz="4000" dirty="0" smtClean="0">
                <a:latin typeface="Arial Black" panose="020B0A04020102020204" pitchFamily="34" charset="0"/>
              </a:rPr>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endParaRPr lang="ru-RU" dirty="0"/>
          </a:p>
        </p:txBody>
      </p:sp>
      <p:sp>
        <p:nvSpPr>
          <p:cNvPr id="3" name="Подзаголовок 2"/>
          <p:cNvSpPr>
            <a:spLocks noGrp="1"/>
          </p:cNvSpPr>
          <p:nvPr>
            <p:ph type="subTitle" idx="1"/>
          </p:nvPr>
        </p:nvSpPr>
        <p:spPr>
          <a:xfrm>
            <a:off x="1403648" y="3284984"/>
            <a:ext cx="7406640" cy="2592288"/>
          </a:xfrm>
        </p:spPr>
        <p:txBody>
          <a:bodyPr>
            <a:normAutofit/>
          </a:bodyPr>
          <a:lstStyle/>
          <a:p>
            <a:pPr algn="r"/>
            <a:endParaRPr lang="ru-RU" sz="1800" dirty="0" smtClean="0">
              <a:solidFill>
                <a:srgbClr val="0070C0"/>
              </a:solidFill>
            </a:endParaRPr>
          </a:p>
          <a:p>
            <a:pPr algn="r"/>
            <a:endParaRPr lang="ru-RU" sz="1800" dirty="0">
              <a:solidFill>
                <a:srgbClr val="0070C0"/>
              </a:solidFill>
            </a:endParaRPr>
          </a:p>
          <a:p>
            <a:pPr algn="r"/>
            <a:endParaRPr lang="ru-RU" sz="1800" dirty="0" smtClean="0">
              <a:solidFill>
                <a:srgbClr val="0070C0"/>
              </a:solidFill>
            </a:endParaRPr>
          </a:p>
          <a:p>
            <a:pPr algn="r"/>
            <a:r>
              <a:rPr lang="ru-RU" sz="2000" b="1" dirty="0" smtClean="0">
                <a:solidFill>
                  <a:schemeClr val="tx1"/>
                </a:solidFill>
              </a:rPr>
              <a:t>Автор: Карабицына Марина Игоревна, </a:t>
            </a:r>
          </a:p>
          <a:p>
            <a:pPr algn="r"/>
            <a:r>
              <a:rPr lang="ru-RU" sz="2000" b="1" dirty="0" smtClean="0">
                <a:solidFill>
                  <a:schemeClr val="tx1"/>
                </a:solidFill>
              </a:rPr>
              <a:t>учитель истории и обществознания, </a:t>
            </a:r>
          </a:p>
          <a:p>
            <a:pPr algn="r"/>
            <a:r>
              <a:rPr lang="ru-RU" sz="2000" b="1" dirty="0" smtClean="0">
                <a:solidFill>
                  <a:schemeClr val="tx1"/>
                </a:solidFill>
              </a:rPr>
              <a:t>МБОУ «</a:t>
            </a:r>
            <a:r>
              <a:rPr lang="ru-RU" sz="2000" b="1" dirty="0" err="1" smtClean="0">
                <a:solidFill>
                  <a:schemeClr val="tx1"/>
                </a:solidFill>
              </a:rPr>
              <a:t>Мазанская</a:t>
            </a:r>
            <a:r>
              <a:rPr lang="ru-RU" sz="2000" b="1" dirty="0" smtClean="0">
                <a:solidFill>
                  <a:schemeClr val="tx1"/>
                </a:solidFill>
              </a:rPr>
              <a:t> школа»</a:t>
            </a:r>
            <a:endParaRPr lang="ru-RU" sz="2000" b="1" dirty="0">
              <a:solidFill>
                <a:schemeClr val="tx1"/>
              </a:solidFill>
            </a:endParaRPr>
          </a:p>
        </p:txBody>
      </p:sp>
    </p:spTree>
    <p:extLst>
      <p:ext uri="{BB962C8B-B14F-4D97-AF65-F5344CB8AC3E}">
        <p14:creationId xmlns:p14="http://schemas.microsoft.com/office/powerpoint/2010/main" val="9789420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692696"/>
            <a:ext cx="7498080" cy="850106"/>
          </a:xfrm>
        </p:spPr>
        <p:txBody>
          <a:bodyPr>
            <a:normAutofit fontScale="90000"/>
          </a:bodyPr>
          <a:lstStyle/>
          <a:p>
            <a:r>
              <a:rPr lang="ru-RU" sz="2800" b="1" u="sng" dirty="0">
                <a:solidFill>
                  <a:srgbClr val="FF0000"/>
                </a:solidFill>
                <a:latin typeface="Merriweather"/>
              </a:rPr>
              <a:t>Выделяют несколько видов экономических систем</a:t>
            </a:r>
            <a:r>
              <a:rPr lang="ru-RU" sz="2800" b="1" dirty="0">
                <a:solidFill>
                  <a:srgbClr val="FF0000"/>
                </a:solidFill>
                <a:latin typeface="Merriweather"/>
              </a:rPr>
              <a:t>:</a:t>
            </a:r>
            <a:r>
              <a:rPr lang="ru-RU" sz="2800" dirty="0">
                <a:solidFill>
                  <a:srgbClr val="333333"/>
                </a:solidFill>
                <a:latin typeface="Merriweather"/>
              </a:rPr>
              <a:t/>
            </a:r>
            <a:br>
              <a:rPr lang="ru-RU" sz="2800" dirty="0">
                <a:solidFill>
                  <a:srgbClr val="333333"/>
                </a:solidFill>
                <a:latin typeface="Merriweather"/>
              </a:rPr>
            </a:br>
            <a:endParaRPr lang="ru-RU" sz="2800" dirty="0"/>
          </a:p>
        </p:txBody>
      </p:sp>
      <p:sp>
        <p:nvSpPr>
          <p:cNvPr id="3" name="Объект 2"/>
          <p:cNvSpPr>
            <a:spLocks noGrp="1"/>
          </p:cNvSpPr>
          <p:nvPr>
            <p:ph sz="quarter" idx="1"/>
          </p:nvPr>
        </p:nvSpPr>
        <p:spPr>
          <a:xfrm>
            <a:off x="827584" y="1124744"/>
            <a:ext cx="7498080" cy="5400600"/>
          </a:xfrm>
        </p:spPr>
        <p:txBody>
          <a:bodyPr>
            <a:normAutofit/>
          </a:bodyPr>
          <a:lstStyle/>
          <a:p>
            <a:pPr algn="just"/>
            <a:endParaRPr lang="ru-RU" sz="1400" dirty="0"/>
          </a:p>
          <a:p>
            <a:r>
              <a:rPr lang="ru-RU" sz="2800" b="1" dirty="0" smtClean="0">
                <a:solidFill>
                  <a:srgbClr val="333333"/>
                </a:solidFill>
                <a:latin typeface="Merriweather"/>
              </a:rPr>
              <a:t>· </a:t>
            </a:r>
            <a:r>
              <a:rPr lang="ru-RU" sz="2800" b="1" dirty="0">
                <a:solidFill>
                  <a:srgbClr val="333333"/>
                </a:solidFill>
                <a:latin typeface="Merriweather"/>
              </a:rPr>
              <a:t>традиционную</a:t>
            </a:r>
            <a:r>
              <a:rPr lang="ru-RU" sz="2800" b="1" dirty="0" smtClean="0">
                <a:solidFill>
                  <a:srgbClr val="333333"/>
                </a:solidFill>
                <a:latin typeface="Merriweather"/>
              </a:rPr>
              <a:t>;</a:t>
            </a:r>
          </a:p>
          <a:p>
            <a:endParaRPr lang="ru-RU" sz="2800" b="1" dirty="0">
              <a:solidFill>
                <a:srgbClr val="333333"/>
              </a:solidFill>
              <a:latin typeface="Merriweather"/>
            </a:endParaRPr>
          </a:p>
          <a:p>
            <a:r>
              <a:rPr lang="ru-RU" sz="2800" b="1" dirty="0">
                <a:solidFill>
                  <a:srgbClr val="333333"/>
                </a:solidFill>
                <a:latin typeface="Merriweather"/>
              </a:rPr>
              <a:t>· командно-административную</a:t>
            </a:r>
            <a:r>
              <a:rPr lang="ru-RU" sz="2800" b="1" dirty="0" smtClean="0">
                <a:solidFill>
                  <a:srgbClr val="333333"/>
                </a:solidFill>
                <a:latin typeface="Merriweather"/>
              </a:rPr>
              <a:t>;</a:t>
            </a:r>
          </a:p>
          <a:p>
            <a:endParaRPr lang="ru-RU" sz="2800" b="1" dirty="0">
              <a:solidFill>
                <a:srgbClr val="333333"/>
              </a:solidFill>
              <a:latin typeface="Merriweather"/>
            </a:endParaRPr>
          </a:p>
          <a:p>
            <a:r>
              <a:rPr lang="ru-RU" sz="2800" b="1" dirty="0">
                <a:solidFill>
                  <a:srgbClr val="333333"/>
                </a:solidFill>
                <a:latin typeface="Merriweather"/>
              </a:rPr>
              <a:t>· рыночную</a:t>
            </a:r>
            <a:r>
              <a:rPr lang="ru-RU" sz="2800" b="1" dirty="0" smtClean="0">
                <a:solidFill>
                  <a:srgbClr val="333333"/>
                </a:solidFill>
                <a:latin typeface="Merriweather"/>
              </a:rPr>
              <a:t>;</a:t>
            </a:r>
          </a:p>
          <a:p>
            <a:endParaRPr lang="ru-RU" sz="2800" b="1" dirty="0">
              <a:solidFill>
                <a:srgbClr val="333333"/>
              </a:solidFill>
              <a:latin typeface="Merriweather"/>
            </a:endParaRPr>
          </a:p>
          <a:p>
            <a:r>
              <a:rPr lang="ru-RU" sz="2800" b="1" dirty="0">
                <a:solidFill>
                  <a:srgbClr val="333333"/>
                </a:solidFill>
                <a:latin typeface="Merriweather"/>
              </a:rPr>
              <a:t>· смешанную.</a:t>
            </a:r>
          </a:p>
          <a:p>
            <a:endParaRPr lang="ru-RU" sz="2000" dirty="0"/>
          </a:p>
        </p:txBody>
      </p:sp>
    </p:spTree>
    <p:extLst>
      <p:ext uri="{BB962C8B-B14F-4D97-AF65-F5344CB8AC3E}">
        <p14:creationId xmlns:p14="http://schemas.microsoft.com/office/powerpoint/2010/main" val="3689938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circle(in)">
                                      <p:cBhvr>
                                        <p:cTn id="17" dur="20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548680"/>
            <a:ext cx="7498080" cy="562074"/>
          </a:xfrm>
        </p:spPr>
        <p:txBody>
          <a:bodyPr>
            <a:normAutofit fontScale="90000"/>
          </a:bodyPr>
          <a:lstStyle/>
          <a:p>
            <a:r>
              <a:rPr lang="ru-RU" b="1" dirty="0" smtClean="0">
                <a:solidFill>
                  <a:srgbClr val="FF0000"/>
                </a:solidFill>
              </a:rPr>
              <a:t>Традиционная экономическая система</a:t>
            </a:r>
            <a:endParaRPr lang="ru-RU" b="1" dirty="0">
              <a:solidFill>
                <a:srgbClr val="FF0000"/>
              </a:solidFill>
            </a:endParaRPr>
          </a:p>
        </p:txBody>
      </p:sp>
      <p:sp>
        <p:nvSpPr>
          <p:cNvPr id="3" name="Объект 2"/>
          <p:cNvSpPr>
            <a:spLocks noGrp="1"/>
          </p:cNvSpPr>
          <p:nvPr>
            <p:ph sz="quarter" idx="1"/>
          </p:nvPr>
        </p:nvSpPr>
        <p:spPr>
          <a:xfrm>
            <a:off x="251520" y="1484784"/>
            <a:ext cx="8712968" cy="2448272"/>
          </a:xfrm>
        </p:spPr>
        <p:txBody>
          <a:bodyPr>
            <a:noAutofit/>
          </a:bodyPr>
          <a:lstStyle/>
          <a:p>
            <a:r>
              <a:rPr lang="ru-RU" sz="2800" dirty="0">
                <a:latin typeface="Times New Roman" panose="02020603050405020304" pitchFamily="18" charset="0"/>
                <a:cs typeface="Times New Roman" panose="02020603050405020304" pitchFamily="18" charset="0"/>
              </a:rPr>
              <a:t>В традиционной системе экономика основывается на натуральной форме общественного хозяйства, продукция производится прежде всего для собственного потребления. Господствующей формой собственности является общинная. Традиционная экономика характерна для доиндустриальных обществ. Новейшая же история знает два основных вида экономических систем — командно-административную и рыночную.</a:t>
            </a: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35595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700" b="1" dirty="0" smtClean="0">
                <a:solidFill>
                  <a:srgbClr val="FF0000"/>
                </a:solidFill>
              </a:rPr>
              <a:t>командно-административная экономическая </a:t>
            </a:r>
            <a:r>
              <a:rPr lang="ru-RU" sz="2700" b="1" dirty="0">
                <a:solidFill>
                  <a:srgbClr val="FF0000"/>
                </a:solidFill>
              </a:rPr>
              <a:t>система</a:t>
            </a:r>
            <a:endParaRPr lang="ru-RU" dirty="0"/>
          </a:p>
        </p:txBody>
      </p:sp>
      <p:sp>
        <p:nvSpPr>
          <p:cNvPr id="3" name="Объект 2"/>
          <p:cNvSpPr>
            <a:spLocks noGrp="1"/>
          </p:cNvSpPr>
          <p:nvPr>
            <p:ph sz="quarter" idx="1"/>
          </p:nvPr>
        </p:nvSpPr>
        <p:spPr>
          <a:xfrm>
            <a:off x="457200" y="1600200"/>
            <a:ext cx="8507288" cy="4873752"/>
          </a:xfrm>
        </p:spPr>
        <p:txBody>
          <a:bodyPr>
            <a:noAutofit/>
          </a:bodyPr>
          <a:lstStyle/>
          <a:p>
            <a:r>
              <a:rPr lang="ru-RU" dirty="0">
                <a:latin typeface="Times New Roman" panose="02020603050405020304" pitchFamily="18" charset="0"/>
                <a:cs typeface="Times New Roman" panose="02020603050405020304" pitchFamily="18" charset="0"/>
              </a:rPr>
              <a:t>Примером командно-административной системы является экономическая система Советского Союза, сформированная к концу 20-х годов и действовавшая до начала 80-х гг. XX в. В настоящее время примерами командно-административной экономики являются экономические системы Кубы и Северной Кореи. Основой командно-административной системы является государственная собственность на все ресурсы. Планирование экономики осуществляется из единого экономического центра и носит административный характер. Ценообразование также носит централизованный характер, не отражает реальной оценки произведенной продукции и не зависит от наличия или отсутствия спроса и предложения на тот или иной вид товара.</a:t>
            </a:r>
          </a:p>
        </p:txBody>
      </p:sp>
    </p:spTree>
    <p:extLst>
      <p:ext uri="{BB962C8B-B14F-4D97-AF65-F5344CB8AC3E}">
        <p14:creationId xmlns:p14="http://schemas.microsoft.com/office/powerpoint/2010/main" val="487887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1143000"/>
          </a:xfrm>
        </p:spPr>
        <p:txBody>
          <a:bodyPr>
            <a:noAutofit/>
          </a:bodyPr>
          <a:lstStyle/>
          <a:p>
            <a:pPr algn="ctr"/>
            <a:r>
              <a:rPr lang="ru-RU" sz="4000" b="1" cap="none" dirty="0" smtClean="0">
                <a:solidFill>
                  <a:srgbClr val="FF0000"/>
                </a:solidFill>
                <a:latin typeface="Times New Roman" panose="02020603050405020304" pitchFamily="18" charset="0"/>
                <a:ea typeface="+mn-ea"/>
                <a:cs typeface="Times New Roman" panose="02020603050405020304" pitchFamily="18" charset="0"/>
              </a:rPr>
              <a:t>Рыночная экономическая система</a:t>
            </a:r>
            <a:endParaRPr lang="ru-RU" sz="48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a:xfrm>
            <a:off x="179512" y="1600200"/>
            <a:ext cx="8784976" cy="4873752"/>
          </a:xfrm>
        </p:spPr>
        <p:txBody>
          <a:bodyPr>
            <a:normAutofit fontScale="25000" lnSpcReduction="20000"/>
          </a:bodyPr>
          <a:lstStyle/>
          <a:p>
            <a:pPr marL="82296" indent="0">
              <a:buNone/>
            </a:pPr>
            <a:endParaRPr lang="ru-RU" sz="2600" dirty="0"/>
          </a:p>
          <a:p>
            <a:r>
              <a:rPr lang="ru-RU" sz="8800" dirty="0">
                <a:latin typeface="Times New Roman" panose="02020603050405020304" pitchFamily="18" charset="0"/>
                <a:cs typeface="Times New Roman" panose="02020603050405020304" pitchFamily="18" charset="0"/>
              </a:rPr>
              <a:t>В рыночной экономической системе основу экономических отношений составляет частная собственность. Вопросы производства и реализации производимой продукции производители решают самостоятельно, основываясь на личном интересе. Особенностью рыночной системы является также ценообразование, которое не регулируется государством, а формируется путем взаимодействия спроса и предложения товаров на рынке. Элементом рыночного механизма хозяйствования является также конкуренция, то есть соперничество между участниками рыночного хозяйства за лучшие условия производства и купли-продажи товаров. Но нельзя отрицать и роль государства в рыночной экономике. Именно государство создает равные условия для конкуренции производителей, ограничивает монополизированное производство, стабилизирует экономические колебания и выполняет другие функции в экономической сфере, используя правовые (принятие законов) и финансово-экономические методы (установление налогов, пошлин и др.).</a:t>
            </a:r>
          </a:p>
        </p:txBody>
      </p:sp>
    </p:spTree>
    <p:extLst>
      <p:ext uri="{BB962C8B-B14F-4D97-AF65-F5344CB8AC3E}">
        <p14:creationId xmlns:p14="http://schemas.microsoft.com/office/powerpoint/2010/main" val="23648934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200" b="1" dirty="0" smtClean="0">
                <a:solidFill>
                  <a:srgbClr val="FF0000"/>
                </a:solidFill>
                <a:latin typeface="Times New Roman" panose="02020603050405020304" pitchFamily="18" charset="0"/>
                <a:cs typeface="Times New Roman" panose="02020603050405020304" pitchFamily="18" charset="0"/>
              </a:rPr>
              <a:t> смешанная </a:t>
            </a:r>
            <a:r>
              <a:rPr lang="ru-RU" sz="3600" b="1" cap="none" dirty="0" smtClean="0">
                <a:solidFill>
                  <a:srgbClr val="FF0000"/>
                </a:solidFill>
                <a:latin typeface="Times New Roman" panose="02020603050405020304" pitchFamily="18" charset="0"/>
                <a:cs typeface="Times New Roman" panose="02020603050405020304" pitchFamily="18" charset="0"/>
              </a:rPr>
              <a:t>экономическая </a:t>
            </a:r>
            <a:r>
              <a:rPr lang="ru-RU" sz="3600" b="1" cap="none" dirty="0">
                <a:solidFill>
                  <a:srgbClr val="FF0000"/>
                </a:solidFill>
                <a:latin typeface="Times New Roman" panose="02020603050405020304" pitchFamily="18" charset="0"/>
                <a:cs typeface="Times New Roman" panose="02020603050405020304" pitchFamily="18" charset="0"/>
              </a:rPr>
              <a:t>система</a:t>
            </a:r>
            <a:endParaRPr lang="ru-RU" sz="3200"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p:txBody>
          <a:bodyPr>
            <a:normAutofit fontScale="92500" lnSpcReduction="20000"/>
          </a:bodyPr>
          <a:lstStyle/>
          <a:p>
            <a:pPr>
              <a:buFont typeface="Arial"/>
              <a:buChar char="•"/>
            </a:pPr>
            <a:r>
              <a:rPr lang="ru-RU" dirty="0">
                <a:latin typeface="Times New Roman" panose="02020603050405020304" pitchFamily="18" charset="0"/>
                <a:cs typeface="Times New Roman" panose="02020603050405020304" pitchFamily="18" charset="0"/>
              </a:rPr>
              <a:t>наличие частного и государственного сектора экономики;</a:t>
            </a:r>
          </a:p>
          <a:p>
            <a:pPr>
              <a:buFont typeface="Arial"/>
              <a:buChar char="•"/>
            </a:pPr>
            <a:r>
              <a:rPr lang="ru-RU" dirty="0">
                <a:latin typeface="Times New Roman" panose="02020603050405020304" pitchFamily="18" charset="0"/>
                <a:cs typeface="Times New Roman" panose="02020603050405020304" pitchFamily="18" charset="0"/>
              </a:rPr>
              <a:t>сочетание рыночного и государственного механизмов регулирования;</a:t>
            </a:r>
          </a:p>
          <a:p>
            <a:pPr>
              <a:buFont typeface="Arial"/>
              <a:buChar char="•"/>
            </a:pPr>
            <a:r>
              <a:rPr lang="ru-RU" dirty="0">
                <a:latin typeface="Times New Roman" panose="02020603050405020304" pitchFamily="18" charset="0"/>
                <a:cs typeface="Times New Roman" panose="02020603050405020304" pitchFamily="18" charset="0"/>
              </a:rPr>
              <a:t>сочетание мотиваций частных предпринимателей с социально-значимыми задами в экономике, то есть непосредственное участие государства в предоставлении социальных благ;</a:t>
            </a:r>
          </a:p>
          <a:p>
            <a:pPr>
              <a:buFont typeface="Arial"/>
              <a:buChar char="•"/>
            </a:pPr>
            <a:r>
              <a:rPr lang="ru-RU" dirty="0">
                <a:latin typeface="Times New Roman" panose="02020603050405020304" pitchFamily="18" charset="0"/>
                <a:cs typeface="Times New Roman" panose="02020603050405020304" pitchFamily="18" charset="0"/>
              </a:rPr>
              <a:t>развитая инфраструктура;</a:t>
            </a:r>
          </a:p>
          <a:p>
            <a:pPr>
              <a:buFont typeface="Arial"/>
              <a:buChar char="•"/>
            </a:pPr>
            <a:r>
              <a:rPr lang="ru-RU" b="1" dirty="0">
                <a:latin typeface="Times New Roman" panose="02020603050405020304" pitchFamily="18" charset="0"/>
                <a:cs typeface="Times New Roman" panose="02020603050405020304" pitchFamily="18" charset="0"/>
              </a:rPr>
              <a:t>роль государства в смешанной экономике</a:t>
            </a:r>
            <a:r>
              <a:rPr lang="ru-RU" dirty="0">
                <a:latin typeface="Times New Roman" panose="02020603050405020304" pitchFamily="18" charset="0"/>
                <a:cs typeface="Times New Roman" panose="02020603050405020304" pitchFamily="18" charset="0"/>
              </a:rPr>
              <a:t>: обеспечивает правовую базу экономки, поощряет конкуренцию, перераспределяет доходы, уменьшает безработицу, сокращает инфляцию, стимулирует развитие экономики, поддержка предприятий государственного сектора экономики, инвестирования в сферы образования, здравоохранения, науки</a:t>
            </a:r>
            <a:r>
              <a:rPr lang="ru-RU" b="1" i="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культуры и другие.</a:t>
            </a:r>
          </a:p>
          <a:p>
            <a:endParaRPr lang="ru-RU" dirty="0"/>
          </a:p>
        </p:txBody>
      </p:sp>
    </p:spTree>
    <p:extLst>
      <p:ext uri="{BB962C8B-B14F-4D97-AF65-F5344CB8AC3E}">
        <p14:creationId xmlns:p14="http://schemas.microsoft.com/office/powerpoint/2010/main" val="16502210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b="1" u="sng" dirty="0" smtClean="0">
                <a:solidFill>
                  <a:srgbClr val="FF0000"/>
                </a:solidFill>
                <a:latin typeface="Times New Roman" panose="02020603050405020304" pitchFamily="18" charset="0"/>
                <a:cs typeface="Times New Roman" panose="02020603050405020304" pitchFamily="18" charset="0"/>
              </a:rPr>
              <a:t>Собственность </a:t>
            </a:r>
            <a:endParaRPr lang="ru-RU" sz="3600" b="1" u="sng"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a:xfrm>
            <a:off x="457200" y="1600200"/>
            <a:ext cx="8291264" cy="4873752"/>
          </a:xfrm>
        </p:spPr>
        <p:txBody>
          <a:bodyPr>
            <a:normAutofit/>
          </a:bodyPr>
          <a:lstStyle/>
          <a:p>
            <a:r>
              <a:rPr lang="ru-RU" sz="2800" b="1" i="1" dirty="0" smtClean="0">
                <a:solidFill>
                  <a:srgbClr val="333333"/>
                </a:solidFill>
                <a:latin typeface="Times New Roman" panose="02020603050405020304" pitchFamily="18" charset="0"/>
                <a:cs typeface="Times New Roman" panose="02020603050405020304" pitchFamily="18" charset="0"/>
              </a:rPr>
              <a:t>Собственность</a:t>
            </a:r>
            <a:r>
              <a:rPr lang="ru-RU" sz="2800" i="1" dirty="0">
                <a:solidFill>
                  <a:srgbClr val="333333"/>
                </a:solidFill>
                <a:latin typeface="Times New Roman" panose="02020603050405020304" pitchFamily="18" charset="0"/>
                <a:cs typeface="Times New Roman" panose="02020603050405020304" pitchFamily="18" charset="0"/>
              </a:rPr>
              <a:t> </a:t>
            </a:r>
            <a:r>
              <a:rPr lang="ru-RU" sz="2800" dirty="0">
                <a:solidFill>
                  <a:srgbClr val="333333"/>
                </a:solidFill>
                <a:latin typeface="Times New Roman" panose="02020603050405020304" pitchFamily="18" charset="0"/>
                <a:cs typeface="Times New Roman" panose="02020603050405020304" pitchFamily="18" charset="0"/>
              </a:rPr>
              <a:t>(от древнерусского «</a:t>
            </a:r>
            <a:r>
              <a:rPr lang="ru-RU" sz="2800" dirty="0" err="1">
                <a:solidFill>
                  <a:srgbClr val="333333"/>
                </a:solidFill>
                <a:latin typeface="Times New Roman" panose="02020603050405020304" pitchFamily="18" charset="0"/>
                <a:cs typeface="Times New Roman" panose="02020603050405020304" pitchFamily="18" charset="0"/>
              </a:rPr>
              <a:t>собность</a:t>
            </a:r>
            <a:r>
              <a:rPr lang="ru-RU" sz="2800" dirty="0">
                <a:solidFill>
                  <a:srgbClr val="333333"/>
                </a:solidFill>
                <a:latin typeface="Times New Roman" panose="02020603050405020304" pitchFamily="18" charset="0"/>
                <a:cs typeface="Times New Roman" panose="02020603050405020304" pitchFamily="18" charset="0"/>
              </a:rPr>
              <a:t>» — владение вещью или кем-либо как личным достоянием) — принадлежность вещей, материальных и духовных ценностей определённым лицам, юридическое право на такую принадлежность и экономические отношения между людьми по поводу принадлежности, раздела, передела объектов собственности.</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89296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sz="quarter" idx="1"/>
            <p:extLst>
              <p:ext uri="{D42A27DB-BD31-4B8C-83A1-F6EECF244321}">
                <p14:modId xmlns:p14="http://schemas.microsoft.com/office/powerpoint/2010/main" val="635799498"/>
              </p:ext>
            </p:extLst>
          </p:nvPr>
        </p:nvGraphicFramePr>
        <p:xfrm>
          <a:off x="179512" y="548680"/>
          <a:ext cx="8712967" cy="5378176"/>
        </p:xfrm>
        <a:graphic>
          <a:graphicData uri="http://schemas.openxmlformats.org/drawingml/2006/table">
            <a:tbl>
              <a:tblPr/>
              <a:tblGrid>
                <a:gridCol w="2520280"/>
                <a:gridCol w="3168352"/>
                <a:gridCol w="3024335"/>
              </a:tblGrid>
              <a:tr h="1199344">
                <a:tc gridSpan="3">
                  <a:txBody>
                    <a:bodyPr/>
                    <a:lstStyle/>
                    <a:p>
                      <a:pPr algn="ctr"/>
                      <a:r>
                        <a:rPr lang="ru-RU" sz="2400" b="1" dirty="0">
                          <a:solidFill>
                            <a:srgbClr val="333333"/>
                          </a:solidFill>
                          <a:effectLst/>
                        </a:rPr>
                        <a:t>Формы собственности в Российской федерации (по Конституции РФ)</a:t>
                      </a:r>
                      <a:endParaRPr lang="ru-RU" sz="2400" dirty="0">
                        <a:effectLst/>
                      </a:endParaRPr>
                    </a:p>
                  </a:txBody>
                  <a:tcPr marL="142875" marR="142875" marT="95250" marB="142875" anchor="ctr">
                    <a:lnL w="9525" cap="flat" cmpd="sng" algn="ctr">
                      <a:solidFill>
                        <a:srgbClr val="E9E9E9"/>
                      </a:solidFill>
                      <a:prstDash val="solid"/>
                      <a:round/>
                      <a:headEnd type="none" w="med" len="med"/>
                      <a:tailEnd type="none" w="med" len="med"/>
                    </a:lnL>
                    <a:lnR w="9525" cap="flat" cmpd="sng" algn="ctr">
                      <a:solidFill>
                        <a:srgbClr val="E9E9E9"/>
                      </a:solidFill>
                      <a:prstDash val="solid"/>
                      <a:round/>
                      <a:headEnd type="none" w="med" len="med"/>
                      <a:tailEnd type="none" w="med" len="med"/>
                    </a:lnR>
                    <a:lnT w="9525" cap="flat" cmpd="sng" algn="ctr">
                      <a:solidFill>
                        <a:srgbClr val="E9E9E9"/>
                      </a:solidFill>
                      <a:prstDash val="solid"/>
                      <a:round/>
                      <a:headEnd type="none" w="med" len="med"/>
                      <a:tailEnd type="none" w="med" len="med"/>
                    </a:lnT>
                    <a:lnB w="9525" cap="flat" cmpd="sng" algn="ctr">
                      <a:solidFill>
                        <a:srgbClr val="E9E9E9"/>
                      </a:solidFill>
                      <a:prstDash val="solid"/>
                      <a:round/>
                      <a:headEnd type="none" w="med" len="med"/>
                      <a:tailEnd type="none" w="med" len="med"/>
                    </a:lnB>
                    <a:solidFill>
                      <a:srgbClr val="FFFFFF"/>
                    </a:solidFill>
                  </a:tcPr>
                </a:tc>
                <a:tc hMerge="1">
                  <a:txBody>
                    <a:bodyPr/>
                    <a:lstStyle/>
                    <a:p>
                      <a:endParaRPr lang="ru-RU"/>
                    </a:p>
                  </a:txBody>
                  <a:tcPr/>
                </a:tc>
                <a:tc hMerge="1">
                  <a:txBody>
                    <a:bodyPr/>
                    <a:lstStyle/>
                    <a:p>
                      <a:endParaRPr lang="ru-RU"/>
                    </a:p>
                  </a:txBody>
                  <a:tcPr/>
                </a:tc>
              </a:tr>
              <a:tr h="816880">
                <a:tc>
                  <a:txBody>
                    <a:bodyPr/>
                    <a:lstStyle/>
                    <a:p>
                      <a:r>
                        <a:rPr lang="ru-RU" sz="2400" b="1" dirty="0">
                          <a:solidFill>
                            <a:srgbClr val="333333"/>
                          </a:solidFill>
                          <a:effectLst/>
                        </a:rPr>
                        <a:t>Частная </a:t>
                      </a:r>
                      <a:endParaRPr lang="ru-RU" sz="2400" b="0" dirty="0">
                        <a:effectLst/>
                      </a:endParaRPr>
                    </a:p>
                  </a:txBody>
                  <a:tcPr marL="142875" marR="142875" marT="95250" marB="142875" anchor="ctr">
                    <a:lnL w="9525" cap="flat" cmpd="sng" algn="ctr">
                      <a:solidFill>
                        <a:srgbClr val="E9E9E9"/>
                      </a:solidFill>
                      <a:prstDash val="solid"/>
                      <a:round/>
                      <a:headEnd type="none" w="med" len="med"/>
                      <a:tailEnd type="none" w="med" len="med"/>
                    </a:lnL>
                    <a:lnR w="9525" cap="flat" cmpd="sng" algn="ctr">
                      <a:solidFill>
                        <a:srgbClr val="E9E9E9"/>
                      </a:solidFill>
                      <a:prstDash val="solid"/>
                      <a:round/>
                      <a:headEnd type="none" w="med" len="med"/>
                      <a:tailEnd type="none" w="med" len="med"/>
                    </a:lnR>
                    <a:lnT w="9525" cap="flat" cmpd="sng" algn="ctr">
                      <a:solidFill>
                        <a:srgbClr val="E9E9E9"/>
                      </a:solidFill>
                      <a:prstDash val="solid"/>
                      <a:round/>
                      <a:headEnd type="none" w="med" len="med"/>
                      <a:tailEnd type="none" w="med" len="med"/>
                    </a:lnT>
                    <a:lnB w="9525" cap="flat" cmpd="sng" algn="ctr">
                      <a:solidFill>
                        <a:srgbClr val="E9E9E9"/>
                      </a:solidFill>
                      <a:prstDash val="solid"/>
                      <a:round/>
                      <a:headEnd type="none" w="med" len="med"/>
                      <a:tailEnd type="none" w="med" len="med"/>
                    </a:lnB>
                    <a:solidFill>
                      <a:srgbClr val="F8F8F8"/>
                    </a:solidFill>
                  </a:tcPr>
                </a:tc>
                <a:tc>
                  <a:txBody>
                    <a:bodyPr/>
                    <a:lstStyle/>
                    <a:p>
                      <a:r>
                        <a:rPr lang="ru-RU" sz="2400" b="1" dirty="0" smtClean="0">
                          <a:solidFill>
                            <a:srgbClr val="333333"/>
                          </a:solidFill>
                          <a:effectLst/>
                        </a:rPr>
                        <a:t>Государственная</a:t>
                      </a:r>
                      <a:endParaRPr lang="ru-RU" sz="2400" b="0" dirty="0">
                        <a:effectLst/>
                      </a:endParaRPr>
                    </a:p>
                  </a:txBody>
                  <a:tcPr marL="142875" marR="142875" marT="95250" marB="142875" anchor="ctr">
                    <a:lnL w="9525" cap="flat" cmpd="sng" algn="ctr">
                      <a:solidFill>
                        <a:srgbClr val="E9E9E9"/>
                      </a:solidFill>
                      <a:prstDash val="solid"/>
                      <a:round/>
                      <a:headEnd type="none" w="med" len="med"/>
                      <a:tailEnd type="none" w="med" len="med"/>
                    </a:lnL>
                    <a:lnR w="9525" cap="flat" cmpd="sng" algn="ctr">
                      <a:solidFill>
                        <a:srgbClr val="E9E9E9"/>
                      </a:solidFill>
                      <a:prstDash val="solid"/>
                      <a:round/>
                      <a:headEnd type="none" w="med" len="med"/>
                      <a:tailEnd type="none" w="med" len="med"/>
                    </a:lnR>
                    <a:lnT w="9525" cap="flat" cmpd="sng" algn="ctr">
                      <a:solidFill>
                        <a:srgbClr val="E9E9E9"/>
                      </a:solidFill>
                      <a:prstDash val="solid"/>
                      <a:round/>
                      <a:headEnd type="none" w="med" len="med"/>
                      <a:tailEnd type="none" w="med" len="med"/>
                    </a:lnT>
                    <a:lnB w="9525" cap="flat" cmpd="sng" algn="ctr">
                      <a:solidFill>
                        <a:srgbClr val="E9E9E9"/>
                      </a:solidFill>
                      <a:prstDash val="solid"/>
                      <a:round/>
                      <a:headEnd type="none" w="med" len="med"/>
                      <a:tailEnd type="none" w="med" len="med"/>
                    </a:lnB>
                    <a:solidFill>
                      <a:srgbClr val="F8F8F8"/>
                    </a:solidFill>
                  </a:tcPr>
                </a:tc>
                <a:tc>
                  <a:txBody>
                    <a:bodyPr/>
                    <a:lstStyle/>
                    <a:p>
                      <a:r>
                        <a:rPr lang="ru-RU" sz="2400" b="1" dirty="0" smtClean="0">
                          <a:solidFill>
                            <a:srgbClr val="333333"/>
                          </a:solidFill>
                          <a:effectLst/>
                        </a:rPr>
                        <a:t>Муниципальная</a:t>
                      </a:r>
                      <a:endParaRPr lang="ru-RU" sz="2400" b="0" dirty="0">
                        <a:effectLst/>
                      </a:endParaRPr>
                    </a:p>
                  </a:txBody>
                  <a:tcPr marL="142875" marR="142875" marT="95250" marB="142875" anchor="ctr">
                    <a:lnL w="9525" cap="flat" cmpd="sng" algn="ctr">
                      <a:solidFill>
                        <a:srgbClr val="E9E9E9"/>
                      </a:solidFill>
                      <a:prstDash val="solid"/>
                      <a:round/>
                      <a:headEnd type="none" w="med" len="med"/>
                      <a:tailEnd type="none" w="med" len="med"/>
                    </a:lnL>
                    <a:lnR w="9525" cap="flat" cmpd="sng" algn="ctr">
                      <a:solidFill>
                        <a:srgbClr val="E9E9E9"/>
                      </a:solidFill>
                      <a:prstDash val="solid"/>
                      <a:round/>
                      <a:headEnd type="none" w="med" len="med"/>
                      <a:tailEnd type="none" w="med" len="med"/>
                    </a:lnR>
                    <a:lnT w="9525" cap="flat" cmpd="sng" algn="ctr">
                      <a:solidFill>
                        <a:srgbClr val="E9E9E9"/>
                      </a:solidFill>
                      <a:prstDash val="solid"/>
                      <a:round/>
                      <a:headEnd type="none" w="med" len="med"/>
                      <a:tailEnd type="none" w="med" len="med"/>
                    </a:lnT>
                    <a:lnB w="9525" cap="flat" cmpd="sng" algn="ctr">
                      <a:solidFill>
                        <a:srgbClr val="E9E9E9"/>
                      </a:solidFill>
                      <a:prstDash val="solid"/>
                      <a:round/>
                      <a:headEnd type="none" w="med" len="med"/>
                      <a:tailEnd type="none" w="med" len="med"/>
                    </a:lnB>
                    <a:solidFill>
                      <a:srgbClr val="F8F8F8"/>
                    </a:solidFill>
                  </a:tcPr>
                </a:tc>
              </a:tr>
              <a:tr h="3361952">
                <a:tc>
                  <a:txBody>
                    <a:bodyPr/>
                    <a:lstStyle/>
                    <a:p>
                      <a:r>
                        <a:rPr lang="ru-RU" sz="2400" b="0" dirty="0">
                          <a:solidFill>
                            <a:srgbClr val="333333"/>
                          </a:solidFill>
                          <a:effectLst/>
                        </a:rPr>
                        <a:t>1. Собственность граждан</a:t>
                      </a:r>
                    </a:p>
                    <a:p>
                      <a:r>
                        <a:rPr lang="ru-RU" sz="2400" b="0" dirty="0">
                          <a:solidFill>
                            <a:srgbClr val="333333"/>
                          </a:solidFill>
                          <a:effectLst/>
                        </a:rPr>
                        <a:t>2. Собственность юридических лиц </a:t>
                      </a:r>
                    </a:p>
                  </a:txBody>
                  <a:tcPr marL="142875" marR="142875" marT="95250" marB="142875" anchor="ctr">
                    <a:lnL w="9525" cap="flat" cmpd="sng" algn="ctr">
                      <a:solidFill>
                        <a:srgbClr val="E9E9E9"/>
                      </a:solidFill>
                      <a:prstDash val="solid"/>
                      <a:round/>
                      <a:headEnd type="none" w="med" len="med"/>
                      <a:tailEnd type="none" w="med" len="med"/>
                    </a:lnL>
                    <a:lnR w="9525" cap="flat" cmpd="sng" algn="ctr">
                      <a:solidFill>
                        <a:srgbClr val="E9E9E9"/>
                      </a:solidFill>
                      <a:prstDash val="solid"/>
                      <a:round/>
                      <a:headEnd type="none" w="med" len="med"/>
                      <a:tailEnd type="none" w="med" len="med"/>
                    </a:lnR>
                    <a:lnT w="9525" cap="flat" cmpd="sng" algn="ctr">
                      <a:solidFill>
                        <a:srgbClr val="E9E9E9"/>
                      </a:solidFill>
                      <a:prstDash val="solid"/>
                      <a:round/>
                      <a:headEnd type="none" w="med" len="med"/>
                      <a:tailEnd type="none" w="med" len="med"/>
                    </a:lnT>
                    <a:lnB w="9525" cap="flat" cmpd="sng" algn="ctr">
                      <a:solidFill>
                        <a:srgbClr val="E9E9E9"/>
                      </a:solidFill>
                      <a:prstDash val="solid"/>
                      <a:round/>
                      <a:headEnd type="none" w="med" len="med"/>
                      <a:tailEnd type="none" w="med" len="med"/>
                    </a:lnB>
                    <a:solidFill>
                      <a:srgbClr val="FFFFFF"/>
                    </a:solidFill>
                  </a:tcPr>
                </a:tc>
                <a:tc>
                  <a:txBody>
                    <a:bodyPr/>
                    <a:lstStyle/>
                    <a:p>
                      <a:r>
                        <a:rPr lang="ru-RU" sz="2400" b="0" dirty="0">
                          <a:solidFill>
                            <a:srgbClr val="333333"/>
                          </a:solidFill>
                          <a:effectLst/>
                        </a:rPr>
                        <a:t>1. Федеральная собственность (принадлежит РФ)</a:t>
                      </a:r>
                    </a:p>
                    <a:p>
                      <a:r>
                        <a:rPr lang="ru-RU" sz="2400" b="0" dirty="0">
                          <a:solidFill>
                            <a:srgbClr val="333333"/>
                          </a:solidFill>
                          <a:effectLst/>
                        </a:rPr>
                        <a:t>2. Собственность субъектов РФ</a:t>
                      </a:r>
                    </a:p>
                  </a:txBody>
                  <a:tcPr marL="142875" marR="142875" marT="95250" marB="142875" anchor="ctr">
                    <a:lnL w="9525" cap="flat" cmpd="sng" algn="ctr">
                      <a:solidFill>
                        <a:srgbClr val="E9E9E9"/>
                      </a:solidFill>
                      <a:prstDash val="solid"/>
                      <a:round/>
                      <a:headEnd type="none" w="med" len="med"/>
                      <a:tailEnd type="none" w="med" len="med"/>
                    </a:lnL>
                    <a:lnR w="9525" cap="flat" cmpd="sng" algn="ctr">
                      <a:solidFill>
                        <a:srgbClr val="E9E9E9"/>
                      </a:solidFill>
                      <a:prstDash val="solid"/>
                      <a:round/>
                      <a:headEnd type="none" w="med" len="med"/>
                      <a:tailEnd type="none" w="med" len="med"/>
                    </a:lnR>
                    <a:lnT w="9525" cap="flat" cmpd="sng" algn="ctr">
                      <a:solidFill>
                        <a:srgbClr val="E9E9E9"/>
                      </a:solidFill>
                      <a:prstDash val="solid"/>
                      <a:round/>
                      <a:headEnd type="none" w="med" len="med"/>
                      <a:tailEnd type="none" w="med" len="med"/>
                    </a:lnT>
                    <a:lnB w="9525" cap="flat" cmpd="sng" algn="ctr">
                      <a:solidFill>
                        <a:srgbClr val="E9E9E9"/>
                      </a:solidFill>
                      <a:prstDash val="solid"/>
                      <a:round/>
                      <a:headEnd type="none" w="med" len="med"/>
                      <a:tailEnd type="none" w="med" len="med"/>
                    </a:lnB>
                    <a:solidFill>
                      <a:srgbClr val="FFFFFF"/>
                    </a:solidFill>
                  </a:tcPr>
                </a:tc>
                <a:tc>
                  <a:txBody>
                    <a:bodyPr/>
                    <a:lstStyle/>
                    <a:p>
                      <a:r>
                        <a:rPr lang="ru-RU" sz="2400" dirty="0">
                          <a:effectLst/>
                        </a:rPr>
                        <a:t>Принадлежит городским и сельским поселениям, другим муниципальным образованиям.</a:t>
                      </a:r>
                    </a:p>
                  </a:txBody>
                  <a:tcPr marL="142875" marR="142875" marT="95250" marB="142875" anchor="ctr">
                    <a:lnL w="9525" cap="flat" cmpd="sng" algn="ctr">
                      <a:solidFill>
                        <a:srgbClr val="E9E9E9"/>
                      </a:solidFill>
                      <a:prstDash val="solid"/>
                      <a:round/>
                      <a:headEnd type="none" w="med" len="med"/>
                      <a:tailEnd type="none" w="med" len="med"/>
                    </a:lnL>
                    <a:lnR w="9525" cap="flat" cmpd="sng" algn="ctr">
                      <a:solidFill>
                        <a:srgbClr val="E9E9E9"/>
                      </a:solidFill>
                      <a:prstDash val="solid"/>
                      <a:round/>
                      <a:headEnd type="none" w="med" len="med"/>
                      <a:tailEnd type="none" w="med" len="med"/>
                    </a:lnR>
                    <a:lnT w="9525" cap="flat" cmpd="sng" algn="ctr">
                      <a:solidFill>
                        <a:srgbClr val="E9E9E9"/>
                      </a:solidFill>
                      <a:prstDash val="solid"/>
                      <a:round/>
                      <a:headEnd type="none" w="med" len="med"/>
                      <a:tailEnd type="none" w="med" len="med"/>
                    </a:lnT>
                    <a:lnB w="9525" cap="flat" cmpd="sng" algn="ctr">
                      <a:solidFill>
                        <a:srgbClr val="E9E9E9"/>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29273011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16632"/>
            <a:ext cx="7467600" cy="1143000"/>
          </a:xfrm>
        </p:spPr>
        <p:txBody>
          <a:bodyPr/>
          <a:lstStyle/>
          <a:p>
            <a:pPr marL="274320" lvl="0" indent="-274320">
              <a:lnSpc>
                <a:spcPct val="115000"/>
              </a:lnSpc>
              <a:spcBef>
                <a:spcPts val="600"/>
              </a:spcBef>
              <a:spcAft>
                <a:spcPts val="1000"/>
              </a:spcAft>
            </a:pPr>
            <a:r>
              <a:rPr lang="ru-RU" sz="2800" b="1" cap="none" dirty="0">
                <a:solidFill>
                  <a:srgbClr val="FF0000"/>
                </a:solidFill>
                <a:latin typeface="Times New Roman" panose="02020603050405020304" pitchFamily="18" charset="0"/>
                <a:ea typeface="Calibri"/>
                <a:cs typeface="Times New Roman" panose="02020603050405020304" pitchFamily="18" charset="0"/>
              </a:rPr>
              <a:t>Инфляция</a:t>
            </a:r>
            <a:r>
              <a:rPr lang="ru-RU" sz="2400" cap="none" dirty="0">
                <a:solidFill>
                  <a:prstClr val="black"/>
                </a:solidFill>
                <a:latin typeface="Times New Roman" panose="02020603050405020304" pitchFamily="18" charset="0"/>
                <a:ea typeface="Calibri"/>
                <a:cs typeface="Times New Roman" panose="02020603050405020304" pitchFamily="18" charset="0"/>
              </a:rPr>
              <a:t/>
            </a:r>
            <a:br>
              <a:rPr lang="ru-RU" sz="2400" cap="none" dirty="0">
                <a:solidFill>
                  <a:prstClr val="black"/>
                </a:solidFill>
                <a:latin typeface="Times New Roman" panose="02020603050405020304" pitchFamily="18" charset="0"/>
                <a:ea typeface="Calibri"/>
                <a:cs typeface="Times New Roman" panose="02020603050405020304" pitchFamily="18" charset="0"/>
              </a:rPr>
            </a:br>
            <a:endParaRPr lang="ru-RU" dirty="0"/>
          </a:p>
        </p:txBody>
      </p:sp>
      <p:sp>
        <p:nvSpPr>
          <p:cNvPr id="3" name="Объект 2"/>
          <p:cNvSpPr>
            <a:spLocks noGrp="1"/>
          </p:cNvSpPr>
          <p:nvPr>
            <p:ph sz="quarter" idx="1"/>
          </p:nvPr>
        </p:nvSpPr>
        <p:spPr>
          <a:xfrm>
            <a:off x="323528" y="836712"/>
            <a:ext cx="8208912" cy="5472608"/>
          </a:xfrm>
        </p:spPr>
        <p:txBody>
          <a:bodyPr>
            <a:normAutofit/>
          </a:bodyPr>
          <a:lstStyle/>
          <a:p>
            <a:pPr marL="0" indent="0">
              <a:buNone/>
            </a:pPr>
            <a:r>
              <a:rPr lang="ru-RU" b="1" i="1" dirty="0">
                <a:latin typeface="Times New Roman" panose="02020603050405020304" pitchFamily="18" charset="0"/>
                <a:cs typeface="Times New Roman" panose="02020603050405020304" pitchFamily="18" charset="0"/>
              </a:rPr>
              <a:t>Инфляция</a:t>
            </a:r>
            <a:r>
              <a:rPr lang="ru-RU" dirty="0">
                <a:latin typeface="Times New Roman" panose="02020603050405020304" pitchFamily="18" charset="0"/>
                <a:cs typeface="Times New Roman" panose="02020603050405020304" pitchFamily="18" charset="0"/>
              </a:rPr>
              <a:t> (от лат.</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inflatio</a:t>
            </a:r>
            <a:r>
              <a:rPr lang="ru-RU" dirty="0">
                <a:latin typeface="Times New Roman" panose="02020603050405020304" pitchFamily="18" charset="0"/>
                <a:cs typeface="Times New Roman" panose="02020603050405020304" pitchFamily="18" charset="0"/>
              </a:rPr>
              <a:t> — «вздутие») — это устойчивый процесс снижения покупательной способности денег, их обесценивание</a:t>
            </a:r>
            <a:r>
              <a:rPr lang="ru-RU" dirty="0" smtClean="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Во время инфляции бумажные деньги данного государства обесцениваются:</a:t>
            </a:r>
          </a:p>
          <a:p>
            <a:pPr>
              <a:buFont typeface="Arial"/>
              <a:buChar char="•"/>
            </a:pPr>
            <a:r>
              <a:rPr lang="ru-RU" dirty="0">
                <a:latin typeface="Times New Roman" panose="02020603050405020304" pitchFamily="18" charset="0"/>
                <a:cs typeface="Times New Roman" panose="02020603050405020304" pitchFamily="18" charset="0"/>
              </a:rPr>
              <a:t>по отношению к золоту (при золотом стандарте);</a:t>
            </a:r>
          </a:p>
          <a:p>
            <a:pPr>
              <a:buFont typeface="Arial"/>
              <a:buChar char="•"/>
            </a:pPr>
            <a:r>
              <a:rPr lang="ru-RU" dirty="0">
                <a:latin typeface="Times New Roman" panose="02020603050405020304" pitchFamily="18" charset="0"/>
                <a:cs typeface="Times New Roman" panose="02020603050405020304" pitchFamily="18" charset="0"/>
              </a:rPr>
              <a:t>по отношению к товарам и услугам;</a:t>
            </a:r>
          </a:p>
          <a:p>
            <a:pPr>
              <a:buFont typeface="Arial"/>
              <a:buChar char="•"/>
            </a:pPr>
            <a:r>
              <a:rPr lang="ru-RU" dirty="0">
                <a:latin typeface="Times New Roman" panose="02020603050405020304" pitchFamily="18" charset="0"/>
                <a:cs typeface="Times New Roman" panose="02020603050405020304" pitchFamily="18" charset="0"/>
              </a:rPr>
              <a:t>по отношению к денежным знакам других государств.</a:t>
            </a:r>
          </a:p>
          <a:p>
            <a:r>
              <a:rPr lang="ru-RU" b="1" dirty="0">
                <a:latin typeface="Times New Roman" panose="02020603050405020304" pitchFamily="18" charset="0"/>
                <a:cs typeface="Times New Roman" panose="02020603050405020304" pitchFamily="18" charset="0"/>
              </a:rPr>
              <a:t>Основные источники инфляции:</a:t>
            </a:r>
            <a:endParaRPr lang="ru-RU" dirty="0">
              <a:latin typeface="Times New Roman" panose="02020603050405020304" pitchFamily="18" charset="0"/>
              <a:cs typeface="Times New Roman" panose="02020603050405020304" pitchFamily="18" charset="0"/>
            </a:endParaRPr>
          </a:p>
          <a:p>
            <a:pPr>
              <a:buFont typeface="+mj-lt"/>
              <a:buAutoNum type="arabicPeriod"/>
            </a:pPr>
            <a:r>
              <a:rPr lang="ru-RU" dirty="0">
                <a:latin typeface="Times New Roman" panose="02020603050405020304" pitchFamily="18" charset="0"/>
                <a:cs typeface="Times New Roman" panose="02020603050405020304" pitchFamily="18" charset="0"/>
              </a:rPr>
              <a:t>Повышение номинальной заработной платы.</a:t>
            </a:r>
          </a:p>
          <a:p>
            <a:pPr>
              <a:buFont typeface="+mj-lt"/>
              <a:buAutoNum type="arabicPeriod"/>
            </a:pPr>
            <a:r>
              <a:rPr lang="ru-RU" dirty="0">
                <a:latin typeface="Times New Roman" panose="02020603050405020304" pitchFamily="18" charset="0"/>
                <a:cs typeface="Times New Roman" panose="02020603050405020304" pitchFamily="18" charset="0"/>
              </a:rPr>
              <a:t>Увеличение цен на сырьё и энергию.</a:t>
            </a:r>
          </a:p>
          <a:p>
            <a:pPr>
              <a:buFont typeface="+mj-lt"/>
              <a:buAutoNum type="arabicPeriod"/>
            </a:pPr>
            <a:r>
              <a:rPr lang="ru-RU" dirty="0">
                <a:latin typeface="Times New Roman" panose="02020603050405020304" pitchFamily="18" charset="0"/>
                <a:cs typeface="Times New Roman" panose="02020603050405020304" pitchFamily="18" charset="0"/>
              </a:rPr>
              <a:t>Увеличение налогов.</a:t>
            </a:r>
          </a:p>
          <a:p>
            <a:pPr marL="0" indent="0">
              <a:buNone/>
            </a:pPr>
            <a:endParaRPr lang="ru-RU" dirty="0"/>
          </a:p>
        </p:txBody>
      </p:sp>
    </p:spTree>
    <p:extLst>
      <p:ext uri="{BB962C8B-B14F-4D97-AF65-F5344CB8AC3E}">
        <p14:creationId xmlns:p14="http://schemas.microsoft.com/office/powerpoint/2010/main" val="3764428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FF0000"/>
                </a:solidFill>
                <a:latin typeface="Circe"/>
              </a:rPr>
              <a:t>Рынок труда и безработица</a:t>
            </a:r>
            <a:r>
              <a:rPr lang="ru-RU" b="1" dirty="0">
                <a:solidFill>
                  <a:srgbClr val="333333"/>
                </a:solidFill>
                <a:latin typeface="Circe"/>
              </a:rPr>
              <a:t/>
            </a:r>
            <a:br>
              <a:rPr lang="ru-RU" b="1" dirty="0">
                <a:solidFill>
                  <a:srgbClr val="333333"/>
                </a:solidFill>
                <a:latin typeface="Circe"/>
              </a:rPr>
            </a:br>
            <a:endParaRPr lang="ru-RU" dirty="0"/>
          </a:p>
        </p:txBody>
      </p:sp>
      <p:sp>
        <p:nvSpPr>
          <p:cNvPr id="3" name="Объект 2"/>
          <p:cNvSpPr>
            <a:spLocks noGrp="1"/>
          </p:cNvSpPr>
          <p:nvPr>
            <p:ph sz="quarter" idx="1"/>
          </p:nvPr>
        </p:nvSpPr>
        <p:spPr>
          <a:xfrm>
            <a:off x="395536" y="1052736"/>
            <a:ext cx="8568952" cy="5616624"/>
          </a:xfrm>
        </p:spPr>
        <p:txBody>
          <a:bodyPr>
            <a:normAutofit fontScale="85000" lnSpcReduction="20000"/>
          </a:bodyPr>
          <a:lstStyle/>
          <a:p>
            <a:r>
              <a:rPr lang="ru-RU" b="1" i="1" dirty="0">
                <a:latin typeface="Times New Roman" panose="02020603050405020304" pitchFamily="18" charset="0"/>
                <a:cs typeface="Times New Roman" panose="02020603050405020304" pitchFamily="18" charset="0"/>
              </a:rPr>
              <a:t>Рынок труда</a:t>
            </a:r>
            <a:r>
              <a:rPr lang="ru-RU" dirty="0">
                <a:latin typeface="Times New Roman" panose="02020603050405020304" pitchFamily="18" charset="0"/>
                <a:cs typeface="Times New Roman" panose="02020603050405020304" pitchFamily="18" charset="0"/>
              </a:rPr>
              <a:t> — это сфера формирования спроса и предложения рабочей силы. </a:t>
            </a:r>
          </a:p>
          <a:p>
            <a:r>
              <a:rPr lang="ru-RU" dirty="0">
                <a:latin typeface="Times New Roman" panose="02020603050405020304" pitchFamily="18" charset="0"/>
                <a:cs typeface="Times New Roman" panose="02020603050405020304" pitchFamily="18" charset="0"/>
              </a:rPr>
              <a:t>Через рынок труда происходит продажа </a:t>
            </a:r>
            <a:r>
              <a:rPr lang="ru-RU" b="1" i="1" dirty="0">
                <a:latin typeface="Times New Roman" panose="02020603050405020304" pitchFamily="18" charset="0"/>
                <a:cs typeface="Times New Roman" panose="02020603050405020304" pitchFamily="18" charset="0"/>
              </a:rPr>
              <a:t>рабочей силы</a:t>
            </a:r>
            <a:r>
              <a:rPr lang="ru-RU" dirty="0">
                <a:latin typeface="Times New Roman" panose="02020603050405020304" pitchFamily="18" charset="0"/>
                <a:cs typeface="Times New Roman" panose="02020603050405020304" pitchFamily="18" charset="0"/>
              </a:rPr>
              <a:t> на определённый срок. Рынок труда характеризуется такими показателями, как численность экономически активного населения, численность людей, занятых в экономике, уровень безработицы. Особенностью рынка труда является то, что он имеет дело с особым ресурсом — «человеческим капиталом».</a:t>
            </a:r>
          </a:p>
          <a:p>
            <a:endParaRPr lang="ru-RU" b="1" i="1" dirty="0" smtClean="0">
              <a:latin typeface="Times New Roman" panose="02020603050405020304" pitchFamily="18" charset="0"/>
              <a:cs typeface="Times New Roman" panose="02020603050405020304" pitchFamily="18" charset="0"/>
            </a:endParaRPr>
          </a:p>
          <a:p>
            <a:r>
              <a:rPr lang="ru-RU" b="1" i="1" dirty="0" smtClean="0">
                <a:latin typeface="Times New Roman" panose="02020603050405020304" pitchFamily="18" charset="0"/>
                <a:cs typeface="Times New Roman" panose="02020603050405020304" pitchFamily="18" charset="0"/>
              </a:rPr>
              <a:t>Экономически </a:t>
            </a:r>
            <a:r>
              <a:rPr lang="ru-RU" b="1" i="1" dirty="0">
                <a:latin typeface="Times New Roman" panose="02020603050405020304" pitchFamily="18" charset="0"/>
                <a:cs typeface="Times New Roman" panose="02020603050405020304" pitchFamily="18" charset="0"/>
              </a:rPr>
              <a:t>активное население (рабочая сила: занятые + безработные)</a:t>
            </a:r>
            <a:r>
              <a:rPr lang="ru-RU" dirty="0">
                <a:latin typeface="Times New Roman" panose="02020603050405020304" pitchFamily="18" charset="0"/>
                <a:cs typeface="Times New Roman" panose="02020603050405020304" pitchFamily="18" charset="0"/>
              </a:rPr>
              <a:t> — это население страны, включающее в себя занятых и безработных женщин и мужчин в возрасте от 15 лет.  В состав рабочей силы не включаются неработающие студенты, инвалиды, лица, занятые ведением домашнего хозяйства и т. д. </a:t>
            </a:r>
          </a:p>
          <a:p>
            <a:endParaRPr lang="ru-RU" b="1" i="1" dirty="0" smtClean="0">
              <a:latin typeface="Times New Roman" panose="02020603050405020304" pitchFamily="18" charset="0"/>
              <a:cs typeface="Times New Roman" panose="02020603050405020304" pitchFamily="18" charset="0"/>
            </a:endParaRPr>
          </a:p>
          <a:p>
            <a:r>
              <a:rPr lang="ru-RU" b="1" i="1" dirty="0" smtClean="0">
                <a:latin typeface="Times New Roman" panose="02020603050405020304" pitchFamily="18" charset="0"/>
                <a:cs typeface="Times New Roman" panose="02020603050405020304" pitchFamily="18" charset="0"/>
              </a:rPr>
              <a:t>Трудовые </a:t>
            </a:r>
            <a:r>
              <a:rPr lang="ru-RU" b="1" i="1" dirty="0">
                <a:latin typeface="Times New Roman" panose="02020603050405020304" pitchFamily="18" charset="0"/>
                <a:cs typeface="Times New Roman" panose="02020603050405020304" pitchFamily="18" charset="0"/>
              </a:rPr>
              <a:t>ресурсы</a:t>
            </a:r>
            <a:r>
              <a:rPr lang="ru-RU" i="1" dirty="0">
                <a:latin typeface="Times New Roman" panose="02020603050405020304" pitchFamily="18" charset="0"/>
                <a:cs typeface="Times New Roman" panose="02020603050405020304" pitchFamily="18" charset="0"/>
              </a:rPr>
              <a:t> (</a:t>
            </a:r>
            <a:r>
              <a:rPr lang="ru-RU" b="1" i="1" dirty="0">
                <a:latin typeface="Times New Roman" panose="02020603050405020304" pitchFamily="18" charset="0"/>
                <a:cs typeface="Times New Roman" panose="02020603050405020304" pitchFamily="18" charset="0"/>
              </a:rPr>
              <a:t>трудоспособное население</a:t>
            </a:r>
            <a:r>
              <a:rPr lang="ru-RU" i="1" dirty="0">
                <a:latin typeface="Times New Roman" panose="02020603050405020304" pitchFamily="18" charset="0"/>
                <a:cs typeface="Times New Roman" panose="02020603050405020304" pitchFamily="18" charset="0"/>
              </a:rPr>
              <a:t> + иностранные трудовые мигранты)</a:t>
            </a:r>
            <a:r>
              <a:rPr lang="ru-RU" dirty="0">
                <a:latin typeface="Times New Roman" panose="02020603050405020304" pitchFamily="18" charset="0"/>
                <a:cs typeface="Times New Roman" panose="02020603050405020304" pitchFamily="18" charset="0"/>
              </a:rPr>
              <a:t> — более широкое понятие, это часть населения, способная работать (в соответствии с трудовым законодательством), т.е. это люди, занятые экономической деятельностью, а также способные трудиться, но не работающие по тем или иным причинам, за исключением неработающих инвалидов.</a:t>
            </a:r>
          </a:p>
          <a:p>
            <a:endParaRPr lang="ru-RU" dirty="0"/>
          </a:p>
        </p:txBody>
      </p:sp>
    </p:spTree>
    <p:extLst>
      <p:ext uri="{BB962C8B-B14F-4D97-AF65-F5344CB8AC3E}">
        <p14:creationId xmlns:p14="http://schemas.microsoft.com/office/powerpoint/2010/main" val="1879337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circle(in)">
                                      <p:cBhvr>
                                        <p:cTn id="19" dur="20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circle(in)">
                                      <p:cBhvr>
                                        <p:cTn id="24"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706090"/>
          </a:xfrm>
        </p:spPr>
        <p:txBody>
          <a:bodyPr/>
          <a:lstStyle/>
          <a:p>
            <a:r>
              <a:rPr lang="ru-RU" b="1" dirty="0">
                <a:solidFill>
                  <a:srgbClr val="FF0000"/>
                </a:solidFill>
                <a:latin typeface="Circe"/>
              </a:rPr>
              <a:t>Рынок труда и безработица</a:t>
            </a:r>
            <a:endParaRPr lang="ru-RU" dirty="0"/>
          </a:p>
        </p:txBody>
      </p:sp>
      <p:sp>
        <p:nvSpPr>
          <p:cNvPr id="3" name="Объект 2"/>
          <p:cNvSpPr>
            <a:spLocks noGrp="1"/>
          </p:cNvSpPr>
          <p:nvPr>
            <p:ph sz="quarter" idx="1"/>
          </p:nvPr>
        </p:nvSpPr>
        <p:spPr>
          <a:xfrm>
            <a:off x="457200" y="1600200"/>
            <a:ext cx="8363272" cy="4873752"/>
          </a:xfrm>
        </p:spPr>
        <p:txBody>
          <a:bodyPr>
            <a:normAutofit lnSpcReduction="10000"/>
          </a:bodyPr>
          <a:lstStyle/>
          <a:p>
            <a:r>
              <a:rPr lang="ru-RU" b="1" i="1" dirty="0">
                <a:solidFill>
                  <a:srgbClr val="333333"/>
                </a:solidFill>
                <a:latin typeface="Circe"/>
              </a:rPr>
              <a:t>Занятость</a:t>
            </a:r>
            <a:r>
              <a:rPr lang="ru-RU" i="1" dirty="0">
                <a:solidFill>
                  <a:srgbClr val="333333"/>
                </a:solidFill>
                <a:latin typeface="Circe"/>
              </a:rPr>
              <a:t> — </a:t>
            </a:r>
            <a:r>
              <a:rPr lang="ru-RU" dirty="0">
                <a:solidFill>
                  <a:srgbClr val="333333"/>
                </a:solidFill>
                <a:latin typeface="Circe"/>
              </a:rPr>
              <a:t>это деятельность людей, связанная с удовлетворением их личных потребностей и приносящая им трудовой доход. </a:t>
            </a:r>
          </a:p>
          <a:p>
            <a:r>
              <a:rPr lang="ru-RU" dirty="0">
                <a:solidFill>
                  <a:srgbClr val="333333"/>
                </a:solidFill>
                <a:latin typeface="Circe"/>
              </a:rPr>
              <a:t>Уровень занятости определяется процентным отношением количества работающих людей к общей численности экономически активного населения в рассматриваемый период. К тем, кто не включается в состав рабочей силы, относятся незанятые в общественном производстве и не стремящиеся получить работу.</a:t>
            </a:r>
          </a:p>
          <a:p>
            <a:r>
              <a:rPr lang="ru-RU" b="1" i="1" dirty="0">
                <a:solidFill>
                  <a:srgbClr val="333333"/>
                </a:solidFill>
                <a:latin typeface="Circe"/>
              </a:rPr>
              <a:t>Безработица</a:t>
            </a:r>
            <a:r>
              <a:rPr lang="ru-RU" i="1" dirty="0">
                <a:solidFill>
                  <a:srgbClr val="333333"/>
                </a:solidFill>
                <a:latin typeface="Circe"/>
              </a:rPr>
              <a:t> — </a:t>
            </a:r>
            <a:r>
              <a:rPr lang="ru-RU" dirty="0">
                <a:solidFill>
                  <a:srgbClr val="333333"/>
                </a:solidFill>
                <a:latin typeface="Circe"/>
              </a:rPr>
              <a:t>это социально-экономическое явление, при котором часть населения не может найти работу. </a:t>
            </a:r>
          </a:p>
          <a:p>
            <a:endParaRPr lang="ru-RU" dirty="0"/>
          </a:p>
        </p:txBody>
      </p:sp>
    </p:spTree>
    <p:extLst>
      <p:ext uri="{BB962C8B-B14F-4D97-AF65-F5344CB8AC3E}">
        <p14:creationId xmlns:p14="http://schemas.microsoft.com/office/powerpoint/2010/main" val="3798454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718"/>
            <a:ext cx="8147248" cy="828010"/>
          </a:xfrm>
        </p:spPr>
        <p:txBody>
          <a:bodyPr>
            <a:noAutofit/>
          </a:bodyPr>
          <a:lstStyle/>
          <a:p>
            <a:pPr algn="ctr"/>
            <a:r>
              <a:rPr lang="ru-RU" sz="2400" b="1" u="sng" dirty="0" smtClean="0">
                <a:solidFill>
                  <a:srgbClr val="FF0000"/>
                </a:solidFill>
                <a:effectLst/>
                <a:latin typeface="Arial Black" panose="020B0A04020102020204" pitchFamily="34" charset="0"/>
              </a:rPr>
              <a:t>Специфика Задания 9</a:t>
            </a:r>
            <a:endParaRPr lang="ru-RU" sz="2400" b="1" u="sng" dirty="0">
              <a:solidFill>
                <a:srgbClr val="FF0000"/>
              </a:solidFill>
              <a:effectLst/>
              <a:latin typeface="Arial Black" panose="020B0A04020102020204" pitchFamily="34" charset="0"/>
            </a:endParaRPr>
          </a:p>
        </p:txBody>
      </p:sp>
      <p:sp>
        <p:nvSpPr>
          <p:cNvPr id="3" name="Объект 2"/>
          <p:cNvSpPr>
            <a:spLocks noGrp="1"/>
          </p:cNvSpPr>
          <p:nvPr>
            <p:ph sz="quarter" idx="1"/>
          </p:nvPr>
        </p:nvSpPr>
        <p:spPr/>
        <p:txBody>
          <a:bodyPr>
            <a:normAutofit fontScale="92500"/>
          </a:bodyPr>
          <a:lstStyle/>
          <a:p>
            <a:pPr>
              <a:lnSpc>
                <a:spcPct val="115000"/>
              </a:lnSpc>
              <a:spcAft>
                <a:spcPts val="0"/>
              </a:spcAft>
            </a:pPr>
            <a:r>
              <a:rPr lang="ru-RU" dirty="0">
                <a:solidFill>
                  <a:srgbClr val="000000"/>
                </a:solidFill>
                <a:latin typeface="Times New Roman"/>
                <a:ea typeface="Times New Roman"/>
                <a:cs typeface="Times New Roman"/>
              </a:rPr>
              <a:t>Девятое задание итогового экзамена по обществознанию </a:t>
            </a:r>
            <a:r>
              <a:rPr lang="ru-RU" dirty="0" smtClean="0">
                <a:solidFill>
                  <a:srgbClr val="000000"/>
                </a:solidFill>
                <a:latin typeface="Times New Roman"/>
                <a:ea typeface="Times New Roman"/>
                <a:cs typeface="Times New Roman"/>
              </a:rPr>
              <a:t>основывается </a:t>
            </a:r>
            <a:r>
              <a:rPr lang="ru-RU" dirty="0">
                <a:solidFill>
                  <a:srgbClr val="000000"/>
                </a:solidFill>
                <a:latin typeface="Times New Roman"/>
                <a:ea typeface="Times New Roman"/>
                <a:cs typeface="Times New Roman"/>
              </a:rPr>
              <a:t>на всех темах, связанных с экономической сферой жизни общества и проверяемые в заданиях под номерами 7 и 8. Оно относится к тому типу заданий, который включает в себя так называемое обращение к социальным реалиям: в 1-2 предложениях описывается какая-либо ситуация, к которой задается вопрос – на определение термина, процессов, характеристик. Далее предлагается 4 варианта ответа, из которых нужно выбрать один верный. </a:t>
            </a:r>
            <a:endParaRPr lang="ru-RU" dirty="0" smtClean="0">
              <a:solidFill>
                <a:srgbClr val="000000"/>
              </a:solidFill>
              <a:latin typeface="Times New Roman"/>
              <a:ea typeface="Times New Roman"/>
              <a:cs typeface="Times New Roman"/>
            </a:endParaRPr>
          </a:p>
          <a:p>
            <a:pPr>
              <a:lnSpc>
                <a:spcPct val="115000"/>
              </a:lnSpc>
              <a:spcAft>
                <a:spcPts val="0"/>
              </a:spcAft>
            </a:pPr>
            <a:r>
              <a:rPr lang="ru-RU" b="1" dirty="0" smtClean="0">
                <a:solidFill>
                  <a:srgbClr val="FF0000"/>
                </a:solidFill>
                <a:latin typeface="Times New Roman"/>
                <a:ea typeface="Times New Roman"/>
                <a:cs typeface="Times New Roman"/>
              </a:rPr>
              <a:t>Максимальный </a:t>
            </a:r>
            <a:r>
              <a:rPr lang="ru-RU" b="1" dirty="0">
                <a:solidFill>
                  <a:srgbClr val="FF0000"/>
                </a:solidFill>
                <a:latin typeface="Times New Roman"/>
                <a:ea typeface="Times New Roman"/>
                <a:cs typeface="Times New Roman"/>
              </a:rPr>
              <a:t>балл за девятое задание ОГЭ по обществознанию – 1.</a:t>
            </a:r>
            <a:endParaRPr lang="ru-RU" sz="3200" b="1" dirty="0">
              <a:solidFill>
                <a:srgbClr val="FF0000"/>
              </a:solidFill>
              <a:latin typeface="Calibri"/>
              <a:ea typeface="Calibri"/>
              <a:cs typeface="Times New Roman"/>
            </a:endParaRPr>
          </a:p>
          <a:p>
            <a:endParaRPr lang="ru-RU" dirty="0"/>
          </a:p>
        </p:txBody>
      </p:sp>
    </p:spTree>
    <p:extLst>
      <p:ext uri="{BB962C8B-B14F-4D97-AF65-F5344CB8AC3E}">
        <p14:creationId xmlns:p14="http://schemas.microsoft.com/office/powerpoint/2010/main" val="31844688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490066"/>
          </a:xfrm>
        </p:spPr>
        <p:txBody>
          <a:bodyPr>
            <a:normAutofit fontScale="90000"/>
          </a:bodyPr>
          <a:lstStyle/>
          <a:p>
            <a:r>
              <a:rPr lang="ru-RU" b="1" u="sng" dirty="0" smtClean="0">
                <a:solidFill>
                  <a:srgbClr val="FF0000"/>
                </a:solidFill>
                <a:latin typeface="Times New Roman" panose="02020603050405020304" pitchFamily="18" charset="0"/>
                <a:cs typeface="Times New Roman" panose="02020603050405020304" pitchFamily="18" charset="0"/>
              </a:rPr>
              <a:t>Задание 9.</a:t>
            </a:r>
            <a:endParaRPr lang="ru-RU" b="1" u="sng"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a:xfrm>
            <a:off x="467544" y="764704"/>
            <a:ext cx="8352928" cy="4873752"/>
          </a:xfrm>
        </p:spPr>
        <p:txBody>
          <a:bodyPr>
            <a:normAutofit/>
          </a:bodyPr>
          <a:lstStyle/>
          <a:p>
            <a:pPr algn="just"/>
            <a:r>
              <a:rPr lang="ru-RU" b="1" dirty="0">
                <a:solidFill>
                  <a:srgbClr val="000000"/>
                </a:solidFill>
                <a:latin typeface="Times New Roman" panose="02020603050405020304" pitchFamily="18" charset="0"/>
                <a:cs typeface="Times New Roman" panose="02020603050405020304" pitchFamily="18" charset="0"/>
              </a:rPr>
              <a:t>Верны ли следующие суждения об экономическом выборе</a:t>
            </a:r>
            <a:r>
              <a:rPr lang="ru-RU" b="1" dirty="0" smtClean="0">
                <a:solidFill>
                  <a:srgbClr val="000000"/>
                </a:solidFill>
                <a:latin typeface="Times New Roman" panose="02020603050405020304" pitchFamily="18" charset="0"/>
                <a:cs typeface="Times New Roman" panose="02020603050405020304" pitchFamily="18" charset="0"/>
              </a:rPr>
              <a:t>?</a:t>
            </a:r>
            <a:endParaRPr lang="ru-RU" b="1"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А. В основе экономического выбора чаще всего лежит желание субъекта как можно полнее удовлетворить имеющиеся потребности.</a:t>
            </a:r>
          </a:p>
          <a:p>
            <a:pPr algn="just"/>
            <a:r>
              <a:rPr lang="ru-RU" dirty="0">
                <a:solidFill>
                  <a:srgbClr val="000000"/>
                </a:solidFill>
                <a:latin typeface="Times New Roman" panose="02020603050405020304" pitchFamily="18" charset="0"/>
                <a:cs typeface="Times New Roman" panose="02020603050405020304" pitchFamily="18" charset="0"/>
              </a:rPr>
              <a:t>Б. Проблема экономического выбора обусловлена ограниченностью экономических ресурсов</a:t>
            </a:r>
            <a:r>
              <a:rPr lang="ru-RU"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1) верно только А</a:t>
            </a:r>
          </a:p>
          <a:p>
            <a:pPr algn="just"/>
            <a:r>
              <a:rPr lang="ru-RU" dirty="0">
                <a:solidFill>
                  <a:srgbClr val="000000"/>
                </a:solidFill>
                <a:latin typeface="Times New Roman" panose="02020603050405020304" pitchFamily="18" charset="0"/>
                <a:cs typeface="Times New Roman" panose="02020603050405020304" pitchFamily="18" charset="0"/>
              </a:rPr>
              <a:t>2) верно только Б</a:t>
            </a:r>
          </a:p>
          <a:p>
            <a:pPr algn="just"/>
            <a:r>
              <a:rPr lang="ru-RU" dirty="0">
                <a:solidFill>
                  <a:srgbClr val="000000"/>
                </a:solidFill>
                <a:latin typeface="Times New Roman" panose="02020603050405020304" pitchFamily="18" charset="0"/>
                <a:cs typeface="Times New Roman" panose="02020603050405020304" pitchFamily="18" charset="0"/>
              </a:rPr>
              <a:t>3) верны оба суждения</a:t>
            </a:r>
          </a:p>
          <a:p>
            <a:pPr algn="just"/>
            <a:r>
              <a:rPr lang="ru-RU" dirty="0">
                <a:solidFill>
                  <a:srgbClr val="000000"/>
                </a:solidFill>
                <a:latin typeface="Times New Roman" panose="02020603050405020304" pitchFamily="18" charset="0"/>
                <a:cs typeface="Times New Roman" panose="02020603050405020304" pitchFamily="18" charset="0"/>
              </a:rPr>
              <a:t>4) оба суждения неверны</a:t>
            </a:r>
          </a:p>
          <a:p>
            <a:endParaRPr lang="ru-RU" dirty="0"/>
          </a:p>
        </p:txBody>
      </p:sp>
      <p:sp>
        <p:nvSpPr>
          <p:cNvPr id="4" name="Прямоугольник 3"/>
          <p:cNvSpPr/>
          <p:nvPr/>
        </p:nvSpPr>
        <p:spPr>
          <a:xfrm>
            <a:off x="179512" y="5517232"/>
            <a:ext cx="8136904" cy="1323439"/>
          </a:xfrm>
          <a:prstGeom prst="rect">
            <a:avLst/>
          </a:prstGeom>
        </p:spPr>
        <p:txBody>
          <a:bodyPr wrap="square">
            <a:spAutoFit/>
          </a:bodyPr>
          <a:lstStyle/>
          <a:p>
            <a:pPr algn="just"/>
            <a:r>
              <a:rPr lang="ru-RU" sz="2000" b="1" dirty="0">
                <a:solidFill>
                  <a:srgbClr val="000000"/>
                </a:solidFill>
                <a:latin typeface="Times New Roman" panose="02020603050405020304" pitchFamily="18" charset="0"/>
                <a:cs typeface="Times New Roman" panose="02020603050405020304" pitchFamily="18" charset="0"/>
              </a:rPr>
              <a:t>Пояснение</a:t>
            </a:r>
            <a:r>
              <a:rPr lang="ru-RU" sz="2000" b="1" dirty="0" smtClean="0">
                <a:solidFill>
                  <a:srgbClr val="000000"/>
                </a:solidFill>
                <a:latin typeface="Times New Roman" panose="02020603050405020304" pitchFamily="18" charset="0"/>
                <a:cs typeface="Times New Roman" panose="02020603050405020304" pitchFamily="18" charset="0"/>
              </a:rPr>
              <a:t>. </a:t>
            </a:r>
            <a:r>
              <a:rPr lang="ru-RU" sz="2000" dirty="0" smtClean="0">
                <a:solidFill>
                  <a:srgbClr val="000000"/>
                </a:solidFill>
                <a:latin typeface="Times New Roman" panose="02020603050405020304" pitchFamily="18" charset="0"/>
                <a:cs typeface="Times New Roman" panose="02020603050405020304" pitchFamily="18" charset="0"/>
              </a:rPr>
              <a:t>Ограниченность </a:t>
            </a:r>
            <a:r>
              <a:rPr lang="ru-RU" sz="2000" dirty="0">
                <a:solidFill>
                  <a:srgbClr val="000000"/>
                </a:solidFill>
                <a:latin typeface="Times New Roman" panose="02020603050405020304" pitchFamily="18" charset="0"/>
                <a:cs typeface="Times New Roman" panose="02020603050405020304" pitchFamily="18" charset="0"/>
              </a:rPr>
              <a:t>производственных ресурсов, имеющихся у людей для удовлетворения их неограниченных потребностей, делает необходимым выбор между различными способами использования имеющихся ресурсов.</a:t>
            </a:r>
            <a:endParaRPr lang="ru-RU" sz="20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2189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b="1" dirty="0" smtClean="0">
                <a:solidFill>
                  <a:srgbClr val="FF0000"/>
                </a:solidFill>
                <a:latin typeface="Times New Roman" panose="02020603050405020304" pitchFamily="18" charset="0"/>
                <a:cs typeface="Times New Roman" panose="02020603050405020304" pitchFamily="18" charset="0"/>
              </a:rPr>
              <a:t>Правильный ответ:</a:t>
            </a:r>
            <a:endParaRPr lang="ru-RU" sz="36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p:txBody>
          <a:bodyPr>
            <a:normAutofit/>
          </a:bodyPr>
          <a:lstStyle/>
          <a:p>
            <a:pPr marL="0" indent="0" algn="ctr">
              <a:buNone/>
            </a:pPr>
            <a:r>
              <a:rPr lang="ru-RU" sz="7200" b="1" dirty="0" smtClean="0">
                <a:solidFill>
                  <a:srgbClr val="FF0000"/>
                </a:solidFill>
              </a:rPr>
              <a:t>3</a:t>
            </a:r>
            <a:endParaRPr lang="ru-RU" sz="7200" b="1" dirty="0">
              <a:solidFill>
                <a:srgbClr val="FF0000"/>
              </a:solidFill>
            </a:endParaRPr>
          </a:p>
        </p:txBody>
      </p:sp>
    </p:spTree>
    <p:extLst>
      <p:ext uri="{BB962C8B-B14F-4D97-AF65-F5344CB8AC3E}">
        <p14:creationId xmlns:p14="http://schemas.microsoft.com/office/powerpoint/2010/main" val="28149043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32048"/>
            <a:ext cx="7467600" cy="634082"/>
          </a:xfrm>
        </p:spPr>
        <p:txBody>
          <a:bodyPr>
            <a:normAutofit/>
          </a:bodyPr>
          <a:lstStyle/>
          <a:p>
            <a:r>
              <a:rPr lang="ru-RU" sz="2800" b="1" u="sng" dirty="0">
                <a:solidFill>
                  <a:srgbClr val="FF0000"/>
                </a:solidFill>
                <a:latin typeface="Times New Roman" panose="02020603050405020304" pitchFamily="18" charset="0"/>
                <a:cs typeface="Times New Roman" panose="02020603050405020304" pitchFamily="18" charset="0"/>
              </a:rPr>
              <a:t>Задание 9.</a:t>
            </a:r>
            <a:endParaRPr lang="ru-RU" sz="3200" dirty="0"/>
          </a:p>
        </p:txBody>
      </p:sp>
      <p:sp>
        <p:nvSpPr>
          <p:cNvPr id="3" name="Объект 2"/>
          <p:cNvSpPr>
            <a:spLocks noGrp="1"/>
          </p:cNvSpPr>
          <p:nvPr>
            <p:ph sz="quarter" idx="1"/>
          </p:nvPr>
        </p:nvSpPr>
        <p:spPr>
          <a:xfrm>
            <a:off x="251520" y="692696"/>
            <a:ext cx="8352928" cy="4873752"/>
          </a:xfrm>
        </p:spPr>
        <p:txBody>
          <a:bodyPr>
            <a:normAutofit/>
          </a:bodyPr>
          <a:lstStyle/>
          <a:p>
            <a:pPr algn="just"/>
            <a:r>
              <a:rPr lang="ru-RU" b="1" dirty="0">
                <a:solidFill>
                  <a:srgbClr val="000000"/>
                </a:solidFill>
                <a:latin typeface="Times New Roman" panose="02020603050405020304" pitchFamily="18" charset="0"/>
                <a:cs typeface="Times New Roman" panose="02020603050405020304" pitchFamily="18" charset="0"/>
              </a:rPr>
              <a:t>Верны ли следующие суждения о предприятиях различных форм собственности</a:t>
            </a:r>
            <a:r>
              <a:rPr lang="ru-RU" b="1" dirty="0" smtClean="0">
                <a:solidFill>
                  <a:srgbClr val="000000"/>
                </a:solidFill>
                <a:latin typeface="Times New Roman" panose="02020603050405020304" pitchFamily="18" charset="0"/>
                <a:cs typeface="Times New Roman" panose="02020603050405020304" pitchFamily="18" charset="0"/>
              </a:rPr>
              <a:t>?</a:t>
            </a:r>
            <a:endParaRPr lang="ru-RU" b="1" dirty="0">
              <a:solidFill>
                <a:srgbClr val="000000"/>
              </a:solidFill>
              <a:latin typeface="Times New Roman" panose="02020603050405020304" pitchFamily="18" charset="0"/>
              <a:cs typeface="Times New Roman" panose="02020603050405020304" pitchFamily="18" charset="0"/>
            </a:endParaRPr>
          </a:p>
          <a:p>
            <a:pPr marL="0" indent="0" algn="just">
              <a:buNone/>
            </a:pPr>
            <a:r>
              <a:rPr lang="ru-RU" b="1" dirty="0" smtClean="0">
                <a:solidFill>
                  <a:srgbClr val="000000"/>
                </a:solidFill>
                <a:latin typeface="Times New Roman" panose="02020603050405020304" pitchFamily="18" charset="0"/>
                <a:cs typeface="Times New Roman" panose="02020603050405020304" pitchFamily="18" charset="0"/>
              </a:rPr>
              <a:t>Предприятия </a:t>
            </a:r>
            <a:r>
              <a:rPr lang="ru-RU" b="1" dirty="0">
                <a:solidFill>
                  <a:srgbClr val="000000"/>
                </a:solidFill>
                <a:latin typeface="Times New Roman" panose="02020603050405020304" pitchFamily="18" charset="0"/>
                <a:cs typeface="Times New Roman" panose="02020603050405020304" pitchFamily="18" charset="0"/>
              </a:rPr>
              <a:t>различных форм собственности должны</a:t>
            </a:r>
          </a:p>
          <a:p>
            <a:pPr algn="just"/>
            <a:r>
              <a:rPr lang="ru-RU" dirty="0">
                <a:solidFill>
                  <a:srgbClr val="000000"/>
                </a:solidFill>
                <a:latin typeface="Times New Roman" panose="02020603050405020304" pitchFamily="18" charset="0"/>
                <a:cs typeface="Times New Roman" panose="02020603050405020304" pitchFamily="18" charset="0"/>
              </a:rPr>
              <a:t>А. </a:t>
            </a:r>
            <a:r>
              <a:rPr lang="ru-RU" dirty="0" smtClean="0">
                <a:solidFill>
                  <a:srgbClr val="000000"/>
                </a:solidFill>
                <a:latin typeface="Times New Roman" panose="02020603050405020304" pitchFamily="18" charset="0"/>
                <a:cs typeface="Times New Roman" panose="02020603050405020304" pitchFamily="18" charset="0"/>
              </a:rPr>
              <a:t>Ежегодно выплачивать </a:t>
            </a:r>
            <a:r>
              <a:rPr lang="ru-RU" dirty="0">
                <a:solidFill>
                  <a:srgbClr val="000000"/>
                </a:solidFill>
                <a:latin typeface="Times New Roman" panose="02020603050405020304" pitchFamily="18" charset="0"/>
                <a:cs typeface="Times New Roman" panose="02020603050405020304" pitchFamily="18" charset="0"/>
              </a:rPr>
              <a:t>дивиденды по своим ценным бумагам.</a:t>
            </a:r>
          </a:p>
          <a:p>
            <a:pPr algn="just"/>
            <a:r>
              <a:rPr lang="ru-RU" dirty="0">
                <a:solidFill>
                  <a:srgbClr val="000000"/>
                </a:solidFill>
                <a:latin typeface="Times New Roman" panose="02020603050405020304" pitchFamily="18" charset="0"/>
                <a:cs typeface="Times New Roman" panose="02020603050405020304" pitchFamily="18" charset="0"/>
              </a:rPr>
              <a:t>Б. </a:t>
            </a:r>
            <a:r>
              <a:rPr lang="ru-RU" dirty="0" smtClean="0">
                <a:solidFill>
                  <a:srgbClr val="000000"/>
                </a:solidFill>
                <a:latin typeface="Times New Roman" panose="02020603050405020304" pitchFamily="18" charset="0"/>
                <a:cs typeface="Times New Roman" panose="02020603050405020304" pitchFamily="18" charset="0"/>
              </a:rPr>
              <a:t>Уплачивать налоги </a:t>
            </a:r>
            <a:r>
              <a:rPr lang="ru-RU" dirty="0">
                <a:solidFill>
                  <a:srgbClr val="000000"/>
                </a:solidFill>
                <a:latin typeface="Times New Roman" panose="02020603050405020304" pitchFamily="18" charset="0"/>
                <a:cs typeface="Times New Roman" panose="02020603050405020304" pitchFamily="18" charset="0"/>
              </a:rPr>
              <a:t>в государственный бюджет</a:t>
            </a:r>
            <a:r>
              <a:rPr lang="ru-RU"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1) верно только А</a:t>
            </a:r>
          </a:p>
          <a:p>
            <a:pPr algn="just"/>
            <a:r>
              <a:rPr lang="ru-RU" dirty="0">
                <a:solidFill>
                  <a:srgbClr val="000000"/>
                </a:solidFill>
                <a:latin typeface="Times New Roman" panose="02020603050405020304" pitchFamily="18" charset="0"/>
                <a:cs typeface="Times New Roman" panose="02020603050405020304" pitchFamily="18" charset="0"/>
              </a:rPr>
              <a:t>2) верно только Б</a:t>
            </a:r>
          </a:p>
          <a:p>
            <a:pPr algn="just"/>
            <a:r>
              <a:rPr lang="ru-RU" dirty="0">
                <a:solidFill>
                  <a:srgbClr val="000000"/>
                </a:solidFill>
                <a:latin typeface="Times New Roman" panose="02020603050405020304" pitchFamily="18" charset="0"/>
                <a:cs typeface="Times New Roman" panose="02020603050405020304" pitchFamily="18" charset="0"/>
              </a:rPr>
              <a:t>3) верны оба суждения</a:t>
            </a:r>
          </a:p>
          <a:p>
            <a:pPr algn="just"/>
            <a:r>
              <a:rPr lang="ru-RU" dirty="0">
                <a:solidFill>
                  <a:srgbClr val="000000"/>
                </a:solidFill>
                <a:latin typeface="Times New Roman" panose="02020603050405020304" pitchFamily="18" charset="0"/>
                <a:cs typeface="Times New Roman" panose="02020603050405020304" pitchFamily="18" charset="0"/>
              </a:rPr>
              <a:t>4) оба суждения неверны</a:t>
            </a:r>
          </a:p>
          <a:p>
            <a:endParaRPr lang="ru-RU" dirty="0"/>
          </a:p>
        </p:txBody>
      </p:sp>
      <p:sp>
        <p:nvSpPr>
          <p:cNvPr id="4" name="Прямоугольник 3"/>
          <p:cNvSpPr/>
          <p:nvPr/>
        </p:nvSpPr>
        <p:spPr>
          <a:xfrm>
            <a:off x="611560" y="5563613"/>
            <a:ext cx="7632848" cy="923330"/>
          </a:xfrm>
          <a:prstGeom prst="rect">
            <a:avLst/>
          </a:prstGeom>
        </p:spPr>
        <p:txBody>
          <a:bodyPr wrap="square">
            <a:spAutoFit/>
          </a:bodyPr>
          <a:lstStyle/>
          <a:p>
            <a:pPr algn="just"/>
            <a:r>
              <a:rPr lang="ru-RU" b="1" dirty="0">
                <a:solidFill>
                  <a:srgbClr val="000000"/>
                </a:solidFill>
                <a:latin typeface="Verdana"/>
              </a:rPr>
              <a:t>Пояснение</a:t>
            </a:r>
            <a:r>
              <a:rPr lang="ru-RU" b="1" dirty="0" smtClean="0">
                <a:solidFill>
                  <a:srgbClr val="000000"/>
                </a:solidFill>
                <a:latin typeface="Verdana"/>
              </a:rPr>
              <a:t>. </a:t>
            </a:r>
            <a:r>
              <a:rPr lang="ru-RU" dirty="0" smtClean="0">
                <a:solidFill>
                  <a:srgbClr val="000000"/>
                </a:solidFill>
                <a:latin typeface="Verdana"/>
              </a:rPr>
              <a:t>Дивиденды </a:t>
            </a:r>
            <a:r>
              <a:rPr lang="ru-RU" dirty="0">
                <a:solidFill>
                  <a:srgbClr val="000000"/>
                </a:solidFill>
                <a:latin typeface="Verdana"/>
              </a:rPr>
              <a:t>выплачивают только акционерные общества, поэтому А — неверно. А уплата налогов — обязанность предприятий всех форм собственности.</a:t>
            </a:r>
            <a:endParaRPr lang="ru-RU" b="0" i="0" dirty="0">
              <a:solidFill>
                <a:srgbClr val="000000"/>
              </a:solidFill>
              <a:effectLst/>
              <a:latin typeface="Verdana"/>
            </a:endParaRPr>
          </a:p>
        </p:txBody>
      </p:sp>
    </p:spTree>
    <p:extLst>
      <p:ext uri="{BB962C8B-B14F-4D97-AF65-F5344CB8AC3E}">
        <p14:creationId xmlns:p14="http://schemas.microsoft.com/office/powerpoint/2010/main" val="2985455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b="1" dirty="0" smtClean="0">
                <a:solidFill>
                  <a:srgbClr val="FF0000"/>
                </a:solidFill>
                <a:latin typeface="Times New Roman" panose="02020603050405020304" pitchFamily="18" charset="0"/>
                <a:cs typeface="Times New Roman" panose="02020603050405020304" pitchFamily="18" charset="0"/>
              </a:rPr>
              <a:t>Правильный ответ:</a:t>
            </a:r>
            <a:endParaRPr lang="ru-RU" sz="36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p:txBody>
          <a:bodyPr>
            <a:normAutofit/>
          </a:bodyPr>
          <a:lstStyle/>
          <a:p>
            <a:pPr marL="0" indent="0" algn="ctr">
              <a:buNone/>
            </a:pPr>
            <a:r>
              <a:rPr lang="ru-RU" sz="6600" b="1" dirty="0" smtClean="0">
                <a:solidFill>
                  <a:srgbClr val="FF0000"/>
                </a:solidFill>
              </a:rPr>
              <a:t>2</a:t>
            </a:r>
            <a:endParaRPr lang="ru-RU" sz="6600" b="1" dirty="0">
              <a:solidFill>
                <a:srgbClr val="FF0000"/>
              </a:solidFill>
            </a:endParaRPr>
          </a:p>
        </p:txBody>
      </p:sp>
    </p:spTree>
    <p:extLst>
      <p:ext uri="{BB962C8B-B14F-4D97-AF65-F5344CB8AC3E}">
        <p14:creationId xmlns:p14="http://schemas.microsoft.com/office/powerpoint/2010/main" val="35079438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7467600" cy="905644"/>
          </a:xfrm>
        </p:spPr>
        <p:txBody>
          <a:bodyPr/>
          <a:lstStyle/>
          <a:p>
            <a:r>
              <a:rPr lang="ru-RU" sz="2800" b="1" u="sng" dirty="0">
                <a:solidFill>
                  <a:srgbClr val="FF0000"/>
                </a:solidFill>
                <a:latin typeface="Times New Roman" panose="02020603050405020304" pitchFamily="18" charset="0"/>
                <a:cs typeface="Times New Roman" panose="02020603050405020304" pitchFamily="18" charset="0"/>
              </a:rPr>
              <a:t>Задание 9.</a:t>
            </a:r>
            <a:endParaRPr lang="ru-RU" dirty="0"/>
          </a:p>
        </p:txBody>
      </p:sp>
      <p:sp>
        <p:nvSpPr>
          <p:cNvPr id="3" name="Объект 2"/>
          <p:cNvSpPr>
            <a:spLocks noGrp="1"/>
          </p:cNvSpPr>
          <p:nvPr>
            <p:ph sz="quarter" idx="1"/>
          </p:nvPr>
        </p:nvSpPr>
        <p:spPr>
          <a:xfrm>
            <a:off x="467544" y="1124744"/>
            <a:ext cx="8496944" cy="3384376"/>
          </a:xfrm>
        </p:spPr>
        <p:txBody>
          <a:bodyPr>
            <a:normAutofit/>
          </a:bodyPr>
          <a:lstStyle/>
          <a:p>
            <a:pPr algn="just"/>
            <a:r>
              <a:rPr lang="ru-RU" dirty="0">
                <a:solidFill>
                  <a:srgbClr val="000000"/>
                </a:solidFill>
                <a:latin typeface="Times New Roman" panose="02020603050405020304" pitchFamily="18" charset="0"/>
                <a:cs typeface="Times New Roman" panose="02020603050405020304" pitchFamily="18" charset="0"/>
              </a:rPr>
              <a:t>Верны ли следующие суждения об инфляции</a:t>
            </a:r>
            <a:r>
              <a:rPr lang="ru-RU"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А. Инфляция выражается в повышении общего уровня цен.</a:t>
            </a:r>
          </a:p>
          <a:p>
            <a:pPr algn="just"/>
            <a:r>
              <a:rPr lang="ru-RU" dirty="0">
                <a:solidFill>
                  <a:srgbClr val="000000"/>
                </a:solidFill>
                <a:latin typeface="Times New Roman" panose="02020603050405020304" pitchFamily="18" charset="0"/>
                <a:cs typeface="Times New Roman" panose="02020603050405020304" pitchFamily="18" charset="0"/>
              </a:rPr>
              <a:t>Б. Повышение цены на товар во всех случаях вызвано инфляцией</a:t>
            </a:r>
            <a:r>
              <a:rPr lang="ru-RU"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1) верно только </a:t>
            </a:r>
            <a:r>
              <a:rPr lang="ru-RU" dirty="0" smtClean="0">
                <a:solidFill>
                  <a:srgbClr val="000000"/>
                </a:solidFill>
                <a:latin typeface="Times New Roman" panose="02020603050405020304" pitchFamily="18" charset="0"/>
                <a:cs typeface="Times New Roman" panose="02020603050405020304" pitchFamily="18" charset="0"/>
              </a:rPr>
              <a:t>А   2</a:t>
            </a:r>
            <a:r>
              <a:rPr lang="ru-RU" dirty="0">
                <a:solidFill>
                  <a:srgbClr val="000000"/>
                </a:solidFill>
                <a:latin typeface="Times New Roman" panose="02020603050405020304" pitchFamily="18" charset="0"/>
                <a:cs typeface="Times New Roman" panose="02020603050405020304" pitchFamily="18" charset="0"/>
              </a:rPr>
              <a:t>) верно только Б</a:t>
            </a:r>
          </a:p>
          <a:p>
            <a:pPr algn="just"/>
            <a:r>
              <a:rPr lang="ru-RU" dirty="0">
                <a:solidFill>
                  <a:srgbClr val="000000"/>
                </a:solidFill>
                <a:latin typeface="Times New Roman" panose="02020603050405020304" pitchFamily="18" charset="0"/>
                <a:cs typeface="Times New Roman" panose="02020603050405020304" pitchFamily="18" charset="0"/>
              </a:rPr>
              <a:t>3) верны оба </a:t>
            </a:r>
            <a:r>
              <a:rPr lang="ru-RU" dirty="0" smtClean="0">
                <a:solidFill>
                  <a:srgbClr val="000000"/>
                </a:solidFill>
                <a:latin typeface="Times New Roman" panose="02020603050405020304" pitchFamily="18" charset="0"/>
                <a:cs typeface="Times New Roman" panose="02020603050405020304" pitchFamily="18" charset="0"/>
              </a:rPr>
              <a:t>суждения 4</a:t>
            </a:r>
            <a:r>
              <a:rPr lang="ru-RU" dirty="0">
                <a:solidFill>
                  <a:srgbClr val="000000"/>
                </a:solidFill>
                <a:latin typeface="Times New Roman" panose="02020603050405020304" pitchFamily="18" charset="0"/>
                <a:cs typeface="Times New Roman" panose="02020603050405020304" pitchFamily="18" charset="0"/>
              </a:rPr>
              <a:t>) оба суждения неверны</a:t>
            </a:r>
          </a:p>
          <a:p>
            <a:endParaRPr lang="ru-RU" dirty="0"/>
          </a:p>
        </p:txBody>
      </p:sp>
      <p:sp>
        <p:nvSpPr>
          <p:cNvPr id="4" name="Прямоугольник 3"/>
          <p:cNvSpPr/>
          <p:nvPr/>
        </p:nvSpPr>
        <p:spPr>
          <a:xfrm>
            <a:off x="539552" y="4581128"/>
            <a:ext cx="7848872" cy="1754326"/>
          </a:xfrm>
          <a:prstGeom prst="rect">
            <a:avLst/>
          </a:prstGeom>
        </p:spPr>
        <p:txBody>
          <a:bodyPr wrap="square">
            <a:spAutoFit/>
          </a:bodyPr>
          <a:lstStyle/>
          <a:p>
            <a:pPr algn="just"/>
            <a:r>
              <a:rPr lang="ru-RU" b="1" dirty="0" smtClean="0">
                <a:solidFill>
                  <a:srgbClr val="000000"/>
                </a:solidFill>
                <a:latin typeface="Times New Roman" panose="02020603050405020304" pitchFamily="18" charset="0"/>
                <a:cs typeface="Times New Roman" panose="02020603050405020304" pitchFamily="18" charset="0"/>
              </a:rPr>
              <a:t>Пояснение. </a:t>
            </a:r>
            <a:r>
              <a:rPr lang="ru-RU" dirty="0" smtClean="0">
                <a:solidFill>
                  <a:srgbClr val="000000"/>
                </a:solidFill>
                <a:latin typeface="Times New Roman" panose="02020603050405020304" pitchFamily="18" charset="0"/>
                <a:cs typeface="Times New Roman" panose="02020603050405020304" pitchFamily="18" charset="0"/>
              </a:rPr>
              <a:t>Инфляция </a:t>
            </a:r>
            <a:r>
              <a:rPr lang="ru-RU" dirty="0">
                <a:solidFill>
                  <a:srgbClr val="000000"/>
                </a:solidFill>
                <a:latin typeface="Times New Roman" panose="02020603050405020304" pitchFamily="18" charset="0"/>
                <a:cs typeface="Times New Roman" panose="02020603050405020304" pitchFamily="18" charset="0"/>
              </a:rPr>
              <a:t>(лат. </a:t>
            </a:r>
            <a:r>
              <a:rPr lang="ru-RU" dirty="0" err="1">
                <a:solidFill>
                  <a:srgbClr val="000000"/>
                </a:solidFill>
                <a:latin typeface="Times New Roman" panose="02020603050405020304" pitchFamily="18" charset="0"/>
                <a:cs typeface="Times New Roman" panose="02020603050405020304" pitchFamily="18" charset="0"/>
              </a:rPr>
              <a:t>Inflatio</a:t>
            </a:r>
            <a:r>
              <a:rPr lang="ru-RU" dirty="0">
                <a:solidFill>
                  <a:srgbClr val="000000"/>
                </a:solidFill>
                <a:latin typeface="Times New Roman" panose="02020603050405020304" pitchFamily="18" charset="0"/>
                <a:cs typeface="Times New Roman" panose="02020603050405020304" pitchFamily="18" charset="0"/>
              </a:rPr>
              <a:t> — вздутие) — повышение общего уровня цен на товары и услуги. При инфляции на одну и ту же сумму денег по прошествии некоторого времени можно будет купить меньше товаров и услуг, чем прежде. В этом случае говорят, что за прошедшее время покупательная способность денег снизилась, деньги обесценились — утратили часть своей реальной стоимости.</a:t>
            </a:r>
            <a:endParaRPr lang="ru-RU"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7316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FF0000"/>
                </a:solidFill>
                <a:latin typeface="Verdana"/>
              </a:rPr>
              <a:t>Правильный ответ </a:t>
            </a:r>
            <a:endParaRPr lang="ru-RU" b="1" dirty="0">
              <a:solidFill>
                <a:srgbClr val="FF0000"/>
              </a:solidFill>
            </a:endParaRPr>
          </a:p>
        </p:txBody>
      </p:sp>
      <p:sp>
        <p:nvSpPr>
          <p:cNvPr id="3" name="Объект 2"/>
          <p:cNvSpPr>
            <a:spLocks noGrp="1"/>
          </p:cNvSpPr>
          <p:nvPr>
            <p:ph sz="quarter" idx="1"/>
          </p:nvPr>
        </p:nvSpPr>
        <p:spPr/>
        <p:txBody>
          <a:bodyPr>
            <a:normAutofit/>
          </a:bodyPr>
          <a:lstStyle/>
          <a:p>
            <a:pPr marL="0" indent="0" algn="ctr">
              <a:buNone/>
            </a:pPr>
            <a:r>
              <a:rPr lang="ru-RU" sz="6000" b="1" dirty="0">
                <a:solidFill>
                  <a:srgbClr val="FF0000"/>
                </a:solidFill>
                <a:latin typeface="Verdana"/>
              </a:rPr>
              <a:t> 1</a:t>
            </a:r>
            <a:endParaRPr lang="ru-RU" sz="6000" b="1" dirty="0">
              <a:solidFill>
                <a:srgbClr val="FF0000"/>
              </a:solidFill>
            </a:endParaRPr>
          </a:p>
        </p:txBody>
      </p:sp>
    </p:spTree>
    <p:extLst>
      <p:ext uri="{BB962C8B-B14F-4D97-AF65-F5344CB8AC3E}">
        <p14:creationId xmlns:p14="http://schemas.microsoft.com/office/powerpoint/2010/main" val="6934302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634082"/>
          </a:xfrm>
        </p:spPr>
        <p:txBody>
          <a:bodyPr>
            <a:normAutofit/>
          </a:bodyPr>
          <a:lstStyle/>
          <a:p>
            <a:r>
              <a:rPr lang="ru-RU" sz="2800" b="1" u="sng" dirty="0" smtClean="0">
                <a:solidFill>
                  <a:srgbClr val="FF0000"/>
                </a:solidFill>
                <a:latin typeface="Times New Roman" panose="02020603050405020304" pitchFamily="18" charset="0"/>
                <a:cs typeface="Times New Roman" panose="02020603050405020304" pitchFamily="18" charset="0"/>
              </a:rPr>
              <a:t>Задание 9.</a:t>
            </a:r>
            <a:endParaRPr lang="ru-RU" sz="3200" dirty="0"/>
          </a:p>
        </p:txBody>
      </p:sp>
      <p:sp>
        <p:nvSpPr>
          <p:cNvPr id="3" name="Объект 2"/>
          <p:cNvSpPr>
            <a:spLocks noGrp="1"/>
          </p:cNvSpPr>
          <p:nvPr>
            <p:ph sz="quarter" idx="1"/>
          </p:nvPr>
        </p:nvSpPr>
        <p:spPr>
          <a:xfrm>
            <a:off x="323528" y="980728"/>
            <a:ext cx="8568952" cy="2952328"/>
          </a:xfrm>
        </p:spPr>
        <p:txBody>
          <a:bodyPr>
            <a:normAutofit fontScale="85000" lnSpcReduction="10000"/>
          </a:bodyPr>
          <a:lstStyle/>
          <a:p>
            <a:pPr algn="just">
              <a:spcBef>
                <a:spcPts val="0"/>
              </a:spcBef>
            </a:pPr>
            <a:r>
              <a:rPr lang="ru-RU" sz="2800" b="1" dirty="0">
                <a:solidFill>
                  <a:srgbClr val="000000"/>
                </a:solidFill>
                <a:latin typeface="Times New Roman" panose="02020603050405020304" pitchFamily="18" charset="0"/>
                <a:cs typeface="Times New Roman" panose="02020603050405020304" pitchFamily="18" charset="0"/>
              </a:rPr>
              <a:t>Верны ли следующие суждения о рыночной экономике</a:t>
            </a:r>
            <a:r>
              <a:rPr lang="ru-RU" sz="2800" b="1" dirty="0" smtClean="0">
                <a:solidFill>
                  <a:srgbClr val="000000"/>
                </a:solidFill>
                <a:latin typeface="Times New Roman" panose="02020603050405020304" pitchFamily="18" charset="0"/>
                <a:cs typeface="Times New Roman" panose="02020603050405020304" pitchFamily="18" charset="0"/>
              </a:rPr>
              <a:t>?</a:t>
            </a:r>
            <a:endParaRPr lang="ru-RU" sz="2800" b="1"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800" dirty="0">
                <a:solidFill>
                  <a:srgbClr val="000000"/>
                </a:solidFill>
                <a:latin typeface="Times New Roman" panose="02020603050405020304" pitchFamily="18" charset="0"/>
                <a:cs typeface="Times New Roman" panose="02020603050405020304" pitchFamily="18" charset="0"/>
              </a:rPr>
              <a:t>А. Рыночной экономике свойственна конкуренция производителей.</a:t>
            </a:r>
          </a:p>
          <a:p>
            <a:pPr algn="just">
              <a:spcBef>
                <a:spcPts val="0"/>
              </a:spcBef>
            </a:pPr>
            <a:r>
              <a:rPr lang="ru-RU" sz="2800" dirty="0">
                <a:solidFill>
                  <a:srgbClr val="000000"/>
                </a:solidFill>
                <a:latin typeface="Times New Roman" panose="02020603050405020304" pitchFamily="18" charset="0"/>
                <a:cs typeface="Times New Roman" panose="02020603050405020304" pitchFamily="18" charset="0"/>
              </a:rPr>
              <a:t>Б. Рыночная экономика периодически подвержена кризисам</a:t>
            </a:r>
            <a:r>
              <a:rPr lang="ru-RU" sz="2800" dirty="0" smtClean="0">
                <a:solidFill>
                  <a:srgbClr val="000000"/>
                </a:solidFill>
                <a:latin typeface="Times New Roman" panose="02020603050405020304" pitchFamily="18" charset="0"/>
                <a:cs typeface="Times New Roman" panose="02020603050405020304" pitchFamily="18" charset="0"/>
              </a:rPr>
              <a:t>.</a:t>
            </a:r>
            <a:endParaRPr lang="ru-RU" sz="28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800" dirty="0">
                <a:solidFill>
                  <a:srgbClr val="000000"/>
                </a:solidFill>
                <a:latin typeface="Times New Roman" panose="02020603050405020304" pitchFamily="18" charset="0"/>
                <a:cs typeface="Times New Roman" panose="02020603050405020304" pitchFamily="18" charset="0"/>
              </a:rPr>
              <a:t>1) верно только А</a:t>
            </a:r>
          </a:p>
          <a:p>
            <a:pPr algn="just">
              <a:spcBef>
                <a:spcPts val="0"/>
              </a:spcBef>
            </a:pPr>
            <a:r>
              <a:rPr lang="ru-RU" sz="2800" dirty="0">
                <a:solidFill>
                  <a:srgbClr val="000000"/>
                </a:solidFill>
                <a:latin typeface="Times New Roman" panose="02020603050405020304" pitchFamily="18" charset="0"/>
                <a:cs typeface="Times New Roman" panose="02020603050405020304" pitchFamily="18" charset="0"/>
              </a:rPr>
              <a:t>2) верно только Б</a:t>
            </a:r>
          </a:p>
          <a:p>
            <a:pPr algn="just">
              <a:spcBef>
                <a:spcPts val="0"/>
              </a:spcBef>
            </a:pPr>
            <a:r>
              <a:rPr lang="ru-RU" sz="2800" dirty="0">
                <a:solidFill>
                  <a:srgbClr val="000000"/>
                </a:solidFill>
                <a:latin typeface="Times New Roman" panose="02020603050405020304" pitchFamily="18" charset="0"/>
                <a:cs typeface="Times New Roman" panose="02020603050405020304" pitchFamily="18" charset="0"/>
              </a:rPr>
              <a:t>3) верны оба суждения</a:t>
            </a:r>
          </a:p>
          <a:p>
            <a:pPr algn="just">
              <a:spcBef>
                <a:spcPts val="0"/>
              </a:spcBef>
            </a:pPr>
            <a:r>
              <a:rPr lang="ru-RU" sz="2800" dirty="0">
                <a:solidFill>
                  <a:srgbClr val="000000"/>
                </a:solidFill>
                <a:latin typeface="Times New Roman" panose="02020603050405020304" pitchFamily="18" charset="0"/>
                <a:cs typeface="Times New Roman" panose="02020603050405020304" pitchFamily="18" charset="0"/>
              </a:rPr>
              <a:t>4) оба суждения неверны</a:t>
            </a:r>
          </a:p>
          <a:p>
            <a:endParaRPr lang="ru-RU" dirty="0"/>
          </a:p>
        </p:txBody>
      </p:sp>
      <p:sp>
        <p:nvSpPr>
          <p:cNvPr id="4" name="Прямоугольник 3"/>
          <p:cNvSpPr/>
          <p:nvPr/>
        </p:nvSpPr>
        <p:spPr>
          <a:xfrm>
            <a:off x="179512" y="4077072"/>
            <a:ext cx="8136904" cy="2308324"/>
          </a:xfrm>
          <a:prstGeom prst="rect">
            <a:avLst/>
          </a:prstGeom>
        </p:spPr>
        <p:txBody>
          <a:bodyPr wrap="square">
            <a:spAutoFit/>
          </a:bodyPr>
          <a:lstStyle/>
          <a:p>
            <a:pPr algn="just"/>
            <a:r>
              <a:rPr lang="ru-RU" b="1" dirty="0">
                <a:solidFill>
                  <a:srgbClr val="000000"/>
                </a:solidFill>
                <a:latin typeface="Times New Roman" panose="02020603050405020304" pitchFamily="18" charset="0"/>
                <a:cs typeface="Times New Roman" panose="02020603050405020304" pitchFamily="18" charset="0"/>
              </a:rPr>
              <a:t>Пояснение</a:t>
            </a:r>
            <a:r>
              <a:rPr lang="ru-RU" b="1" dirty="0" smtClean="0">
                <a:solidFill>
                  <a:srgbClr val="000000"/>
                </a:solidFill>
                <a:latin typeface="Times New Roman" panose="02020603050405020304" pitchFamily="18" charset="0"/>
                <a:cs typeface="Times New Roman" panose="02020603050405020304" pitchFamily="18" charset="0"/>
              </a:rPr>
              <a:t>. </a:t>
            </a:r>
            <a:r>
              <a:rPr lang="ru-RU" dirty="0" smtClean="0">
                <a:solidFill>
                  <a:srgbClr val="000000"/>
                </a:solidFill>
                <a:latin typeface="Times New Roman" panose="02020603050405020304" pitchFamily="18" charset="0"/>
                <a:cs typeface="Times New Roman" panose="02020603050405020304" pitchFamily="18" charset="0"/>
              </a:rPr>
              <a:t>Основные </a:t>
            </a:r>
            <a:r>
              <a:rPr lang="ru-RU" dirty="0">
                <a:solidFill>
                  <a:srgbClr val="000000"/>
                </a:solidFill>
                <a:latin typeface="Times New Roman" panose="02020603050405020304" pitchFamily="18" charset="0"/>
                <a:cs typeface="Times New Roman" panose="02020603050405020304" pitchFamily="18" charset="0"/>
              </a:rPr>
              <a:t>черты рыночной экономики: конкуренция; многообразие форм собственности (частной, коллективной, государственной, общинной); полная административная независимость и самостоятельность товаропроизводителя — товаропроизводитель должен быть собственником результатов своего труда; свободный выбор поставщиков сырья и покупателей продукции; ориентированный на покупателя рынок. С развитием рыночной индустриальной экономики кризисы перепроизводства приобрели циклический характер и на сегодня составляют одну из фаз экономического цикла.</a:t>
            </a:r>
            <a:endParaRPr lang="ru-RU"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62615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b="1" dirty="0">
                <a:solidFill>
                  <a:srgbClr val="FF0000"/>
                </a:solidFill>
                <a:latin typeface="Times New Roman" panose="02020603050405020304" pitchFamily="18" charset="0"/>
                <a:cs typeface="Times New Roman" panose="02020603050405020304" pitchFamily="18" charset="0"/>
              </a:rPr>
              <a:t>Правильный ответ:</a:t>
            </a:r>
            <a:endParaRPr lang="ru-RU" dirty="0"/>
          </a:p>
        </p:txBody>
      </p:sp>
      <p:sp>
        <p:nvSpPr>
          <p:cNvPr id="3" name="Объект 2"/>
          <p:cNvSpPr>
            <a:spLocks noGrp="1"/>
          </p:cNvSpPr>
          <p:nvPr>
            <p:ph sz="quarter" idx="1"/>
          </p:nvPr>
        </p:nvSpPr>
        <p:spPr/>
        <p:txBody>
          <a:bodyPr>
            <a:normAutofit/>
          </a:bodyPr>
          <a:lstStyle/>
          <a:p>
            <a:pPr marL="0" indent="0" algn="ctr">
              <a:buNone/>
            </a:pPr>
            <a:r>
              <a:rPr lang="ru-RU" sz="6600" b="1" dirty="0" smtClean="0">
                <a:solidFill>
                  <a:srgbClr val="FF0000"/>
                </a:solidFill>
              </a:rPr>
              <a:t>3</a:t>
            </a:r>
            <a:endParaRPr lang="ru-RU" sz="6600" b="1" dirty="0">
              <a:solidFill>
                <a:srgbClr val="FF0000"/>
              </a:solidFill>
            </a:endParaRPr>
          </a:p>
        </p:txBody>
      </p:sp>
    </p:spTree>
    <p:extLst>
      <p:ext uri="{BB962C8B-B14F-4D97-AF65-F5344CB8AC3E}">
        <p14:creationId xmlns:p14="http://schemas.microsoft.com/office/powerpoint/2010/main" val="35198781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490066"/>
          </a:xfrm>
        </p:spPr>
        <p:txBody>
          <a:bodyPr>
            <a:normAutofit fontScale="90000"/>
          </a:bodyPr>
          <a:lstStyle/>
          <a:p>
            <a:r>
              <a:rPr lang="ru-RU" sz="2800" b="1" u="sng" dirty="0">
                <a:solidFill>
                  <a:srgbClr val="FF0000"/>
                </a:solidFill>
                <a:latin typeface="Times New Roman" panose="02020603050405020304" pitchFamily="18" charset="0"/>
                <a:cs typeface="Times New Roman" panose="02020603050405020304" pitchFamily="18" charset="0"/>
              </a:rPr>
              <a:t>Задание 9.</a:t>
            </a:r>
            <a:endParaRPr lang="ru-RU" dirty="0"/>
          </a:p>
        </p:txBody>
      </p:sp>
      <p:sp>
        <p:nvSpPr>
          <p:cNvPr id="3" name="Объект 2"/>
          <p:cNvSpPr>
            <a:spLocks noGrp="1"/>
          </p:cNvSpPr>
          <p:nvPr>
            <p:ph sz="quarter" idx="1"/>
          </p:nvPr>
        </p:nvSpPr>
        <p:spPr>
          <a:xfrm>
            <a:off x="467544" y="764704"/>
            <a:ext cx="7467600" cy="4873752"/>
          </a:xfrm>
        </p:spPr>
        <p:txBody>
          <a:bodyPr>
            <a:normAutofit/>
          </a:bodyPr>
          <a:lstStyle/>
          <a:p>
            <a:pPr algn="just">
              <a:spcBef>
                <a:spcPts val="0"/>
              </a:spcBef>
            </a:pPr>
            <a:r>
              <a:rPr lang="ru-RU" b="1" dirty="0">
                <a:solidFill>
                  <a:srgbClr val="000000"/>
                </a:solidFill>
                <a:latin typeface="Times New Roman" panose="02020603050405020304" pitchFamily="18" charset="0"/>
                <a:cs typeface="Times New Roman" panose="02020603050405020304" pitchFamily="18" charset="0"/>
              </a:rPr>
              <a:t>Верны ли следующие суждения об ограниченности экономических ресурсов</a:t>
            </a:r>
            <a:r>
              <a:rPr lang="ru-RU" b="1" dirty="0" smtClean="0">
                <a:solidFill>
                  <a:srgbClr val="000000"/>
                </a:solidFill>
                <a:latin typeface="Times New Roman" panose="02020603050405020304" pitchFamily="18" charset="0"/>
                <a:cs typeface="Times New Roman" panose="02020603050405020304" pitchFamily="18" charset="0"/>
              </a:rPr>
              <a:t>?</a:t>
            </a:r>
            <a:endParaRPr lang="ru-RU" b="1"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А. Общество располагает ограниченным количеством экономических ресурсов.</a:t>
            </a: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Б. Проблема экономического выбора обусловлена недостаточностью факторов производства и произведённых благ для удовлетворения потребностей общества</a:t>
            </a:r>
            <a:r>
              <a:rPr lang="ru-RU"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1) верно только А</a:t>
            </a: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2) верно только Б</a:t>
            </a: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3) верны оба суждения</a:t>
            </a: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4) оба суждения неверны</a:t>
            </a:r>
          </a:p>
          <a:p>
            <a:endParaRPr lang="ru-RU" dirty="0"/>
          </a:p>
        </p:txBody>
      </p:sp>
      <p:sp>
        <p:nvSpPr>
          <p:cNvPr id="4" name="Прямоугольник 3"/>
          <p:cNvSpPr/>
          <p:nvPr/>
        </p:nvSpPr>
        <p:spPr>
          <a:xfrm>
            <a:off x="395536" y="5517232"/>
            <a:ext cx="7632848" cy="1200329"/>
          </a:xfrm>
          <a:prstGeom prst="rect">
            <a:avLst/>
          </a:prstGeom>
        </p:spPr>
        <p:txBody>
          <a:bodyPr wrap="square">
            <a:spAutoFit/>
          </a:bodyPr>
          <a:lstStyle/>
          <a:p>
            <a:pPr algn="just"/>
            <a:r>
              <a:rPr lang="ru-RU" b="1" dirty="0">
                <a:solidFill>
                  <a:srgbClr val="000000"/>
                </a:solidFill>
                <a:latin typeface="Times New Roman" panose="02020603050405020304" pitchFamily="18" charset="0"/>
                <a:cs typeface="Times New Roman" panose="02020603050405020304" pitchFamily="18" charset="0"/>
              </a:rPr>
              <a:t>Пояснение</a:t>
            </a:r>
            <a:r>
              <a:rPr lang="ru-RU" b="1" dirty="0" smtClean="0">
                <a:solidFill>
                  <a:srgbClr val="000000"/>
                </a:solidFill>
                <a:latin typeface="Times New Roman" panose="02020603050405020304" pitchFamily="18" charset="0"/>
                <a:cs typeface="Times New Roman" panose="02020603050405020304" pitchFamily="18" charset="0"/>
              </a:rPr>
              <a:t>. </a:t>
            </a:r>
            <a:r>
              <a:rPr lang="ru-RU" dirty="0" smtClean="0">
                <a:solidFill>
                  <a:srgbClr val="000000"/>
                </a:solidFill>
                <a:latin typeface="Times New Roman" panose="02020603050405020304" pitchFamily="18" charset="0"/>
                <a:cs typeface="Times New Roman" panose="02020603050405020304" pitchFamily="18" charset="0"/>
              </a:rPr>
              <a:t>Экономический </a:t>
            </a:r>
            <a:r>
              <a:rPr lang="ru-RU" dirty="0">
                <a:solidFill>
                  <a:srgbClr val="000000"/>
                </a:solidFill>
                <a:latin typeface="Times New Roman" panose="02020603050405020304" pitchFamily="18" charset="0"/>
                <a:cs typeface="Times New Roman" panose="02020603050405020304" pitchFamily="18" charset="0"/>
              </a:rPr>
              <a:t>аспект проблемы выбора заключается в выборе варианта использования ограниченных ресурсов, какой из них обеспечит максимальную доходность. В экономике разработана модель, представляющая выбор как экономическую проблему.</a:t>
            </a:r>
            <a:endParaRPr lang="ru-RU"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3759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b="1" dirty="0">
                <a:solidFill>
                  <a:srgbClr val="FF0000"/>
                </a:solidFill>
                <a:latin typeface="Times New Roman" panose="02020603050405020304" pitchFamily="18" charset="0"/>
                <a:cs typeface="Times New Roman" panose="02020603050405020304" pitchFamily="18" charset="0"/>
              </a:rPr>
              <a:t>Правильный ответ:</a:t>
            </a:r>
            <a:endParaRPr lang="ru-RU" dirty="0"/>
          </a:p>
        </p:txBody>
      </p:sp>
      <p:sp>
        <p:nvSpPr>
          <p:cNvPr id="3" name="Объект 2"/>
          <p:cNvSpPr>
            <a:spLocks noGrp="1"/>
          </p:cNvSpPr>
          <p:nvPr>
            <p:ph sz="quarter" idx="1"/>
          </p:nvPr>
        </p:nvSpPr>
        <p:spPr/>
        <p:txBody>
          <a:bodyPr>
            <a:normAutofit/>
          </a:bodyPr>
          <a:lstStyle/>
          <a:p>
            <a:pPr marL="0" indent="0" algn="ctr">
              <a:buNone/>
            </a:pPr>
            <a:r>
              <a:rPr lang="ru-RU" sz="6600" b="1" dirty="0" smtClean="0">
                <a:solidFill>
                  <a:srgbClr val="FF0000"/>
                </a:solidFill>
              </a:rPr>
              <a:t>3</a:t>
            </a:r>
            <a:endParaRPr lang="ru-RU" sz="6600" b="1" dirty="0">
              <a:solidFill>
                <a:srgbClr val="FF0000"/>
              </a:solidFill>
            </a:endParaRPr>
          </a:p>
        </p:txBody>
      </p:sp>
    </p:spTree>
    <p:extLst>
      <p:ext uri="{BB962C8B-B14F-4D97-AF65-F5344CB8AC3E}">
        <p14:creationId xmlns:p14="http://schemas.microsoft.com/office/powerpoint/2010/main" val="23094296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400" b="1" dirty="0" smtClean="0">
                <a:solidFill>
                  <a:srgbClr val="FF0000"/>
                </a:solidFill>
                <a:effectLst/>
              </a:rPr>
              <a:t>Особенный </a:t>
            </a:r>
            <a:r>
              <a:rPr lang="ru-RU" sz="2400" b="1" dirty="0">
                <a:solidFill>
                  <a:srgbClr val="FF0000"/>
                </a:solidFill>
                <a:effectLst/>
              </a:rPr>
              <a:t>упор делается на таких аспектах, как:</a:t>
            </a:r>
            <a:endParaRPr lang="ru-RU" sz="2400" b="1" dirty="0">
              <a:solidFill>
                <a:srgbClr val="FF0000"/>
              </a:solidFill>
            </a:endParaRPr>
          </a:p>
        </p:txBody>
      </p:sp>
      <p:sp>
        <p:nvSpPr>
          <p:cNvPr id="3" name="Объект 2"/>
          <p:cNvSpPr>
            <a:spLocks noGrp="1"/>
          </p:cNvSpPr>
          <p:nvPr>
            <p:ph sz="quarter" idx="1"/>
          </p:nvPr>
        </p:nvSpPr>
        <p:spPr/>
        <p:txBody>
          <a:bodyPr>
            <a:normAutofit/>
          </a:bodyPr>
          <a:lstStyle/>
          <a:p>
            <a:pPr>
              <a:lnSpc>
                <a:spcPct val="115000"/>
              </a:lnSpc>
              <a:spcAft>
                <a:spcPts val="1000"/>
              </a:spcAft>
            </a:pPr>
            <a:r>
              <a:rPr lang="ru-RU" dirty="0">
                <a:latin typeface="Times New Roman" panose="02020603050405020304" pitchFamily="18" charset="0"/>
                <a:ea typeface="Calibri"/>
                <a:cs typeface="Times New Roman" panose="02020603050405020304" pitchFamily="18" charset="0"/>
              </a:rPr>
              <a:t>Экономика, ее роль в жизни общества </a:t>
            </a:r>
          </a:p>
          <a:p>
            <a:pPr>
              <a:lnSpc>
                <a:spcPct val="115000"/>
              </a:lnSpc>
              <a:spcAft>
                <a:spcPts val="1000"/>
              </a:spcAft>
            </a:pPr>
            <a:r>
              <a:rPr lang="ru-RU" dirty="0">
                <a:latin typeface="Times New Roman" panose="02020603050405020304" pitchFamily="18" charset="0"/>
                <a:ea typeface="Calibri"/>
                <a:cs typeface="Times New Roman" panose="02020603050405020304" pitchFamily="18" charset="0"/>
              </a:rPr>
              <a:t>Товары и услуги, ресурсы и потребности, ограниченность ресурсов </a:t>
            </a:r>
          </a:p>
          <a:p>
            <a:pPr>
              <a:lnSpc>
                <a:spcPct val="115000"/>
              </a:lnSpc>
              <a:spcAft>
                <a:spcPts val="1000"/>
              </a:spcAft>
            </a:pPr>
            <a:r>
              <a:rPr lang="ru-RU" dirty="0">
                <a:latin typeface="Times New Roman" panose="02020603050405020304" pitchFamily="18" charset="0"/>
                <a:ea typeface="Calibri"/>
                <a:cs typeface="Times New Roman" panose="02020603050405020304" pitchFamily="18" charset="0"/>
              </a:rPr>
              <a:t>Экономические системы </a:t>
            </a:r>
            <a:r>
              <a:rPr lang="ru-RU" dirty="0" smtClean="0">
                <a:latin typeface="Times New Roman" panose="02020603050405020304" pitchFamily="18" charset="0"/>
                <a:ea typeface="Calibri"/>
                <a:cs typeface="Times New Roman" panose="02020603050405020304" pitchFamily="18" charset="0"/>
              </a:rPr>
              <a:t>и собственность</a:t>
            </a:r>
          </a:p>
          <a:p>
            <a:pPr>
              <a:lnSpc>
                <a:spcPct val="115000"/>
              </a:lnSpc>
              <a:spcAft>
                <a:spcPts val="1000"/>
              </a:spcAft>
            </a:pPr>
            <a:r>
              <a:rPr lang="ru-RU" dirty="0" smtClean="0">
                <a:latin typeface="Times New Roman" panose="02020603050405020304" pitchFamily="18" charset="0"/>
                <a:ea typeface="Calibri"/>
                <a:cs typeface="Times New Roman" panose="02020603050405020304" pitchFamily="18" charset="0"/>
              </a:rPr>
              <a:t>Инфляция</a:t>
            </a:r>
            <a:endParaRPr lang="ru-RU" dirty="0">
              <a:latin typeface="Times New Roman" panose="02020603050405020304" pitchFamily="18" charset="0"/>
              <a:ea typeface="Calibri"/>
              <a:cs typeface="Times New Roman" panose="02020603050405020304" pitchFamily="18" charset="0"/>
            </a:endParaRPr>
          </a:p>
          <a:p>
            <a:pPr>
              <a:lnSpc>
                <a:spcPct val="115000"/>
              </a:lnSpc>
              <a:spcAft>
                <a:spcPts val="1000"/>
              </a:spcAft>
            </a:pPr>
            <a:r>
              <a:rPr lang="ru-RU" dirty="0">
                <a:latin typeface="Times New Roman" panose="02020603050405020304" pitchFamily="18" charset="0"/>
                <a:ea typeface="Calibri"/>
                <a:cs typeface="Times New Roman" panose="02020603050405020304" pitchFamily="18" charset="0"/>
              </a:rPr>
              <a:t>Безработица </a:t>
            </a:r>
            <a:endParaRPr lang="ru-RU" dirty="0">
              <a:effectLst/>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4123391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62074"/>
          </a:xfrm>
        </p:spPr>
        <p:txBody>
          <a:bodyPr/>
          <a:lstStyle/>
          <a:p>
            <a:r>
              <a:rPr lang="ru-RU" sz="2500" b="1" u="sng" dirty="0">
                <a:solidFill>
                  <a:srgbClr val="FF0000"/>
                </a:solidFill>
                <a:latin typeface="Times New Roman" panose="02020603050405020304" pitchFamily="18" charset="0"/>
                <a:cs typeface="Times New Roman" panose="02020603050405020304" pitchFamily="18" charset="0"/>
              </a:rPr>
              <a:t>Задание 9.</a:t>
            </a:r>
            <a:endParaRPr lang="ru-RU" dirty="0"/>
          </a:p>
        </p:txBody>
      </p:sp>
      <p:sp>
        <p:nvSpPr>
          <p:cNvPr id="3" name="Объект 2"/>
          <p:cNvSpPr>
            <a:spLocks noGrp="1"/>
          </p:cNvSpPr>
          <p:nvPr>
            <p:ph sz="quarter" idx="1"/>
          </p:nvPr>
        </p:nvSpPr>
        <p:spPr>
          <a:xfrm>
            <a:off x="467544" y="836712"/>
            <a:ext cx="7467600" cy="3960440"/>
          </a:xfrm>
        </p:spPr>
        <p:txBody>
          <a:bodyPr>
            <a:normAutofit/>
          </a:bodyPr>
          <a:lstStyle/>
          <a:p>
            <a:pPr algn="just"/>
            <a:r>
              <a:rPr lang="ru-RU" b="1" dirty="0">
                <a:solidFill>
                  <a:srgbClr val="000000"/>
                </a:solidFill>
                <a:latin typeface="Times New Roman" panose="02020603050405020304" pitchFamily="18" charset="0"/>
                <a:cs typeface="Times New Roman" panose="02020603050405020304" pitchFamily="18" charset="0"/>
              </a:rPr>
              <a:t>Верны ли следующие суждения о безработице</a:t>
            </a:r>
            <a:r>
              <a:rPr lang="ru-RU" b="1" dirty="0" smtClean="0">
                <a:solidFill>
                  <a:srgbClr val="000000"/>
                </a:solidFill>
                <a:latin typeface="Times New Roman" panose="02020603050405020304" pitchFamily="18" charset="0"/>
                <a:cs typeface="Times New Roman" panose="02020603050405020304" pitchFamily="18" charset="0"/>
              </a:rPr>
              <a:t>?</a:t>
            </a:r>
            <a:endParaRPr lang="ru-RU" b="1"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А. К безработным относятся все люди трудоспособного возраста, не имеющие работы.</a:t>
            </a:r>
          </a:p>
          <a:p>
            <a:pPr algn="just"/>
            <a:r>
              <a:rPr lang="ru-RU" dirty="0">
                <a:solidFill>
                  <a:srgbClr val="000000"/>
                </a:solidFill>
                <a:latin typeface="Times New Roman" panose="02020603050405020304" pitchFamily="18" charset="0"/>
                <a:cs typeface="Times New Roman" panose="02020603050405020304" pitchFamily="18" charset="0"/>
              </a:rPr>
              <a:t>Б. Безработица присуща всем экономическим системам</a:t>
            </a:r>
            <a:r>
              <a:rPr lang="ru-RU"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1) верно только А</a:t>
            </a:r>
          </a:p>
          <a:p>
            <a:pPr algn="just"/>
            <a:r>
              <a:rPr lang="ru-RU" dirty="0">
                <a:solidFill>
                  <a:srgbClr val="000000"/>
                </a:solidFill>
                <a:latin typeface="Times New Roman" panose="02020603050405020304" pitchFamily="18" charset="0"/>
                <a:cs typeface="Times New Roman" panose="02020603050405020304" pitchFamily="18" charset="0"/>
              </a:rPr>
              <a:t>2) верно только Б</a:t>
            </a:r>
          </a:p>
          <a:p>
            <a:pPr algn="just"/>
            <a:r>
              <a:rPr lang="ru-RU" dirty="0">
                <a:solidFill>
                  <a:srgbClr val="000000"/>
                </a:solidFill>
                <a:latin typeface="Times New Roman" panose="02020603050405020304" pitchFamily="18" charset="0"/>
                <a:cs typeface="Times New Roman" panose="02020603050405020304" pitchFamily="18" charset="0"/>
              </a:rPr>
              <a:t>3) верны оба суждения</a:t>
            </a:r>
          </a:p>
          <a:p>
            <a:pPr algn="just"/>
            <a:r>
              <a:rPr lang="ru-RU" dirty="0">
                <a:solidFill>
                  <a:srgbClr val="000000"/>
                </a:solidFill>
                <a:latin typeface="Times New Roman" panose="02020603050405020304" pitchFamily="18" charset="0"/>
                <a:cs typeface="Times New Roman" panose="02020603050405020304" pitchFamily="18" charset="0"/>
              </a:rPr>
              <a:t>4) оба суждения неверны</a:t>
            </a:r>
          </a:p>
          <a:p>
            <a:endParaRPr lang="ru-RU" dirty="0"/>
          </a:p>
        </p:txBody>
      </p:sp>
      <p:sp>
        <p:nvSpPr>
          <p:cNvPr id="4" name="Прямоугольник 3"/>
          <p:cNvSpPr/>
          <p:nvPr/>
        </p:nvSpPr>
        <p:spPr>
          <a:xfrm>
            <a:off x="323528" y="5100072"/>
            <a:ext cx="7920880" cy="1200329"/>
          </a:xfrm>
          <a:prstGeom prst="rect">
            <a:avLst/>
          </a:prstGeom>
        </p:spPr>
        <p:txBody>
          <a:bodyPr wrap="square">
            <a:spAutoFit/>
          </a:bodyPr>
          <a:lstStyle/>
          <a:p>
            <a:pPr algn="just"/>
            <a:r>
              <a:rPr lang="ru-RU" b="1" dirty="0">
                <a:solidFill>
                  <a:srgbClr val="000000"/>
                </a:solidFill>
                <a:latin typeface="Times New Roman" panose="02020603050405020304" pitchFamily="18" charset="0"/>
                <a:cs typeface="Times New Roman" panose="02020603050405020304" pitchFamily="18" charset="0"/>
              </a:rPr>
              <a:t>Пояснение</a:t>
            </a:r>
            <a:r>
              <a:rPr lang="ru-RU" b="1" dirty="0" smtClean="0">
                <a:solidFill>
                  <a:srgbClr val="000000"/>
                </a:solidFill>
                <a:latin typeface="Times New Roman" panose="02020603050405020304" pitchFamily="18" charset="0"/>
                <a:cs typeface="Times New Roman" panose="02020603050405020304" pitchFamily="18" charset="0"/>
              </a:rPr>
              <a:t>. </a:t>
            </a:r>
            <a:r>
              <a:rPr lang="ru-RU" dirty="0" smtClean="0">
                <a:solidFill>
                  <a:srgbClr val="000000"/>
                </a:solidFill>
                <a:latin typeface="Times New Roman" panose="02020603050405020304" pitchFamily="18" charset="0"/>
                <a:cs typeface="Times New Roman" panose="02020603050405020304" pitchFamily="18" charset="0"/>
              </a:rPr>
              <a:t>Безработица </a:t>
            </a:r>
            <a:r>
              <a:rPr lang="ru-RU" dirty="0">
                <a:solidFill>
                  <a:srgbClr val="000000"/>
                </a:solidFill>
                <a:latin typeface="Times New Roman" panose="02020603050405020304" pitchFamily="18" charset="0"/>
                <a:cs typeface="Times New Roman" panose="02020603050405020304" pitchFamily="18" charset="0"/>
              </a:rPr>
              <a:t>— наличие лиц, трудоспособного возраста, не имеющих работы, пригодных к ней и ищущих её. Домохозяйки к безработным не относятся. В командной экономике и традиционной практически безработица отсутствует.</a:t>
            </a:r>
            <a:endParaRPr lang="ru-RU"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430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b="1" dirty="0">
                <a:solidFill>
                  <a:srgbClr val="FF0000"/>
                </a:solidFill>
                <a:latin typeface="Times New Roman" panose="02020603050405020304" pitchFamily="18" charset="0"/>
                <a:cs typeface="Times New Roman" panose="02020603050405020304" pitchFamily="18" charset="0"/>
              </a:rPr>
              <a:t>Правильный ответ:</a:t>
            </a:r>
            <a:endParaRPr lang="ru-RU" dirty="0"/>
          </a:p>
        </p:txBody>
      </p:sp>
      <p:sp>
        <p:nvSpPr>
          <p:cNvPr id="3" name="Объект 2"/>
          <p:cNvSpPr>
            <a:spLocks noGrp="1"/>
          </p:cNvSpPr>
          <p:nvPr>
            <p:ph sz="quarter" idx="1"/>
          </p:nvPr>
        </p:nvSpPr>
        <p:spPr/>
        <p:txBody>
          <a:bodyPr>
            <a:normAutofit/>
          </a:bodyPr>
          <a:lstStyle/>
          <a:p>
            <a:pPr marL="0" indent="0" algn="ctr">
              <a:buNone/>
            </a:pPr>
            <a:r>
              <a:rPr lang="ru-RU" sz="6600" b="1" dirty="0" smtClean="0">
                <a:solidFill>
                  <a:srgbClr val="FF0000"/>
                </a:solidFill>
              </a:rPr>
              <a:t>4</a:t>
            </a:r>
            <a:endParaRPr lang="ru-RU" sz="6600" b="1" dirty="0">
              <a:solidFill>
                <a:srgbClr val="FF0000"/>
              </a:solidFill>
            </a:endParaRPr>
          </a:p>
        </p:txBody>
      </p:sp>
    </p:spTree>
    <p:extLst>
      <p:ext uri="{BB962C8B-B14F-4D97-AF65-F5344CB8AC3E}">
        <p14:creationId xmlns:p14="http://schemas.microsoft.com/office/powerpoint/2010/main" val="80178318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418058"/>
          </a:xfrm>
        </p:spPr>
        <p:txBody>
          <a:bodyPr>
            <a:noAutofit/>
          </a:bodyPr>
          <a:lstStyle/>
          <a:p>
            <a:r>
              <a:rPr lang="ru-RU" sz="3200" b="1" u="sng" dirty="0">
                <a:solidFill>
                  <a:srgbClr val="FF0000"/>
                </a:solidFill>
                <a:latin typeface="Times New Roman" panose="02020603050405020304" pitchFamily="18" charset="0"/>
                <a:cs typeface="Times New Roman" panose="02020603050405020304" pitchFamily="18" charset="0"/>
              </a:rPr>
              <a:t>Задание 9.</a:t>
            </a:r>
            <a:endParaRPr lang="ru-RU" sz="3600" dirty="0"/>
          </a:p>
        </p:txBody>
      </p:sp>
      <p:sp>
        <p:nvSpPr>
          <p:cNvPr id="3" name="Объект 2"/>
          <p:cNvSpPr>
            <a:spLocks noGrp="1"/>
          </p:cNvSpPr>
          <p:nvPr>
            <p:ph sz="quarter" idx="1"/>
          </p:nvPr>
        </p:nvSpPr>
        <p:spPr>
          <a:xfrm>
            <a:off x="323528" y="692696"/>
            <a:ext cx="8568952" cy="3672408"/>
          </a:xfrm>
        </p:spPr>
        <p:txBody>
          <a:bodyPr>
            <a:normAutofit/>
          </a:bodyPr>
          <a:lstStyle/>
          <a:p>
            <a:pPr algn="just">
              <a:spcBef>
                <a:spcPts val="0"/>
              </a:spcBef>
            </a:pPr>
            <a:r>
              <a:rPr lang="ru-RU" b="1" dirty="0">
                <a:solidFill>
                  <a:srgbClr val="000000"/>
                </a:solidFill>
                <a:latin typeface="Times New Roman" panose="02020603050405020304" pitchFamily="18" charset="0"/>
                <a:cs typeface="Times New Roman" panose="02020603050405020304" pitchFamily="18" charset="0"/>
              </a:rPr>
              <a:t>Верны ли следующие суждения о формах собственности</a:t>
            </a:r>
            <a:r>
              <a:rPr lang="ru-RU" b="1" dirty="0" smtClean="0">
                <a:solidFill>
                  <a:srgbClr val="000000"/>
                </a:solidFill>
                <a:latin typeface="Times New Roman" panose="02020603050405020304" pitchFamily="18" charset="0"/>
                <a:cs typeface="Times New Roman" panose="02020603050405020304" pitchFamily="18" charset="0"/>
              </a:rPr>
              <a:t>?</a:t>
            </a:r>
            <a:endParaRPr lang="ru-RU" b="1"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А. Одним из путей увеличения доли государственной собственности является национализация.</a:t>
            </a: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Б. Конкурентная борьба производителей возможна лишь в условиях частной собственности</a:t>
            </a:r>
            <a:r>
              <a:rPr lang="ru-RU"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1) верно только А</a:t>
            </a: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2) верно только Б</a:t>
            </a: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3) верны оба суждения</a:t>
            </a: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4) оба суждения неверны</a:t>
            </a:r>
          </a:p>
          <a:p>
            <a:endParaRPr lang="ru-RU" dirty="0"/>
          </a:p>
        </p:txBody>
      </p:sp>
      <p:sp>
        <p:nvSpPr>
          <p:cNvPr id="4" name="Прямоугольник 3"/>
          <p:cNvSpPr/>
          <p:nvPr/>
        </p:nvSpPr>
        <p:spPr>
          <a:xfrm>
            <a:off x="395536" y="4725144"/>
            <a:ext cx="8424936" cy="2031325"/>
          </a:xfrm>
          <a:prstGeom prst="rect">
            <a:avLst/>
          </a:prstGeom>
        </p:spPr>
        <p:txBody>
          <a:bodyPr wrap="square">
            <a:spAutoFit/>
          </a:bodyPr>
          <a:lstStyle/>
          <a:p>
            <a:pPr algn="just"/>
            <a:r>
              <a:rPr lang="ru-RU" b="1" dirty="0">
                <a:solidFill>
                  <a:srgbClr val="000000"/>
                </a:solidFill>
                <a:latin typeface="Times New Roman" panose="02020603050405020304" pitchFamily="18" charset="0"/>
                <a:cs typeface="Times New Roman" panose="02020603050405020304" pitchFamily="18" charset="0"/>
              </a:rPr>
              <a:t>Пояснение</a:t>
            </a:r>
            <a:r>
              <a:rPr lang="ru-RU" b="1" dirty="0" smtClean="0">
                <a:solidFill>
                  <a:srgbClr val="000000"/>
                </a:solidFill>
                <a:latin typeface="Times New Roman" panose="02020603050405020304" pitchFamily="18" charset="0"/>
                <a:cs typeface="Times New Roman" panose="02020603050405020304" pitchFamily="18" charset="0"/>
              </a:rPr>
              <a:t>. </a:t>
            </a:r>
            <a:r>
              <a:rPr lang="ru-RU" dirty="0" smtClean="0">
                <a:solidFill>
                  <a:srgbClr val="000000"/>
                </a:solidFill>
                <a:latin typeface="Times New Roman" panose="02020603050405020304" pitchFamily="18" charset="0"/>
                <a:cs typeface="Times New Roman" panose="02020603050405020304" pitchFamily="18" charset="0"/>
              </a:rPr>
              <a:t>Государственная </a:t>
            </a:r>
            <a:r>
              <a:rPr lang="ru-RU" dirty="0">
                <a:solidFill>
                  <a:srgbClr val="000000"/>
                </a:solidFill>
                <a:latin typeface="Times New Roman" panose="02020603050405020304" pitchFamily="18" charset="0"/>
                <a:cs typeface="Times New Roman" panose="02020603050405020304" pitchFamily="18" charset="0"/>
              </a:rPr>
              <a:t>собственность — форма собственности, при которой имущество, в том числе средства и продукты производства, принадлежат государству полностью либо на основе долевой или совместной собственности. Частная собственность — одна из форм собственности, которая подразумевает защищённое законом право физического или юридического лица, либо их группы на предмет собственности. К частной собственности относят индивидуальную, корпоративную.</a:t>
            </a:r>
            <a:endParaRPr lang="ru-RU"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5163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b="1" dirty="0">
                <a:solidFill>
                  <a:srgbClr val="FF0000"/>
                </a:solidFill>
                <a:latin typeface="Times New Roman" panose="02020603050405020304" pitchFamily="18" charset="0"/>
                <a:cs typeface="Times New Roman" panose="02020603050405020304" pitchFamily="18" charset="0"/>
              </a:rPr>
              <a:t>Правильный ответ:</a:t>
            </a:r>
            <a:endParaRPr lang="ru-RU" dirty="0"/>
          </a:p>
        </p:txBody>
      </p:sp>
      <p:sp>
        <p:nvSpPr>
          <p:cNvPr id="3" name="Объект 2"/>
          <p:cNvSpPr>
            <a:spLocks noGrp="1"/>
          </p:cNvSpPr>
          <p:nvPr>
            <p:ph sz="quarter" idx="1"/>
          </p:nvPr>
        </p:nvSpPr>
        <p:spPr/>
        <p:txBody>
          <a:bodyPr>
            <a:normAutofit/>
          </a:bodyPr>
          <a:lstStyle/>
          <a:p>
            <a:pPr marL="0" indent="0" algn="ctr">
              <a:buNone/>
            </a:pPr>
            <a:r>
              <a:rPr lang="ru-RU" sz="6600" b="1" dirty="0" smtClean="0">
                <a:solidFill>
                  <a:srgbClr val="FF0000"/>
                </a:solidFill>
              </a:rPr>
              <a:t>3</a:t>
            </a:r>
            <a:endParaRPr lang="ru-RU" sz="6600" b="1" dirty="0">
              <a:solidFill>
                <a:srgbClr val="FF0000"/>
              </a:solidFill>
            </a:endParaRPr>
          </a:p>
        </p:txBody>
      </p:sp>
    </p:spTree>
    <p:extLst>
      <p:ext uri="{BB962C8B-B14F-4D97-AF65-F5344CB8AC3E}">
        <p14:creationId xmlns:p14="http://schemas.microsoft.com/office/powerpoint/2010/main" val="6780687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62074"/>
          </a:xfrm>
        </p:spPr>
        <p:txBody>
          <a:bodyPr>
            <a:normAutofit fontScale="90000"/>
          </a:bodyPr>
          <a:lstStyle/>
          <a:p>
            <a:r>
              <a:rPr lang="ru-RU" sz="3200" b="1" u="sng" dirty="0">
                <a:solidFill>
                  <a:srgbClr val="FF0000"/>
                </a:solidFill>
                <a:latin typeface="Times New Roman" panose="02020603050405020304" pitchFamily="18" charset="0"/>
                <a:cs typeface="Times New Roman" panose="02020603050405020304" pitchFamily="18" charset="0"/>
              </a:rPr>
              <a:t>Задание 9.</a:t>
            </a:r>
            <a:endParaRPr lang="ru-RU" dirty="0"/>
          </a:p>
        </p:txBody>
      </p:sp>
      <p:sp>
        <p:nvSpPr>
          <p:cNvPr id="3" name="Объект 2"/>
          <p:cNvSpPr>
            <a:spLocks noGrp="1"/>
          </p:cNvSpPr>
          <p:nvPr>
            <p:ph sz="quarter" idx="1"/>
          </p:nvPr>
        </p:nvSpPr>
        <p:spPr>
          <a:xfrm>
            <a:off x="395536" y="836712"/>
            <a:ext cx="8640960" cy="3600400"/>
          </a:xfrm>
        </p:spPr>
        <p:txBody>
          <a:bodyPr>
            <a:normAutofit/>
          </a:bodyPr>
          <a:lstStyle/>
          <a:p>
            <a:pPr algn="just">
              <a:spcBef>
                <a:spcPts val="0"/>
              </a:spcBef>
            </a:pPr>
            <a:r>
              <a:rPr lang="ru-RU" b="1" dirty="0">
                <a:solidFill>
                  <a:srgbClr val="000000"/>
                </a:solidFill>
                <a:latin typeface="Times New Roman" panose="02020603050405020304" pitchFamily="18" charset="0"/>
                <a:cs typeface="Times New Roman" panose="02020603050405020304" pitchFamily="18" charset="0"/>
              </a:rPr>
              <a:t>Верны ли следующие суждения о формах собственности</a:t>
            </a:r>
            <a:r>
              <a:rPr lang="ru-RU" b="1" dirty="0" smtClean="0">
                <a:solidFill>
                  <a:srgbClr val="000000"/>
                </a:solidFill>
                <a:latin typeface="Times New Roman" panose="02020603050405020304" pitchFamily="18" charset="0"/>
                <a:cs typeface="Times New Roman" panose="02020603050405020304" pitchFamily="18" charset="0"/>
              </a:rPr>
              <a:t>?</a:t>
            </a:r>
            <a:endParaRPr lang="ru-RU" b="1"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А. В условиях рыночной экономики может существовать только частная собственность.</a:t>
            </a: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Б. Государственная собственность является основой командной экономики</a:t>
            </a:r>
            <a:r>
              <a:rPr lang="ru-RU"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1) верно только А</a:t>
            </a: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2) верно только Б</a:t>
            </a: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3) верны оба суждения</a:t>
            </a: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4) оба суждения неверны</a:t>
            </a:r>
          </a:p>
          <a:p>
            <a:endParaRPr lang="ru-RU" dirty="0"/>
          </a:p>
        </p:txBody>
      </p:sp>
      <p:sp>
        <p:nvSpPr>
          <p:cNvPr id="4" name="Прямоугольник 3"/>
          <p:cNvSpPr/>
          <p:nvPr/>
        </p:nvSpPr>
        <p:spPr>
          <a:xfrm>
            <a:off x="179512" y="4725144"/>
            <a:ext cx="8568952" cy="2031325"/>
          </a:xfrm>
          <a:prstGeom prst="rect">
            <a:avLst/>
          </a:prstGeom>
        </p:spPr>
        <p:txBody>
          <a:bodyPr wrap="square">
            <a:spAutoFit/>
          </a:bodyPr>
          <a:lstStyle/>
          <a:p>
            <a:pPr algn="just"/>
            <a:r>
              <a:rPr lang="ru-RU" b="1" dirty="0">
                <a:solidFill>
                  <a:srgbClr val="000000"/>
                </a:solidFill>
                <a:latin typeface="Times New Roman" panose="02020603050405020304" pitchFamily="18" charset="0"/>
                <a:cs typeface="Times New Roman" panose="02020603050405020304" pitchFamily="18" charset="0"/>
              </a:rPr>
              <a:t>Пояснение</a:t>
            </a:r>
            <a:r>
              <a:rPr lang="ru-RU" b="1" dirty="0" smtClean="0">
                <a:solidFill>
                  <a:srgbClr val="000000"/>
                </a:solidFill>
                <a:latin typeface="Times New Roman" panose="02020603050405020304" pitchFamily="18" charset="0"/>
                <a:cs typeface="Times New Roman" panose="02020603050405020304" pitchFamily="18" charset="0"/>
              </a:rPr>
              <a:t>. </a:t>
            </a:r>
            <a:r>
              <a:rPr lang="ru-RU" dirty="0" smtClean="0">
                <a:solidFill>
                  <a:srgbClr val="000000"/>
                </a:solidFill>
                <a:latin typeface="Times New Roman" panose="02020603050405020304" pitchFamily="18" charset="0"/>
                <a:cs typeface="Times New Roman" panose="02020603050405020304" pitchFamily="18" charset="0"/>
              </a:rPr>
              <a:t>Государственная </a:t>
            </a:r>
            <a:r>
              <a:rPr lang="ru-RU" dirty="0">
                <a:solidFill>
                  <a:srgbClr val="000000"/>
                </a:solidFill>
                <a:latin typeface="Times New Roman" panose="02020603050405020304" pitchFamily="18" charset="0"/>
                <a:cs typeface="Times New Roman" panose="02020603050405020304" pitchFamily="18" charset="0"/>
              </a:rPr>
              <a:t>собственность — форма собственности, при которой имущество, в том числе средства и продукты производства, принадлежат государству полностью либо на основе долевой или совместной собственности.</a:t>
            </a:r>
          </a:p>
          <a:p>
            <a:pPr algn="just"/>
            <a:r>
              <a:rPr lang="ru-RU" dirty="0">
                <a:solidFill>
                  <a:srgbClr val="000000"/>
                </a:solidFill>
                <a:latin typeface="Times New Roman" panose="02020603050405020304" pitchFamily="18" charset="0"/>
                <a:cs typeface="Times New Roman" panose="02020603050405020304" pitchFamily="18" charset="0"/>
              </a:rPr>
              <a:t>Частная собственность — одна из форм собственности, которая подразумевает защищённое законом право физического или юридического лица, либо их группы на предмет собственности. К частной собственности относят индивидуальную, корпоративную.</a:t>
            </a:r>
            <a:endParaRPr lang="ru-RU"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7951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b="1" dirty="0">
                <a:solidFill>
                  <a:srgbClr val="FF0000"/>
                </a:solidFill>
                <a:latin typeface="Times New Roman" panose="02020603050405020304" pitchFamily="18" charset="0"/>
                <a:cs typeface="Times New Roman" panose="02020603050405020304" pitchFamily="18" charset="0"/>
              </a:rPr>
              <a:t>Правильный ответ:</a:t>
            </a:r>
            <a:endParaRPr lang="ru-RU" dirty="0"/>
          </a:p>
        </p:txBody>
      </p:sp>
      <p:sp>
        <p:nvSpPr>
          <p:cNvPr id="3" name="Объект 2"/>
          <p:cNvSpPr>
            <a:spLocks noGrp="1"/>
          </p:cNvSpPr>
          <p:nvPr>
            <p:ph sz="quarter" idx="1"/>
          </p:nvPr>
        </p:nvSpPr>
        <p:spPr/>
        <p:txBody>
          <a:bodyPr>
            <a:normAutofit/>
          </a:bodyPr>
          <a:lstStyle/>
          <a:p>
            <a:pPr marL="0" indent="0" algn="ctr">
              <a:buNone/>
            </a:pPr>
            <a:r>
              <a:rPr lang="ru-RU" sz="7200" b="1" dirty="0" smtClean="0">
                <a:solidFill>
                  <a:srgbClr val="FF0000"/>
                </a:solidFill>
              </a:rPr>
              <a:t>2</a:t>
            </a:r>
            <a:endParaRPr lang="ru-RU" sz="7200" b="1" dirty="0">
              <a:solidFill>
                <a:srgbClr val="FF0000"/>
              </a:solidFill>
            </a:endParaRPr>
          </a:p>
        </p:txBody>
      </p:sp>
    </p:spTree>
    <p:extLst>
      <p:ext uri="{BB962C8B-B14F-4D97-AF65-F5344CB8AC3E}">
        <p14:creationId xmlns:p14="http://schemas.microsoft.com/office/powerpoint/2010/main" val="378503008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634082"/>
          </a:xfrm>
        </p:spPr>
        <p:txBody>
          <a:bodyPr/>
          <a:lstStyle/>
          <a:p>
            <a:r>
              <a:rPr lang="ru-RU" sz="2900" b="1" u="sng" dirty="0">
                <a:solidFill>
                  <a:srgbClr val="FF0000"/>
                </a:solidFill>
                <a:latin typeface="Times New Roman" panose="02020603050405020304" pitchFamily="18" charset="0"/>
                <a:cs typeface="Times New Roman" panose="02020603050405020304" pitchFamily="18" charset="0"/>
              </a:rPr>
              <a:t>Задание 9.</a:t>
            </a:r>
            <a:endParaRPr lang="ru-RU" dirty="0"/>
          </a:p>
        </p:txBody>
      </p:sp>
      <p:sp>
        <p:nvSpPr>
          <p:cNvPr id="3" name="Объект 2"/>
          <p:cNvSpPr>
            <a:spLocks noGrp="1"/>
          </p:cNvSpPr>
          <p:nvPr>
            <p:ph sz="quarter" idx="1"/>
          </p:nvPr>
        </p:nvSpPr>
        <p:spPr>
          <a:xfrm>
            <a:off x="467544" y="980728"/>
            <a:ext cx="8424936" cy="3240360"/>
          </a:xfrm>
        </p:spPr>
        <p:txBody>
          <a:bodyPr>
            <a:normAutofit/>
          </a:bodyPr>
          <a:lstStyle/>
          <a:p>
            <a:pPr algn="just"/>
            <a:r>
              <a:rPr lang="ru-RU" b="1" dirty="0">
                <a:solidFill>
                  <a:srgbClr val="000000"/>
                </a:solidFill>
                <a:latin typeface="Times New Roman" panose="02020603050405020304" pitchFamily="18" charset="0"/>
                <a:cs typeface="Times New Roman" panose="02020603050405020304" pitchFamily="18" charset="0"/>
              </a:rPr>
              <a:t>Верны ли следующие суждения об инфляции</a:t>
            </a:r>
            <a:r>
              <a:rPr lang="ru-RU" b="1" dirty="0" smtClean="0">
                <a:solidFill>
                  <a:srgbClr val="000000"/>
                </a:solidFill>
                <a:latin typeface="Times New Roman" panose="02020603050405020304" pitchFamily="18" charset="0"/>
                <a:cs typeface="Times New Roman" panose="02020603050405020304" pitchFamily="18" charset="0"/>
              </a:rPr>
              <a:t>?</a:t>
            </a:r>
            <a:endParaRPr lang="ru-RU" b="1"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А. Одним из проявлений инфляции является увеличение цен на сырьё и энергию.</a:t>
            </a:r>
          </a:p>
          <a:p>
            <a:pPr algn="just"/>
            <a:r>
              <a:rPr lang="ru-RU" dirty="0">
                <a:solidFill>
                  <a:srgbClr val="000000"/>
                </a:solidFill>
                <a:latin typeface="Times New Roman" panose="02020603050405020304" pitchFamily="18" charset="0"/>
                <a:cs typeface="Times New Roman" panose="02020603050405020304" pitchFamily="18" charset="0"/>
              </a:rPr>
              <a:t>Б. Высокий уровень инфляции ведёт к замедлению темпов экономического роста</a:t>
            </a:r>
            <a:r>
              <a:rPr lang="ru-RU"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1) верно только </a:t>
            </a:r>
            <a:r>
              <a:rPr lang="ru-RU" dirty="0" smtClean="0">
                <a:solidFill>
                  <a:srgbClr val="000000"/>
                </a:solidFill>
                <a:latin typeface="Times New Roman" panose="02020603050405020304" pitchFamily="18" charset="0"/>
                <a:cs typeface="Times New Roman" panose="02020603050405020304" pitchFamily="18" charset="0"/>
              </a:rPr>
              <a:t>А               2</a:t>
            </a:r>
            <a:r>
              <a:rPr lang="ru-RU" dirty="0">
                <a:solidFill>
                  <a:srgbClr val="000000"/>
                </a:solidFill>
                <a:latin typeface="Times New Roman" panose="02020603050405020304" pitchFamily="18" charset="0"/>
                <a:cs typeface="Times New Roman" panose="02020603050405020304" pitchFamily="18" charset="0"/>
              </a:rPr>
              <a:t>) верно только Б</a:t>
            </a:r>
          </a:p>
          <a:p>
            <a:pPr algn="just"/>
            <a:r>
              <a:rPr lang="ru-RU" dirty="0">
                <a:solidFill>
                  <a:srgbClr val="000000"/>
                </a:solidFill>
                <a:latin typeface="Times New Roman" panose="02020603050405020304" pitchFamily="18" charset="0"/>
                <a:cs typeface="Times New Roman" panose="02020603050405020304" pitchFamily="18" charset="0"/>
              </a:rPr>
              <a:t>3) верны оба </a:t>
            </a:r>
            <a:r>
              <a:rPr lang="ru-RU" dirty="0" smtClean="0">
                <a:solidFill>
                  <a:srgbClr val="000000"/>
                </a:solidFill>
                <a:latin typeface="Times New Roman" panose="02020603050405020304" pitchFamily="18" charset="0"/>
                <a:cs typeface="Times New Roman" panose="02020603050405020304" pitchFamily="18" charset="0"/>
              </a:rPr>
              <a:t>суждения      4</a:t>
            </a:r>
            <a:r>
              <a:rPr lang="ru-RU" dirty="0">
                <a:solidFill>
                  <a:srgbClr val="000000"/>
                </a:solidFill>
                <a:latin typeface="Times New Roman" panose="02020603050405020304" pitchFamily="18" charset="0"/>
                <a:cs typeface="Times New Roman" panose="02020603050405020304" pitchFamily="18" charset="0"/>
              </a:rPr>
              <a:t>) оба суждения неверны</a:t>
            </a:r>
          </a:p>
          <a:p>
            <a:endParaRPr lang="ru-RU" dirty="0"/>
          </a:p>
        </p:txBody>
      </p:sp>
      <p:sp>
        <p:nvSpPr>
          <p:cNvPr id="4" name="Прямоугольник 3"/>
          <p:cNvSpPr/>
          <p:nvPr/>
        </p:nvSpPr>
        <p:spPr>
          <a:xfrm>
            <a:off x="467544" y="4869160"/>
            <a:ext cx="7632848" cy="1015663"/>
          </a:xfrm>
          <a:prstGeom prst="rect">
            <a:avLst/>
          </a:prstGeom>
        </p:spPr>
        <p:txBody>
          <a:bodyPr wrap="square">
            <a:spAutoFit/>
          </a:bodyPr>
          <a:lstStyle/>
          <a:p>
            <a:pPr algn="just"/>
            <a:r>
              <a:rPr lang="ru-RU" sz="2000" b="1" dirty="0">
                <a:solidFill>
                  <a:srgbClr val="000000"/>
                </a:solidFill>
                <a:latin typeface="Times New Roman" panose="02020603050405020304" pitchFamily="18" charset="0"/>
                <a:cs typeface="Times New Roman" panose="02020603050405020304" pitchFamily="18" charset="0"/>
              </a:rPr>
              <a:t>Пояснение</a:t>
            </a:r>
            <a:r>
              <a:rPr lang="ru-RU" sz="2000" b="1" dirty="0" smtClean="0">
                <a:solidFill>
                  <a:srgbClr val="000000"/>
                </a:solidFill>
                <a:latin typeface="Times New Roman" panose="02020603050405020304" pitchFamily="18" charset="0"/>
                <a:cs typeface="Times New Roman" panose="02020603050405020304" pitchFamily="18" charset="0"/>
              </a:rPr>
              <a:t>. </a:t>
            </a:r>
            <a:r>
              <a:rPr lang="ru-RU" sz="2000" dirty="0" smtClean="0">
                <a:solidFill>
                  <a:srgbClr val="000000"/>
                </a:solidFill>
                <a:latin typeface="Times New Roman" panose="02020603050405020304" pitchFamily="18" charset="0"/>
                <a:cs typeface="Times New Roman" panose="02020603050405020304" pitchFamily="18" charset="0"/>
              </a:rPr>
              <a:t>Оба </a:t>
            </a:r>
            <a:r>
              <a:rPr lang="ru-RU" sz="2000" dirty="0">
                <a:solidFill>
                  <a:srgbClr val="000000"/>
                </a:solidFill>
                <a:latin typeface="Times New Roman" panose="02020603050405020304" pitchFamily="18" charset="0"/>
                <a:cs typeface="Times New Roman" panose="02020603050405020304" pitchFamily="18" charset="0"/>
              </a:rPr>
              <a:t>верны: так как инфляция приводит к повышению цен на все товары и услуги, а ее высокий рост замедляет развитие экономики.</a:t>
            </a:r>
            <a:endParaRPr lang="ru-RU" sz="20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0014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b="1" dirty="0">
                <a:solidFill>
                  <a:srgbClr val="FF0000"/>
                </a:solidFill>
                <a:latin typeface="Times New Roman" panose="02020603050405020304" pitchFamily="18" charset="0"/>
                <a:cs typeface="Times New Roman" panose="02020603050405020304" pitchFamily="18" charset="0"/>
              </a:rPr>
              <a:t>Правильный ответ:</a:t>
            </a:r>
            <a:endParaRPr lang="ru-RU" dirty="0"/>
          </a:p>
        </p:txBody>
      </p:sp>
      <p:sp>
        <p:nvSpPr>
          <p:cNvPr id="3" name="Объект 2"/>
          <p:cNvSpPr>
            <a:spLocks noGrp="1"/>
          </p:cNvSpPr>
          <p:nvPr>
            <p:ph sz="quarter" idx="1"/>
          </p:nvPr>
        </p:nvSpPr>
        <p:spPr/>
        <p:txBody>
          <a:bodyPr>
            <a:normAutofit/>
          </a:bodyPr>
          <a:lstStyle/>
          <a:p>
            <a:pPr marL="0" indent="0" algn="ctr">
              <a:buNone/>
            </a:pPr>
            <a:r>
              <a:rPr lang="ru-RU" sz="5400" b="1" dirty="0" smtClean="0">
                <a:solidFill>
                  <a:srgbClr val="FF0000"/>
                </a:solidFill>
              </a:rPr>
              <a:t>3</a:t>
            </a:r>
            <a:endParaRPr lang="ru-RU" sz="5400" b="1" dirty="0">
              <a:solidFill>
                <a:srgbClr val="FF0000"/>
              </a:solidFill>
            </a:endParaRPr>
          </a:p>
        </p:txBody>
      </p:sp>
    </p:spTree>
    <p:extLst>
      <p:ext uri="{BB962C8B-B14F-4D97-AF65-F5344CB8AC3E}">
        <p14:creationId xmlns:p14="http://schemas.microsoft.com/office/powerpoint/2010/main" val="271640277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62074"/>
          </a:xfrm>
        </p:spPr>
        <p:txBody>
          <a:bodyPr>
            <a:normAutofit fontScale="90000"/>
          </a:bodyPr>
          <a:lstStyle/>
          <a:p>
            <a:r>
              <a:rPr lang="ru-RU" sz="3600" b="1" dirty="0" smtClean="0">
                <a:solidFill>
                  <a:srgbClr val="FF0000"/>
                </a:solidFill>
                <a:latin typeface="Times New Roman" panose="02020603050405020304" pitchFamily="18" charset="0"/>
                <a:cs typeface="Times New Roman" panose="02020603050405020304" pitchFamily="18" charset="0"/>
              </a:rPr>
              <a:t>Задание 9.</a:t>
            </a:r>
            <a:endParaRPr lang="ru-RU" sz="36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a:xfrm>
            <a:off x="215008" y="764704"/>
            <a:ext cx="8749480" cy="4248472"/>
          </a:xfrm>
        </p:spPr>
        <p:txBody>
          <a:bodyPr>
            <a:normAutofit/>
          </a:bodyPr>
          <a:lstStyle/>
          <a:p>
            <a:pPr algn="just">
              <a:spcBef>
                <a:spcPts val="0"/>
              </a:spcBef>
            </a:pPr>
            <a:r>
              <a:rPr lang="ru-RU" b="1" dirty="0">
                <a:solidFill>
                  <a:srgbClr val="000000"/>
                </a:solidFill>
                <a:latin typeface="Times New Roman" panose="02020603050405020304" pitchFamily="18" charset="0"/>
                <a:cs typeface="Times New Roman" panose="02020603050405020304" pitchFamily="18" charset="0"/>
              </a:rPr>
              <a:t>Верны ли следующие суждения об экономической сфере общества</a:t>
            </a:r>
            <a:r>
              <a:rPr lang="ru-RU" b="1"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А. Экономическая сфера помимо производства, обмена, распределения материальных благ включает и их потребление.</a:t>
            </a: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Б. Экономическая сфера оказывает влияние на все другие сферы общества</a:t>
            </a:r>
            <a:r>
              <a:rPr lang="ru-RU"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1) верно только </a:t>
            </a:r>
            <a:r>
              <a:rPr lang="ru-RU" dirty="0" smtClean="0">
                <a:solidFill>
                  <a:srgbClr val="000000"/>
                </a:solidFill>
                <a:latin typeface="Times New Roman" panose="02020603050405020304" pitchFamily="18" charset="0"/>
                <a:cs typeface="Times New Roman" panose="02020603050405020304" pitchFamily="18" charset="0"/>
              </a:rPr>
              <a:t>А             2</a:t>
            </a:r>
            <a:r>
              <a:rPr lang="ru-RU" dirty="0">
                <a:solidFill>
                  <a:srgbClr val="000000"/>
                </a:solidFill>
                <a:latin typeface="Times New Roman" panose="02020603050405020304" pitchFamily="18" charset="0"/>
                <a:cs typeface="Times New Roman" panose="02020603050405020304" pitchFamily="18" charset="0"/>
              </a:rPr>
              <a:t>) верно только Б</a:t>
            </a:r>
          </a:p>
          <a:p>
            <a:pPr algn="just">
              <a:spcBef>
                <a:spcPts val="0"/>
              </a:spcBef>
            </a:pPr>
            <a:r>
              <a:rPr lang="ru-RU" dirty="0">
                <a:solidFill>
                  <a:srgbClr val="000000"/>
                </a:solidFill>
                <a:latin typeface="Times New Roman" panose="02020603050405020304" pitchFamily="18" charset="0"/>
                <a:cs typeface="Times New Roman" panose="02020603050405020304" pitchFamily="18" charset="0"/>
              </a:rPr>
              <a:t>3) верны оба </a:t>
            </a:r>
            <a:r>
              <a:rPr lang="ru-RU" dirty="0" smtClean="0">
                <a:solidFill>
                  <a:srgbClr val="000000"/>
                </a:solidFill>
                <a:latin typeface="Times New Roman" panose="02020603050405020304" pitchFamily="18" charset="0"/>
                <a:cs typeface="Times New Roman" panose="02020603050405020304" pitchFamily="18" charset="0"/>
              </a:rPr>
              <a:t>суждения     4</a:t>
            </a:r>
            <a:r>
              <a:rPr lang="ru-RU" dirty="0">
                <a:solidFill>
                  <a:srgbClr val="000000"/>
                </a:solidFill>
                <a:latin typeface="Times New Roman" panose="02020603050405020304" pitchFamily="18" charset="0"/>
                <a:cs typeface="Times New Roman" panose="02020603050405020304" pitchFamily="18" charset="0"/>
              </a:rPr>
              <a:t>) оба суждения неверны</a:t>
            </a:r>
          </a:p>
          <a:p>
            <a:endParaRPr lang="ru-RU" dirty="0"/>
          </a:p>
        </p:txBody>
      </p:sp>
      <p:sp>
        <p:nvSpPr>
          <p:cNvPr id="4" name="Прямоугольник 3"/>
          <p:cNvSpPr/>
          <p:nvPr/>
        </p:nvSpPr>
        <p:spPr>
          <a:xfrm>
            <a:off x="215008" y="4255909"/>
            <a:ext cx="8928992" cy="2585323"/>
          </a:xfrm>
          <a:prstGeom prst="rect">
            <a:avLst/>
          </a:prstGeom>
        </p:spPr>
        <p:txBody>
          <a:bodyPr wrap="square">
            <a:spAutoFit/>
          </a:bodyPr>
          <a:lstStyle/>
          <a:p>
            <a:pPr marL="274320" lvl="0" indent="-274320" algn="just">
              <a:spcBef>
                <a:spcPts val="600"/>
              </a:spcBef>
              <a:buClr>
                <a:srgbClr val="FE8637"/>
              </a:buClr>
              <a:buSzPct val="70000"/>
              <a:buFont typeface="Wingdings"/>
              <a:buChar char=""/>
            </a:pPr>
            <a:r>
              <a:rPr lang="ru-RU" b="1" dirty="0">
                <a:solidFill>
                  <a:srgbClr val="000000"/>
                </a:solidFill>
                <a:latin typeface="Times New Roman" panose="02020603050405020304" pitchFamily="18" charset="0"/>
                <a:cs typeface="Times New Roman" panose="02020603050405020304" pitchFamily="18" charset="0"/>
              </a:rPr>
              <a:t>Пояснение. </a:t>
            </a:r>
            <a:r>
              <a:rPr lang="ru-RU" dirty="0">
                <a:solidFill>
                  <a:srgbClr val="000000"/>
                </a:solidFill>
                <a:latin typeface="Times New Roman" panose="02020603050405020304" pitchFamily="18" charset="0"/>
                <a:cs typeface="Times New Roman" panose="02020603050405020304" pitchFamily="18" charset="0"/>
              </a:rPr>
              <a:t>Экономическая сфера — область производства, обмена, распределения, потребления товаров и услуг. Для того чтобы произвести нечто, необходимы люди, инструменты, станки, материалы и т. д. — производительные силы. В процессе производства, а затем обмена, распределения, потребления люди вступают в разнообразные отношения друг с другом и с товаром — производственные отношения. Производственные отношения и производительные силы в совокупности составляют экономическую сферу жизни общества: производительные силы — люди (рабочая сила), орудия труда, предметы труда; производственные отношения — производство, распределение, потребление, обмен</a:t>
            </a:r>
            <a:r>
              <a:rPr lang="ru-RU"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9730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b="1" dirty="0">
                <a:solidFill>
                  <a:srgbClr val="FF0000"/>
                </a:solidFill>
                <a:latin typeface="Times New Roman" panose="02020603050405020304" pitchFamily="18" charset="0"/>
                <a:cs typeface="Times New Roman" panose="02020603050405020304" pitchFamily="18" charset="0"/>
              </a:rPr>
              <a:t>Правильный ответ:</a:t>
            </a:r>
            <a:endParaRPr lang="ru-RU" dirty="0"/>
          </a:p>
        </p:txBody>
      </p:sp>
      <p:sp>
        <p:nvSpPr>
          <p:cNvPr id="3" name="Объект 2"/>
          <p:cNvSpPr>
            <a:spLocks noGrp="1"/>
          </p:cNvSpPr>
          <p:nvPr>
            <p:ph sz="quarter" idx="1"/>
          </p:nvPr>
        </p:nvSpPr>
        <p:spPr/>
        <p:txBody>
          <a:bodyPr>
            <a:normAutofit/>
          </a:bodyPr>
          <a:lstStyle/>
          <a:p>
            <a:pPr marL="0" indent="0" algn="ctr">
              <a:buNone/>
            </a:pPr>
            <a:r>
              <a:rPr lang="ru-RU" sz="6600" b="1" dirty="0" smtClean="0">
                <a:solidFill>
                  <a:srgbClr val="FF0000"/>
                </a:solidFill>
              </a:rPr>
              <a:t>3</a:t>
            </a:r>
            <a:endParaRPr lang="ru-RU" sz="6600" b="1" dirty="0">
              <a:solidFill>
                <a:srgbClr val="FF0000"/>
              </a:solidFill>
            </a:endParaRPr>
          </a:p>
        </p:txBody>
      </p:sp>
    </p:spTree>
    <p:extLst>
      <p:ext uri="{BB962C8B-B14F-4D97-AF65-F5344CB8AC3E}">
        <p14:creationId xmlns:p14="http://schemas.microsoft.com/office/powerpoint/2010/main" val="3270975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000" b="1" dirty="0" smtClean="0">
                <a:solidFill>
                  <a:srgbClr val="00B050"/>
                </a:solidFill>
              </a:rPr>
              <a:t>Давайте вспомним сферы общественной жизни</a:t>
            </a:r>
            <a:endParaRPr lang="ru-RU" sz="2000" b="1" dirty="0">
              <a:solidFill>
                <a:srgbClr val="00B050"/>
              </a:solidFill>
            </a:endParaRPr>
          </a:p>
        </p:txBody>
      </p:sp>
      <p:pic>
        <p:nvPicPr>
          <p:cNvPr id="1026" name="Picture 2" descr="C:\Users\Admin\Desktop\iGXCG3PK4.jpg"/>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tretch>
            <a:fillRect/>
          </a:stretch>
        </p:blipFill>
        <p:spPr bwMode="auto">
          <a:xfrm>
            <a:off x="941917" y="1600200"/>
            <a:ext cx="6498166" cy="4873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7781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circle(in)">
                                      <p:cBhvr>
                                        <p:cTn id="7"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16632"/>
            <a:ext cx="7467600" cy="548680"/>
          </a:xfrm>
        </p:spPr>
        <p:txBody>
          <a:bodyPr>
            <a:normAutofit fontScale="90000"/>
          </a:bodyPr>
          <a:lstStyle/>
          <a:p>
            <a:r>
              <a:rPr lang="ru-RU" sz="3200" b="1" dirty="0">
                <a:solidFill>
                  <a:srgbClr val="FF0000"/>
                </a:solidFill>
                <a:latin typeface="Times New Roman" panose="02020603050405020304" pitchFamily="18" charset="0"/>
                <a:cs typeface="Times New Roman" panose="02020603050405020304" pitchFamily="18" charset="0"/>
              </a:rPr>
              <a:t>Задание 9.</a:t>
            </a:r>
            <a:endParaRPr lang="ru-RU" dirty="0"/>
          </a:p>
        </p:txBody>
      </p:sp>
      <p:sp>
        <p:nvSpPr>
          <p:cNvPr id="3" name="Объект 2"/>
          <p:cNvSpPr>
            <a:spLocks noGrp="1"/>
          </p:cNvSpPr>
          <p:nvPr>
            <p:ph sz="quarter" idx="1"/>
          </p:nvPr>
        </p:nvSpPr>
        <p:spPr>
          <a:xfrm>
            <a:off x="179512" y="692696"/>
            <a:ext cx="8712968" cy="4248472"/>
          </a:xfrm>
        </p:spPr>
        <p:txBody>
          <a:bodyPr>
            <a:normAutofit/>
          </a:bodyPr>
          <a:lstStyle/>
          <a:p>
            <a:pPr algn="just"/>
            <a:r>
              <a:rPr lang="ru-RU" dirty="0">
                <a:solidFill>
                  <a:srgbClr val="000000"/>
                </a:solidFill>
                <a:latin typeface="Times New Roman" panose="02020603050405020304" pitchFamily="18" charset="0"/>
                <a:cs typeface="Times New Roman" panose="02020603050405020304" pitchFamily="18" charset="0"/>
              </a:rPr>
              <a:t>Верны ли следующие суждения о роли государства в рыночной экономике</a:t>
            </a:r>
            <a:r>
              <a:rPr lang="ru-RU"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А. В современном мире государство совершенно не вмешивается в экономику.</a:t>
            </a:r>
          </a:p>
          <a:p>
            <a:pPr algn="just"/>
            <a:r>
              <a:rPr lang="ru-RU" dirty="0">
                <a:solidFill>
                  <a:srgbClr val="000000"/>
                </a:solidFill>
                <a:latin typeface="Times New Roman" panose="02020603050405020304" pitchFamily="18" charset="0"/>
                <a:cs typeface="Times New Roman" panose="02020603050405020304" pitchFamily="18" charset="0"/>
              </a:rPr>
              <a:t>Б. Государство регулирует рынок при помощи системы правовых норм</a:t>
            </a:r>
            <a:r>
              <a:rPr lang="ru-RU"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1) верно только А</a:t>
            </a:r>
          </a:p>
          <a:p>
            <a:pPr algn="just"/>
            <a:r>
              <a:rPr lang="ru-RU" dirty="0">
                <a:solidFill>
                  <a:srgbClr val="000000"/>
                </a:solidFill>
                <a:latin typeface="Times New Roman" panose="02020603050405020304" pitchFamily="18" charset="0"/>
                <a:cs typeface="Times New Roman" panose="02020603050405020304" pitchFamily="18" charset="0"/>
              </a:rPr>
              <a:t>2) верно только Б</a:t>
            </a:r>
          </a:p>
          <a:p>
            <a:pPr algn="just"/>
            <a:r>
              <a:rPr lang="ru-RU" dirty="0">
                <a:solidFill>
                  <a:srgbClr val="000000"/>
                </a:solidFill>
                <a:latin typeface="Times New Roman" panose="02020603050405020304" pitchFamily="18" charset="0"/>
                <a:cs typeface="Times New Roman" panose="02020603050405020304" pitchFamily="18" charset="0"/>
              </a:rPr>
              <a:t>3) верны оба суждения</a:t>
            </a:r>
          </a:p>
          <a:p>
            <a:pPr algn="just"/>
            <a:r>
              <a:rPr lang="ru-RU" dirty="0">
                <a:solidFill>
                  <a:srgbClr val="000000"/>
                </a:solidFill>
                <a:latin typeface="Times New Roman" panose="02020603050405020304" pitchFamily="18" charset="0"/>
                <a:cs typeface="Times New Roman" panose="02020603050405020304" pitchFamily="18" charset="0"/>
              </a:rPr>
              <a:t>4) оба суждения неверны</a:t>
            </a:r>
          </a:p>
          <a:p>
            <a:endParaRPr lang="ru-RU" dirty="0"/>
          </a:p>
        </p:txBody>
      </p:sp>
    </p:spTree>
    <p:extLst>
      <p:ext uri="{BB962C8B-B14F-4D97-AF65-F5344CB8AC3E}">
        <p14:creationId xmlns:p14="http://schemas.microsoft.com/office/powerpoint/2010/main" val="33802798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922114"/>
          </a:xfrm>
        </p:spPr>
        <p:txBody>
          <a:bodyPr/>
          <a:lstStyle/>
          <a:p>
            <a:r>
              <a:rPr lang="ru-RU" b="1" dirty="0">
                <a:solidFill>
                  <a:srgbClr val="FF0000"/>
                </a:solidFill>
                <a:latin typeface="Verdana"/>
              </a:rPr>
              <a:t>Пояснение.</a:t>
            </a:r>
            <a:endParaRPr lang="ru-RU" dirty="0">
              <a:solidFill>
                <a:srgbClr val="FF0000"/>
              </a:solidFill>
            </a:endParaRPr>
          </a:p>
        </p:txBody>
      </p:sp>
      <p:sp>
        <p:nvSpPr>
          <p:cNvPr id="3" name="Объект 2"/>
          <p:cNvSpPr>
            <a:spLocks noGrp="1"/>
          </p:cNvSpPr>
          <p:nvPr>
            <p:ph sz="quarter" idx="1"/>
          </p:nvPr>
        </p:nvSpPr>
        <p:spPr>
          <a:xfrm>
            <a:off x="467544" y="1196752"/>
            <a:ext cx="8219256" cy="5472608"/>
          </a:xfrm>
        </p:spPr>
        <p:txBody>
          <a:bodyPr>
            <a:normAutofit fontScale="85000" lnSpcReduction="20000"/>
          </a:bodyPr>
          <a:lstStyle/>
          <a:p>
            <a:pPr algn="just"/>
            <a:r>
              <a:rPr lang="ru-RU" sz="2800" dirty="0" smtClean="0">
                <a:solidFill>
                  <a:srgbClr val="000000"/>
                </a:solidFill>
                <a:latin typeface="Times New Roman" panose="02020603050405020304" pitchFamily="18" charset="0"/>
                <a:cs typeface="Times New Roman" panose="02020603050405020304" pitchFamily="18" charset="0"/>
              </a:rPr>
              <a:t>Обычно </a:t>
            </a:r>
            <a:r>
              <a:rPr lang="ru-RU" sz="2800" dirty="0">
                <a:solidFill>
                  <a:srgbClr val="000000"/>
                </a:solidFill>
                <a:latin typeface="Times New Roman" panose="02020603050405020304" pitchFamily="18" charset="0"/>
                <a:cs typeface="Times New Roman" panose="02020603050405020304" pitchFamily="18" charset="0"/>
              </a:rPr>
              <a:t>выделяют следующие основные функции государства в рыночной экономике:</a:t>
            </a:r>
          </a:p>
          <a:p>
            <a:pPr algn="just"/>
            <a:r>
              <a:rPr lang="ru-RU" sz="2800" dirty="0">
                <a:solidFill>
                  <a:srgbClr val="000000"/>
                </a:solidFill>
                <a:latin typeface="Times New Roman" panose="02020603050405020304" pitchFamily="18" charset="0"/>
                <a:cs typeface="Times New Roman" panose="02020603050405020304" pitchFamily="18" charset="0"/>
              </a:rPr>
              <a:t>1. Установление и обеспечение соблюдения правовых основ рыночной экономики, в том числе, прав частной собственности.</a:t>
            </a:r>
          </a:p>
          <a:p>
            <a:pPr algn="just"/>
            <a:r>
              <a:rPr lang="ru-RU" sz="2800" dirty="0">
                <a:solidFill>
                  <a:srgbClr val="000000"/>
                </a:solidFill>
                <a:latin typeface="Times New Roman" panose="02020603050405020304" pitchFamily="18" charset="0"/>
                <a:cs typeface="Times New Roman" panose="02020603050405020304" pitchFamily="18" charset="0"/>
              </a:rPr>
              <a:t>2. Поддержание рыночной конкуренции и защита прав потребителей.</a:t>
            </a:r>
          </a:p>
          <a:p>
            <a:pPr algn="just"/>
            <a:r>
              <a:rPr lang="ru-RU" sz="2800" dirty="0">
                <a:solidFill>
                  <a:srgbClr val="000000"/>
                </a:solidFill>
                <a:latin typeface="Times New Roman" panose="02020603050405020304" pitchFamily="18" charset="0"/>
                <a:cs typeface="Times New Roman" panose="02020603050405020304" pitchFamily="18" charset="0"/>
              </a:rPr>
              <a:t>3. Решение вопросов, связанных с внешними эффектами: издержками и выгодами.</a:t>
            </a:r>
          </a:p>
          <a:p>
            <a:pPr algn="just"/>
            <a:r>
              <a:rPr lang="ru-RU" sz="2800" dirty="0">
                <a:solidFill>
                  <a:srgbClr val="000000"/>
                </a:solidFill>
                <a:latin typeface="Times New Roman" panose="02020603050405020304" pitchFamily="18" charset="0"/>
                <a:cs typeface="Times New Roman" panose="02020603050405020304" pitchFamily="18" charset="0"/>
              </a:rPr>
              <a:t>4. Предоставление общественных товаров и услуг.</a:t>
            </a:r>
          </a:p>
          <a:p>
            <a:pPr algn="just"/>
            <a:r>
              <a:rPr lang="ru-RU" sz="2800" dirty="0">
                <a:solidFill>
                  <a:srgbClr val="000000"/>
                </a:solidFill>
                <a:latin typeface="Times New Roman" panose="02020603050405020304" pitchFamily="18" charset="0"/>
                <a:cs typeface="Times New Roman" panose="02020603050405020304" pitchFamily="18" charset="0"/>
              </a:rPr>
              <a:t>5. Стимулирование экономического роста и стабилизация экономики.</a:t>
            </a:r>
          </a:p>
          <a:p>
            <a:pPr algn="just"/>
            <a:r>
              <a:rPr lang="ru-RU" sz="2800" dirty="0">
                <a:solidFill>
                  <a:srgbClr val="000000"/>
                </a:solidFill>
                <a:latin typeface="Times New Roman" panose="02020603050405020304" pitchFamily="18" charset="0"/>
                <a:cs typeface="Times New Roman" panose="02020603050405020304" pitchFamily="18" charset="0"/>
              </a:rPr>
              <a:t>6. Распределение и перераспределение национального дохода за счет налоговой политики и обеспечение социально-экономической поддержки.</a:t>
            </a:r>
          </a:p>
          <a:p>
            <a:pPr algn="just"/>
            <a:r>
              <a:rPr lang="ru-RU" sz="2800" dirty="0">
                <a:solidFill>
                  <a:srgbClr val="000000"/>
                </a:solidFill>
                <a:latin typeface="Times New Roman" panose="02020603050405020304" pitchFamily="18" charset="0"/>
                <a:cs typeface="Times New Roman" panose="02020603050405020304" pitchFamily="18" charset="0"/>
              </a:rPr>
              <a:t>7. Участие в хозяйственной деятельности.</a:t>
            </a:r>
          </a:p>
          <a:p>
            <a:endParaRPr lang="ru-RU" dirty="0"/>
          </a:p>
        </p:txBody>
      </p:sp>
    </p:spTree>
    <p:extLst>
      <p:ext uri="{BB962C8B-B14F-4D97-AF65-F5344CB8AC3E}">
        <p14:creationId xmlns:p14="http://schemas.microsoft.com/office/powerpoint/2010/main" val="20625655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FF0000"/>
                </a:solidFill>
              </a:rPr>
              <a:t>Правильный ответ:</a:t>
            </a:r>
            <a:endParaRPr lang="ru-RU" b="1" dirty="0">
              <a:solidFill>
                <a:srgbClr val="FF0000"/>
              </a:solidFill>
            </a:endParaRPr>
          </a:p>
        </p:txBody>
      </p:sp>
      <p:sp>
        <p:nvSpPr>
          <p:cNvPr id="3" name="Объект 2"/>
          <p:cNvSpPr>
            <a:spLocks noGrp="1"/>
          </p:cNvSpPr>
          <p:nvPr>
            <p:ph sz="quarter" idx="1"/>
          </p:nvPr>
        </p:nvSpPr>
        <p:spPr/>
        <p:txBody>
          <a:bodyPr>
            <a:normAutofit/>
          </a:bodyPr>
          <a:lstStyle/>
          <a:p>
            <a:pPr marL="0" indent="0" algn="ctr">
              <a:buNone/>
            </a:pPr>
            <a:r>
              <a:rPr lang="ru-RU" sz="6600" b="1" dirty="0" smtClean="0">
                <a:solidFill>
                  <a:srgbClr val="FF0000"/>
                </a:solidFill>
              </a:rPr>
              <a:t>2</a:t>
            </a:r>
            <a:endParaRPr lang="ru-RU" sz="6600" b="1" dirty="0">
              <a:solidFill>
                <a:srgbClr val="FF0000"/>
              </a:solidFill>
            </a:endParaRPr>
          </a:p>
        </p:txBody>
      </p:sp>
    </p:spTree>
    <p:extLst>
      <p:ext uri="{BB962C8B-B14F-4D97-AF65-F5344CB8AC3E}">
        <p14:creationId xmlns:p14="http://schemas.microsoft.com/office/powerpoint/2010/main" val="82382476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7467600" cy="850106"/>
          </a:xfrm>
        </p:spPr>
        <p:txBody>
          <a:bodyPr/>
          <a:lstStyle/>
          <a:p>
            <a:r>
              <a:rPr lang="ru-RU" sz="2900" b="1" dirty="0">
                <a:solidFill>
                  <a:srgbClr val="FF0000"/>
                </a:solidFill>
                <a:latin typeface="Times New Roman" panose="02020603050405020304" pitchFamily="18" charset="0"/>
                <a:cs typeface="Times New Roman" panose="02020603050405020304" pitchFamily="18" charset="0"/>
              </a:rPr>
              <a:t>Задание 9.</a:t>
            </a:r>
            <a:endParaRPr lang="ru-RU" dirty="0"/>
          </a:p>
        </p:txBody>
      </p:sp>
      <p:sp>
        <p:nvSpPr>
          <p:cNvPr id="3" name="Объект 2"/>
          <p:cNvSpPr>
            <a:spLocks noGrp="1"/>
          </p:cNvSpPr>
          <p:nvPr>
            <p:ph sz="quarter" idx="1"/>
          </p:nvPr>
        </p:nvSpPr>
        <p:spPr>
          <a:xfrm>
            <a:off x="539552" y="980728"/>
            <a:ext cx="7467600" cy="4248472"/>
          </a:xfrm>
        </p:spPr>
        <p:txBody>
          <a:bodyPr/>
          <a:lstStyle/>
          <a:p>
            <a:r>
              <a:rPr lang="ru-RU" b="1" dirty="0"/>
              <a:t>Верны ли следующие суждения об экономике</a:t>
            </a:r>
            <a:r>
              <a:rPr lang="ru-RU" b="1" dirty="0" smtClean="0"/>
              <a:t>?</a:t>
            </a:r>
            <a:endParaRPr lang="ru-RU" b="1" dirty="0"/>
          </a:p>
          <a:p>
            <a:r>
              <a:rPr lang="ru-RU" dirty="0"/>
              <a:t>А. В повседневной жизни человек постоянно сталкивается с экономическими отношениями.</a:t>
            </a:r>
          </a:p>
          <a:p>
            <a:r>
              <a:rPr lang="ru-RU" dirty="0"/>
              <a:t>Б. В экономические отношения вступают только профессиональные экономисты</a:t>
            </a:r>
            <a:r>
              <a:rPr lang="ru-RU" dirty="0" smtClean="0"/>
              <a:t>.</a:t>
            </a:r>
            <a:endParaRPr lang="ru-RU" dirty="0"/>
          </a:p>
          <a:p>
            <a:r>
              <a:rPr lang="ru-RU" dirty="0"/>
              <a:t>1) верно только А</a:t>
            </a:r>
          </a:p>
          <a:p>
            <a:r>
              <a:rPr lang="ru-RU" dirty="0"/>
              <a:t>2) верно только Б</a:t>
            </a:r>
          </a:p>
          <a:p>
            <a:r>
              <a:rPr lang="ru-RU" dirty="0"/>
              <a:t>3) верны оба суждения</a:t>
            </a:r>
          </a:p>
          <a:p>
            <a:r>
              <a:rPr lang="ru-RU" dirty="0"/>
              <a:t>4) оба суждения неверны</a:t>
            </a:r>
          </a:p>
          <a:p>
            <a:endParaRPr lang="ru-RU" dirty="0"/>
          </a:p>
        </p:txBody>
      </p:sp>
      <p:sp>
        <p:nvSpPr>
          <p:cNvPr id="4" name="Прямоугольник 3"/>
          <p:cNvSpPr/>
          <p:nvPr/>
        </p:nvSpPr>
        <p:spPr>
          <a:xfrm>
            <a:off x="683568" y="5517232"/>
            <a:ext cx="6696744" cy="707886"/>
          </a:xfrm>
          <a:prstGeom prst="rect">
            <a:avLst/>
          </a:prstGeom>
        </p:spPr>
        <p:txBody>
          <a:bodyPr wrap="square">
            <a:spAutoFit/>
          </a:bodyPr>
          <a:lstStyle/>
          <a:p>
            <a:r>
              <a:rPr lang="ru-RU" sz="2000" b="1" dirty="0"/>
              <a:t>Пояснение</a:t>
            </a:r>
            <a:r>
              <a:rPr lang="ru-RU" sz="2000" b="1" dirty="0" smtClean="0"/>
              <a:t>. </a:t>
            </a:r>
            <a:r>
              <a:rPr lang="ru-RU" sz="2000" dirty="0" smtClean="0"/>
              <a:t>В </a:t>
            </a:r>
            <a:r>
              <a:rPr lang="ru-RU" sz="2000" dirty="0"/>
              <a:t>экономические отношения вступают абсолютно все люди.</a:t>
            </a:r>
          </a:p>
        </p:txBody>
      </p:sp>
    </p:spTree>
    <p:extLst>
      <p:ext uri="{BB962C8B-B14F-4D97-AF65-F5344CB8AC3E}">
        <p14:creationId xmlns:p14="http://schemas.microsoft.com/office/powerpoint/2010/main" val="2891883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FF0000"/>
                </a:solidFill>
              </a:rPr>
              <a:t>Правильный ответ:</a:t>
            </a:r>
            <a:endParaRPr lang="ru-RU" dirty="0"/>
          </a:p>
        </p:txBody>
      </p:sp>
      <p:sp>
        <p:nvSpPr>
          <p:cNvPr id="3" name="Объект 2"/>
          <p:cNvSpPr>
            <a:spLocks noGrp="1"/>
          </p:cNvSpPr>
          <p:nvPr>
            <p:ph sz="quarter" idx="1"/>
          </p:nvPr>
        </p:nvSpPr>
        <p:spPr/>
        <p:txBody>
          <a:bodyPr>
            <a:normAutofit/>
          </a:bodyPr>
          <a:lstStyle/>
          <a:p>
            <a:pPr marL="0" indent="0" algn="ctr">
              <a:buNone/>
            </a:pPr>
            <a:r>
              <a:rPr lang="ru-RU" sz="6000" b="1" dirty="0" smtClean="0">
                <a:solidFill>
                  <a:srgbClr val="FF0000"/>
                </a:solidFill>
              </a:rPr>
              <a:t>1</a:t>
            </a:r>
            <a:endParaRPr lang="ru-RU" sz="6000" b="1" dirty="0">
              <a:solidFill>
                <a:srgbClr val="FF0000"/>
              </a:solidFill>
            </a:endParaRPr>
          </a:p>
        </p:txBody>
      </p:sp>
    </p:spTree>
    <p:extLst>
      <p:ext uri="{BB962C8B-B14F-4D97-AF65-F5344CB8AC3E}">
        <p14:creationId xmlns:p14="http://schemas.microsoft.com/office/powerpoint/2010/main" val="185476662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7467600" cy="706090"/>
          </a:xfrm>
        </p:spPr>
        <p:txBody>
          <a:bodyPr/>
          <a:lstStyle/>
          <a:p>
            <a:r>
              <a:rPr lang="ru-RU" sz="2900" b="1" dirty="0">
                <a:solidFill>
                  <a:srgbClr val="FF0000"/>
                </a:solidFill>
                <a:latin typeface="Times New Roman" panose="02020603050405020304" pitchFamily="18" charset="0"/>
                <a:cs typeface="Times New Roman" panose="02020603050405020304" pitchFamily="18" charset="0"/>
              </a:rPr>
              <a:t>Задание 9.</a:t>
            </a:r>
            <a:endParaRPr lang="ru-RU" dirty="0"/>
          </a:p>
        </p:txBody>
      </p:sp>
      <p:sp>
        <p:nvSpPr>
          <p:cNvPr id="3" name="Объект 2"/>
          <p:cNvSpPr>
            <a:spLocks noGrp="1"/>
          </p:cNvSpPr>
          <p:nvPr>
            <p:ph sz="quarter" idx="1"/>
          </p:nvPr>
        </p:nvSpPr>
        <p:spPr>
          <a:xfrm>
            <a:off x="395536" y="692696"/>
            <a:ext cx="8280920" cy="4873752"/>
          </a:xfrm>
        </p:spPr>
        <p:txBody>
          <a:bodyPr>
            <a:normAutofit/>
          </a:bodyPr>
          <a:lstStyle/>
          <a:p>
            <a:pPr algn="just"/>
            <a:r>
              <a:rPr lang="ru-RU" b="1" dirty="0">
                <a:latin typeface="Times New Roman" panose="02020603050405020304" pitchFamily="18" charset="0"/>
                <a:cs typeface="Times New Roman" panose="02020603050405020304" pitchFamily="18" charset="0"/>
              </a:rPr>
              <a:t>Верны ли следующие суждения о формах собственности</a:t>
            </a:r>
            <a:r>
              <a:rPr lang="ru-RU" b="1" dirty="0" smtClean="0">
                <a:latin typeface="Times New Roman" panose="02020603050405020304" pitchFamily="18" charset="0"/>
                <a:cs typeface="Times New Roman" panose="02020603050405020304" pitchFamily="18" charset="0"/>
              </a:rPr>
              <a:t>?</a:t>
            </a:r>
            <a:endParaRPr lang="ru-RU" dirty="0">
              <a:latin typeface="Verdana"/>
            </a:endParaRPr>
          </a:p>
          <a:p>
            <a:pPr algn="just"/>
            <a:r>
              <a:rPr lang="ru-RU" dirty="0">
                <a:solidFill>
                  <a:srgbClr val="000000"/>
                </a:solidFill>
                <a:latin typeface="Times New Roman" panose="02020603050405020304" pitchFamily="18" charset="0"/>
                <a:cs typeface="Times New Roman" panose="02020603050405020304" pitchFamily="18" charset="0"/>
              </a:rPr>
              <a:t>А. Одним из путей увеличения доли государственной собственности является национализация.</a:t>
            </a:r>
          </a:p>
          <a:p>
            <a:pPr algn="just"/>
            <a:r>
              <a:rPr lang="ru-RU" dirty="0">
                <a:solidFill>
                  <a:srgbClr val="000000"/>
                </a:solidFill>
                <a:latin typeface="Times New Roman" panose="02020603050405020304" pitchFamily="18" charset="0"/>
                <a:cs typeface="Times New Roman" panose="02020603050405020304" pitchFamily="18" charset="0"/>
              </a:rPr>
              <a:t>Б. Конкурентная борьба производителей возможна лишь в условиях частной собственности</a:t>
            </a:r>
            <a:r>
              <a:rPr lang="ru-RU"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1) верно только </a:t>
            </a:r>
            <a:r>
              <a:rPr lang="ru-RU" dirty="0" smtClean="0">
                <a:solidFill>
                  <a:srgbClr val="000000"/>
                </a:solidFill>
                <a:latin typeface="Times New Roman" panose="02020603050405020304" pitchFamily="18" charset="0"/>
                <a:cs typeface="Times New Roman" panose="02020603050405020304" pitchFamily="18" charset="0"/>
              </a:rPr>
              <a:t>А               2</a:t>
            </a:r>
            <a:r>
              <a:rPr lang="ru-RU" dirty="0">
                <a:solidFill>
                  <a:srgbClr val="000000"/>
                </a:solidFill>
                <a:latin typeface="Times New Roman" panose="02020603050405020304" pitchFamily="18" charset="0"/>
                <a:cs typeface="Times New Roman" panose="02020603050405020304" pitchFamily="18" charset="0"/>
              </a:rPr>
              <a:t>) верно только Б</a:t>
            </a:r>
          </a:p>
          <a:p>
            <a:pPr algn="just"/>
            <a:r>
              <a:rPr lang="ru-RU" dirty="0">
                <a:solidFill>
                  <a:srgbClr val="000000"/>
                </a:solidFill>
                <a:latin typeface="Times New Roman" panose="02020603050405020304" pitchFamily="18" charset="0"/>
                <a:cs typeface="Times New Roman" panose="02020603050405020304" pitchFamily="18" charset="0"/>
              </a:rPr>
              <a:t>3) верны оба </a:t>
            </a:r>
            <a:r>
              <a:rPr lang="ru-RU" dirty="0" smtClean="0">
                <a:solidFill>
                  <a:srgbClr val="000000"/>
                </a:solidFill>
                <a:latin typeface="Times New Roman" panose="02020603050405020304" pitchFamily="18" charset="0"/>
                <a:cs typeface="Times New Roman" panose="02020603050405020304" pitchFamily="18" charset="0"/>
              </a:rPr>
              <a:t>суждения      4</a:t>
            </a:r>
            <a:r>
              <a:rPr lang="ru-RU" dirty="0">
                <a:solidFill>
                  <a:srgbClr val="000000"/>
                </a:solidFill>
                <a:latin typeface="Times New Roman" panose="02020603050405020304" pitchFamily="18" charset="0"/>
                <a:cs typeface="Times New Roman" panose="02020603050405020304" pitchFamily="18" charset="0"/>
              </a:rPr>
              <a:t>) оба суждения неверны</a:t>
            </a:r>
          </a:p>
          <a:p>
            <a:endParaRPr lang="ru-RU" dirty="0"/>
          </a:p>
        </p:txBody>
      </p:sp>
      <p:sp>
        <p:nvSpPr>
          <p:cNvPr id="4" name="Прямоугольник 3"/>
          <p:cNvSpPr/>
          <p:nvPr/>
        </p:nvSpPr>
        <p:spPr>
          <a:xfrm>
            <a:off x="395536" y="4293096"/>
            <a:ext cx="7848872" cy="2308324"/>
          </a:xfrm>
          <a:prstGeom prst="rect">
            <a:avLst/>
          </a:prstGeom>
        </p:spPr>
        <p:txBody>
          <a:bodyPr wrap="square">
            <a:spAutoFit/>
          </a:bodyPr>
          <a:lstStyle/>
          <a:p>
            <a:pPr algn="just"/>
            <a:r>
              <a:rPr lang="ru-RU" b="1" dirty="0">
                <a:solidFill>
                  <a:srgbClr val="000000"/>
                </a:solidFill>
                <a:latin typeface="Times New Roman" panose="02020603050405020304" pitchFamily="18" charset="0"/>
                <a:cs typeface="Times New Roman" panose="02020603050405020304" pitchFamily="18" charset="0"/>
              </a:rPr>
              <a:t>Пояснение</a:t>
            </a:r>
            <a:r>
              <a:rPr lang="ru-RU" b="1" dirty="0" smtClean="0">
                <a:solidFill>
                  <a:srgbClr val="000000"/>
                </a:solidFill>
                <a:latin typeface="Times New Roman" panose="02020603050405020304" pitchFamily="18" charset="0"/>
                <a:cs typeface="Times New Roman" panose="02020603050405020304" pitchFamily="18" charset="0"/>
              </a:rPr>
              <a:t>. </a:t>
            </a:r>
            <a:r>
              <a:rPr lang="ru-RU" dirty="0" smtClean="0">
                <a:solidFill>
                  <a:srgbClr val="000000"/>
                </a:solidFill>
                <a:latin typeface="Times New Roman" panose="02020603050405020304" pitchFamily="18" charset="0"/>
                <a:cs typeface="Times New Roman" panose="02020603050405020304" pitchFamily="18" charset="0"/>
              </a:rPr>
              <a:t>Государственная </a:t>
            </a:r>
            <a:r>
              <a:rPr lang="ru-RU" dirty="0">
                <a:solidFill>
                  <a:srgbClr val="000000"/>
                </a:solidFill>
                <a:latin typeface="Times New Roman" panose="02020603050405020304" pitchFamily="18" charset="0"/>
                <a:cs typeface="Times New Roman" panose="02020603050405020304" pitchFamily="18" charset="0"/>
              </a:rPr>
              <a:t>собственность — форма собственности, при которой имущество, в том числе средства и продукты производства, принадлежат государству полностью либо на основе долевой или совместной собственности.</a:t>
            </a:r>
          </a:p>
          <a:p>
            <a:pPr algn="just"/>
            <a:r>
              <a:rPr lang="ru-RU" dirty="0">
                <a:solidFill>
                  <a:srgbClr val="000000"/>
                </a:solidFill>
                <a:latin typeface="Times New Roman" panose="02020603050405020304" pitchFamily="18" charset="0"/>
                <a:cs typeface="Times New Roman" panose="02020603050405020304" pitchFamily="18" charset="0"/>
              </a:rPr>
              <a:t>Частная собственность — одна из форм собственности, которая подразумевает защищённое законом право физического или юридического лица, либо их группы на предмет собственности. К частной собственности относят индивидуальную, корпоративную.</a:t>
            </a:r>
            <a:endParaRPr lang="ru-RU"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3135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FF0000"/>
                </a:solidFill>
              </a:rPr>
              <a:t>Правильный ответ:</a:t>
            </a:r>
            <a:endParaRPr lang="ru-RU" dirty="0"/>
          </a:p>
        </p:txBody>
      </p:sp>
      <p:sp>
        <p:nvSpPr>
          <p:cNvPr id="3" name="Объект 2"/>
          <p:cNvSpPr>
            <a:spLocks noGrp="1"/>
          </p:cNvSpPr>
          <p:nvPr>
            <p:ph sz="quarter" idx="1"/>
          </p:nvPr>
        </p:nvSpPr>
        <p:spPr/>
        <p:txBody>
          <a:bodyPr>
            <a:normAutofit/>
          </a:bodyPr>
          <a:lstStyle/>
          <a:p>
            <a:pPr marL="0" indent="0" algn="ctr">
              <a:buNone/>
            </a:pPr>
            <a:r>
              <a:rPr lang="ru-RU" sz="6000" b="1" dirty="0" smtClean="0">
                <a:solidFill>
                  <a:srgbClr val="FF0000"/>
                </a:solidFill>
              </a:rPr>
              <a:t>3</a:t>
            </a:r>
            <a:endParaRPr lang="ru-RU" sz="6000" b="1" dirty="0">
              <a:solidFill>
                <a:srgbClr val="FF0000"/>
              </a:solidFill>
            </a:endParaRPr>
          </a:p>
        </p:txBody>
      </p:sp>
    </p:spTree>
    <p:extLst>
      <p:ext uri="{BB962C8B-B14F-4D97-AF65-F5344CB8AC3E}">
        <p14:creationId xmlns:p14="http://schemas.microsoft.com/office/powerpoint/2010/main" val="226156756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634082"/>
          </a:xfrm>
        </p:spPr>
        <p:txBody>
          <a:bodyPr/>
          <a:lstStyle/>
          <a:p>
            <a:r>
              <a:rPr lang="ru-RU" sz="2900" b="1" dirty="0">
                <a:solidFill>
                  <a:srgbClr val="FF0000"/>
                </a:solidFill>
                <a:latin typeface="Times New Roman" panose="02020603050405020304" pitchFamily="18" charset="0"/>
                <a:cs typeface="Times New Roman" panose="02020603050405020304" pitchFamily="18" charset="0"/>
              </a:rPr>
              <a:t>Задание 9.</a:t>
            </a:r>
            <a:endParaRPr lang="ru-RU" dirty="0"/>
          </a:p>
        </p:txBody>
      </p:sp>
      <p:sp>
        <p:nvSpPr>
          <p:cNvPr id="3" name="Объект 2"/>
          <p:cNvSpPr>
            <a:spLocks noGrp="1"/>
          </p:cNvSpPr>
          <p:nvPr>
            <p:ph sz="quarter" idx="1"/>
          </p:nvPr>
        </p:nvSpPr>
        <p:spPr>
          <a:xfrm>
            <a:off x="467544" y="908720"/>
            <a:ext cx="7467600" cy="4248472"/>
          </a:xfrm>
        </p:spPr>
        <p:txBody>
          <a:bodyPr>
            <a:normAutofit/>
          </a:bodyPr>
          <a:lstStyle/>
          <a:p>
            <a:pPr algn="just"/>
            <a:r>
              <a:rPr lang="ru-RU" b="1" dirty="0">
                <a:latin typeface="Times New Roman" panose="02020603050405020304" pitchFamily="18" charset="0"/>
                <a:cs typeface="Times New Roman" panose="02020603050405020304" pitchFamily="18" charset="0"/>
              </a:rPr>
              <a:t>Верны ли следующие суждения о роли государства в рыночной экономике</a:t>
            </a:r>
            <a:r>
              <a:rPr lang="ru-RU" b="1" dirty="0" smtClean="0">
                <a:latin typeface="Times New Roman" panose="02020603050405020304" pitchFamily="18" charset="0"/>
                <a:cs typeface="Times New Roman" panose="02020603050405020304" pitchFamily="18" charset="0"/>
              </a:rPr>
              <a:t>?</a:t>
            </a:r>
            <a:endParaRPr lang="ru-RU" b="1" dirty="0">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А. В современном мире государство совершенно не вмешивается в экономику.</a:t>
            </a:r>
          </a:p>
          <a:p>
            <a:pPr algn="just"/>
            <a:r>
              <a:rPr lang="ru-RU" dirty="0">
                <a:solidFill>
                  <a:srgbClr val="000000"/>
                </a:solidFill>
                <a:latin typeface="Times New Roman" panose="02020603050405020304" pitchFamily="18" charset="0"/>
                <a:cs typeface="Times New Roman" panose="02020603050405020304" pitchFamily="18" charset="0"/>
              </a:rPr>
              <a:t>Б. Государство регулирует рынок при помощи системы правовых норм</a:t>
            </a:r>
            <a:r>
              <a:rPr lang="ru-RU"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1) верно только А</a:t>
            </a:r>
          </a:p>
          <a:p>
            <a:pPr algn="just"/>
            <a:r>
              <a:rPr lang="ru-RU" dirty="0">
                <a:solidFill>
                  <a:srgbClr val="000000"/>
                </a:solidFill>
                <a:latin typeface="Times New Roman" panose="02020603050405020304" pitchFamily="18" charset="0"/>
                <a:cs typeface="Times New Roman" panose="02020603050405020304" pitchFamily="18" charset="0"/>
              </a:rPr>
              <a:t>2) верно только Б</a:t>
            </a:r>
          </a:p>
          <a:p>
            <a:pPr algn="just"/>
            <a:r>
              <a:rPr lang="ru-RU" dirty="0">
                <a:solidFill>
                  <a:srgbClr val="000000"/>
                </a:solidFill>
                <a:latin typeface="Times New Roman" panose="02020603050405020304" pitchFamily="18" charset="0"/>
                <a:cs typeface="Times New Roman" panose="02020603050405020304" pitchFamily="18" charset="0"/>
              </a:rPr>
              <a:t>3) верны оба суждения</a:t>
            </a:r>
          </a:p>
          <a:p>
            <a:pPr algn="just"/>
            <a:r>
              <a:rPr lang="ru-RU" dirty="0">
                <a:solidFill>
                  <a:srgbClr val="000000"/>
                </a:solidFill>
                <a:latin typeface="Times New Roman" panose="02020603050405020304" pitchFamily="18" charset="0"/>
                <a:cs typeface="Times New Roman" panose="02020603050405020304" pitchFamily="18" charset="0"/>
              </a:rPr>
              <a:t>4) оба суждения неверны</a:t>
            </a:r>
          </a:p>
          <a:p>
            <a:endParaRPr lang="ru-RU" dirty="0"/>
          </a:p>
        </p:txBody>
      </p:sp>
    </p:spTree>
    <p:extLst>
      <p:ext uri="{BB962C8B-B14F-4D97-AF65-F5344CB8AC3E}">
        <p14:creationId xmlns:p14="http://schemas.microsoft.com/office/powerpoint/2010/main" val="141198561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FF0000"/>
                </a:solidFill>
                <a:latin typeface="Verdana"/>
              </a:rPr>
              <a:t>Пояснение.</a:t>
            </a:r>
            <a:endParaRPr lang="ru-RU" dirty="0">
              <a:solidFill>
                <a:srgbClr val="FF0000"/>
              </a:solidFill>
            </a:endParaRPr>
          </a:p>
        </p:txBody>
      </p:sp>
      <p:sp>
        <p:nvSpPr>
          <p:cNvPr id="3" name="Объект 2"/>
          <p:cNvSpPr>
            <a:spLocks noGrp="1"/>
          </p:cNvSpPr>
          <p:nvPr>
            <p:ph sz="quarter" idx="1"/>
          </p:nvPr>
        </p:nvSpPr>
        <p:spPr>
          <a:xfrm>
            <a:off x="457200" y="1600200"/>
            <a:ext cx="8363272" cy="5257800"/>
          </a:xfrm>
        </p:spPr>
        <p:txBody>
          <a:bodyPr>
            <a:normAutofit fontScale="77500" lnSpcReduction="20000"/>
          </a:bodyPr>
          <a:lstStyle/>
          <a:p>
            <a:pPr algn="just"/>
            <a:r>
              <a:rPr lang="ru-RU" sz="2800" dirty="0" smtClean="0">
                <a:solidFill>
                  <a:srgbClr val="000000"/>
                </a:solidFill>
                <a:latin typeface="Times New Roman" panose="02020603050405020304" pitchFamily="18" charset="0"/>
                <a:cs typeface="Times New Roman" panose="02020603050405020304" pitchFamily="18" charset="0"/>
              </a:rPr>
              <a:t>Обычно </a:t>
            </a:r>
            <a:r>
              <a:rPr lang="ru-RU" sz="2800" dirty="0">
                <a:solidFill>
                  <a:srgbClr val="000000"/>
                </a:solidFill>
                <a:latin typeface="Times New Roman" panose="02020603050405020304" pitchFamily="18" charset="0"/>
                <a:cs typeface="Times New Roman" panose="02020603050405020304" pitchFamily="18" charset="0"/>
              </a:rPr>
              <a:t>выделяют следующие основные функции государства в рыночной экономике:</a:t>
            </a:r>
          </a:p>
          <a:p>
            <a:pPr algn="just"/>
            <a:r>
              <a:rPr lang="ru-RU" sz="2800" dirty="0">
                <a:solidFill>
                  <a:srgbClr val="000000"/>
                </a:solidFill>
                <a:latin typeface="Times New Roman" panose="02020603050405020304" pitchFamily="18" charset="0"/>
                <a:cs typeface="Times New Roman" panose="02020603050405020304" pitchFamily="18" charset="0"/>
              </a:rPr>
              <a:t>1. Установление и обеспечение соблюдения правовых основ рыночной экономики, в том числе, прав частной собственности.</a:t>
            </a:r>
          </a:p>
          <a:p>
            <a:pPr algn="just"/>
            <a:r>
              <a:rPr lang="ru-RU" sz="2800" dirty="0">
                <a:solidFill>
                  <a:srgbClr val="000000"/>
                </a:solidFill>
                <a:latin typeface="Times New Roman" panose="02020603050405020304" pitchFamily="18" charset="0"/>
                <a:cs typeface="Times New Roman" panose="02020603050405020304" pitchFamily="18" charset="0"/>
              </a:rPr>
              <a:t>2. Поддержание рыночной конкуренции и защита прав потребителей.</a:t>
            </a:r>
          </a:p>
          <a:p>
            <a:pPr algn="just"/>
            <a:r>
              <a:rPr lang="ru-RU" sz="2800" dirty="0">
                <a:solidFill>
                  <a:srgbClr val="000000"/>
                </a:solidFill>
                <a:latin typeface="Times New Roman" panose="02020603050405020304" pitchFamily="18" charset="0"/>
                <a:cs typeface="Times New Roman" panose="02020603050405020304" pitchFamily="18" charset="0"/>
              </a:rPr>
              <a:t>3. Решение вопросов, связанных с внешними эффектами: издержками и выгодами.</a:t>
            </a:r>
          </a:p>
          <a:p>
            <a:pPr algn="just"/>
            <a:r>
              <a:rPr lang="ru-RU" sz="2800" dirty="0">
                <a:solidFill>
                  <a:srgbClr val="000000"/>
                </a:solidFill>
                <a:latin typeface="Times New Roman" panose="02020603050405020304" pitchFamily="18" charset="0"/>
                <a:cs typeface="Times New Roman" panose="02020603050405020304" pitchFamily="18" charset="0"/>
              </a:rPr>
              <a:t>4. Предоставление общественных товаров и услуг</a:t>
            </a:r>
          </a:p>
          <a:p>
            <a:pPr algn="just"/>
            <a:r>
              <a:rPr lang="ru-RU" sz="2800" dirty="0">
                <a:solidFill>
                  <a:srgbClr val="000000"/>
                </a:solidFill>
                <a:latin typeface="Times New Roman" panose="02020603050405020304" pitchFamily="18" charset="0"/>
                <a:cs typeface="Times New Roman" panose="02020603050405020304" pitchFamily="18" charset="0"/>
              </a:rPr>
              <a:t>5. Стимулирование экономического роста и стабилизация экономики.</a:t>
            </a:r>
          </a:p>
          <a:p>
            <a:pPr algn="just"/>
            <a:r>
              <a:rPr lang="ru-RU" sz="2800" dirty="0">
                <a:solidFill>
                  <a:srgbClr val="000000"/>
                </a:solidFill>
                <a:latin typeface="Times New Roman" panose="02020603050405020304" pitchFamily="18" charset="0"/>
                <a:cs typeface="Times New Roman" panose="02020603050405020304" pitchFamily="18" charset="0"/>
              </a:rPr>
              <a:t>6. Распределение и перераспределение национального дохода за счет налоговой политики и обеспечение социально-экономической поддержки.</a:t>
            </a:r>
          </a:p>
          <a:p>
            <a:pPr algn="just"/>
            <a:r>
              <a:rPr lang="ru-RU" sz="2800" dirty="0">
                <a:solidFill>
                  <a:srgbClr val="000000"/>
                </a:solidFill>
                <a:latin typeface="Times New Roman" panose="02020603050405020304" pitchFamily="18" charset="0"/>
                <a:cs typeface="Times New Roman" panose="02020603050405020304" pitchFamily="18" charset="0"/>
              </a:rPr>
              <a:t>7. Участие в хозяйственной деятельности.</a:t>
            </a:r>
          </a:p>
          <a:p>
            <a:pPr algn="just"/>
            <a:r>
              <a:rPr lang="ru-RU" dirty="0">
                <a:solidFill>
                  <a:srgbClr val="000000"/>
                </a:solidFill>
                <a:latin typeface="Verdana"/>
              </a:rPr>
              <a:t> </a:t>
            </a:r>
          </a:p>
          <a:p>
            <a:endParaRPr lang="ru-RU" dirty="0"/>
          </a:p>
        </p:txBody>
      </p:sp>
    </p:spTree>
    <p:extLst>
      <p:ext uri="{BB962C8B-B14F-4D97-AF65-F5344CB8AC3E}">
        <p14:creationId xmlns:p14="http://schemas.microsoft.com/office/powerpoint/2010/main" val="404747652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FF0000"/>
                </a:solidFill>
              </a:rPr>
              <a:t>Правильный ответ:</a:t>
            </a:r>
            <a:endParaRPr lang="ru-RU" dirty="0"/>
          </a:p>
        </p:txBody>
      </p:sp>
      <p:sp>
        <p:nvSpPr>
          <p:cNvPr id="3" name="Объект 2"/>
          <p:cNvSpPr>
            <a:spLocks noGrp="1"/>
          </p:cNvSpPr>
          <p:nvPr>
            <p:ph sz="quarter" idx="1"/>
          </p:nvPr>
        </p:nvSpPr>
        <p:spPr/>
        <p:txBody>
          <a:bodyPr>
            <a:normAutofit/>
          </a:bodyPr>
          <a:lstStyle/>
          <a:p>
            <a:pPr marL="0" indent="0" algn="ctr">
              <a:buNone/>
            </a:pPr>
            <a:r>
              <a:rPr lang="ru-RU" sz="7200" b="1" dirty="0" smtClean="0">
                <a:solidFill>
                  <a:srgbClr val="FF0000"/>
                </a:solidFill>
              </a:rPr>
              <a:t>2</a:t>
            </a:r>
            <a:endParaRPr lang="ru-RU" sz="7200" b="1" dirty="0">
              <a:solidFill>
                <a:srgbClr val="FF0000"/>
              </a:solidFill>
            </a:endParaRPr>
          </a:p>
        </p:txBody>
      </p:sp>
    </p:spTree>
    <p:extLst>
      <p:ext uri="{BB962C8B-B14F-4D97-AF65-F5344CB8AC3E}">
        <p14:creationId xmlns:p14="http://schemas.microsoft.com/office/powerpoint/2010/main" val="28986003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b="1" dirty="0" smtClean="0">
                <a:solidFill>
                  <a:srgbClr val="FF0000"/>
                </a:solidFill>
              </a:rPr>
              <a:t>Сегодня мы рассмотрим экономическую сферу</a:t>
            </a:r>
            <a:endParaRPr lang="ru-RU" sz="3200" b="1" dirty="0">
              <a:solidFill>
                <a:srgbClr val="FF0000"/>
              </a:solidFill>
            </a:endParaRPr>
          </a:p>
        </p:txBody>
      </p:sp>
      <p:sp>
        <p:nvSpPr>
          <p:cNvPr id="3" name="Объект 2"/>
          <p:cNvSpPr>
            <a:spLocks noGrp="1"/>
          </p:cNvSpPr>
          <p:nvPr>
            <p:ph sz="quarter" idx="1"/>
          </p:nvPr>
        </p:nvSpPr>
        <p:spPr/>
        <p:txBody>
          <a:bodyPr>
            <a:normAutofit fontScale="92500" lnSpcReduction="10000"/>
          </a:bodyPr>
          <a:lstStyle/>
          <a:p>
            <a:r>
              <a:rPr lang="ru-RU" sz="2000" b="1" dirty="0">
                <a:solidFill>
                  <a:schemeClr val="accent3"/>
                </a:solidFill>
                <a:latin typeface="Times New Roman" panose="02020603050405020304" pitchFamily="18" charset="0"/>
                <a:cs typeface="Times New Roman" panose="02020603050405020304" pitchFamily="18" charset="0"/>
              </a:rPr>
              <a:t>«Экономика»</a:t>
            </a:r>
            <a:r>
              <a:rPr lang="ru-RU" sz="2000" dirty="0">
                <a:solidFill>
                  <a:schemeClr val="accent3"/>
                </a:solidFill>
                <a:latin typeface="Times New Roman" panose="02020603050405020304" pitchFamily="18" charset="0"/>
                <a:cs typeface="Times New Roman" panose="02020603050405020304" pitchFamily="18" charset="0"/>
              </a:rPr>
              <a:t> </a:t>
            </a:r>
            <a:r>
              <a:rPr lang="ru-RU" sz="2000" dirty="0">
                <a:solidFill>
                  <a:srgbClr val="333333"/>
                </a:solidFill>
                <a:latin typeface="Times New Roman" panose="02020603050405020304" pitchFamily="18" charset="0"/>
                <a:cs typeface="Times New Roman" panose="02020603050405020304" pitchFamily="18" charset="0"/>
              </a:rPr>
              <a:t>(от греч. </a:t>
            </a:r>
            <a:r>
              <a:rPr lang="ru-RU" sz="2000" i="1" dirty="0" err="1">
                <a:solidFill>
                  <a:srgbClr val="333333"/>
                </a:solidFill>
                <a:latin typeface="Times New Roman" panose="02020603050405020304" pitchFamily="18" charset="0"/>
                <a:cs typeface="Times New Roman" panose="02020603050405020304" pitchFamily="18" charset="0"/>
              </a:rPr>
              <a:t>oikos</a:t>
            </a:r>
            <a:r>
              <a:rPr lang="ru-RU" sz="2000" dirty="0">
                <a:solidFill>
                  <a:srgbClr val="333333"/>
                </a:solidFill>
                <a:latin typeface="Times New Roman" panose="02020603050405020304" pitchFamily="18" charset="0"/>
                <a:cs typeface="Times New Roman" panose="02020603050405020304" pitchFamily="18" charset="0"/>
              </a:rPr>
              <a:t> — дом, домашнее хозяйство, и </a:t>
            </a:r>
            <a:r>
              <a:rPr lang="ru-RU" sz="2000" i="1" dirty="0" err="1">
                <a:solidFill>
                  <a:srgbClr val="333333"/>
                </a:solidFill>
                <a:latin typeface="Times New Roman" panose="02020603050405020304" pitchFamily="18" charset="0"/>
                <a:cs typeface="Times New Roman" panose="02020603050405020304" pitchFamily="18" charset="0"/>
              </a:rPr>
              <a:t>nomos</a:t>
            </a:r>
            <a:r>
              <a:rPr lang="ru-RU" sz="2000" dirty="0">
                <a:solidFill>
                  <a:srgbClr val="333333"/>
                </a:solidFill>
                <a:latin typeface="Times New Roman" panose="02020603050405020304" pitchFamily="18" charset="0"/>
                <a:cs typeface="Times New Roman" panose="02020603050405020304" pitchFamily="18" charset="0"/>
              </a:rPr>
              <a:t> — правило, знание) буквально — знание о ведении дома, хозяйства, домохозяйство. Для современного использования термина характерно его разделение на значения:</a:t>
            </a:r>
          </a:p>
          <a:p>
            <a:r>
              <a:rPr lang="ru-RU" sz="2000" b="1" dirty="0">
                <a:solidFill>
                  <a:schemeClr val="accent2">
                    <a:lumMod val="50000"/>
                  </a:schemeClr>
                </a:solidFill>
                <a:latin typeface="Times New Roman" panose="02020603050405020304" pitchFamily="18" charset="0"/>
                <a:cs typeface="Times New Roman" panose="02020603050405020304" pitchFamily="18" charset="0"/>
              </a:rPr>
              <a:t>Экономика как хозяйство</a:t>
            </a:r>
            <a:r>
              <a:rPr lang="ru-RU" sz="2000" dirty="0">
                <a:solidFill>
                  <a:schemeClr val="accent2">
                    <a:lumMod val="50000"/>
                  </a:schemeClr>
                </a:solidFill>
                <a:latin typeface="Times New Roman" panose="02020603050405020304" pitchFamily="18" charset="0"/>
                <a:cs typeface="Times New Roman" panose="02020603050405020304" pitchFamily="18" charset="0"/>
              </a:rPr>
              <a:t> </a:t>
            </a:r>
            <a:r>
              <a:rPr lang="ru-RU" sz="2000" dirty="0">
                <a:solidFill>
                  <a:srgbClr val="333333"/>
                </a:solidFill>
                <a:latin typeface="Times New Roman" panose="02020603050405020304" pitchFamily="18" charset="0"/>
                <a:cs typeface="Times New Roman" panose="02020603050405020304" pitchFamily="18" charset="0"/>
              </a:rPr>
              <a:t>— система хозяйствования, обеспечивающая общество материальными (вещественными) и нематериальными (духовными) благами.  </a:t>
            </a:r>
          </a:p>
          <a:p>
            <a:r>
              <a:rPr lang="ru-RU" sz="2000" b="1" dirty="0">
                <a:solidFill>
                  <a:srgbClr val="FF0000"/>
                </a:solidFill>
                <a:latin typeface="Times New Roman" panose="02020603050405020304" pitchFamily="18" charset="0"/>
                <a:cs typeface="Times New Roman" panose="02020603050405020304" pitchFamily="18" charset="0"/>
              </a:rPr>
              <a:t>Экономика как наука</a:t>
            </a:r>
            <a:r>
              <a:rPr lang="ru-RU" sz="2000" dirty="0">
                <a:solidFill>
                  <a:srgbClr val="FF0000"/>
                </a:solidFill>
                <a:latin typeface="Times New Roman" panose="02020603050405020304" pitchFamily="18" charset="0"/>
                <a:cs typeface="Times New Roman" panose="02020603050405020304" pitchFamily="18" charset="0"/>
              </a:rPr>
              <a:t> </a:t>
            </a:r>
            <a:r>
              <a:rPr lang="ru-RU" sz="2000" dirty="0">
                <a:solidFill>
                  <a:srgbClr val="333333"/>
                </a:solidFill>
                <a:latin typeface="Times New Roman" panose="02020603050405020304" pitchFamily="18" charset="0"/>
                <a:cs typeface="Times New Roman" panose="02020603050405020304" pitchFamily="18" charset="0"/>
              </a:rPr>
              <a:t>— наука, изучающая пути удовлетворения постоянно растущих потребностей общества в условиях ограниченности ресурсов.  Иначе говоря, она изучает производство, распределение и потребление различных товаров и услуг. Экономика — это совокупность конкретных (более узких и специализированных) экономических дисциплин: экономическая статистика, экономика труда и пр.</a:t>
            </a:r>
          </a:p>
          <a:p>
            <a:r>
              <a:rPr lang="ru-RU" sz="2000" dirty="0">
                <a:solidFill>
                  <a:srgbClr val="333333"/>
                </a:solidFill>
                <a:latin typeface="Times New Roman" panose="02020603050405020304" pitchFamily="18" charset="0"/>
                <a:cs typeface="Times New Roman" panose="02020603050405020304" pitchFamily="18" charset="0"/>
              </a:rPr>
              <a:t>Не стоит также забывать, что экономика является подсистемой общества (сферой общественной жизни).</a:t>
            </a:r>
          </a:p>
          <a:p>
            <a:endParaRPr lang="ru-RU" sz="2400" dirty="0"/>
          </a:p>
        </p:txBody>
      </p:sp>
    </p:spTree>
    <p:extLst>
      <p:ext uri="{BB962C8B-B14F-4D97-AF65-F5344CB8AC3E}">
        <p14:creationId xmlns:p14="http://schemas.microsoft.com/office/powerpoint/2010/main" val="2484031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62074"/>
          </a:xfrm>
        </p:spPr>
        <p:txBody>
          <a:bodyPr/>
          <a:lstStyle/>
          <a:p>
            <a:r>
              <a:rPr lang="ru-RU" sz="2900" b="1" dirty="0">
                <a:solidFill>
                  <a:srgbClr val="FF0000"/>
                </a:solidFill>
                <a:latin typeface="Times New Roman" panose="02020603050405020304" pitchFamily="18" charset="0"/>
                <a:cs typeface="Times New Roman" panose="02020603050405020304" pitchFamily="18" charset="0"/>
              </a:rPr>
              <a:t>Задание 9.</a:t>
            </a:r>
            <a:endParaRPr lang="ru-RU" dirty="0"/>
          </a:p>
        </p:txBody>
      </p:sp>
      <p:sp>
        <p:nvSpPr>
          <p:cNvPr id="3" name="Объект 2"/>
          <p:cNvSpPr>
            <a:spLocks noGrp="1"/>
          </p:cNvSpPr>
          <p:nvPr>
            <p:ph sz="quarter" idx="1"/>
          </p:nvPr>
        </p:nvSpPr>
        <p:spPr>
          <a:xfrm>
            <a:off x="395536" y="908720"/>
            <a:ext cx="8424936" cy="4248472"/>
          </a:xfrm>
        </p:spPr>
        <p:txBody>
          <a:bodyPr>
            <a:normAutofit/>
          </a:bodyPr>
          <a:lstStyle/>
          <a:p>
            <a:pPr algn="just"/>
            <a:r>
              <a:rPr lang="ru-RU" b="1" dirty="0">
                <a:solidFill>
                  <a:srgbClr val="000000"/>
                </a:solidFill>
                <a:latin typeface="Verdana"/>
              </a:rPr>
              <a:t>Верны ли следующие суждения</a:t>
            </a:r>
            <a:r>
              <a:rPr lang="ru-RU" b="1" dirty="0" smtClean="0">
                <a:solidFill>
                  <a:srgbClr val="000000"/>
                </a:solidFill>
                <a:latin typeface="Verdana"/>
              </a:rPr>
              <a:t>?</a:t>
            </a:r>
            <a:endParaRPr lang="ru-RU" b="1" dirty="0">
              <a:solidFill>
                <a:srgbClr val="000000"/>
              </a:solidFill>
              <a:latin typeface="Verdana"/>
            </a:endParaRPr>
          </a:p>
          <a:p>
            <a:pPr algn="just"/>
            <a:r>
              <a:rPr lang="ru-RU" dirty="0">
                <a:solidFill>
                  <a:srgbClr val="000000"/>
                </a:solidFill>
                <a:latin typeface="Verdana"/>
              </a:rPr>
              <a:t>А. В условиях рыночной экономики невозможно существование государственной собственности.</a:t>
            </a:r>
          </a:p>
          <a:p>
            <a:pPr algn="just"/>
            <a:r>
              <a:rPr lang="ru-RU" dirty="0">
                <a:solidFill>
                  <a:srgbClr val="000000"/>
                </a:solidFill>
                <a:latin typeface="Verdana"/>
              </a:rPr>
              <a:t>Б. Государственная собственность является основой командной экономики</a:t>
            </a:r>
            <a:r>
              <a:rPr lang="ru-RU" dirty="0" smtClean="0">
                <a:solidFill>
                  <a:srgbClr val="000000"/>
                </a:solidFill>
                <a:latin typeface="Verdana"/>
              </a:rPr>
              <a:t>.</a:t>
            </a:r>
            <a:endParaRPr lang="ru-RU" dirty="0">
              <a:solidFill>
                <a:srgbClr val="000000"/>
              </a:solidFill>
              <a:latin typeface="Verdana"/>
            </a:endParaRPr>
          </a:p>
          <a:p>
            <a:pPr algn="just"/>
            <a:r>
              <a:rPr lang="ru-RU" dirty="0">
                <a:solidFill>
                  <a:srgbClr val="000000"/>
                </a:solidFill>
                <a:latin typeface="Verdana"/>
              </a:rPr>
              <a:t>1) верно только А</a:t>
            </a:r>
          </a:p>
          <a:p>
            <a:pPr algn="just"/>
            <a:r>
              <a:rPr lang="ru-RU" dirty="0">
                <a:solidFill>
                  <a:srgbClr val="000000"/>
                </a:solidFill>
                <a:latin typeface="Verdana"/>
              </a:rPr>
              <a:t>2) верно только Б</a:t>
            </a:r>
          </a:p>
          <a:p>
            <a:pPr algn="just"/>
            <a:r>
              <a:rPr lang="ru-RU" dirty="0">
                <a:solidFill>
                  <a:srgbClr val="000000"/>
                </a:solidFill>
                <a:latin typeface="Verdana"/>
              </a:rPr>
              <a:t>3) верны оба суждения</a:t>
            </a:r>
          </a:p>
          <a:p>
            <a:pPr algn="just"/>
            <a:r>
              <a:rPr lang="ru-RU" dirty="0">
                <a:solidFill>
                  <a:srgbClr val="000000"/>
                </a:solidFill>
                <a:latin typeface="Verdana"/>
              </a:rPr>
              <a:t>4) оба суждения неверны</a:t>
            </a:r>
          </a:p>
          <a:p>
            <a:endParaRPr lang="ru-RU" dirty="0"/>
          </a:p>
        </p:txBody>
      </p:sp>
      <p:sp>
        <p:nvSpPr>
          <p:cNvPr id="4" name="Прямоугольник 3"/>
          <p:cNvSpPr/>
          <p:nvPr/>
        </p:nvSpPr>
        <p:spPr>
          <a:xfrm>
            <a:off x="467544" y="5229200"/>
            <a:ext cx="8064896" cy="923330"/>
          </a:xfrm>
          <a:prstGeom prst="rect">
            <a:avLst/>
          </a:prstGeom>
        </p:spPr>
        <p:txBody>
          <a:bodyPr wrap="square">
            <a:spAutoFit/>
          </a:bodyPr>
          <a:lstStyle/>
          <a:p>
            <a:pPr algn="just"/>
            <a:r>
              <a:rPr lang="ru-RU" b="1" dirty="0">
                <a:solidFill>
                  <a:srgbClr val="000000"/>
                </a:solidFill>
                <a:latin typeface="Times New Roman" panose="02020603050405020304" pitchFamily="18" charset="0"/>
                <a:cs typeface="Times New Roman" panose="02020603050405020304" pitchFamily="18" charset="0"/>
              </a:rPr>
              <a:t>Пояснение</a:t>
            </a:r>
            <a:r>
              <a:rPr lang="ru-RU" b="1" dirty="0" smtClean="0">
                <a:solidFill>
                  <a:srgbClr val="000000"/>
                </a:solidFill>
                <a:latin typeface="Times New Roman" panose="02020603050405020304" pitchFamily="18" charset="0"/>
                <a:cs typeface="Times New Roman" panose="02020603050405020304" pitchFamily="18" charset="0"/>
              </a:rPr>
              <a:t>. </a:t>
            </a:r>
            <a:r>
              <a:rPr lang="ru-RU" dirty="0" smtClean="0">
                <a:solidFill>
                  <a:srgbClr val="000000"/>
                </a:solidFill>
                <a:latin typeface="Times New Roman" panose="02020603050405020304" pitchFamily="18" charset="0"/>
                <a:cs typeface="Times New Roman" panose="02020603050405020304" pitchFamily="18" charset="0"/>
              </a:rPr>
              <a:t>А </a:t>
            </a:r>
            <a:r>
              <a:rPr lang="ru-RU" dirty="0">
                <a:solidFill>
                  <a:srgbClr val="000000"/>
                </a:solidFill>
                <a:latin typeface="Times New Roman" panose="02020603050405020304" pitchFamily="18" charset="0"/>
                <a:cs typeface="Times New Roman" panose="02020603050405020304" pitchFamily="18" charset="0"/>
              </a:rPr>
              <a:t>— неверно, так как при рыночной экономике признается многообразие форм собственности, есть и государственная; Б — верно, так как государственная собственность является основой командной экономики.</a:t>
            </a:r>
            <a:endParaRPr lang="ru-RU"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2147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634082"/>
          </a:xfrm>
        </p:spPr>
        <p:txBody>
          <a:bodyPr/>
          <a:lstStyle/>
          <a:p>
            <a:r>
              <a:rPr lang="ru-RU" b="1" dirty="0">
                <a:solidFill>
                  <a:srgbClr val="FF0000"/>
                </a:solidFill>
              </a:rPr>
              <a:t>Правильный ответ:</a:t>
            </a:r>
            <a:endParaRPr lang="ru-RU" dirty="0"/>
          </a:p>
        </p:txBody>
      </p:sp>
      <p:sp>
        <p:nvSpPr>
          <p:cNvPr id="3" name="Объект 2"/>
          <p:cNvSpPr>
            <a:spLocks noGrp="1"/>
          </p:cNvSpPr>
          <p:nvPr>
            <p:ph sz="quarter" idx="1"/>
          </p:nvPr>
        </p:nvSpPr>
        <p:spPr/>
        <p:txBody>
          <a:bodyPr>
            <a:normAutofit/>
          </a:bodyPr>
          <a:lstStyle/>
          <a:p>
            <a:pPr marL="0" indent="0" algn="ctr">
              <a:buNone/>
            </a:pPr>
            <a:r>
              <a:rPr lang="ru-RU" sz="7200" b="1" dirty="0" smtClean="0">
                <a:solidFill>
                  <a:srgbClr val="FF0000"/>
                </a:solidFill>
              </a:rPr>
              <a:t>2</a:t>
            </a:r>
            <a:endParaRPr lang="ru-RU" sz="7200" b="1" dirty="0">
              <a:solidFill>
                <a:srgbClr val="FF0000"/>
              </a:solidFill>
            </a:endParaRPr>
          </a:p>
        </p:txBody>
      </p:sp>
    </p:spTree>
    <p:extLst>
      <p:ext uri="{BB962C8B-B14F-4D97-AF65-F5344CB8AC3E}">
        <p14:creationId xmlns:p14="http://schemas.microsoft.com/office/powerpoint/2010/main" val="136431022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634082"/>
          </a:xfrm>
        </p:spPr>
        <p:txBody>
          <a:bodyPr/>
          <a:lstStyle/>
          <a:p>
            <a:r>
              <a:rPr lang="ru-RU" sz="2900" b="1" dirty="0">
                <a:solidFill>
                  <a:srgbClr val="FF0000"/>
                </a:solidFill>
                <a:latin typeface="Times New Roman" panose="02020603050405020304" pitchFamily="18" charset="0"/>
                <a:cs typeface="Times New Roman" panose="02020603050405020304" pitchFamily="18" charset="0"/>
              </a:rPr>
              <a:t>Задание 9.</a:t>
            </a:r>
            <a:endParaRPr lang="ru-RU" dirty="0"/>
          </a:p>
        </p:txBody>
      </p:sp>
      <p:sp>
        <p:nvSpPr>
          <p:cNvPr id="3" name="Объект 2"/>
          <p:cNvSpPr>
            <a:spLocks noGrp="1"/>
          </p:cNvSpPr>
          <p:nvPr>
            <p:ph sz="quarter" idx="1"/>
          </p:nvPr>
        </p:nvSpPr>
        <p:spPr>
          <a:xfrm>
            <a:off x="467544" y="908720"/>
            <a:ext cx="8280920" cy="4176464"/>
          </a:xfrm>
        </p:spPr>
        <p:txBody>
          <a:bodyPr>
            <a:normAutofit lnSpcReduction="10000"/>
          </a:bodyPr>
          <a:lstStyle/>
          <a:p>
            <a:pPr algn="just"/>
            <a:r>
              <a:rPr lang="ru-RU" dirty="0">
                <a:solidFill>
                  <a:srgbClr val="000000"/>
                </a:solidFill>
                <a:latin typeface="Times New Roman" panose="02020603050405020304" pitchFamily="18" charset="0"/>
                <a:cs typeface="Times New Roman" panose="02020603050405020304" pitchFamily="18" charset="0"/>
              </a:rPr>
              <a:t>Верны ли следующие суждения об экономических системах</a:t>
            </a:r>
            <a:r>
              <a:rPr lang="ru-RU"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А. Для командной экономической системы характерна свободная конкуренция производителей.</a:t>
            </a:r>
          </a:p>
          <a:p>
            <a:pPr algn="just"/>
            <a:r>
              <a:rPr lang="ru-RU" dirty="0">
                <a:solidFill>
                  <a:srgbClr val="000000"/>
                </a:solidFill>
                <a:latin typeface="Times New Roman" panose="02020603050405020304" pitchFamily="18" charset="0"/>
                <a:cs typeface="Times New Roman" panose="02020603050405020304" pitchFamily="18" charset="0"/>
              </a:rPr>
              <a:t>Б. Рыночную систему характеризует многообразие форм собственности</a:t>
            </a:r>
            <a:r>
              <a:rPr lang="ru-RU"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1) верно только А</a:t>
            </a:r>
          </a:p>
          <a:p>
            <a:pPr algn="just"/>
            <a:r>
              <a:rPr lang="ru-RU" dirty="0">
                <a:solidFill>
                  <a:srgbClr val="000000"/>
                </a:solidFill>
                <a:latin typeface="Times New Roman" panose="02020603050405020304" pitchFamily="18" charset="0"/>
                <a:cs typeface="Times New Roman" panose="02020603050405020304" pitchFamily="18" charset="0"/>
              </a:rPr>
              <a:t>2) верно только Б</a:t>
            </a:r>
          </a:p>
          <a:p>
            <a:pPr algn="just"/>
            <a:r>
              <a:rPr lang="ru-RU" dirty="0">
                <a:solidFill>
                  <a:srgbClr val="000000"/>
                </a:solidFill>
                <a:latin typeface="Times New Roman" panose="02020603050405020304" pitchFamily="18" charset="0"/>
                <a:cs typeface="Times New Roman" panose="02020603050405020304" pitchFamily="18" charset="0"/>
              </a:rPr>
              <a:t>3) верны оба суждения</a:t>
            </a:r>
          </a:p>
          <a:p>
            <a:pPr algn="just"/>
            <a:r>
              <a:rPr lang="ru-RU" dirty="0">
                <a:solidFill>
                  <a:srgbClr val="000000"/>
                </a:solidFill>
                <a:latin typeface="Times New Roman" panose="02020603050405020304" pitchFamily="18" charset="0"/>
                <a:cs typeface="Times New Roman" panose="02020603050405020304" pitchFamily="18" charset="0"/>
              </a:rPr>
              <a:t>4) оба суждения неверны</a:t>
            </a:r>
          </a:p>
          <a:p>
            <a:endParaRPr lang="ru-RU" dirty="0"/>
          </a:p>
        </p:txBody>
      </p:sp>
      <p:sp>
        <p:nvSpPr>
          <p:cNvPr id="4" name="Прямоугольник 3"/>
          <p:cNvSpPr/>
          <p:nvPr/>
        </p:nvSpPr>
        <p:spPr>
          <a:xfrm>
            <a:off x="179512" y="5175776"/>
            <a:ext cx="8496944" cy="1631216"/>
          </a:xfrm>
          <a:prstGeom prst="rect">
            <a:avLst/>
          </a:prstGeom>
        </p:spPr>
        <p:txBody>
          <a:bodyPr wrap="square">
            <a:spAutoFit/>
          </a:bodyPr>
          <a:lstStyle/>
          <a:p>
            <a:pPr algn="just"/>
            <a:r>
              <a:rPr lang="ru-RU" sz="2000" b="1" dirty="0">
                <a:solidFill>
                  <a:srgbClr val="000000"/>
                </a:solidFill>
                <a:latin typeface="Times New Roman" panose="02020603050405020304" pitchFamily="18" charset="0"/>
                <a:cs typeface="Times New Roman" panose="02020603050405020304" pitchFamily="18" charset="0"/>
              </a:rPr>
              <a:t>Пояснение</a:t>
            </a:r>
            <a:r>
              <a:rPr lang="ru-RU" sz="2000" b="1" dirty="0" smtClean="0">
                <a:solidFill>
                  <a:srgbClr val="000000"/>
                </a:solidFill>
                <a:latin typeface="Times New Roman" panose="02020603050405020304" pitchFamily="18" charset="0"/>
                <a:cs typeface="Times New Roman" panose="02020603050405020304" pitchFamily="18" charset="0"/>
              </a:rPr>
              <a:t>. </a:t>
            </a:r>
            <a:r>
              <a:rPr lang="ru-RU" sz="2000" dirty="0" smtClean="0">
                <a:solidFill>
                  <a:srgbClr val="000000"/>
                </a:solidFill>
                <a:latin typeface="Times New Roman" panose="02020603050405020304" pitchFamily="18" charset="0"/>
                <a:cs typeface="Times New Roman" panose="02020603050405020304" pitchFamily="18" charset="0"/>
              </a:rPr>
              <a:t>А</a:t>
            </a:r>
            <a:r>
              <a:rPr lang="ru-RU" sz="2000" dirty="0">
                <a:solidFill>
                  <a:srgbClr val="000000"/>
                </a:solidFill>
                <a:latin typeface="Times New Roman" panose="02020603050405020304" pitchFamily="18" charset="0"/>
                <a:cs typeface="Times New Roman" panose="02020603050405020304" pitchFamily="18" charset="0"/>
              </a:rPr>
              <a:t>. Для командной экономической системы характерна свободная конкуренция производителей. </a:t>
            </a:r>
            <a:r>
              <a:rPr lang="ru-RU" sz="2000" i="1" dirty="0">
                <a:solidFill>
                  <a:srgbClr val="000000"/>
                </a:solidFill>
                <a:latin typeface="Times New Roman" panose="02020603050405020304" pitchFamily="18" charset="0"/>
                <a:cs typeface="Times New Roman" panose="02020603050405020304" pitchFamily="18" charset="0"/>
              </a:rPr>
              <a:t>Нет, неверно, это признак рыночной экономики.</a:t>
            </a:r>
            <a:endParaRPr lang="ru-RU" sz="2000" dirty="0">
              <a:solidFill>
                <a:srgbClr val="000000"/>
              </a:solidFill>
              <a:latin typeface="Times New Roman" panose="02020603050405020304" pitchFamily="18" charset="0"/>
              <a:cs typeface="Times New Roman" panose="02020603050405020304" pitchFamily="18" charset="0"/>
            </a:endParaRPr>
          </a:p>
          <a:p>
            <a:pPr algn="just"/>
            <a:r>
              <a:rPr lang="ru-RU" sz="2000" dirty="0">
                <a:solidFill>
                  <a:srgbClr val="000000"/>
                </a:solidFill>
                <a:latin typeface="Times New Roman" panose="02020603050405020304" pitchFamily="18" charset="0"/>
                <a:cs typeface="Times New Roman" panose="02020603050405020304" pitchFamily="18" charset="0"/>
              </a:rPr>
              <a:t>Б. Рыночную систему характеризует многообразие форм собственности. </a:t>
            </a:r>
            <a:r>
              <a:rPr lang="ru-RU" sz="2000" i="1" dirty="0">
                <a:solidFill>
                  <a:srgbClr val="000000"/>
                </a:solidFill>
                <a:latin typeface="Times New Roman" panose="02020603050405020304" pitchFamily="18" charset="0"/>
                <a:cs typeface="Times New Roman" panose="02020603050405020304" pitchFamily="18" charset="0"/>
              </a:rPr>
              <a:t>Да, верно, это ее признак.</a:t>
            </a:r>
            <a:endParaRPr lang="ru-RU" sz="20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5124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634082"/>
          </a:xfrm>
        </p:spPr>
        <p:txBody>
          <a:bodyPr/>
          <a:lstStyle/>
          <a:p>
            <a:r>
              <a:rPr lang="ru-RU" b="1" dirty="0">
                <a:solidFill>
                  <a:srgbClr val="FF0000"/>
                </a:solidFill>
              </a:rPr>
              <a:t>Правильный ответ:</a:t>
            </a:r>
            <a:endParaRPr lang="ru-RU" dirty="0"/>
          </a:p>
        </p:txBody>
      </p:sp>
      <p:sp>
        <p:nvSpPr>
          <p:cNvPr id="3" name="Объект 2"/>
          <p:cNvSpPr>
            <a:spLocks noGrp="1"/>
          </p:cNvSpPr>
          <p:nvPr>
            <p:ph sz="quarter" idx="1"/>
          </p:nvPr>
        </p:nvSpPr>
        <p:spPr/>
        <p:txBody>
          <a:bodyPr>
            <a:normAutofit/>
          </a:bodyPr>
          <a:lstStyle/>
          <a:p>
            <a:pPr marL="0" indent="0" algn="ctr">
              <a:buNone/>
            </a:pPr>
            <a:r>
              <a:rPr lang="ru-RU" sz="7200" b="1" dirty="0" smtClean="0">
                <a:solidFill>
                  <a:srgbClr val="FF0000"/>
                </a:solidFill>
              </a:rPr>
              <a:t>2</a:t>
            </a:r>
            <a:endParaRPr lang="ru-RU" sz="7200" b="1" dirty="0">
              <a:solidFill>
                <a:srgbClr val="FF0000"/>
              </a:solidFill>
            </a:endParaRPr>
          </a:p>
        </p:txBody>
      </p:sp>
    </p:spTree>
    <p:extLst>
      <p:ext uri="{BB962C8B-B14F-4D97-AF65-F5344CB8AC3E}">
        <p14:creationId xmlns:p14="http://schemas.microsoft.com/office/powerpoint/2010/main" val="22638144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7467600" cy="634082"/>
          </a:xfrm>
        </p:spPr>
        <p:txBody>
          <a:bodyPr>
            <a:normAutofit/>
          </a:bodyPr>
          <a:lstStyle/>
          <a:p>
            <a:r>
              <a:rPr lang="ru-RU" sz="2900" b="1" dirty="0">
                <a:solidFill>
                  <a:srgbClr val="FF0000"/>
                </a:solidFill>
                <a:latin typeface="Times New Roman" panose="02020603050405020304" pitchFamily="18" charset="0"/>
                <a:cs typeface="Times New Roman" panose="02020603050405020304" pitchFamily="18" charset="0"/>
              </a:rPr>
              <a:t>Задание 9.</a:t>
            </a:r>
            <a:endParaRPr lang="ru-RU" dirty="0"/>
          </a:p>
        </p:txBody>
      </p:sp>
      <p:sp>
        <p:nvSpPr>
          <p:cNvPr id="3" name="Объект 2"/>
          <p:cNvSpPr>
            <a:spLocks noGrp="1"/>
          </p:cNvSpPr>
          <p:nvPr>
            <p:ph sz="quarter" idx="1"/>
          </p:nvPr>
        </p:nvSpPr>
        <p:spPr>
          <a:xfrm>
            <a:off x="179512" y="836712"/>
            <a:ext cx="8676456" cy="3600400"/>
          </a:xfrm>
        </p:spPr>
        <p:txBody>
          <a:bodyPr>
            <a:normAutofit lnSpcReduction="10000"/>
          </a:bodyPr>
          <a:lstStyle/>
          <a:p>
            <a:pPr algn="just"/>
            <a:r>
              <a:rPr lang="ru-RU" dirty="0">
                <a:solidFill>
                  <a:srgbClr val="000000"/>
                </a:solidFill>
                <a:latin typeface="Times New Roman" panose="02020603050405020304" pitchFamily="18" charset="0"/>
                <a:cs typeface="Times New Roman" panose="02020603050405020304" pitchFamily="18" charset="0"/>
              </a:rPr>
              <a:t>Верны ли следующие суждения об экономическом выборе</a:t>
            </a:r>
            <a:r>
              <a:rPr lang="ru-RU"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А. Экономический выбор – это осуществление субъектом, осуществляющим выбор, одного экономического действия и одновременный отказ от другого в связи с невозможностью одновременного осуществления этих действий.</a:t>
            </a:r>
          </a:p>
          <a:p>
            <a:pPr algn="just"/>
            <a:r>
              <a:rPr lang="ru-RU" dirty="0">
                <a:solidFill>
                  <a:srgbClr val="000000"/>
                </a:solidFill>
                <a:latin typeface="Times New Roman" panose="02020603050405020304" pitchFamily="18" charset="0"/>
                <a:cs typeface="Times New Roman" panose="02020603050405020304" pitchFamily="18" charset="0"/>
              </a:rPr>
              <a:t>Б. Ограниченность производственных ресурсов порождает проблему выбора</a:t>
            </a:r>
            <a:r>
              <a:rPr lang="ru-RU" dirty="0" smtClean="0">
                <a:solidFill>
                  <a:srgbClr val="000000"/>
                </a:solidFill>
                <a:latin typeface="Times New Roman" panose="02020603050405020304" pitchFamily="18" charset="0"/>
                <a:cs typeface="Times New Roman" panose="02020603050405020304" pitchFamily="18" charset="0"/>
              </a:rPr>
              <a:t>.</a:t>
            </a:r>
            <a:endParaRPr lang="ru-RU"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1) верно только </a:t>
            </a:r>
            <a:r>
              <a:rPr lang="ru-RU" dirty="0" smtClean="0">
                <a:solidFill>
                  <a:srgbClr val="000000"/>
                </a:solidFill>
                <a:latin typeface="Times New Roman" panose="02020603050405020304" pitchFamily="18" charset="0"/>
                <a:cs typeface="Times New Roman" panose="02020603050405020304" pitchFamily="18" charset="0"/>
              </a:rPr>
              <a:t>А               2</a:t>
            </a:r>
            <a:r>
              <a:rPr lang="ru-RU" dirty="0">
                <a:solidFill>
                  <a:srgbClr val="000000"/>
                </a:solidFill>
                <a:latin typeface="Times New Roman" panose="02020603050405020304" pitchFamily="18" charset="0"/>
                <a:cs typeface="Times New Roman" panose="02020603050405020304" pitchFamily="18" charset="0"/>
              </a:rPr>
              <a:t>) верно только Б</a:t>
            </a:r>
          </a:p>
          <a:p>
            <a:pPr algn="just"/>
            <a:r>
              <a:rPr lang="ru-RU" dirty="0">
                <a:solidFill>
                  <a:srgbClr val="000000"/>
                </a:solidFill>
                <a:latin typeface="Times New Roman" panose="02020603050405020304" pitchFamily="18" charset="0"/>
                <a:cs typeface="Times New Roman" panose="02020603050405020304" pitchFamily="18" charset="0"/>
              </a:rPr>
              <a:t>3) верны оба </a:t>
            </a:r>
            <a:r>
              <a:rPr lang="ru-RU" dirty="0" smtClean="0">
                <a:solidFill>
                  <a:srgbClr val="000000"/>
                </a:solidFill>
                <a:latin typeface="Times New Roman" panose="02020603050405020304" pitchFamily="18" charset="0"/>
                <a:cs typeface="Times New Roman" panose="02020603050405020304" pitchFamily="18" charset="0"/>
              </a:rPr>
              <a:t>суждения      4</a:t>
            </a:r>
            <a:r>
              <a:rPr lang="ru-RU" dirty="0">
                <a:solidFill>
                  <a:srgbClr val="000000"/>
                </a:solidFill>
                <a:latin typeface="Times New Roman" panose="02020603050405020304" pitchFamily="18" charset="0"/>
                <a:cs typeface="Times New Roman" panose="02020603050405020304" pitchFamily="18" charset="0"/>
              </a:rPr>
              <a:t>) оба суждения неверны</a:t>
            </a:r>
          </a:p>
          <a:p>
            <a:endParaRPr lang="ru-RU" dirty="0"/>
          </a:p>
        </p:txBody>
      </p:sp>
      <p:sp>
        <p:nvSpPr>
          <p:cNvPr id="4" name="Прямоугольник 3"/>
          <p:cNvSpPr/>
          <p:nvPr/>
        </p:nvSpPr>
        <p:spPr>
          <a:xfrm>
            <a:off x="340544" y="4365104"/>
            <a:ext cx="8496944" cy="2308324"/>
          </a:xfrm>
          <a:prstGeom prst="rect">
            <a:avLst/>
          </a:prstGeom>
        </p:spPr>
        <p:txBody>
          <a:bodyPr wrap="square">
            <a:spAutoFit/>
          </a:bodyPr>
          <a:lstStyle/>
          <a:p>
            <a:pPr algn="just"/>
            <a:r>
              <a:rPr lang="ru-RU" b="1" dirty="0">
                <a:solidFill>
                  <a:srgbClr val="000000"/>
                </a:solidFill>
                <a:latin typeface="Times New Roman" panose="02020603050405020304" pitchFamily="18" charset="0"/>
                <a:cs typeface="Times New Roman" panose="02020603050405020304" pitchFamily="18" charset="0"/>
              </a:rPr>
              <a:t>Пояснение</a:t>
            </a:r>
            <a:r>
              <a:rPr lang="ru-RU" b="1" dirty="0" smtClean="0">
                <a:solidFill>
                  <a:srgbClr val="000000"/>
                </a:solidFill>
                <a:latin typeface="Times New Roman" panose="02020603050405020304" pitchFamily="18" charset="0"/>
                <a:cs typeface="Times New Roman" panose="02020603050405020304" pitchFamily="18" charset="0"/>
              </a:rPr>
              <a:t>. </a:t>
            </a:r>
            <a:r>
              <a:rPr lang="ru-RU" dirty="0" smtClean="0">
                <a:solidFill>
                  <a:srgbClr val="000000"/>
                </a:solidFill>
                <a:latin typeface="Times New Roman" panose="02020603050405020304" pitchFamily="18" charset="0"/>
                <a:cs typeface="Times New Roman" panose="02020603050405020304" pitchFamily="18" charset="0"/>
              </a:rPr>
              <a:t>А</a:t>
            </a:r>
            <a:r>
              <a:rPr lang="ru-RU" dirty="0">
                <a:solidFill>
                  <a:srgbClr val="000000"/>
                </a:solidFill>
                <a:latin typeface="Times New Roman" panose="02020603050405020304" pitchFamily="18" charset="0"/>
                <a:cs typeface="Times New Roman" panose="02020603050405020304" pitchFamily="18" charset="0"/>
              </a:rPr>
              <a:t>. Экономический выбор – это осуществление субъектом, осуществляющим выбор, одного экономического действия и одновременный отказ от другого в связи с невозможностью одновременного осуществления этих действий. </a:t>
            </a:r>
            <a:r>
              <a:rPr lang="ru-RU" i="1" dirty="0">
                <a:solidFill>
                  <a:srgbClr val="000000"/>
                </a:solidFill>
                <a:latin typeface="Times New Roman" panose="02020603050405020304" pitchFamily="18" charset="0"/>
                <a:cs typeface="Times New Roman" panose="02020603050405020304" pitchFamily="18" charset="0"/>
              </a:rPr>
              <a:t>Да, верно, в этом проявляется альтернативная стоимость каждого экономического действия.</a:t>
            </a:r>
            <a:endParaRPr lang="ru-RU"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Б. Ограниченность производственных ресурсов порождает проблему выбора. </a:t>
            </a:r>
            <a:r>
              <a:rPr lang="ru-RU" i="1" dirty="0">
                <a:solidFill>
                  <a:srgbClr val="000000"/>
                </a:solidFill>
                <a:latin typeface="Times New Roman" panose="02020603050405020304" pitchFamily="18" charset="0"/>
                <a:cs typeface="Times New Roman" panose="02020603050405020304" pitchFamily="18" charset="0"/>
              </a:rPr>
              <a:t>Да, верно, так как ресурсы ограничены, а потребности человека безграничны.</a:t>
            </a:r>
            <a:endParaRPr lang="ru-RU"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Verdana"/>
              </a:rPr>
              <a:t> </a:t>
            </a:r>
            <a:endParaRPr lang="ru-RU" b="0" i="0" dirty="0">
              <a:solidFill>
                <a:srgbClr val="000000"/>
              </a:solidFill>
              <a:effectLst/>
              <a:latin typeface="Verdana"/>
            </a:endParaRPr>
          </a:p>
        </p:txBody>
      </p:sp>
    </p:spTree>
    <p:extLst>
      <p:ext uri="{BB962C8B-B14F-4D97-AF65-F5344CB8AC3E}">
        <p14:creationId xmlns:p14="http://schemas.microsoft.com/office/powerpoint/2010/main" val="370096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FF0000"/>
                </a:solidFill>
              </a:rPr>
              <a:t>Правильный ответ:</a:t>
            </a:r>
            <a:endParaRPr lang="ru-RU" dirty="0"/>
          </a:p>
        </p:txBody>
      </p:sp>
      <p:sp>
        <p:nvSpPr>
          <p:cNvPr id="3" name="Объект 2"/>
          <p:cNvSpPr>
            <a:spLocks noGrp="1"/>
          </p:cNvSpPr>
          <p:nvPr>
            <p:ph sz="quarter" idx="1"/>
          </p:nvPr>
        </p:nvSpPr>
        <p:spPr/>
        <p:txBody>
          <a:bodyPr>
            <a:normAutofit/>
          </a:bodyPr>
          <a:lstStyle/>
          <a:p>
            <a:pPr marL="0" indent="0" algn="ctr">
              <a:buNone/>
            </a:pPr>
            <a:r>
              <a:rPr lang="ru-RU" sz="6000" b="1" dirty="0" smtClean="0">
                <a:solidFill>
                  <a:srgbClr val="FF0000"/>
                </a:solidFill>
              </a:rPr>
              <a:t>3</a:t>
            </a:r>
            <a:endParaRPr lang="ru-RU" sz="6000" b="1" dirty="0">
              <a:solidFill>
                <a:srgbClr val="FF0000"/>
              </a:solidFill>
            </a:endParaRPr>
          </a:p>
        </p:txBody>
      </p:sp>
    </p:spTree>
    <p:extLst>
      <p:ext uri="{BB962C8B-B14F-4D97-AF65-F5344CB8AC3E}">
        <p14:creationId xmlns:p14="http://schemas.microsoft.com/office/powerpoint/2010/main" val="139681372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b="1" dirty="0" smtClean="0">
                <a:solidFill>
                  <a:srgbClr val="FF0000"/>
                </a:solidFill>
                <a:latin typeface="Arial Black" panose="020B0A04020102020204" pitchFamily="34" charset="0"/>
              </a:rPr>
              <a:t>Спасибо за внимание!</a:t>
            </a:r>
            <a:endParaRPr lang="ru-RU" sz="4000" b="1" dirty="0">
              <a:solidFill>
                <a:srgbClr val="FF0000"/>
              </a:solidFill>
              <a:latin typeface="Arial Black" panose="020B0A04020102020204" pitchFamily="34" charset="0"/>
            </a:endParaRPr>
          </a:p>
        </p:txBody>
      </p:sp>
      <p:pic>
        <p:nvPicPr>
          <p:cNvPr id="2050"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971600" y="1700808"/>
            <a:ext cx="6498166" cy="4873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43173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95536" y="548680"/>
            <a:ext cx="7467600" cy="2232248"/>
          </a:xfrm>
        </p:spPr>
        <p:txBody>
          <a:bodyPr>
            <a:noAutofit/>
          </a:bodyPr>
          <a:lstStyle/>
          <a:p>
            <a:r>
              <a:rPr lang="ru-RU" b="1" u="sng" dirty="0">
                <a:solidFill>
                  <a:srgbClr val="FF0000"/>
                </a:solidFill>
              </a:rPr>
              <a:t>Основные вопросы экономики: </a:t>
            </a:r>
          </a:p>
          <a:p>
            <a:r>
              <a:rPr lang="ru-RU" sz="1600" dirty="0"/>
              <a:t>Что производить?</a:t>
            </a:r>
          </a:p>
          <a:p>
            <a:r>
              <a:rPr lang="ru-RU" sz="1600" dirty="0"/>
              <a:t>Как производить?</a:t>
            </a:r>
          </a:p>
          <a:p>
            <a:r>
              <a:rPr lang="ru-RU" sz="1600" dirty="0"/>
              <a:t>Для кого производить?  </a:t>
            </a:r>
          </a:p>
          <a:p>
            <a:endParaRPr lang="ru-RU" sz="1600" b="1" dirty="0" smtClean="0"/>
          </a:p>
          <a:p>
            <a:r>
              <a:rPr lang="ru-RU" b="1" u="sng" dirty="0" smtClean="0">
                <a:solidFill>
                  <a:srgbClr val="FF0000"/>
                </a:solidFill>
              </a:rPr>
              <a:t>Основная </a:t>
            </a:r>
            <a:r>
              <a:rPr lang="ru-RU" b="1" u="sng" dirty="0">
                <a:solidFill>
                  <a:srgbClr val="FF0000"/>
                </a:solidFill>
              </a:rPr>
              <a:t>проблема экономики</a:t>
            </a:r>
            <a:r>
              <a:rPr lang="ru-RU" sz="1800" dirty="0"/>
              <a:t> </a:t>
            </a:r>
            <a:r>
              <a:rPr lang="ru-RU" sz="1600" dirty="0"/>
              <a:t>— удовлетворение неограниченных (постоянно растущих) потребностей людей за счёт ограниченных ресурсов.</a:t>
            </a:r>
          </a:p>
          <a:p>
            <a:endParaRPr lang="ru-RU" sz="1600" b="1" dirty="0" smtClean="0"/>
          </a:p>
          <a:p>
            <a:r>
              <a:rPr lang="ru-RU" b="1" dirty="0" smtClean="0">
                <a:solidFill>
                  <a:srgbClr val="FF0000"/>
                </a:solidFill>
              </a:rPr>
              <a:t>Потребность</a:t>
            </a:r>
            <a:r>
              <a:rPr lang="ru-RU" dirty="0">
                <a:solidFill>
                  <a:srgbClr val="FF0000"/>
                </a:solidFill>
              </a:rPr>
              <a:t> </a:t>
            </a:r>
            <a:r>
              <a:rPr lang="ru-RU" sz="1600" dirty="0"/>
              <a:t>— это необходимость в чём-либо для поддержания и развития жизнедеятельности человека и общества в целом.   </a:t>
            </a:r>
          </a:p>
        </p:txBody>
      </p:sp>
    </p:spTree>
    <p:extLst>
      <p:ext uri="{BB962C8B-B14F-4D97-AF65-F5344CB8AC3E}">
        <p14:creationId xmlns:p14="http://schemas.microsoft.com/office/powerpoint/2010/main" val="65419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467544" y="1196752"/>
            <a:ext cx="7416800" cy="4800600"/>
          </a:xfrm>
        </p:spPr>
        <p:txBody>
          <a:bodyPr>
            <a:normAutofit/>
          </a:bodyPr>
          <a:lstStyle/>
          <a:p>
            <a:pPr marL="82296" indent="0" algn="just">
              <a:buNone/>
            </a:pPr>
            <a:r>
              <a:rPr lang="ru-RU" b="1" u="sng" dirty="0">
                <a:solidFill>
                  <a:srgbClr val="FF0000"/>
                </a:solidFill>
              </a:rPr>
              <a:t>Экономические блага</a:t>
            </a:r>
            <a:r>
              <a:rPr lang="ru-RU" dirty="0"/>
              <a:t> — это средства, необходимые для удовлетворения потребностей людей и имеющиеся в распоряжении общества в ограниченном количестве. Обычно мы покупаем их, то есть для приобретения экономических благ нам приходится отказываться от других благ. Для их создания также необходимы определённые затраты. Экономическими благами, например, являются всевозможные товары, которые мы можем приобрести в магазинах.</a:t>
            </a:r>
            <a:endParaRPr lang="ru-RU" sz="2000" dirty="0"/>
          </a:p>
        </p:txBody>
      </p:sp>
    </p:spTree>
    <p:extLst>
      <p:ext uri="{BB962C8B-B14F-4D97-AF65-F5344CB8AC3E}">
        <p14:creationId xmlns:p14="http://schemas.microsoft.com/office/powerpoint/2010/main" val="12255548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484784"/>
            <a:ext cx="7467600" cy="504056"/>
          </a:xfrm>
        </p:spPr>
        <p:txBody>
          <a:bodyPr>
            <a:normAutofit fontScale="90000"/>
          </a:bodyPr>
          <a:lstStyle/>
          <a:p>
            <a:pPr>
              <a:lnSpc>
                <a:spcPct val="115000"/>
              </a:lnSpc>
              <a:spcAft>
                <a:spcPts val="1000"/>
              </a:spcAft>
            </a:pPr>
            <a:r>
              <a:rPr lang="ru-RU" sz="2800" b="1" dirty="0">
                <a:solidFill>
                  <a:srgbClr val="FF0000"/>
                </a:solidFill>
                <a:latin typeface="Times New Roman" panose="02020603050405020304" pitchFamily="18" charset="0"/>
                <a:ea typeface="Calibri"/>
                <a:cs typeface="Times New Roman" panose="02020603050405020304" pitchFamily="18" charset="0"/>
              </a:rPr>
              <a:t>Товары и услуги, ресурсы и потребности, ограниченность ресурсов </a:t>
            </a:r>
            <a:br>
              <a:rPr lang="ru-RU" sz="2800" b="1" dirty="0">
                <a:solidFill>
                  <a:srgbClr val="FF0000"/>
                </a:solidFill>
                <a:latin typeface="Times New Roman" panose="02020603050405020304" pitchFamily="18" charset="0"/>
                <a:ea typeface="Calibri"/>
                <a:cs typeface="Times New Roman" panose="02020603050405020304" pitchFamily="18" charset="0"/>
              </a:rPr>
            </a:br>
            <a:r>
              <a:rPr lang="ru-RU" sz="2700" b="1" dirty="0" smtClean="0">
                <a:solidFill>
                  <a:srgbClr val="FF0000"/>
                </a:solidFill>
                <a:effectLst/>
              </a:rPr>
              <a:t/>
            </a:r>
            <a:br>
              <a:rPr lang="ru-RU" sz="2700" b="1" dirty="0" smtClean="0">
                <a:solidFill>
                  <a:srgbClr val="FF0000"/>
                </a:solidFill>
                <a:effectLst/>
              </a:rPr>
            </a:br>
            <a:endParaRPr lang="ru-RU" dirty="0"/>
          </a:p>
        </p:txBody>
      </p:sp>
      <p:sp>
        <p:nvSpPr>
          <p:cNvPr id="3" name="Объект 2"/>
          <p:cNvSpPr>
            <a:spLocks noGrp="1"/>
          </p:cNvSpPr>
          <p:nvPr>
            <p:ph sz="quarter" idx="1"/>
          </p:nvPr>
        </p:nvSpPr>
        <p:spPr/>
        <p:txBody>
          <a:bodyPr>
            <a:normAutofit fontScale="70000" lnSpcReduction="20000"/>
          </a:bodyPr>
          <a:lstStyle/>
          <a:p>
            <a:r>
              <a:rPr lang="ru-RU" b="1" i="1" dirty="0">
                <a:solidFill>
                  <a:srgbClr val="FF0000"/>
                </a:solidFill>
                <a:latin typeface="Circe"/>
              </a:rPr>
              <a:t>Товар</a:t>
            </a:r>
            <a:r>
              <a:rPr lang="ru-RU" dirty="0">
                <a:solidFill>
                  <a:srgbClr val="333333"/>
                </a:solidFill>
                <a:latin typeface="Circe"/>
              </a:rPr>
              <a:t> — продукт труда, произведённый для продажи на рынке.</a:t>
            </a:r>
          </a:p>
          <a:p>
            <a:r>
              <a:rPr lang="ru-RU" b="1" i="1" dirty="0">
                <a:solidFill>
                  <a:srgbClr val="FF0000"/>
                </a:solidFill>
                <a:latin typeface="Circe"/>
              </a:rPr>
              <a:t>Услуга</a:t>
            </a:r>
            <a:r>
              <a:rPr lang="ru-RU" dirty="0">
                <a:solidFill>
                  <a:srgbClr val="333333"/>
                </a:solidFill>
                <a:latin typeface="Circe"/>
              </a:rPr>
              <a:t> — результат полезной деятельности пред­приятий (организаций) и отдельных лиц, направленной на удовлетворение определённых потребностей населе­ния и общества.</a:t>
            </a:r>
          </a:p>
          <a:p>
            <a:r>
              <a:rPr lang="ru-RU" b="1" dirty="0">
                <a:solidFill>
                  <a:srgbClr val="FF0000"/>
                </a:solidFill>
                <a:latin typeface="Circe"/>
              </a:rPr>
              <a:t>Проблема ограниченности ресурсов</a:t>
            </a:r>
            <a:endParaRPr lang="ru-RU" dirty="0">
              <a:solidFill>
                <a:srgbClr val="FF0000"/>
              </a:solidFill>
              <a:latin typeface="Circe"/>
            </a:endParaRPr>
          </a:p>
          <a:p>
            <a:r>
              <a:rPr lang="ru-RU" b="1" i="1" dirty="0">
                <a:solidFill>
                  <a:srgbClr val="FF0000"/>
                </a:solidFill>
                <a:latin typeface="Circe"/>
              </a:rPr>
              <a:t>Ресурсы</a:t>
            </a:r>
            <a:r>
              <a:rPr lang="ru-RU" dirty="0">
                <a:solidFill>
                  <a:srgbClr val="333333"/>
                </a:solidFill>
                <a:latin typeface="Circe"/>
              </a:rPr>
              <a:t> (от фр. </a:t>
            </a:r>
            <a:r>
              <a:rPr lang="ru-RU" i="1" dirty="0" err="1">
                <a:solidFill>
                  <a:srgbClr val="333333"/>
                </a:solidFill>
                <a:latin typeface="Circe"/>
              </a:rPr>
              <a:t>ressourse</a:t>
            </a:r>
            <a:r>
              <a:rPr lang="ru-RU" dirty="0">
                <a:solidFill>
                  <a:srgbClr val="333333"/>
                </a:solidFill>
                <a:latin typeface="Circe"/>
              </a:rPr>
              <a:t> — вспомогательное средство) — это совокупность природных, социальных и интеллектуальных сил, которые могут быть использованы для создания мате­риальных благ и оказания услуг.</a:t>
            </a:r>
          </a:p>
          <a:p>
            <a:r>
              <a:rPr lang="ru-RU" i="1" dirty="0">
                <a:solidFill>
                  <a:srgbClr val="333333"/>
                </a:solidFill>
                <a:latin typeface="Circe"/>
              </a:rPr>
              <a:t>1) </a:t>
            </a:r>
            <a:r>
              <a:rPr lang="ru-RU" b="1" i="1" dirty="0">
                <a:solidFill>
                  <a:srgbClr val="00B050"/>
                </a:solidFill>
                <a:latin typeface="Circe"/>
              </a:rPr>
              <a:t>Природные</a:t>
            </a:r>
            <a:r>
              <a:rPr lang="ru-RU" i="1" dirty="0">
                <a:solidFill>
                  <a:srgbClr val="333333"/>
                </a:solidFill>
                <a:latin typeface="Circe"/>
              </a:rPr>
              <a:t> — </a:t>
            </a:r>
            <a:r>
              <a:rPr lang="ru-RU" dirty="0">
                <a:solidFill>
                  <a:srgbClr val="333333"/>
                </a:solidFill>
                <a:latin typeface="Circe"/>
              </a:rPr>
              <a:t>вещества и силы при­роды (земля, её недра, леса, вода, воз­дух и др.).</a:t>
            </a:r>
          </a:p>
          <a:p>
            <a:r>
              <a:rPr lang="ru-RU" i="1" dirty="0">
                <a:solidFill>
                  <a:srgbClr val="333333"/>
                </a:solidFill>
                <a:latin typeface="Circe"/>
              </a:rPr>
              <a:t>2) </a:t>
            </a:r>
            <a:r>
              <a:rPr lang="ru-RU" b="1" i="1" dirty="0">
                <a:solidFill>
                  <a:srgbClr val="00B050"/>
                </a:solidFill>
                <a:latin typeface="Circe"/>
              </a:rPr>
              <a:t>Материальные</a:t>
            </a:r>
            <a:r>
              <a:rPr lang="ru-RU" i="1" dirty="0">
                <a:solidFill>
                  <a:srgbClr val="333333"/>
                </a:solidFill>
                <a:latin typeface="Circe"/>
              </a:rPr>
              <a:t> — </a:t>
            </a:r>
            <a:r>
              <a:rPr lang="ru-RU" dirty="0">
                <a:solidFill>
                  <a:srgbClr val="333333"/>
                </a:solidFill>
                <a:latin typeface="Circe"/>
              </a:rPr>
              <a:t>все рукотвор­ные (т. е. соз­данные челове­ком ) средства производства (машины, станки, обору­дование, зда­ния и др.).</a:t>
            </a:r>
          </a:p>
          <a:p>
            <a:r>
              <a:rPr lang="ru-RU" i="1" dirty="0">
                <a:solidFill>
                  <a:srgbClr val="333333"/>
                </a:solidFill>
                <a:latin typeface="Circe"/>
              </a:rPr>
              <a:t>3) </a:t>
            </a:r>
            <a:r>
              <a:rPr lang="ru-RU" b="1" i="1" dirty="0">
                <a:solidFill>
                  <a:srgbClr val="00B050"/>
                </a:solidFill>
                <a:latin typeface="Circe"/>
              </a:rPr>
              <a:t>Трудовые</a:t>
            </a:r>
            <a:r>
              <a:rPr lang="ru-RU" i="1" dirty="0">
                <a:solidFill>
                  <a:srgbClr val="333333"/>
                </a:solidFill>
                <a:latin typeface="Circe"/>
              </a:rPr>
              <a:t> — </a:t>
            </a:r>
            <a:r>
              <a:rPr lang="ru-RU" dirty="0">
                <a:solidFill>
                  <a:srgbClr val="333333"/>
                </a:solidFill>
                <a:latin typeface="Circe"/>
              </a:rPr>
              <a:t>населе­ние в тру­доспособ­ном воз­расте.</a:t>
            </a:r>
          </a:p>
          <a:p>
            <a:r>
              <a:rPr lang="ru-RU" i="1" dirty="0">
                <a:solidFill>
                  <a:srgbClr val="333333"/>
                </a:solidFill>
                <a:latin typeface="Circe"/>
              </a:rPr>
              <a:t>4) </a:t>
            </a:r>
            <a:r>
              <a:rPr lang="ru-RU" b="1" i="1" dirty="0">
                <a:solidFill>
                  <a:srgbClr val="00B050"/>
                </a:solidFill>
                <a:latin typeface="Circe"/>
              </a:rPr>
              <a:t>Финансовые </a:t>
            </a:r>
            <a:r>
              <a:rPr lang="ru-RU" i="1" dirty="0">
                <a:solidFill>
                  <a:srgbClr val="333333"/>
                </a:solidFill>
                <a:latin typeface="Circe"/>
              </a:rPr>
              <a:t>— </a:t>
            </a:r>
            <a:r>
              <a:rPr lang="ru-RU" dirty="0">
                <a:solidFill>
                  <a:srgbClr val="333333"/>
                </a:solidFill>
                <a:latin typeface="Circe"/>
              </a:rPr>
              <a:t>денежные средства, которые обще­ство выделя­ет на органи­зацию произ­водства.</a:t>
            </a:r>
          </a:p>
          <a:p>
            <a:endParaRPr lang="ru-RU" dirty="0"/>
          </a:p>
        </p:txBody>
      </p:sp>
    </p:spTree>
    <p:extLst>
      <p:ext uri="{BB962C8B-B14F-4D97-AF65-F5344CB8AC3E}">
        <p14:creationId xmlns:p14="http://schemas.microsoft.com/office/powerpoint/2010/main" val="2642337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260648"/>
            <a:ext cx="8136904" cy="1143000"/>
          </a:xfrm>
        </p:spPr>
        <p:txBody>
          <a:bodyPr>
            <a:normAutofit/>
          </a:bodyPr>
          <a:lstStyle/>
          <a:p>
            <a:r>
              <a:rPr lang="ru-RU" sz="2800" b="1" u="sng" dirty="0">
                <a:solidFill>
                  <a:srgbClr val="FF0000"/>
                </a:solidFill>
                <a:latin typeface="Times New Roman" panose="02020603050405020304" pitchFamily="18" charset="0"/>
                <a:cs typeface="Times New Roman" panose="02020603050405020304" pitchFamily="18" charset="0"/>
              </a:rPr>
              <a:t>Экономические системы и собственность</a:t>
            </a:r>
          </a:p>
        </p:txBody>
      </p:sp>
      <p:sp>
        <p:nvSpPr>
          <p:cNvPr id="3" name="Объект 2"/>
          <p:cNvSpPr>
            <a:spLocks noGrp="1"/>
          </p:cNvSpPr>
          <p:nvPr>
            <p:ph sz="quarter" idx="1"/>
          </p:nvPr>
        </p:nvSpPr>
        <p:spPr/>
        <p:txBody>
          <a:bodyPr>
            <a:normAutofit lnSpcReduction="10000"/>
          </a:bodyPr>
          <a:lstStyle/>
          <a:p>
            <a:pPr algn="just"/>
            <a:endParaRPr lang="ru-RU" sz="2000" dirty="0"/>
          </a:p>
          <a:p>
            <a:r>
              <a:rPr lang="ru-RU" b="1" dirty="0">
                <a:solidFill>
                  <a:srgbClr val="333333"/>
                </a:solidFill>
                <a:latin typeface="Circe"/>
              </a:rPr>
              <a:t>Экономическая система</a:t>
            </a:r>
            <a:r>
              <a:rPr lang="ru-RU" dirty="0">
                <a:solidFill>
                  <a:srgbClr val="333333"/>
                </a:solidFill>
                <a:latin typeface="Circe"/>
              </a:rPr>
              <a:t>  — установленная и действующая совокупность принципов, правил, законов, определяющих форму и содержание основных экономических отношений, возникающих в процессе производства, распределения, обмена и потребления экономического продукта.  </a:t>
            </a:r>
          </a:p>
          <a:p>
            <a:r>
              <a:rPr lang="ru-RU" b="1" dirty="0">
                <a:solidFill>
                  <a:srgbClr val="333333"/>
                </a:solidFill>
                <a:latin typeface="Circe"/>
              </a:rPr>
              <a:t>Тип экономической системы характеризует:  </a:t>
            </a:r>
            <a:endParaRPr lang="ru-RU" dirty="0">
              <a:solidFill>
                <a:srgbClr val="333333"/>
              </a:solidFill>
              <a:latin typeface="Circe"/>
            </a:endParaRPr>
          </a:p>
          <a:p>
            <a:pPr>
              <a:buFont typeface="Arial"/>
              <a:buChar char="•"/>
            </a:pPr>
            <a:r>
              <a:rPr lang="ru-RU" dirty="0">
                <a:solidFill>
                  <a:srgbClr val="333333"/>
                </a:solidFill>
                <a:latin typeface="Circe"/>
              </a:rPr>
              <a:t>формы собственности;</a:t>
            </a:r>
          </a:p>
          <a:p>
            <a:pPr>
              <a:buFont typeface="Arial"/>
              <a:buChar char="•"/>
            </a:pPr>
            <a:r>
              <a:rPr lang="ru-RU" dirty="0">
                <a:solidFill>
                  <a:srgbClr val="333333"/>
                </a:solidFill>
                <a:latin typeface="Circe"/>
              </a:rPr>
              <a:t>способы распределения ограниченных ресурсов:  </a:t>
            </a:r>
          </a:p>
          <a:p>
            <a:pPr>
              <a:buFont typeface="Arial"/>
              <a:buChar char="•"/>
            </a:pPr>
            <a:r>
              <a:rPr lang="ru-RU" dirty="0">
                <a:solidFill>
                  <a:srgbClr val="333333"/>
                </a:solidFill>
                <a:latin typeface="Circe"/>
              </a:rPr>
              <a:t>способы регулирования экономики. </a:t>
            </a:r>
          </a:p>
          <a:p>
            <a:endParaRPr lang="ru-RU" dirty="0"/>
          </a:p>
        </p:txBody>
      </p:sp>
    </p:spTree>
    <p:extLst>
      <p:ext uri="{BB962C8B-B14F-4D97-AF65-F5344CB8AC3E}">
        <p14:creationId xmlns:p14="http://schemas.microsoft.com/office/powerpoint/2010/main" val="968362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1000"/>
                                        <p:tgtEl>
                                          <p:spTgt spid="3">
                                            <p:txEl>
                                              <p:pRg st="5" end="5"/>
                                            </p:txEl>
                                          </p:spTgt>
                                        </p:tgtEl>
                                      </p:cBhvr>
                                    </p:animEffect>
                                    <p:anim calcmode="lin" valueType="num">
                                      <p:cBhvr>
                                        <p:cTn id="3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547</TotalTime>
  <Words>2466</Words>
  <Application>Microsoft Office PowerPoint</Application>
  <PresentationFormat>Экран (4:3)</PresentationFormat>
  <Paragraphs>302</Paragraphs>
  <Slides>56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56</vt:i4>
      </vt:variant>
    </vt:vector>
  </HeadingPairs>
  <TitlesOfParts>
    <vt:vector size="57" baseType="lpstr">
      <vt:lpstr>Эркер</vt:lpstr>
      <vt:lpstr>Экономическая сфера: анализ суждений  (Задание 9)     </vt:lpstr>
      <vt:lpstr>Специфика Задания 9</vt:lpstr>
      <vt:lpstr>Особенный упор делается на таких аспектах, как:</vt:lpstr>
      <vt:lpstr>Давайте вспомним сферы общественной жизни</vt:lpstr>
      <vt:lpstr>Сегодня мы рассмотрим экономическую сферу</vt:lpstr>
      <vt:lpstr>Презентация PowerPoint</vt:lpstr>
      <vt:lpstr>Презентация PowerPoint</vt:lpstr>
      <vt:lpstr>Товары и услуги, ресурсы и потребности, ограниченность ресурсов   </vt:lpstr>
      <vt:lpstr>Экономические системы и собственность</vt:lpstr>
      <vt:lpstr>Выделяют несколько видов экономических систем: </vt:lpstr>
      <vt:lpstr>Традиционная экономическая система</vt:lpstr>
      <vt:lpstr>командно-административная экономическая система</vt:lpstr>
      <vt:lpstr>Рыночная экономическая система</vt:lpstr>
      <vt:lpstr> смешанная экономическая система</vt:lpstr>
      <vt:lpstr>Собственность </vt:lpstr>
      <vt:lpstr>Презентация PowerPoint</vt:lpstr>
      <vt:lpstr>Инфляция </vt:lpstr>
      <vt:lpstr>Рынок труда и безработица </vt:lpstr>
      <vt:lpstr>Рынок труда и безработица</vt:lpstr>
      <vt:lpstr>Задание 9.</vt:lpstr>
      <vt:lpstr>Правильный ответ:</vt:lpstr>
      <vt:lpstr>Задание 9.</vt:lpstr>
      <vt:lpstr>Правильный ответ:</vt:lpstr>
      <vt:lpstr>Задание 9.</vt:lpstr>
      <vt:lpstr>Правильный ответ </vt:lpstr>
      <vt:lpstr>Задание 9.</vt:lpstr>
      <vt:lpstr>Правильный ответ:</vt:lpstr>
      <vt:lpstr>Задание 9.</vt:lpstr>
      <vt:lpstr>Правильный ответ:</vt:lpstr>
      <vt:lpstr>Задание 9.</vt:lpstr>
      <vt:lpstr>Правильный ответ:</vt:lpstr>
      <vt:lpstr>Задание 9.</vt:lpstr>
      <vt:lpstr>Правильный ответ:</vt:lpstr>
      <vt:lpstr>Задание 9.</vt:lpstr>
      <vt:lpstr>Правильный ответ:</vt:lpstr>
      <vt:lpstr>Задание 9.</vt:lpstr>
      <vt:lpstr>Правильный ответ:</vt:lpstr>
      <vt:lpstr>Задание 9.</vt:lpstr>
      <vt:lpstr>Правильный ответ:</vt:lpstr>
      <vt:lpstr>Задание 9.</vt:lpstr>
      <vt:lpstr>Пояснение.</vt:lpstr>
      <vt:lpstr>Правильный ответ:</vt:lpstr>
      <vt:lpstr>Задание 9.</vt:lpstr>
      <vt:lpstr>Правильный ответ:</vt:lpstr>
      <vt:lpstr>Задание 9.</vt:lpstr>
      <vt:lpstr>Правильный ответ:</vt:lpstr>
      <vt:lpstr>Задание 9.</vt:lpstr>
      <vt:lpstr>Пояснение.</vt:lpstr>
      <vt:lpstr>Правильный ответ:</vt:lpstr>
      <vt:lpstr>Задание 9.</vt:lpstr>
      <vt:lpstr>Правильный ответ:</vt:lpstr>
      <vt:lpstr>Задание 9.</vt:lpstr>
      <vt:lpstr>Правильный ответ:</vt:lpstr>
      <vt:lpstr>Задание 9.</vt:lpstr>
      <vt:lpstr>Правильный ответ:</vt:lpstr>
      <vt:lpstr>Спасибо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Экономическая сфера. Предпринимательство (задание 8)</dc:title>
  <cp:lastModifiedBy>Пользователь Windows</cp:lastModifiedBy>
  <cp:revision>42</cp:revision>
  <dcterms:modified xsi:type="dcterms:W3CDTF">2021-01-13T19:46:26Z</dcterms:modified>
</cp:coreProperties>
</file>