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58" r:id="rId4"/>
    <p:sldId id="276" r:id="rId5"/>
    <p:sldId id="259" r:id="rId6"/>
    <p:sldId id="279" r:id="rId7"/>
    <p:sldId id="273" r:id="rId8"/>
    <p:sldId id="280" r:id="rId9"/>
    <p:sldId id="274" r:id="rId10"/>
    <p:sldId id="275" r:id="rId11"/>
    <p:sldId id="261" r:id="rId12"/>
    <p:sldId id="278" r:id="rId13"/>
    <p:sldId id="262" r:id="rId14"/>
    <p:sldId id="263" r:id="rId15"/>
    <p:sldId id="264" r:id="rId16"/>
    <p:sldId id="265" r:id="rId17"/>
    <p:sldId id="266" r:id="rId18"/>
    <p:sldId id="267" r:id="rId19"/>
    <p:sldId id="281" r:id="rId20"/>
    <p:sldId id="268" r:id="rId21"/>
    <p:sldId id="277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99CCFF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81" d="100"/>
          <a:sy n="81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8BAE3-DF1D-4EBF-8694-F97BFDF3357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377E5-4B83-4BE1-9EE9-55605BBA0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news-ru.arsu.kz/wp-content/uploads/2018/02/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6840760" cy="4489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260648"/>
            <a:ext cx="2160240" cy="43204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15212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Тема: Национальный проект«Образование»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 системе учительского роста (НСУР)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251520" y="4725144"/>
            <a:ext cx="8640960" cy="1872208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проект «Учитель будущего»: цели, задачи, специфика.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photos-public-domain.com/wp-content/uploads/2012/01/crumpled-light-green-paper-tex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72" y="214290"/>
            <a:ext cx="8025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ГЛАВНЫЙ ПРИНЦИП НСУР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2071678"/>
            <a:ext cx="1488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это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674" name="Picture 2" descr="07F8E6111CE34469932DD764326BB2E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922" r="6155" b="22282"/>
          <a:stretch>
            <a:fillRect/>
          </a:stretch>
        </p:blipFill>
        <p:spPr bwMode="auto">
          <a:xfrm>
            <a:off x="2143108" y="857232"/>
            <a:ext cx="6384925" cy="4000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429652" y="2285992"/>
            <a:ext cx="362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429000"/>
            <a:ext cx="6858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оверие к профессии,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7450" y="4286256"/>
            <a:ext cx="8236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оверие к профессионалу,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500098" y="5103674"/>
            <a:ext cx="89297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оверие профессионала государству.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Карьера учителя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980728"/>
            <a:ext cx="3672408" cy="17281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Должен организовывать разработку программ и обучение по ним, координировать работу педагогов, психологов, дефектологов. Т.е.  Выполнять функции администратора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980728"/>
            <a:ext cx="2664296" cy="17281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преподавать в самых сложных классах, где есть ученики, требующие индивидуального подхода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980728"/>
            <a:ext cx="1512168" cy="172819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ВЕДУЩИЙ УЧИТЕЛЬ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2708920"/>
            <a:ext cx="3672408" cy="18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Должен разрабатывать индивидуальные программы обучения, воспитания и развития и проектировать программы коррекционной работы. Т.е. Выполняет функции методиста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2708920"/>
            <a:ext cx="2664296" cy="18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Ведение уроков по вариативным программа, направленным на учёт особых образовательных потребностей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2708920"/>
            <a:ext cx="1944216" cy="18002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УЧИТЕЛЬ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4509120"/>
            <a:ext cx="3672408" cy="1656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Должен качественно обучать детей, уметь работать с любыми детьми и родителями, непрерывно обучаться и развиваться.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55776" y="4509120"/>
            <a:ext cx="2664296" cy="1656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Ведение уроков по единым разработанным планам и рабочим программам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4509120"/>
            <a:ext cx="2376264" cy="1656184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http://eduportal44.ru/Kostroma_EDU/ds_56/SiteAssets/DocLib16/%D0%BA%D0%BE%D0%BD%D0%BA%D1%83%D1%80%D1%81/%D0%AD%D0%BC%D0%B1%D0%BB%D0%B5%D0%BC%D0%B0%20%D0%9F%D0%B5%D0%B4%D0%B0%D0%B3%D0%BE%D0%B3%20%D0%B3%D0%BE%D0%B4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16224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cs typeface="Arial" pitchFamily="34" charset="0"/>
              </a:rPr>
              <a:t>Система аттестации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C000"/>
                </a:solidFill>
                <a:cs typeface="Times New Roman" pitchFamily="18" charset="0"/>
              </a:rPr>
              <a:t>В настоящее время </a:t>
            </a:r>
            <a:r>
              <a:rPr lang="ru-RU" sz="2400" b="1" dirty="0" smtClean="0">
                <a:cs typeface="Times New Roman" pitchFamily="18" charset="0"/>
              </a:rPr>
              <a:t>                         </a:t>
            </a:r>
            <a:r>
              <a:rPr lang="ru-RU" sz="2400" b="1" dirty="0" smtClean="0">
                <a:solidFill>
                  <a:srgbClr val="FFC000"/>
                </a:solidFill>
                <a:cs typeface="Times New Roman" pitchFamily="18" charset="0"/>
              </a:rPr>
              <a:t>Согласно предлагаемой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C000"/>
                </a:solidFill>
                <a:cs typeface="Times New Roman" pitchFamily="18" charset="0"/>
              </a:rPr>
              <a:t>                                                                          системе НСУР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cs typeface="Times New Roman" pitchFamily="18" charset="0"/>
              </a:rPr>
              <a:t>-подтверждение СЗД                                         -подтверждение СЗД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cs typeface="Times New Roman" pitchFamily="18" charset="0"/>
              </a:rPr>
              <a:t>или    </a:t>
            </a:r>
            <a:r>
              <a:rPr lang="ru-RU" sz="1800" b="1" dirty="0" smtClean="0">
                <a:cs typeface="Times New Roman" pitchFamily="18" charset="0"/>
              </a:rPr>
              <a:t>                                                                       </a:t>
            </a:r>
            <a:r>
              <a:rPr lang="ru-RU" sz="1800" b="1" dirty="0" err="1" smtClean="0">
                <a:solidFill>
                  <a:srgbClr val="C00000"/>
                </a:solidFill>
                <a:cs typeface="Times New Roman" pitchFamily="18" charset="0"/>
              </a:rPr>
              <a:t>или</a:t>
            </a:r>
            <a:endParaRPr lang="ru-RU" sz="18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cs typeface="Times New Roman" pitchFamily="18" charset="0"/>
              </a:rPr>
              <a:t>-установление квалификационной                -установление  квалификационной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cs typeface="Times New Roman" pitchFamily="18" charset="0"/>
              </a:rPr>
              <a:t>категории по результатам                                категории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cs typeface="Times New Roman" pitchFamily="18" charset="0"/>
              </a:rPr>
              <a:t>субъективной оценки труда  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                          </a:t>
            </a:r>
            <a:r>
              <a:rPr lang="ru-RU" sz="1800" b="1" dirty="0" smtClean="0">
                <a:solidFill>
                  <a:srgbClr val="C00000"/>
                </a:solidFill>
                <a:cs typeface="Times New Roman" pitchFamily="18" charset="0"/>
              </a:rPr>
              <a:t>или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cs typeface="Times New Roman" pitchFamily="18" charset="0"/>
              </a:rPr>
              <a:t>(фактически – на основе  «</a:t>
            </a:r>
            <a:r>
              <a:rPr lang="ru-RU" sz="1800" b="1" dirty="0" err="1" smtClean="0">
                <a:solidFill>
                  <a:srgbClr val="002060"/>
                </a:solidFill>
                <a:cs typeface="Times New Roman" pitchFamily="18" charset="0"/>
              </a:rPr>
              <a:t>портфолио</a:t>
            </a:r>
            <a:r>
              <a:rPr lang="ru-RU" sz="1800" b="1" dirty="0" smtClean="0">
                <a:solidFill>
                  <a:srgbClr val="002060"/>
                </a:solidFill>
                <a:cs typeface="Times New Roman" pitchFamily="18" charset="0"/>
              </a:rPr>
              <a:t>»,      - </a:t>
            </a:r>
            <a:r>
              <a:rPr lang="ru-RU" sz="1800" b="1" dirty="0" smtClean="0">
                <a:solidFill>
                  <a:srgbClr val="002060"/>
                </a:solidFill>
              </a:rPr>
              <a:t>замещение новой должности в       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cs typeface="Times New Roman" pitchFamily="18" charset="0"/>
              </a:rPr>
              <a:t>в связи с отсутствием </a:t>
            </a:r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порядке должностного  роста  в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cs typeface="Times New Roman" pitchFamily="18" charset="0"/>
              </a:rPr>
              <a:t>единых критериев оценки)</a:t>
            </a:r>
            <a:r>
              <a:rPr lang="ru-RU" sz="1800" b="1" dirty="0" smtClean="0">
                <a:solidFill>
                  <a:srgbClr val="002060"/>
                </a:solidFill>
              </a:rPr>
              <a:t>                              соответствии  с квалификацией                 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                           с использованием  при аттестации</a:t>
            </a:r>
            <a:endParaRPr lang="ru-RU" sz="1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                           контрольно измерительных материалов</a:t>
            </a:r>
          </a:p>
        </p:txBody>
      </p:sp>
      <p:pic>
        <p:nvPicPr>
          <p:cNvPr id="5" name="Picture 2" descr="http://eduportal44.ru/Kostroma_EDU/ds_56/SiteAssets/DocLib16/%D0%BA%D0%BE%D0%BD%D0%BA%D1%83%D1%80%D1%81/%D0%AD%D0%BC%D0%B1%D0%BB%D0%B5%D0%BC%D0%B0%20%D0%9F%D0%B5%D0%B4%D0%B0%D0%B3%D0%BE%D0%B3%20%D0%B3%D0%BE%D0%B4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1680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Аттестация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683568" y="1988840"/>
            <a:ext cx="3600400" cy="936104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ЕФОМ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683568" y="4077072"/>
            <a:ext cx="3600400" cy="936104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кейс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683568" y="5013176"/>
            <a:ext cx="3600400" cy="936104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Отзывы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683568" y="2924944"/>
            <a:ext cx="3672408" cy="1152128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психолого-педагогических и коммуникативных компетенций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http://guogagauzii.md/uploads/posts/2017-05/1495630713_povyshen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636912"/>
            <a:ext cx="4427984" cy="3320988"/>
          </a:xfrm>
          <a:prstGeom prst="rect">
            <a:avLst/>
          </a:prstGeom>
          <a:noFill/>
        </p:spPr>
      </p:pic>
      <p:pic>
        <p:nvPicPr>
          <p:cNvPr id="10" name="Picture 2" descr="http://eduportal44.ru/Kostroma_EDU/ds_56/SiteAssets/DocLib16/%D0%BA%D0%BE%D0%BD%D0%BA%D1%83%D1%80%D1%81/%D0%AD%D0%BC%D0%B1%D0%BB%D0%B5%D0%BC%D0%B0%20%D0%9F%D0%B5%D0%B4%D0%B0%D0%B3%D0%BE%D0%B3%20%D0%B3%D0%BE%D0%B4%D0%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55776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аттестации учителей на основе использования ЕФОМ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 – единые</a:t>
            </a:r>
          </a:p>
          <a:p>
            <a:pPr>
              <a:buNone/>
            </a:pPr>
            <a:r>
              <a:rPr lang="ru-RU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 – федеральные</a:t>
            </a:r>
          </a:p>
          <a:p>
            <a:pPr>
              <a:buNone/>
            </a:pPr>
            <a:r>
              <a:rPr lang="ru-RU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– оценочные </a:t>
            </a:r>
          </a:p>
          <a:p>
            <a:pPr>
              <a:buNone/>
            </a:pPr>
            <a:r>
              <a:rPr lang="ru-RU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- материалы</a:t>
            </a:r>
            <a:endParaRPr lang="ru-RU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508104" y="1196752"/>
            <a:ext cx="3635896" cy="4929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Предметные компетенции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Методические компетенции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Психолого-педагогические компетенции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Коммуникативные компетенции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148064" y="1628800"/>
            <a:ext cx="648072" cy="57606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148064" y="2564904"/>
            <a:ext cx="648072" cy="57606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148064" y="3501008"/>
            <a:ext cx="648072" cy="57606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148064" y="4797152"/>
            <a:ext cx="648072" cy="57606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eduportal44.ru/Kostroma_EDU/ds_56/SiteAssets/DocLib16/%D0%BA%D0%BE%D0%BD%D0%BA%D1%83%D1%80%D1%81/%D0%AD%D0%BC%D0%B1%D0%BB%D0%B5%D0%BC%D0%B0%20%D0%9F%D0%B5%D0%B4%D0%B0%D0%B3%D0%BE%D0%B3%20%D0%B3%D0%BE%D0%B4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1403648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149480" cy="157018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психолого-педагогических и коммуникативных компетенций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492896"/>
            <a:ext cx="3240360" cy="25922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Запись урока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видео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67544" y="1700808"/>
            <a:ext cx="3600400" cy="100811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467544" y="2636912"/>
            <a:ext cx="3600400" cy="100811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467544" y="3645024"/>
            <a:ext cx="3600400" cy="100811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467544" y="4653136"/>
            <a:ext cx="4032448" cy="1872208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ребенка навыков, необходимых для учебы.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danielrodgers.com/images1/3dFemaleCharacter/3dFemaleCharacter/3D-Women-Shooting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0808"/>
            <a:ext cx="3174331" cy="3174331"/>
          </a:xfrm>
          <a:prstGeom prst="rect">
            <a:avLst/>
          </a:prstGeom>
          <a:noFill/>
        </p:spPr>
      </p:pic>
      <p:pic>
        <p:nvPicPr>
          <p:cNvPr id="10" name="Picture 2" descr="http://eduportal44.ru/Kostroma_EDU/ds_56/SiteAssets/DocLib16/%D0%BA%D0%BE%D0%BD%D0%BA%D1%83%D1%80%D1%81/%D0%AD%D0%BC%D0%B1%D0%BB%D0%B5%D0%BC%D0%B0%20%D0%9F%D0%B5%D0%B4%D0%B0%D0%B3%D0%BE%D0%B3%20%D0%B3%D0%BE%D0%B4%D0%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91680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"педагогического кейса" на компьютере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demetdemircioglu.com.tr/wp-content/uploads/2017/04/computer_file_transfer_1600_cl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4296477" cy="3222358"/>
          </a:xfrm>
          <a:prstGeom prst="rect">
            <a:avLst/>
          </a:prstGeom>
          <a:noFill/>
        </p:spPr>
      </p:pic>
      <p:sp>
        <p:nvSpPr>
          <p:cNvPr id="10" name="Куб 9"/>
          <p:cNvSpPr/>
          <p:nvPr/>
        </p:nvSpPr>
        <p:spPr>
          <a:xfrm>
            <a:off x="251520" y="1556792"/>
            <a:ext cx="3600400" cy="1368152"/>
          </a:xfrm>
          <a:prstGeom prst="cub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Проблемная ситуация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251520" y="2924944"/>
            <a:ext cx="3600400" cy="1368152"/>
          </a:xfrm>
          <a:prstGeom prst="cub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 решений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251520" y="4293096"/>
            <a:ext cx="3600400" cy="1368152"/>
          </a:xfrm>
          <a:prstGeom prst="cub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плана действий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eduportal44.ru/Kostroma_EDU/ds_56/SiteAssets/DocLib16/%D0%BA%D0%BE%D0%BD%D0%BA%D1%83%D1%80%D1%81/%D0%AD%D0%BC%D0%B1%D0%BB%D0%B5%D0%BC%D0%B0%20%D0%9F%D0%B5%D0%B4%D0%B0%D0%B3%D0%BE%D0%B3%20%D0%B3%D0%BE%D0%B4%D0%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2376264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баллы к аттестации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683568" y="1700808"/>
            <a:ext cx="3384376" cy="1080120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Мнения учеников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683568" y="2924944"/>
            <a:ext cx="3384376" cy="1080120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Мнение работодателя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683568" y="4221088"/>
            <a:ext cx="3384376" cy="1080120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Отзывы выпускников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otik33.ulcraft.com/uploads/s/c/t/d/ctdp3kdtcu8l/img/full_zhKHFWr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628800"/>
            <a:ext cx="4111451" cy="4111451"/>
          </a:xfrm>
          <a:prstGeom prst="rect">
            <a:avLst/>
          </a:prstGeom>
          <a:noFill/>
        </p:spPr>
      </p:pic>
      <p:pic>
        <p:nvPicPr>
          <p:cNvPr id="10" name="Picture 2" descr="http://eduportal44.ru/Kostroma_EDU/ds_56/SiteAssets/DocLib16/%D0%BA%D0%BE%D0%BD%D0%BA%D1%83%D1%80%D1%81/%D0%AD%D0%BC%D0%B1%D0%BB%D0%B5%D0%BC%D0%B0%20%D0%9F%D0%B5%D0%B4%D0%B0%D0%B3%D0%BE%D0%B3%20%D0%B3%D0%BE%D0%B4%D0%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94421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Скриншот 04-05-2019 2007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19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://eduportal44.ru/Kostroma_EDU/ds_56/SiteAssets/DocLib16/%D0%BA%D0%BE%D0%BD%D0%BA%D1%83%D1%80%D1%81/%D0%AD%D0%BC%D0%B1%D0%BB%D0%B5%D0%BC%D0%B0%20%D0%9F%D0%B5%D0%B4%D0%B0%D0%B3%D0%BE%D0%B3%20%D0%B3%D0%BE%D0%B4%D0%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63688" cy="1323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Перспективы профессионального роста 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педагогических работников</a:t>
            </a: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5231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Согласно предлагаемой модели НСУР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0729" y="2586446"/>
            <a:ext cx="3252652" cy="1130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Рост уровня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2639" y="2601686"/>
            <a:ext cx="3252652" cy="1115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Рост уровня владения профессиональными компетенциями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6674" y="3963278"/>
            <a:ext cx="3252652" cy="496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Аттестация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61978" y="4770120"/>
            <a:ext cx="3252652" cy="496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Должностной рост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5733256"/>
            <a:ext cx="3252652" cy="693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Рост социального статуса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 стрелкой 9"/>
          <p:cNvCxnSpPr>
            <a:stCxn id="4" idx="3"/>
            <a:endCxn id="5" idx="1"/>
          </p:cNvCxnSpPr>
          <p:nvPr/>
        </p:nvCxnSpPr>
        <p:spPr>
          <a:xfrm>
            <a:off x="4183381" y="3151739"/>
            <a:ext cx="599258" cy="76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>
            <a:off x="2557055" y="3717032"/>
            <a:ext cx="1185454" cy="1887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 flipH="1">
            <a:off x="5280661" y="3717032"/>
            <a:ext cx="1128304" cy="175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  <a:endCxn id="7" idx="0"/>
          </p:cNvCxnSpPr>
          <p:nvPr/>
        </p:nvCxnSpPr>
        <p:spPr>
          <a:xfrm flipH="1">
            <a:off x="4388304" y="4459666"/>
            <a:ext cx="14696" cy="3104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2"/>
            <a:endCxn id="8" idx="0"/>
          </p:cNvCxnSpPr>
          <p:nvPr/>
        </p:nvCxnSpPr>
        <p:spPr>
          <a:xfrm>
            <a:off x="4388304" y="5266508"/>
            <a:ext cx="9822" cy="4667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http://eduportal44.ru/Kostroma_EDU/ds_56/SiteAssets/DocLib16/%D0%BA%D0%BE%D0%BD%D0%BA%D1%83%D1%80%D1%81/%D0%AD%D0%BC%D0%B1%D0%BB%D0%B5%D0%BC%D0%B0%20%D0%9F%D0%B5%D0%B4%D0%B0%D0%B3%D0%BE%D0%B3%20%D0%B3%D0%BE%D0%B4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1331640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.mycdn.me/image?id=839134299068&amp;t=3&amp;plc=WEB&amp;tkn=*aHZjfC6jH3RCcPK_u8s6B32RjNk"/>
          <p:cNvPicPr>
            <a:picLocks noGrp="1"/>
          </p:cNvPicPr>
          <p:nvPr>
            <p:ph idx="1"/>
          </p:nvPr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Ведение новой модели аттестации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С 2020 года новая модель аттестации будет вводиться ТОЛЬКО ДЛЯ УЧИТЕЛЕЙ</a:t>
            </a:r>
          </a:p>
          <a:p>
            <a:r>
              <a:rPr lang="ru-RU" b="1" dirty="0" smtClean="0"/>
              <a:t>До2030 года будут введены модели аттестации  для ПЕДАГОГИЧЕСКИХ РАБОТНИКОВ ДРУГИХ ДОЛЖНОСТЕЙ</a:t>
            </a:r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1043608" y="5229200"/>
            <a:ext cx="3384376" cy="1368152"/>
          </a:xfrm>
          <a:prstGeom prst="snip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ОО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5292080" y="5229200"/>
            <a:ext cx="3384376" cy="1368152"/>
          </a:xfrm>
          <a:prstGeom prst="snip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- психолог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warosu.org/data/tg/img/0468/64/14614698317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2105576" cy="2808312"/>
          </a:xfrm>
          <a:prstGeom prst="rect">
            <a:avLst/>
          </a:prstGeom>
          <a:noFill/>
        </p:spPr>
      </p:pic>
      <p:pic>
        <p:nvPicPr>
          <p:cNvPr id="8" name="Picture 2" descr="http://eduportal44.ru/Kostroma_EDU/ds_56/SiteAssets/DocLib16/%D0%BA%D0%BE%D0%BD%D0%BA%D1%83%D1%80%D1%81/%D0%AD%D0%BC%D0%B1%D0%BB%D0%B5%D0%BC%D0%B0%20%D0%9F%D0%B5%D0%B4%D0%B0%D0%B3%D0%BE%D0%B3%20%D0%B3%D0%BE%D0%B4%D0%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4216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cd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8568630" cy="590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eduportal44.ru/Kostroma_EDU/ds_56/SiteAssets/DocLib16/%D0%BA%D0%BE%D0%BD%D0%BA%D1%83%D1%80%D1%81/%D0%AD%D0%BC%D0%B1%D0%BB%D0%B5%D0%BC%D0%B0%20%D0%9F%D0%B5%D0%B4%D0%B0%D0%B3%D0%BE%D0%B3%20%D0%B3%D0%BE%D0%B4%D0%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91680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ds27.detkin-club.ru/images/custom_2/povishenie-qual_58b5be57317b0.jpg"/>
          <p:cNvPicPr>
            <a:picLocks noChangeAspect="1" noChangeArrowheads="1"/>
          </p:cNvPicPr>
          <p:nvPr/>
        </p:nvPicPr>
        <p:blipFill>
          <a:blip r:embed="rId2" cstate="print"/>
          <a:srcRect l="5557"/>
          <a:stretch>
            <a:fillRect/>
          </a:stretch>
        </p:blipFill>
        <p:spPr bwMode="auto">
          <a:xfrm>
            <a:off x="450802" y="3057099"/>
            <a:ext cx="6929510" cy="354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satk.my1.ru/_si/0/85302774.png"/>
          <p:cNvPicPr>
            <a:picLocks noChangeAspect="1" noChangeArrowheads="1"/>
          </p:cNvPicPr>
          <p:nvPr/>
        </p:nvPicPr>
        <p:blipFill>
          <a:blip r:embed="rId3" cstate="print"/>
          <a:srcRect l="8856" t="10126" r="15236" b="8871"/>
          <a:stretch>
            <a:fillRect/>
          </a:stretch>
        </p:blipFill>
        <p:spPr bwMode="auto">
          <a:xfrm>
            <a:off x="4572000" y="908720"/>
            <a:ext cx="2559809" cy="27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Государственные цели и ориентиры</a:t>
            </a:r>
            <a:endParaRPr lang="ru-RU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40768"/>
            <a:ext cx="7920880" cy="1656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 Президента РФ от 07.05.2018 г. № 204 «О национальных целях и стратегических задачах развития Российской Федерации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период до 2024 года»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284984"/>
            <a:ext cx="7920880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«Развитие образования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437112"/>
            <a:ext cx="7920880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Федеральные проекты в сфере образования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984" y="2996952"/>
            <a:ext cx="792088" cy="288032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499992" y="4077072"/>
            <a:ext cx="792088" cy="288032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373216"/>
            <a:ext cx="2664296" cy="12961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5373216"/>
            <a:ext cx="2808312" cy="12961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Среднее профессиональное образование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5373216"/>
            <a:ext cx="2880320" cy="12961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Высшее профессиональное образование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251520" y="5157192"/>
            <a:ext cx="899592" cy="64807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2915816" y="5229200"/>
            <a:ext cx="899592" cy="64807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868144" y="5229200"/>
            <a:ext cx="899592" cy="64807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http://eduportal44.ru/Kostroma_EDU/ds_56/SiteAssets/DocLib16/%D0%BA%D0%BE%D0%BD%D0%BA%D1%83%D1%80%D1%81/%D0%AD%D0%BC%D0%B1%D0%BB%D0%B5%D0%BC%D0%B0%20%D0%9F%D0%B5%D0%B4%D0%B0%D0%B3%D0%BE%D0%B3%20%D0%B3%D0%BE%D0%B4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728192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d\Desktop\ПМ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96944" cy="6048672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будущего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323528" y="3140968"/>
            <a:ext cx="2088232" cy="1080120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1340768"/>
            <a:ext cx="6480720" cy="52565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 к 2024 году путем внедрения национальной системы профессионального роста педагогических работников, охватывающей не менее 50 процентов учителей общеобразовательных организаций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eduportal44.ru/Kostroma_EDU/ds_56/SiteAssets/DocLib16/%D0%BA%D0%BE%D0%BD%D0%BA%D1%83%D1%80%D1%81/%D0%AD%D0%BC%D0%B1%D0%BB%D0%B5%D0%BC%D0%B0%20%D0%9F%D0%B5%D0%B4%D0%B0%D0%B3%D0%BE%D0%B3%20%D0%B3%D0%BE%D0%B4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685800" y="614149"/>
            <a:ext cx="7809932" cy="2483893"/>
          </a:xfrm>
          <a:prstGeom prst="downArrowCallou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САМОДВИЖЕНИЕ И САМОРАЗВИТИЕ ПЕДАГОГА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1" y="3111690"/>
            <a:ext cx="7820168" cy="293426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ДОМИНАНТА ПРОФЕССИОНАЛЬНОГО СТАНДАРТА ПЕДАГОГА                                                       И ПРОЕКТА НАЦИОНАЛЬНОЙ СИСТЕМЫ УЧИТЕЛЬСКОГО РОСТА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3D-graphics_French_tricolour_074610_"/>
          <p:cNvPicPr>
            <a:picLocks noChangeAspect="1" noChangeArrowheads="1"/>
          </p:cNvPicPr>
          <p:nvPr/>
        </p:nvPicPr>
        <p:blipFill>
          <a:blip r:embed="rId2" cstate="print">
            <a:lum bright="42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9458" name="Picture 2" descr="depositphotos_25164083-stock-photo-2020-representation-passing-year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1EF"/>
              </a:clrFrom>
              <a:clrTo>
                <a:srgbClr val="F2F1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454688" cy="34290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9459" name="Picture 3" descr="_1_0_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071810"/>
            <a:ext cx="3759200" cy="35179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143504" y="500042"/>
            <a:ext cx="3496329" cy="18904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НСУР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460" name="Picture 4" descr="89833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143248"/>
            <a:ext cx="3357586" cy="33575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132" y="188640"/>
            <a:ext cx="8546910" cy="64087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Национальная система учительского роста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предусматривает создание единых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подходов к аттестации педагогов и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внедрению новых дифференцируемых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должностей в зависимости от сложности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выполняемых задач и степени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ответственности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НСУР разработана на основе требований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Федерального стандарта общего образования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Профессионального стандарта педагога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AF5DB30-B81F-4723-870F-C7D9A973E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5393" y="2852936"/>
            <a:ext cx="274860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all4desktop.com/data_images/original/4235142-background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357158" y="142852"/>
            <a:ext cx="8358246" cy="371477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57224" y="785794"/>
            <a:ext cx="771527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НСУР позволит реанимировать систему наставничества, что положительно скажется на профессиональном развитии молодых педагогов и педагогов с небольшим стажем работы.</a:t>
            </a:r>
            <a:endParaRPr lang="ru-RU" sz="3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3554" name="Picture 2" descr="classroo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286124"/>
            <a:ext cx="4857784" cy="310327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FFFFFF"/>
      </a:dk1>
      <a:lt1>
        <a:sysClr val="window" lastClr="FFFFFF"/>
      </a:lt1>
      <a:dk2>
        <a:srgbClr val="B1A6DE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562</TotalTime>
  <Words>509</Words>
  <Application>Microsoft Office PowerPoint</Application>
  <PresentationFormat>Экран (4:3)</PresentationFormat>
  <Paragraphs>104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Тема: Национальный проект«Образование»  о системе учительского роста (НСУР) </vt:lpstr>
      <vt:lpstr>Слайд 2</vt:lpstr>
      <vt:lpstr>Государственные цели и ориентиры</vt:lpstr>
      <vt:lpstr>Слайд 4</vt:lpstr>
      <vt:lpstr>Учитель будущего</vt:lpstr>
      <vt:lpstr>Слайд 6</vt:lpstr>
      <vt:lpstr>Слайд 7</vt:lpstr>
      <vt:lpstr>Слайд 8</vt:lpstr>
      <vt:lpstr>Слайд 9</vt:lpstr>
      <vt:lpstr>Слайд 10</vt:lpstr>
      <vt:lpstr>Карьера учителя</vt:lpstr>
      <vt:lpstr>Система аттестации</vt:lpstr>
      <vt:lpstr>Аттестация</vt:lpstr>
      <vt:lpstr>Модель аттестации учителей на основе использования ЕФОМ</vt:lpstr>
      <vt:lpstr>Оценка психолого-педагогических и коммуникативных компетенций </vt:lpstr>
      <vt:lpstr> Решение "педагогического кейса" на компьютере</vt:lpstr>
      <vt:lpstr>Дополнительные баллы к аттестации</vt:lpstr>
      <vt:lpstr>Слайд 18</vt:lpstr>
      <vt:lpstr>Перспективы профессионального роста  педагогических работников</vt:lpstr>
      <vt:lpstr>Ведение новой модели аттестации</vt:lpstr>
      <vt:lpstr>Слайд 21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админ</cp:lastModifiedBy>
  <cp:revision>40</cp:revision>
  <dcterms:created xsi:type="dcterms:W3CDTF">2019-05-04T11:44:30Z</dcterms:created>
  <dcterms:modified xsi:type="dcterms:W3CDTF">2019-10-29T17:40:15Z</dcterms:modified>
</cp:coreProperties>
</file>