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9" r:id="rId25"/>
    <p:sldId id="280" r:id="rId26"/>
    <p:sldId id="281" r:id="rId27"/>
    <p:sldId id="282" r:id="rId28"/>
    <p:sldId id="283" r:id="rId29"/>
    <p:sldId id="284" r:id="rId30"/>
    <p:sldId id="278" r:id="rId3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51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24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86"/>
            <a:ext cx="9143999" cy="68527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t>13.01.2020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284984"/>
            <a:ext cx="8496944" cy="2376265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ОКРУЖНОСТЬ В ЗАДАЧАХ ОГЭ (2 часть)</a:t>
            </a:r>
            <a:endParaRPr lang="uk-UA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ru-RU" sz="2800" dirty="0" smtClean="0"/>
                  <a:t>№ 8.В </a:t>
                </a:r>
                <a:r>
                  <a:rPr lang="en-US" sz="2800" dirty="0"/>
                  <a:t>∆</a:t>
                </a:r>
                <a:r>
                  <a:rPr lang="ru-RU" sz="2800" dirty="0"/>
                  <a:t>АВС  </a:t>
                </a:r>
                <a14:m>
                  <m:oMath xmlns:m="http://schemas.openxmlformats.org/officeDocument/2006/math"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С=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90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°, М−середина стороны АВ, АВ=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32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,ВС=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12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Найдите СМ.</m:t>
                    </m:r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3995936" y="1600200"/>
                <a:ext cx="4690864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3200" dirty="0" smtClean="0"/>
                  <a:t>Решение :</a:t>
                </a:r>
              </a:p>
              <a:p>
                <a:pPr marL="0" indent="0">
                  <a:buNone/>
                </a:pPr>
                <a:r>
                  <a:rPr lang="ru-RU" sz="3200" dirty="0" smtClean="0"/>
                  <a:t> М – центр окружности, описанной около прямоугольного </a:t>
                </a:r>
                <a:r>
                  <a:rPr lang="en-US" sz="3200" dirty="0"/>
                  <a:t>∆</a:t>
                </a:r>
                <a:r>
                  <a:rPr lang="ru-RU" sz="3200" dirty="0" smtClean="0"/>
                  <a:t>АВС,</a:t>
                </a:r>
                <a:r>
                  <a:rPr lang="ru-RU" sz="32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</a:t>
                </a:r>
              </a:p>
              <a:p>
                <a:pPr marL="0" indent="0">
                  <a:buNone/>
                </a:pPr>
                <a:r>
                  <a:rPr lang="ru-RU" sz="32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СМ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АВ</m:t>
                        </m:r>
                      </m:num>
                      <m:den>
                        <m: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 panose="02040503050406030204" pitchFamily="18" charset="0"/>
                          </a:rPr>
                          <m:t>32</m:t>
                        </m:r>
                      </m:num>
                      <m:den>
                        <m:r>
                          <a:rPr lang="ru-RU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3200" dirty="0" smtClean="0"/>
                  <a:t> = 16</a:t>
                </a:r>
              </a:p>
              <a:p>
                <a:pPr marL="0" indent="0">
                  <a:buNone/>
                </a:pPr>
                <a:endParaRPr lang="ru-RU" sz="3200" dirty="0" smtClean="0"/>
              </a:p>
              <a:p>
                <a:pPr marL="0" indent="0">
                  <a:buNone/>
                </a:pPr>
                <a:r>
                  <a:rPr lang="ru-RU" sz="3200" dirty="0"/>
                  <a:t> </a:t>
                </a:r>
                <a:r>
                  <a:rPr lang="ru-RU" sz="3200" dirty="0" smtClean="0"/>
                  <a:t>           Ответ : 16</a:t>
                </a:r>
                <a:endParaRPr lang="ru-RU" sz="3200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3995936" y="1600200"/>
                <a:ext cx="4690864" cy="4525963"/>
              </a:xfrm>
              <a:blipFill rotWithShape="0">
                <a:blip r:embed="rId3"/>
                <a:stretch>
                  <a:fillRect l="-3381" t="-17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84" y="1418192"/>
            <a:ext cx="2867780" cy="2130350"/>
          </a:xfrm>
        </p:spPr>
      </p:pic>
    </p:spTree>
    <p:extLst>
      <p:ext uri="{BB962C8B-B14F-4D97-AF65-F5344CB8AC3E}">
        <p14:creationId xmlns:p14="http://schemas.microsoft.com/office/powerpoint/2010/main" val="271216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116632"/>
                <a:ext cx="8229600" cy="1944216"/>
              </a:xfrm>
            </p:spPr>
            <p:txBody>
              <a:bodyPr>
                <a:normAutofit/>
              </a:bodyPr>
              <a:lstStyle/>
              <a:p>
                <a:r>
                  <a:rPr lang="ru-RU" sz="2800" dirty="0" smtClean="0"/>
                  <a:t>№ 9. Сторона равностороннего треугольника равна 6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sz="2800" dirty="0" smtClean="0"/>
                  <a:t>. Найдите радиус окружности, описанной около этого треугольника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116632"/>
                <a:ext cx="8229600" cy="1944216"/>
              </a:xfrm>
              <a:blipFill rotWithShape="0">
                <a:blip r:embed="rId2"/>
                <a:stretch>
                  <a:fillRect l="-519" r="-1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3851920" y="2060848"/>
                <a:ext cx="4834880" cy="4065315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     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Углы равностороннего треугольника равны 60⁰.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𝒶</m:t>
                        </m:r>
                      </m:num>
                      <m:den>
                        <m:func>
                          <m:func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ru-RU" b="0" i="1" smtClean="0">
                                <a:latin typeface="Cambria Math" panose="02040503050406030204" pitchFamily="18" charset="0"/>
                              </a:rPr>
                              <m:t>60</m:t>
                            </m:r>
                            <m:r>
                              <a:rPr lang="ru-RU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e>
                        </m:func>
                      </m:den>
                    </m:f>
                  </m:oMath>
                </a14:m>
                <a:r>
                  <a:rPr lang="ru-RU" dirty="0" smtClean="0"/>
                  <a:t> = 2</a:t>
                </a:r>
                <a:r>
                  <a:rPr lang="en-US" dirty="0" smtClean="0"/>
                  <a:t>R</a:t>
                </a:r>
                <a:r>
                  <a:rPr lang="ru-RU" dirty="0" smtClean="0"/>
                  <a:t>, 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 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𝒶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r>
                  <a:rPr lang="ru-RU" dirty="0" smtClean="0"/>
                  <a:t>,</a:t>
                </a:r>
              </a:p>
              <a:p>
                <a:pPr marL="0" indent="0">
                  <a:buNone/>
                </a:pPr>
                <a:r>
                  <a:rPr lang="en-US" dirty="0" smtClean="0"/>
                  <a:t>R</a:t>
                </a:r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ad>
                          <m:radPr>
                            <m:degHide m:val="on"/>
                            <m:ctrlPr>
                              <a:rPr lang="ru-RU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r>
                  <a:rPr lang="ru-RU" dirty="0" smtClean="0"/>
                  <a:t> = 6</a:t>
                </a:r>
              </a:p>
              <a:p>
                <a:pPr marL="0" indent="0">
                  <a:buNone/>
                </a:pP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             Ответ : 6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3851920" y="2060848"/>
                <a:ext cx="4834880" cy="4065315"/>
              </a:xfrm>
              <a:blipFill rotWithShape="0">
                <a:blip r:embed="rId3"/>
                <a:stretch>
                  <a:fillRect l="-2648" t="-1349" b="-37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25" y="1916832"/>
            <a:ext cx="2932582" cy="3062344"/>
          </a:xfrm>
        </p:spPr>
      </p:pic>
    </p:spTree>
    <p:extLst>
      <p:ext uri="{BB962C8B-B14F-4D97-AF65-F5344CB8AC3E}">
        <p14:creationId xmlns:p14="http://schemas.microsoft.com/office/powerpoint/2010/main" val="410773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ru-RU" sz="2800" dirty="0" smtClean="0"/>
                  <a:t>№ 10. Радиус окружности, описанной около равностороннего треугольника, равен 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sz="2800" dirty="0" smtClean="0"/>
                  <a:t>. Найдите длину стороны этого треугольника.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815" t="-9574" r="-1630" b="-18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00" y="1600201"/>
            <a:ext cx="2974980" cy="2910772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3419872" y="1772816"/>
                <a:ext cx="5266928" cy="435334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u-RU" sz="3200" dirty="0" smtClean="0"/>
                  <a:t>                Решение: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𝒶</m:t>
                        </m:r>
                      </m:num>
                      <m:den>
                        <m:func>
                          <m:func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ru-RU" sz="3200" i="1">
                                <a:latin typeface="Cambria Math" panose="02040503050406030204" pitchFamily="18" charset="0"/>
                              </a:rPr>
                              <m:t>60</m:t>
                            </m:r>
                            <m:r>
                              <a:rPr lang="ru-RU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e>
                        </m:func>
                      </m:den>
                    </m:f>
                  </m:oMath>
                </a14:m>
                <a:r>
                  <a:rPr lang="ru-RU" sz="3200" dirty="0"/>
                  <a:t> = 2</a:t>
                </a:r>
                <a:r>
                  <a:rPr lang="en-US" sz="3200" dirty="0" smtClean="0"/>
                  <a:t>R</a:t>
                </a:r>
                <a:r>
                  <a:rPr lang="ru-RU" sz="3200" dirty="0" smtClean="0"/>
                  <a:t>, </a:t>
                </a:r>
                <a:r>
                  <a:rPr lang="ru-RU" sz="32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 </a:t>
                </a:r>
                <a14:m>
                  <m:oMath xmlns:m="http://schemas.openxmlformats.org/officeDocument/2006/math"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𝒶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  <m:f>
                      <m:fPr>
                        <m:ctrlPr>
                          <a:rPr lang="he-IL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he-IL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3200" dirty="0" smtClean="0"/>
                  <a:t> </a:t>
                </a:r>
                <a:r>
                  <a:rPr lang="ru-RU" sz="3200" dirty="0"/>
                  <a:t>;</a:t>
                </a:r>
                <a:endParaRPr lang="ru-RU" sz="3200" dirty="0" smtClean="0"/>
              </a:p>
              <a:p>
                <a:pPr marL="0" indent="0">
                  <a:buNone/>
                </a:pPr>
                <a:r>
                  <a:rPr lang="ru-RU" sz="3200" dirty="0" smtClean="0"/>
                  <a:t>  </a:t>
                </a:r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𝒶</m:t>
                    </m:r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3200" dirty="0" smtClean="0"/>
                  <a:t> </a:t>
                </a:r>
                <a:r>
                  <a:rPr lang="en-US" sz="3200" dirty="0"/>
                  <a:t>R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32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sz="3200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𝒶</m:t>
                    </m:r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32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sz="3200" dirty="0" smtClean="0"/>
                  <a:t> = 6</a:t>
                </a:r>
                <a:endParaRPr lang="ru-RU" sz="3200" dirty="0"/>
              </a:p>
              <a:p>
                <a:pPr marL="0" indent="0">
                  <a:buNone/>
                </a:pPr>
                <a:r>
                  <a:rPr lang="ru-RU" sz="3200" dirty="0"/>
                  <a:t>  </a:t>
                </a:r>
                <a:endParaRPr lang="ru-RU" sz="3200" dirty="0" smtClean="0"/>
              </a:p>
              <a:p>
                <a:pPr marL="0" indent="0">
                  <a:buNone/>
                </a:pPr>
                <a:r>
                  <a:rPr lang="ru-RU" sz="3200" dirty="0"/>
                  <a:t> </a:t>
                </a:r>
                <a:r>
                  <a:rPr lang="ru-RU" sz="3200" dirty="0" smtClean="0"/>
                  <a:t>               Ответ :  6</a:t>
                </a:r>
                <a:endParaRPr lang="ru-RU" sz="3200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3419872" y="1772816"/>
                <a:ext cx="5266928" cy="4353347"/>
              </a:xfrm>
              <a:blipFill rotWithShape="0">
                <a:blip r:embed="rId4"/>
                <a:stretch>
                  <a:fillRect t="-18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527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№ 11. Радиус окружности, описанной около равностороннего треугольника, равен 10. Найдите высоту этого треугольника. 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067944" y="1600200"/>
                <a:ext cx="4618856" cy="4525963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В равностороннем треугольнике медианы совпадают с высотами и биссектрисами , а каждая медиана точкой пересечения делится в отношении 2:1, считая от вершины, </a:t>
                </a:r>
                <a:r>
                  <a:rPr lang="ru-RU" dirty="0" err="1" smtClean="0"/>
                  <a:t>т.е</a:t>
                </a:r>
                <a:endParaRPr lang="ru-RU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 smtClean="0">
                        <a:latin typeface="Cambria Math" panose="02040503050406030204" pitchFamily="18" charset="0"/>
                      </a:rPr>
                      <m:t>R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 i="1" smtClean="0">
                        <a:latin typeface="Cambria Math" panose="02040503050406030204" pitchFamily="18" charset="0"/>
                      </a:rPr>
                      <m:t>r</m:t>
                    </m:r>
                  </m:oMath>
                </a14:m>
                <a:r>
                  <a:rPr lang="ru-RU" dirty="0" smtClean="0"/>
                  <a:t> = 2:1 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⇒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 smtClean="0"/>
                  <a:t>h</a:t>
                </a:r>
                <a:r>
                  <a:rPr lang="ru-RU" dirty="0" smtClean="0"/>
                  <a:t>, тогда</a:t>
                </a:r>
              </a:p>
              <a:p>
                <a:pPr marL="0" indent="0">
                  <a:buNone/>
                </a:pPr>
                <a:r>
                  <a:rPr lang="en-US" dirty="0"/>
                  <a:t>h</a:t>
                </a:r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R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 smtClean="0"/>
                  <a:t> = 15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r>
                  <a:rPr lang="ru-RU" dirty="0" smtClean="0"/>
                  <a:t>        Ответ : 15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067944" y="1600200"/>
                <a:ext cx="4618856" cy="4525963"/>
              </a:xfrm>
              <a:blipFill rotWithShape="0">
                <a:blip r:embed="rId2"/>
                <a:stretch>
                  <a:fillRect l="-1979" t="-1887" r="-3430" b="-6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72815"/>
            <a:ext cx="2952328" cy="3030021"/>
          </a:xfrm>
        </p:spPr>
      </p:pic>
    </p:spTree>
    <p:extLst>
      <p:ext uri="{BB962C8B-B14F-4D97-AF65-F5344CB8AC3E}">
        <p14:creationId xmlns:p14="http://schemas.microsoft.com/office/powerpoint/2010/main" val="8071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274638"/>
                <a:ext cx="8507288" cy="1143000"/>
              </a:xfrm>
            </p:spPr>
            <p:txBody>
              <a:bodyPr>
                <a:normAutofit/>
              </a:bodyPr>
              <a:lstStyle/>
              <a:p>
                <a:r>
                  <a:rPr lang="ru-RU" sz="2800" dirty="0" smtClean="0"/>
                  <a:t>№ 12.Сторона квадрата равна 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ru-RU" sz="2800" dirty="0" smtClean="0"/>
                  <a:t>. Найдите радиус окружности, описанной около этого квадрата.  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74638"/>
                <a:ext cx="8507288" cy="1143000"/>
              </a:xfrm>
              <a:blipFill rotWithShape="0">
                <a:blip r:embed="rId2"/>
                <a:stretch>
                  <a:fillRect b="-79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3995936" y="1600200"/>
                <a:ext cx="4968552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3200" dirty="0" smtClean="0"/>
                  <a:t>           Решение :</a:t>
                </a:r>
              </a:p>
              <a:p>
                <a:pPr marL="0" indent="0">
                  <a:buNone/>
                </a:pPr>
                <a:r>
                  <a:rPr lang="ru-RU" sz="3200" dirty="0" smtClean="0"/>
                  <a:t>             </a:t>
                </a:r>
                <a:r>
                  <a:rPr lang="en-US" sz="3200" dirty="0" smtClean="0"/>
                  <a:t>R</a:t>
                </a:r>
                <a:r>
                  <a:rPr lang="ru-RU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𝒶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sz="32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r>
                  <a:rPr lang="ru-RU" sz="3200" dirty="0" smtClean="0"/>
                  <a:t> ;</a:t>
                </a:r>
              </a:p>
              <a:p>
                <a:pPr marL="0" indent="0">
                  <a:buNone/>
                </a:pPr>
                <a:r>
                  <a:rPr lang="ru-RU" sz="3200" dirty="0" smtClean="0"/>
                  <a:t>             </a:t>
                </a:r>
                <a:r>
                  <a:rPr lang="en-US" sz="3200" dirty="0"/>
                  <a:t>R</a:t>
                </a:r>
                <a:r>
                  <a:rPr lang="ru-RU" sz="32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ad>
                          <m:radPr>
                            <m:degHide m:val="on"/>
                            <m:ctrlPr>
                              <a:rPr lang="ru-RU" sz="32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ru-RU" sz="3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r>
                  <a:rPr lang="ru-RU" sz="3200" dirty="0" smtClean="0"/>
                  <a:t> = 4</a:t>
                </a:r>
              </a:p>
              <a:p>
                <a:pPr marL="0" indent="0">
                  <a:buNone/>
                </a:pPr>
                <a:endParaRPr lang="ru-RU" sz="3200" dirty="0" smtClean="0"/>
              </a:p>
              <a:p>
                <a:pPr marL="0" indent="0">
                  <a:buNone/>
                </a:pPr>
                <a:r>
                  <a:rPr lang="ru-RU" sz="3200" dirty="0" smtClean="0"/>
                  <a:t>              Ответ : 4</a:t>
                </a:r>
                <a:endParaRPr lang="ru-RU" sz="3200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3995936" y="1600200"/>
                <a:ext cx="4968552" cy="4525963"/>
              </a:xfrm>
              <a:blipFill rotWithShape="0">
                <a:blip r:embed="rId3"/>
                <a:stretch>
                  <a:fillRect t="-17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17638"/>
            <a:ext cx="2880320" cy="3006648"/>
          </a:xfrm>
        </p:spPr>
      </p:pic>
      <p:cxnSp>
        <p:nvCxnSpPr>
          <p:cNvPr id="14" name="Прямая соединительная линия 13"/>
          <p:cNvCxnSpPr/>
          <p:nvPr/>
        </p:nvCxnSpPr>
        <p:spPr>
          <a:xfrm flipV="1">
            <a:off x="1187624" y="2906974"/>
            <a:ext cx="982370" cy="9562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340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251520" y="274638"/>
                <a:ext cx="8568952" cy="1143000"/>
              </a:xfrm>
            </p:spPr>
            <p:txBody>
              <a:bodyPr>
                <a:normAutofit fontScale="90000"/>
              </a:bodyPr>
              <a:lstStyle/>
              <a:p>
                <a:r>
                  <a:rPr lang="ru-RU" sz="2800" dirty="0" smtClean="0"/>
                  <a:t>№ 13.Радиус окружности, описанной около квадрата, равен 16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ru-RU" sz="2800" b="0" i="0" smtClean="0">
                        <a:latin typeface="Cambria Math" panose="02040503050406030204" pitchFamily="18" charset="0"/>
                      </a:rPr>
                      <m:t>. Найдите длину стороны этого квадрата.</m:t>
                    </m:r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51520" y="274638"/>
                <a:ext cx="8568952" cy="1143000"/>
              </a:xfrm>
              <a:blipFill rotWithShape="0">
                <a:blip r:embed="rId2"/>
                <a:stretch>
                  <a:fillRect r="-640" b="-21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3995936" y="1600200"/>
                <a:ext cx="4690864" cy="45259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            </a:t>
                </a:r>
                <a:r>
                  <a:rPr lang="ru-RU" sz="3200" dirty="0" smtClean="0"/>
                  <a:t>Решение:</a:t>
                </a:r>
              </a:p>
              <a:p>
                <a:pPr marL="0" indent="0">
                  <a:buNone/>
                </a:pPr>
                <a:r>
                  <a:rPr lang="ru-RU" sz="3200" dirty="0" smtClean="0"/>
                  <a:t>     </a:t>
                </a:r>
                <a14:m>
                  <m:oMath xmlns:m="http://schemas.openxmlformats.org/officeDocument/2006/math"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𝒶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ℛ</m:t>
                    </m:r>
                    <m:rad>
                      <m:radPr>
                        <m:degHide m:val="on"/>
                        <m:ctrlP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ru-RU" sz="3200" dirty="0" smtClean="0"/>
              </a:p>
              <a:p>
                <a:pPr marL="0" indent="0">
                  <a:buNone/>
                </a:pPr>
                <a:r>
                  <a:rPr lang="ru-RU" sz="3200" dirty="0" smtClean="0"/>
                  <a:t>    </a:t>
                </a:r>
                <a14:m>
                  <m:oMath xmlns:m="http://schemas.openxmlformats.org/officeDocument/2006/math"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𝒶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16</m:t>
                    </m:r>
                    <m:rad>
                      <m:radPr>
                        <m:degHide m:val="on"/>
                        <m:ctrlP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ru-RU" sz="3200" dirty="0" smtClean="0"/>
                  <a:t>= 32</a:t>
                </a:r>
                <a:endParaRPr lang="ru-RU" sz="3200" dirty="0"/>
              </a:p>
              <a:p>
                <a:pPr marL="0" indent="0">
                  <a:buNone/>
                </a:pPr>
                <a:endParaRPr lang="ru-RU" sz="3200" dirty="0" smtClean="0"/>
              </a:p>
              <a:p>
                <a:pPr marL="0" indent="0">
                  <a:buNone/>
                </a:pPr>
                <a:r>
                  <a:rPr lang="ru-RU" sz="3200" dirty="0"/>
                  <a:t> </a:t>
                </a:r>
                <a:r>
                  <a:rPr lang="ru-RU" sz="3200" dirty="0" smtClean="0"/>
                  <a:t>          Ответ : 32</a:t>
                </a: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3995936" y="1600200"/>
                <a:ext cx="4690864" cy="4525963"/>
              </a:xfrm>
              <a:blipFill rotWithShape="0">
                <a:blip r:embed="rId3"/>
                <a:stretch>
                  <a:fillRect t="-17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00200"/>
            <a:ext cx="3277248" cy="3420985"/>
          </a:xfrm>
        </p:spPr>
      </p:pic>
    </p:spTree>
    <p:extLst>
      <p:ext uri="{BB962C8B-B14F-4D97-AF65-F5344CB8AC3E}">
        <p14:creationId xmlns:p14="http://schemas.microsoft.com/office/powerpoint/2010/main" val="309038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337" y="274638"/>
            <a:ext cx="8874159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№ 14.Периметр треугольника равен 33, одна из сторон равна 7, а радиус вписанной в него окружности равен 2. Найдите площадь этого треугольника.  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067944" y="1600200"/>
                <a:ext cx="4618856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3200" dirty="0" smtClean="0"/>
                  <a:t>          Решение :</a:t>
                </a:r>
              </a:p>
              <a:p>
                <a:pPr marL="0" indent="0">
                  <a:buNone/>
                </a:pPr>
                <a:r>
                  <a:rPr lang="ru-RU" sz="3200" dirty="0" smtClean="0"/>
                  <a:t>            </a:t>
                </a:r>
                <a:r>
                  <a:rPr lang="en-US" sz="3200" dirty="0" smtClean="0"/>
                  <a:t>S</a:t>
                </a:r>
                <a:r>
                  <a:rPr lang="ru-RU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0" i="1" dirty="0" smtClean="0">
                            <a:latin typeface="Cambria Math" panose="02040503050406030204" pitchFamily="18" charset="0"/>
                          </a:rPr>
                          <m:t>Р</m:t>
                        </m:r>
                      </m:num>
                      <m:den>
                        <m:r>
                          <a:rPr lang="ru-RU" sz="32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he-IL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ּ </a:t>
                </a:r>
                <a:r>
                  <a:rPr lang="ru-RU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r</a:t>
                </a:r>
                <a:r>
                  <a:rPr lang="ru-RU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,</a:t>
                </a:r>
              </a:p>
              <a:p>
                <a:pPr marL="0" indent="0">
                  <a:buNone/>
                </a:pPr>
                <a:r>
                  <a:rPr lang="ru-RU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         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33</m:t>
                        </m:r>
                        <m: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∙</m:t>
                        </m:r>
                        <m: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3200" dirty="0" smtClean="0"/>
                  <a:t> = 33</a:t>
                </a:r>
              </a:p>
              <a:p>
                <a:pPr marL="0" indent="0">
                  <a:buNone/>
                </a:pPr>
                <a:endParaRPr lang="ru-RU" sz="3200" dirty="0"/>
              </a:p>
              <a:p>
                <a:pPr marL="0" indent="0">
                  <a:buNone/>
                </a:pPr>
                <a:endParaRPr lang="ru-RU" sz="3200" dirty="0" smtClean="0"/>
              </a:p>
              <a:p>
                <a:pPr marL="0" indent="0">
                  <a:buNone/>
                </a:pPr>
                <a:r>
                  <a:rPr lang="ru-RU" sz="3200" dirty="0"/>
                  <a:t> </a:t>
                </a:r>
                <a:r>
                  <a:rPr lang="ru-RU" sz="3200" dirty="0" smtClean="0"/>
                  <a:t>              Ответ : 33</a:t>
                </a:r>
                <a:endParaRPr lang="ru-RU" sz="3200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067944" y="1600200"/>
                <a:ext cx="4618856" cy="4525963"/>
              </a:xfrm>
              <a:blipFill rotWithShape="0">
                <a:blip r:embed="rId2"/>
                <a:stretch>
                  <a:fillRect t="-17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44824"/>
            <a:ext cx="3226071" cy="2619457"/>
          </a:xfrm>
        </p:spPr>
      </p:pic>
    </p:spTree>
    <p:extLst>
      <p:ext uri="{BB962C8B-B14F-4D97-AF65-F5344CB8AC3E}">
        <p14:creationId xmlns:p14="http://schemas.microsoft.com/office/powerpoint/2010/main" val="154370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274638"/>
                <a:ext cx="8435280" cy="1143000"/>
              </a:xfrm>
            </p:spPr>
            <p:txBody>
              <a:bodyPr>
                <a:normAutofit fontScale="90000"/>
              </a:bodyPr>
              <a:lstStyle/>
              <a:p>
                <a:r>
                  <a:rPr lang="ru-RU" sz="2800" dirty="0" smtClean="0"/>
                  <a:t>№ 15.Сторона равностороннего треугольника равна 10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sz="2800" dirty="0" smtClean="0"/>
                  <a:t> . Найдите радиус окружности, вписанной в этот треугольник. 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74638"/>
                <a:ext cx="8435280" cy="1143000"/>
              </a:xfrm>
              <a:blipFill rotWithShape="0">
                <a:blip r:embed="rId2"/>
                <a:stretch>
                  <a:fillRect l="-217" r="-1156" b="-15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067944" y="1600200"/>
                <a:ext cx="4618856" cy="4525963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ru-RU" sz="3000" dirty="0" smtClean="0"/>
                  <a:t>             Решение :</a:t>
                </a:r>
              </a:p>
              <a:p>
                <a:pPr marL="0" indent="0">
                  <a:buNone/>
                </a:pPr>
                <a:r>
                  <a:rPr lang="ru-RU" sz="3000" dirty="0" smtClean="0"/>
                  <a:t>Радиус </a:t>
                </a:r>
                <a:r>
                  <a:rPr lang="en-US" sz="3000" dirty="0" smtClean="0"/>
                  <a:t>r</a:t>
                </a:r>
                <a:r>
                  <a:rPr lang="ru-RU" sz="3000" dirty="0" smtClean="0"/>
                  <a:t> окружности, вписанной в правильный треугольник со стороной </a:t>
                </a:r>
                <a14:m>
                  <m:oMath xmlns:m="http://schemas.openxmlformats.org/officeDocument/2006/math">
                    <m:r>
                      <a:rPr lang="ru-RU" sz="3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𝒶</m:t>
                    </m:r>
                    <m:r>
                      <a:rPr lang="ru-RU" sz="3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равен </m:t>
                    </m:r>
                    <m:f>
                      <m:fPr>
                        <m:ctrlPr>
                          <a:rPr lang="ru-RU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3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3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ru-RU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ru-RU" sz="3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𝒶</m:t>
                    </m:r>
                    <m:r>
                      <a:rPr lang="ru-RU" sz="3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endParaRPr lang="ru-RU" sz="3000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3000" dirty="0"/>
                  <a:t>r</a:t>
                </a:r>
                <a:r>
                  <a:rPr lang="ru-RU" sz="3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30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3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  <m:r>
                          <a:rPr lang="ru-RU" sz="3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  <m:rad>
                          <m:radPr>
                            <m:degHide m:val="on"/>
                            <m:ctrlPr>
                              <a:rPr lang="ru-RU" sz="3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3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ru-RU" sz="3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ru-RU" sz="3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0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ru-RU" sz="3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ru-RU" sz="3000" dirty="0" smtClean="0"/>
                  <a:t> = 5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r>
                  <a:rPr lang="ru-RU" dirty="0" smtClean="0"/>
                  <a:t>                 Ответ : 5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067944" y="1600200"/>
                <a:ext cx="4618856" cy="4525963"/>
              </a:xfrm>
              <a:blipFill rotWithShape="0">
                <a:blip r:embed="rId3"/>
                <a:stretch>
                  <a:fillRect l="-3034" t="-26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3" y="1700808"/>
            <a:ext cx="3133535" cy="2880320"/>
          </a:xfrm>
        </p:spPr>
      </p:pic>
    </p:spTree>
    <p:extLst>
      <p:ext uri="{BB962C8B-B14F-4D97-AF65-F5344CB8AC3E}">
        <p14:creationId xmlns:p14="http://schemas.microsoft.com/office/powerpoint/2010/main" val="59656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№ 16.Радиус окружности, вписанной в равносторонний треугольник, равен 8. Найдите высоту этого треугольника.  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00087" y="1600200"/>
            <a:ext cx="4886713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Решение :</a:t>
            </a:r>
            <a:endParaRPr lang="en-US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3200" dirty="0" smtClean="0"/>
              <a:t> </a:t>
            </a:r>
            <a:r>
              <a:rPr lang="en-US" sz="3200" dirty="0" smtClean="0"/>
              <a:t>      R : r = 2:1, </a:t>
            </a:r>
          </a:p>
          <a:p>
            <a:pPr marL="0" indent="0">
              <a:buNone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h = 3 </a:t>
            </a:r>
            <a:r>
              <a:rPr lang="he-IL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ּ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 r = 3 </a:t>
            </a:r>
            <a:r>
              <a:rPr lang="he-IL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ּ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 8 = 24</a:t>
            </a:r>
            <a:endParaRPr lang="ru-RU" sz="3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ru-RU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Ответ : 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24</a:t>
            </a:r>
            <a:endParaRPr lang="ru-RU" sz="32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03" y="1700808"/>
            <a:ext cx="3130784" cy="2880320"/>
          </a:xfrm>
        </p:spPr>
      </p:pic>
      <p:sp>
        <p:nvSpPr>
          <p:cNvPr id="9" name="Блок-схема: узел 8"/>
          <p:cNvSpPr/>
          <p:nvPr/>
        </p:nvSpPr>
        <p:spPr>
          <a:xfrm>
            <a:off x="2123728" y="3501008"/>
            <a:ext cx="144016" cy="720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946663" y="370774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935786" y="2771636"/>
            <a:ext cx="254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914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ru-RU" sz="2800" dirty="0" smtClean="0"/>
                  <a:t>№ 17. Радиус </a:t>
                </a:r>
                <a:r>
                  <a:rPr lang="ru-RU" sz="2800" dirty="0"/>
                  <a:t>окружности, вписанной в равносторонний треугольник, равен </a:t>
                </a:r>
                <a:r>
                  <a:rPr lang="ru-RU" sz="2800" dirty="0" smtClean="0"/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sz="2800" dirty="0" smtClean="0"/>
                  <a:t>. </a:t>
                </a:r>
                <a:r>
                  <a:rPr lang="ru-RU" sz="2800" dirty="0"/>
                  <a:t>Найдите </a:t>
                </a:r>
                <a:r>
                  <a:rPr lang="ru-RU" sz="2800" dirty="0" smtClean="0"/>
                  <a:t>длину стороны </a:t>
                </a:r>
                <a:r>
                  <a:rPr lang="ru-RU" sz="2800" dirty="0"/>
                  <a:t>этого треугольника.</a:t>
                </a:r>
                <a:r>
                  <a:rPr lang="ru-RU" sz="2800" dirty="0" smtClean="0"/>
                  <a:t>  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t="-9574" b="-18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3923928" y="1628800"/>
                <a:ext cx="4968552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            </a:t>
                </a:r>
                <a:r>
                  <a:rPr lang="ru-RU" sz="3200" dirty="0" smtClean="0"/>
                  <a:t>Решение : </a:t>
                </a:r>
              </a:p>
              <a:p>
                <a:pPr marL="0" indent="0">
                  <a:buNone/>
                </a:pPr>
                <a:r>
                  <a:rPr lang="ru-RU" sz="3200" dirty="0"/>
                  <a:t> </a:t>
                </a:r>
                <a:r>
                  <a:rPr lang="ru-RU" sz="3200" dirty="0" smtClean="0"/>
                  <a:t>    </a:t>
                </a:r>
                <a:r>
                  <a:rPr lang="en-US" sz="3200" dirty="0" smtClean="0"/>
                  <a:t>r</a:t>
                </a:r>
                <a:r>
                  <a:rPr lang="ru-RU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32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ru-RU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𝒶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⇒ 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𝒶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sz="3200" dirty="0" smtClean="0"/>
                  <a:t> </a:t>
                </a:r>
                <a:r>
                  <a:rPr lang="he-IL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ּ</a:t>
                </a:r>
                <a:r>
                  <a:rPr lang="ru-RU" sz="3200" dirty="0" smtClean="0"/>
                  <a:t> </a:t>
                </a:r>
                <a:r>
                  <a:rPr lang="en-US" sz="3200" dirty="0" smtClean="0"/>
                  <a:t>r</a:t>
                </a:r>
                <a:r>
                  <a:rPr lang="ru-RU" sz="3200" dirty="0" smtClean="0"/>
                  <a:t>,</a:t>
                </a:r>
              </a:p>
              <a:p>
                <a:pPr marL="0" indent="0">
                  <a:buNone/>
                </a:pPr>
                <a:r>
                  <a:rPr lang="ru-RU" sz="3200" dirty="0"/>
                  <a:t> </a:t>
                </a:r>
                <a:r>
                  <a:rPr lang="ru-RU" sz="3200" dirty="0" smtClean="0"/>
                  <a:t>     </a:t>
                </a:r>
                <a14:m>
                  <m:oMath xmlns:m="http://schemas.openxmlformats.org/officeDocument/2006/math"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𝒶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sz="3200" dirty="0" smtClean="0"/>
                  <a:t>= 4 </a:t>
                </a:r>
                <a:r>
                  <a:rPr lang="he-IL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ּ</a:t>
                </a:r>
                <a:r>
                  <a:rPr lang="ru-RU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3 = 12</a:t>
                </a:r>
              </a:p>
              <a:p>
                <a:pPr marL="0" indent="0">
                  <a:buNone/>
                </a:pPr>
                <a:endParaRPr lang="ru-RU" sz="3200" dirty="0" smtClean="0"/>
              </a:p>
              <a:p>
                <a:pPr marL="0" indent="0">
                  <a:buNone/>
                </a:pPr>
                <a:r>
                  <a:rPr lang="ru-RU" sz="3200" dirty="0"/>
                  <a:t> </a:t>
                </a:r>
                <a:r>
                  <a:rPr lang="ru-RU" sz="3200" dirty="0" smtClean="0"/>
                  <a:t>       Ответ: 12</a:t>
                </a:r>
                <a:endParaRPr lang="ru-RU" sz="3200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3923928" y="1628800"/>
                <a:ext cx="4968552" cy="4525963"/>
              </a:xfrm>
              <a:blipFill rotWithShape="0">
                <a:blip r:embed="rId3"/>
                <a:stretch>
                  <a:fillRect t="-1750" r="-29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68" y="1772816"/>
            <a:ext cx="3133536" cy="2880320"/>
          </a:xfrm>
        </p:spPr>
      </p:pic>
    </p:spTree>
    <p:extLst>
      <p:ext uri="{BB962C8B-B14F-4D97-AF65-F5344CB8AC3E}">
        <p14:creationId xmlns:p14="http://schemas.microsoft.com/office/powerpoint/2010/main" val="182997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05932" y="218881"/>
            <a:ext cx="4678288" cy="866527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План занятия</a:t>
            </a:r>
            <a:endParaRPr lang="uk-U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943806" y="2181166"/>
            <a:ext cx="6103648" cy="11264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dirty="0">
                <a:solidFill>
                  <a:schemeClr val="tx2"/>
                </a:solidFill>
              </a:rPr>
              <a:t>2. </a:t>
            </a:r>
            <a:r>
              <a:rPr lang="ru-RU" sz="2800" b="1" dirty="0" smtClean="0">
                <a:solidFill>
                  <a:schemeClr val="tx2"/>
                </a:solidFill>
              </a:rPr>
              <a:t>Окружность описанная около многоугольника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503871" y="897716"/>
            <a:ext cx="5328592" cy="13849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dirty="0">
                <a:solidFill>
                  <a:schemeClr val="tx2"/>
                </a:solidFill>
              </a:rPr>
              <a:t>1. </a:t>
            </a:r>
            <a:r>
              <a:rPr lang="ru-RU" sz="2800" b="1" dirty="0" smtClean="0">
                <a:solidFill>
                  <a:schemeClr val="tx2"/>
                </a:solidFill>
              </a:rPr>
              <a:t>Отрезки хорд, секущих, касательной к окружности</a:t>
            </a:r>
            <a:endParaRPr lang="en-US" sz="2800" b="1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400" b="1" dirty="0" smtClean="0"/>
              <a:t> </a:t>
            </a:r>
            <a:endParaRPr lang="en-US" sz="1400" b="1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white">
          <a:xfrm>
            <a:off x="1291569" y="5642124"/>
            <a:ext cx="2356672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EFEFE"/>
                </a:solidFill>
              </a:rPr>
              <a:t>Н4азвание графика</a:t>
            </a:r>
            <a:endParaRPr lang="en-US" sz="2000" b="1" dirty="0">
              <a:solidFill>
                <a:srgbClr val="FEFEFE"/>
              </a:solidFill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gray">
          <a:xfrm>
            <a:off x="891240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200</a:t>
            </a:r>
            <a:r>
              <a:rPr lang="ru-RU" sz="1600" dirty="0" smtClean="0">
                <a:solidFill>
                  <a:srgbClr val="FEFEFE"/>
                </a:solidFill>
              </a:rPr>
              <a:t>8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gray">
          <a:xfrm>
            <a:off x="943806" y="5659811"/>
            <a:ext cx="5554481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5</a:t>
            </a:r>
            <a:r>
              <a:rPr lang="en-US" sz="2800" b="1" dirty="0" smtClean="0">
                <a:solidFill>
                  <a:schemeClr val="tx2"/>
                </a:solidFill>
              </a:rPr>
              <a:t>. </a:t>
            </a:r>
            <a:r>
              <a:rPr lang="ru-RU" sz="2800" b="1" dirty="0">
                <a:solidFill>
                  <a:schemeClr val="tx2"/>
                </a:solidFill>
              </a:rPr>
              <a:t>Площадь круга и его частей </a:t>
            </a:r>
            <a:r>
              <a:rPr lang="ru-RU" sz="2800" b="1" dirty="0" smtClean="0">
                <a:solidFill>
                  <a:schemeClr val="tx2"/>
                </a:solidFill>
              </a:rPr>
              <a:t>, длина дуги окружности</a:t>
            </a:r>
            <a:endParaRPr lang="en-US" sz="2800" dirty="0">
              <a:solidFill>
                <a:srgbClr val="FEFEFE"/>
              </a:solidFill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gray">
          <a:xfrm>
            <a:off x="2462865" y="5135712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10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gray">
          <a:xfrm>
            <a:off x="947165" y="4371421"/>
            <a:ext cx="5823595" cy="11264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chemeClr val="tx2"/>
                </a:solidFill>
              </a:rPr>
              <a:t>4</a:t>
            </a:r>
            <a:r>
              <a:rPr lang="en-US" sz="2800" b="1" dirty="0" smtClean="0">
                <a:solidFill>
                  <a:schemeClr val="tx2"/>
                </a:solidFill>
              </a:rPr>
              <a:t>. </a:t>
            </a:r>
            <a:r>
              <a:rPr lang="ru-RU" sz="2800" b="1" dirty="0">
                <a:solidFill>
                  <a:schemeClr val="tx2"/>
                </a:solidFill>
              </a:rPr>
              <a:t>Окружность описанная около многоугольника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22" name="Text Box 19"/>
          <p:cNvSpPr txBox="1">
            <a:spLocks noChangeArrowheads="1"/>
          </p:cNvSpPr>
          <p:nvPr/>
        </p:nvSpPr>
        <p:spPr bwMode="black">
          <a:xfrm>
            <a:off x="1766639" y="3686324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3" name="Text Box 20"/>
          <p:cNvSpPr txBox="1">
            <a:spLocks noChangeArrowheads="1"/>
          </p:cNvSpPr>
          <p:nvPr/>
        </p:nvSpPr>
        <p:spPr bwMode="black">
          <a:xfrm>
            <a:off x="2538164" y="3219599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black">
          <a:xfrm>
            <a:off x="3293814" y="2076599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</a:rPr>
              <a:t>120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08534" y="3247122"/>
            <a:ext cx="4735709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chemeClr val="tx2"/>
                </a:solidFill>
              </a:rPr>
              <a:t>3</a:t>
            </a:r>
            <a:r>
              <a:rPr lang="en-US" sz="2800" b="1" dirty="0" smtClean="0">
                <a:solidFill>
                  <a:schemeClr val="tx2"/>
                </a:solidFill>
              </a:rPr>
              <a:t>. </a:t>
            </a:r>
            <a:r>
              <a:rPr lang="ru-RU" sz="2800" b="1" dirty="0">
                <a:solidFill>
                  <a:schemeClr val="tx2"/>
                </a:solidFill>
              </a:rPr>
              <a:t>Окружность </a:t>
            </a:r>
            <a:r>
              <a:rPr lang="ru-RU" sz="2800" b="1" dirty="0" smtClean="0">
                <a:solidFill>
                  <a:schemeClr val="tx2"/>
                </a:solidFill>
              </a:rPr>
              <a:t>вписанная в многоугольник</a:t>
            </a:r>
            <a:endParaRPr lang="en-US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9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№ </a:t>
            </a:r>
            <a:r>
              <a:rPr lang="ru-RU" sz="2800" dirty="0" smtClean="0"/>
              <a:t>18.Сторона квадрата равна 6. Найдите радиус окружности, вписанной в этот квадрат.  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067944" y="1600200"/>
                <a:ext cx="4618856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3200" dirty="0" smtClean="0"/>
                  <a:t> </a:t>
                </a:r>
                <a:r>
                  <a:rPr lang="en-US" sz="3200" dirty="0" smtClean="0"/>
                  <a:t>         </a:t>
                </a:r>
                <a:r>
                  <a:rPr lang="ru-RU" sz="3200" dirty="0" smtClean="0"/>
                  <a:t>Решение :</a:t>
                </a:r>
                <a:endParaRPr lang="en-US" sz="3200" dirty="0" smtClean="0"/>
              </a:p>
              <a:p>
                <a:pPr marL="0" indent="0">
                  <a:buNone/>
                </a:pPr>
                <a:endParaRPr lang="ru-RU" sz="3200" dirty="0" smtClean="0"/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:r>
                  <a:rPr lang="en-US" sz="3200" dirty="0" smtClean="0"/>
                  <a:t>            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𝒶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 smtClean="0"/>
                  <a:t> = 3</a:t>
                </a:r>
                <a:endParaRPr lang="ru-RU" sz="3200" dirty="0"/>
              </a:p>
              <a:p>
                <a:pPr marL="0" indent="0">
                  <a:buNone/>
                </a:pPr>
                <a:r>
                  <a:rPr lang="ru-RU" sz="3200" dirty="0" smtClean="0"/>
                  <a:t>    </a:t>
                </a:r>
                <a:endParaRPr lang="en-US" sz="3200" dirty="0" smtClean="0"/>
              </a:p>
              <a:p>
                <a:pPr marL="0" indent="0">
                  <a:buNone/>
                </a:pPr>
                <a:endParaRPr lang="ru-RU" sz="3200" dirty="0" smtClean="0"/>
              </a:p>
              <a:p>
                <a:pPr marL="0" indent="0">
                  <a:buNone/>
                </a:pPr>
                <a:r>
                  <a:rPr lang="ru-RU" sz="3200" dirty="0"/>
                  <a:t> </a:t>
                </a:r>
                <a:r>
                  <a:rPr lang="ru-RU" sz="3200" dirty="0" smtClean="0"/>
                  <a:t> </a:t>
                </a:r>
                <a:r>
                  <a:rPr lang="en-US" sz="3200" dirty="0" smtClean="0"/>
                  <a:t>              </a:t>
                </a:r>
                <a:r>
                  <a:rPr lang="ru-RU" sz="3200" dirty="0" smtClean="0"/>
                  <a:t> Ответ : </a:t>
                </a:r>
                <a:r>
                  <a:rPr lang="en-US" sz="3200" dirty="0" smtClean="0"/>
                  <a:t>3</a:t>
                </a:r>
                <a:endParaRPr lang="ru-RU" sz="3200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067944" y="1600200"/>
                <a:ext cx="4618856" cy="4525963"/>
              </a:xfrm>
              <a:blipFill rotWithShape="0">
                <a:blip r:embed="rId2"/>
                <a:stretch>
                  <a:fillRect t="-17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2123728" y="350100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44824"/>
            <a:ext cx="2905364" cy="2880320"/>
          </a:xfrm>
        </p:spPr>
      </p:pic>
      <p:cxnSp>
        <p:nvCxnSpPr>
          <p:cNvPr id="16" name="Прямая соединительная линия 15"/>
          <p:cNvCxnSpPr>
            <a:endCxn id="5" idx="1"/>
          </p:cNvCxnSpPr>
          <p:nvPr/>
        </p:nvCxnSpPr>
        <p:spPr>
          <a:xfrm flipH="1">
            <a:off x="457200" y="3284984"/>
            <a:ext cx="14526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091175" y="3302044"/>
            <a:ext cx="312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547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274638"/>
                <a:ext cx="8507288" cy="1143000"/>
              </a:xfrm>
            </p:spPr>
            <p:txBody>
              <a:bodyPr>
                <a:normAutofit/>
              </a:bodyPr>
              <a:lstStyle/>
              <a:p>
                <a:r>
                  <a:rPr lang="ru-RU" sz="2800" dirty="0" smtClean="0"/>
                  <a:t>№ 19. Радиус вписанной в квадрат окружности равен 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ru-RU" sz="2800" dirty="0" smtClean="0"/>
                  <a:t>. Найдите диагональ этого квадрата. 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74638"/>
                <a:ext cx="8507288" cy="1143000"/>
              </a:xfrm>
              <a:blipFill rotWithShape="0">
                <a:blip r:embed="rId2"/>
                <a:stretch>
                  <a:fillRect l="-287" r="-1289" b="-85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211960" y="1600200"/>
                <a:ext cx="4474840" cy="478112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u-RU" sz="3200" dirty="0" smtClean="0"/>
                  <a:t>            Решение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𝒶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32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32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ru-RU" sz="32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</a:t>
                </a:r>
              </a:p>
              <a:p>
                <a:pPr marL="0" indent="0">
                  <a:buNone/>
                </a:pPr>
                <a:r>
                  <a:rPr lang="ru-RU" sz="320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𝒶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  <m:rad>
                      <m:radPr>
                        <m:degHide m:val="on"/>
                        <m:ctrlP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ru-RU" sz="3200" b="0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8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ru-RU" sz="32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𝒹</m:t>
                    </m:r>
                  </m:oMath>
                </a14:m>
                <a:r>
                  <a:rPr lang="ru-RU" sz="3200" dirty="0" smtClean="0"/>
                  <a:t>²= (8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2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ru-RU" sz="3200" dirty="0"/>
                  <a:t>)²+ (8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32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ru-RU" sz="3200" dirty="0"/>
                  <a:t>)</a:t>
                </a:r>
                <a:r>
                  <a:rPr lang="ru-RU" sz="3200" dirty="0" smtClean="0"/>
                  <a:t>²;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𝒹</m:t>
                    </m:r>
                  </m:oMath>
                </a14:m>
                <a:r>
                  <a:rPr lang="ru-RU" sz="3200" dirty="0" smtClean="0"/>
                  <a:t>² = 128+128 = 256;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𝒹</m:t>
                    </m:r>
                  </m:oMath>
                </a14:m>
                <a:r>
                  <a:rPr lang="ru-RU" sz="3200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2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</a:rPr>
                          <m:t>256</m:t>
                        </m:r>
                      </m:e>
                    </m:rad>
                  </m:oMath>
                </a14:m>
                <a:r>
                  <a:rPr lang="ru-RU" sz="3200" dirty="0" smtClean="0"/>
                  <a:t> = 16</a:t>
                </a:r>
              </a:p>
              <a:p>
                <a:pPr marL="0" indent="0">
                  <a:buNone/>
                </a:pPr>
                <a:endParaRPr lang="ru-RU" sz="3200" dirty="0"/>
              </a:p>
              <a:p>
                <a:pPr marL="0" indent="0">
                  <a:buNone/>
                </a:pPr>
                <a:r>
                  <a:rPr lang="ru-RU" sz="3200" dirty="0" smtClean="0"/>
                  <a:t>           Ответ : 16</a:t>
                </a: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211960" y="1600200"/>
                <a:ext cx="4474840" cy="4781128"/>
              </a:xfrm>
              <a:blipFill rotWithShape="0">
                <a:blip r:embed="rId3"/>
                <a:stretch>
                  <a:fillRect t="-1658" b="-56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50" y="1916831"/>
            <a:ext cx="3033737" cy="3033737"/>
          </a:xfrm>
        </p:spPr>
      </p:pic>
    </p:spTree>
    <p:extLst>
      <p:ext uri="{BB962C8B-B14F-4D97-AF65-F5344CB8AC3E}">
        <p14:creationId xmlns:p14="http://schemas.microsoft.com/office/powerpoint/2010/main" val="401270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№ 20. Радиус окружности, вписанной в трапецию, равен 16. Найдите высоту этой трапеции. 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984" y="1600200"/>
            <a:ext cx="4258816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</a:t>
            </a:r>
            <a:r>
              <a:rPr lang="ru-RU" sz="3200" dirty="0" smtClean="0"/>
              <a:t>Решение:</a:t>
            </a:r>
          </a:p>
          <a:p>
            <a:pPr marL="0" indent="0">
              <a:buNone/>
            </a:pPr>
            <a:r>
              <a:rPr lang="ru-RU" sz="3200" dirty="0" smtClean="0"/>
              <a:t>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h = 2 </a:t>
            </a:r>
            <a:r>
              <a:rPr lang="he-IL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ּ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 r = 2 </a:t>
            </a:r>
            <a:r>
              <a:rPr lang="he-IL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ּ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 16 = 32</a:t>
            </a:r>
            <a:endParaRPr lang="ru-RU" sz="3200" dirty="0"/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r>
              <a:rPr lang="ru-RU" sz="3200" dirty="0"/>
              <a:t> </a:t>
            </a:r>
            <a:r>
              <a:rPr lang="ru-RU" sz="3200" dirty="0" smtClean="0"/>
              <a:t>       Ответ </a:t>
            </a:r>
            <a:r>
              <a:rPr lang="ru-RU" sz="3200" smtClean="0"/>
              <a:t>:  </a:t>
            </a:r>
            <a:r>
              <a:rPr lang="ru-RU" sz="3200" dirty="0"/>
              <a:t>3</a:t>
            </a:r>
            <a:r>
              <a:rPr lang="en-US" sz="3200" smtClean="0"/>
              <a:t>2</a:t>
            </a:r>
            <a:endParaRPr lang="ru-RU" sz="3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88840"/>
            <a:ext cx="3920432" cy="2520279"/>
          </a:xfrm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555776" y="3140968"/>
            <a:ext cx="23651" cy="116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2555776" y="1988840"/>
            <a:ext cx="0" cy="1152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555776" y="3152633"/>
            <a:ext cx="0" cy="12844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355398" y="3493849"/>
            <a:ext cx="400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355398" y="2550586"/>
            <a:ext cx="247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557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№ </a:t>
            </a:r>
            <a:r>
              <a:rPr lang="en-US" sz="2800" dirty="0" smtClean="0"/>
              <a:t>21</a:t>
            </a:r>
            <a:r>
              <a:rPr lang="ru-RU" sz="2800" dirty="0" smtClean="0"/>
              <a:t>. Четырёхугольник  АВС</a:t>
            </a:r>
            <a:r>
              <a:rPr lang="en-US" sz="2800" dirty="0" smtClean="0"/>
              <a:t>D</a:t>
            </a:r>
            <a:r>
              <a:rPr lang="ru-RU" sz="2800" dirty="0" smtClean="0"/>
              <a:t> описан около окружности, АВ=7, ВС=10, С</a:t>
            </a:r>
            <a:r>
              <a:rPr lang="en-US" sz="2800" dirty="0" smtClean="0"/>
              <a:t>D</a:t>
            </a:r>
            <a:r>
              <a:rPr lang="ru-RU" sz="2800" dirty="0" smtClean="0"/>
              <a:t>=14. Найдите А</a:t>
            </a:r>
            <a:r>
              <a:rPr lang="en-US" sz="2800" dirty="0" smtClean="0"/>
              <a:t>D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47" y="1600200"/>
            <a:ext cx="3326003" cy="2963166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67944" y="1600200"/>
            <a:ext cx="4618856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            </a:t>
            </a:r>
            <a:r>
              <a:rPr lang="ru-RU" sz="3200" dirty="0" smtClean="0"/>
              <a:t>Решение:</a:t>
            </a:r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Если четырёхугольник АВС</a:t>
            </a:r>
            <a:r>
              <a:rPr lang="en-US" sz="3200" dirty="0" smtClean="0"/>
              <a:t>D</a:t>
            </a:r>
            <a:r>
              <a:rPr lang="ru-RU" sz="3200" dirty="0" smtClean="0"/>
              <a:t> описан около окружности, то </a:t>
            </a:r>
          </a:p>
          <a:p>
            <a:pPr marL="0" indent="0">
              <a:buNone/>
            </a:pPr>
            <a:r>
              <a:rPr lang="ru-RU" sz="3200" dirty="0" smtClean="0"/>
              <a:t>АВ + С</a:t>
            </a:r>
            <a:r>
              <a:rPr lang="en-US" sz="3200" dirty="0" smtClean="0"/>
              <a:t>D</a:t>
            </a:r>
            <a:r>
              <a:rPr lang="ru-RU" sz="3200" dirty="0" smtClean="0"/>
              <a:t> = ВС + А</a:t>
            </a:r>
            <a:r>
              <a:rPr lang="en-US" sz="3200" dirty="0" smtClean="0"/>
              <a:t>D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А</a:t>
            </a:r>
            <a:r>
              <a:rPr lang="en-US" sz="3200" dirty="0" smtClean="0"/>
              <a:t>D</a:t>
            </a:r>
            <a:r>
              <a:rPr lang="ru-RU" sz="3200" dirty="0" smtClean="0"/>
              <a:t> = 7 +14 – 10 = 11</a:t>
            </a:r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r>
              <a:rPr lang="ru-RU" sz="3200" dirty="0"/>
              <a:t> </a:t>
            </a:r>
            <a:r>
              <a:rPr lang="ru-RU" sz="3200" dirty="0" smtClean="0"/>
              <a:t>Ответ : 11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8147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№ 22. Трапеция АВС</a:t>
            </a:r>
            <a:r>
              <a:rPr lang="en-US" sz="2800" dirty="0" smtClean="0"/>
              <a:t>D</a:t>
            </a:r>
            <a:r>
              <a:rPr lang="ru-RU" sz="2800" dirty="0" smtClean="0"/>
              <a:t> с основаниями А</a:t>
            </a:r>
            <a:r>
              <a:rPr lang="en-US" sz="2800" dirty="0" smtClean="0"/>
              <a:t>D</a:t>
            </a:r>
            <a:r>
              <a:rPr lang="ru-RU" sz="2800" dirty="0" smtClean="0"/>
              <a:t> и ВС описана около окружности, АВ = 11, ВС = 6, С</a:t>
            </a:r>
            <a:r>
              <a:rPr lang="en-US" sz="2800" dirty="0" smtClean="0"/>
              <a:t>D</a:t>
            </a:r>
            <a:r>
              <a:rPr lang="ru-RU" sz="2800" dirty="0" smtClean="0"/>
              <a:t> = 9. Найдите А</a:t>
            </a:r>
            <a:r>
              <a:rPr lang="en-US" sz="2800" dirty="0" smtClean="0"/>
              <a:t>D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42" y="1600200"/>
            <a:ext cx="3715336" cy="3530722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984" y="1600200"/>
            <a:ext cx="425881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/>
              <a:t>      Решение :</a:t>
            </a:r>
          </a:p>
          <a:p>
            <a:pPr marL="0" indent="0">
              <a:buNone/>
            </a:pPr>
            <a:r>
              <a:rPr lang="ru-RU" sz="3200" dirty="0" smtClean="0"/>
              <a:t>По свойству трапеции, описанной около окружности:</a:t>
            </a:r>
          </a:p>
          <a:p>
            <a:pPr marL="0" indent="0">
              <a:buNone/>
            </a:pPr>
            <a:r>
              <a:rPr lang="ru-RU" sz="3200" dirty="0" smtClean="0"/>
              <a:t>А</a:t>
            </a:r>
            <a:r>
              <a:rPr lang="en-US" sz="3200" dirty="0" smtClean="0"/>
              <a:t>D</a:t>
            </a:r>
            <a:r>
              <a:rPr lang="ru-RU" sz="3200" dirty="0" smtClean="0"/>
              <a:t> + ВС = АВ + С</a:t>
            </a:r>
            <a:r>
              <a:rPr lang="en-US" sz="3200" dirty="0" smtClean="0"/>
              <a:t>D</a:t>
            </a:r>
            <a:r>
              <a:rPr lang="ru-RU" sz="3200" dirty="0" smtClean="0"/>
              <a:t>,</a:t>
            </a:r>
          </a:p>
          <a:p>
            <a:pPr marL="0" indent="0">
              <a:buNone/>
            </a:pPr>
            <a:r>
              <a:rPr lang="ru-RU" sz="3200" dirty="0" smtClean="0"/>
              <a:t>А</a:t>
            </a:r>
            <a:r>
              <a:rPr lang="en-US" sz="3200" dirty="0" smtClean="0"/>
              <a:t>D</a:t>
            </a:r>
            <a:r>
              <a:rPr lang="ru-RU" sz="3200" dirty="0" smtClean="0"/>
              <a:t> = 11 + 9 – 6 = 14</a:t>
            </a:r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r>
              <a:rPr lang="ru-RU" sz="3200" dirty="0" smtClean="0"/>
              <a:t>          Ответ : 14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70846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ru-RU" sz="2800" dirty="0" smtClean="0"/>
                  <a:t>№ 23. Радиус окружности, описанной около квадрата, равен 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ru-RU" sz="2800" dirty="0" smtClean="0"/>
                  <a:t> . Найдите радиус окружности, вписанной в этот квадрат.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444" t="-9574" r="-1407" b="-18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34" y="1772817"/>
            <a:ext cx="3196162" cy="3280272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3995936" y="1600200"/>
                <a:ext cx="4690864" cy="4525963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        </a:t>
                </a:r>
                <a:r>
                  <a:rPr lang="ru-RU" sz="3200" dirty="0" smtClean="0"/>
                  <a:t>Решение :</a:t>
                </a:r>
              </a:p>
              <a:p>
                <a:pPr marL="0" indent="0">
                  <a:buNone/>
                </a:pPr>
                <a:r>
                  <a:rPr lang="en-US" sz="3200" dirty="0" smtClean="0"/>
                  <a:t>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𝒶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3200" dirty="0" smtClean="0"/>
                  <a:t>,</a:t>
                </a:r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:r>
                  <a:rPr lang="en-US" sz="3200" dirty="0" smtClean="0"/>
                  <a:t>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𝒶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ru-RU" sz="3200" dirty="0" smtClean="0"/>
                  <a:t> </a:t>
                </a:r>
                <a:r>
                  <a:rPr lang="he-IL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ּ 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he-IL" sz="32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3200" dirty="0" smtClean="0"/>
                  <a:t> = 8,</a:t>
                </a:r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:r>
                  <a:rPr lang="en-US" sz="3200" dirty="0" smtClean="0"/>
                  <a:t>   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𝒶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 smtClean="0"/>
                  <a:t>,</a:t>
                </a:r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:r>
                  <a:rPr lang="en-US" sz="3200" dirty="0" smtClean="0"/>
                  <a:t>   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 smtClean="0"/>
                  <a:t> = 4</a:t>
                </a:r>
              </a:p>
              <a:p>
                <a:pPr marL="0" indent="0">
                  <a:buNone/>
                </a:pPr>
                <a:endParaRPr lang="ru-RU" sz="3200" dirty="0"/>
              </a:p>
              <a:p>
                <a:pPr marL="0" indent="0">
                  <a:buNone/>
                </a:pPr>
                <a:r>
                  <a:rPr lang="en-US" sz="3200" dirty="0" smtClean="0"/>
                  <a:t>                 </a:t>
                </a:r>
                <a:r>
                  <a:rPr lang="ru-RU" sz="3200" dirty="0" smtClean="0"/>
                  <a:t>Ответ :</a:t>
                </a:r>
                <a:r>
                  <a:rPr lang="en-US" sz="3200" dirty="0" smtClean="0"/>
                  <a:t> 4</a:t>
                </a:r>
                <a:endParaRPr lang="ru-RU" sz="3200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3995936" y="1600200"/>
                <a:ext cx="4690864" cy="4525963"/>
              </a:xfrm>
              <a:blipFill rotWithShape="0">
                <a:blip r:embed="rId4"/>
                <a:stretch>
                  <a:fillRect t="-28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H="1">
            <a:off x="899592" y="3429000"/>
            <a:ext cx="1080120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979712" y="3429000"/>
            <a:ext cx="0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43180" y="3784394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924644" y="3784394"/>
            <a:ext cx="231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19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ru-RU" sz="2800" dirty="0" smtClean="0"/>
                  <a:t>№</a:t>
                </a:r>
                <a:r>
                  <a:rPr lang="en-US" sz="2800" dirty="0" smtClean="0"/>
                  <a:t> 2</a:t>
                </a:r>
                <a:r>
                  <a:rPr lang="ru-RU" sz="2800" dirty="0" smtClean="0"/>
                  <a:t>4. Радиус </a:t>
                </a:r>
                <a:r>
                  <a:rPr lang="ru-RU" sz="2800" dirty="0"/>
                  <a:t>вписанной в квадрат окружности равен </a:t>
                </a:r>
                <a:r>
                  <a:rPr lang="ru-RU" sz="2800" dirty="0" smtClean="0"/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ru-RU" sz="2800" dirty="0"/>
                  <a:t>. Найдите </a:t>
                </a:r>
                <a:r>
                  <a:rPr lang="ru-RU" sz="2800" dirty="0" smtClean="0"/>
                  <a:t>радиус окружности, описанной около </a:t>
                </a:r>
                <a:r>
                  <a:rPr lang="ru-RU" sz="2800" dirty="0"/>
                  <a:t>этого квадрата. </a:t>
                </a:r>
                <a:r>
                  <a:rPr lang="ru-RU" sz="2800" dirty="0" smtClean="0"/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593" t="-6383" r="-1556" b="-18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34" y="1772817"/>
            <a:ext cx="3628210" cy="372369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211960" y="1600200"/>
                <a:ext cx="4474840" cy="45259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               </a:t>
                </a:r>
                <a:r>
                  <a:rPr lang="ru-RU" sz="3200" dirty="0" smtClean="0"/>
                  <a:t>Решение :</a:t>
                </a:r>
              </a:p>
              <a:p>
                <a:pPr marL="0" indent="0">
                  <a:buNone/>
                </a:pPr>
                <a:r>
                  <a:rPr lang="ru-RU" sz="3200" dirty="0" smtClean="0"/>
                  <a:t>  </a:t>
                </a:r>
                <a14:m>
                  <m:oMath xmlns:m="http://schemas.openxmlformats.org/officeDocument/2006/math"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𝒶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endParaRPr lang="ru-RU" sz="3200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𝒶</m:t>
                      </m:r>
                      <m:r>
                        <a:rPr lang="ru-R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ru-RU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ru-R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∙</m:t>
                      </m:r>
                      <m:r>
                        <a:rPr lang="ru-R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ru-R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ru-RU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ru-R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,</m:t>
                      </m:r>
                    </m:oMath>
                  </m:oMathPara>
                </a14:m>
                <a:endParaRPr lang="ru-RU" sz="32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ru-RU" sz="3200" dirty="0" smtClean="0">
                    <a:ea typeface="Cambria Math" panose="02040503050406030204" pitchFamily="18" charset="0"/>
                  </a:rPr>
                  <a:t>    </a:t>
                </a:r>
                <a:r>
                  <a:rPr lang="en-US" sz="3200" dirty="0" smtClean="0">
                    <a:ea typeface="Cambria Math" panose="02040503050406030204" pitchFamily="18" charset="0"/>
                  </a:rPr>
                  <a:t>R</a:t>
                </a:r>
                <a:r>
                  <a:rPr lang="ru-RU" sz="3200" dirty="0" smtClean="0"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𝒶</m:t>
                        </m:r>
                        <m:r>
                          <m:rPr>
                            <m:nor/>
                          </m:rPr>
                          <a:rPr lang="ru-RU" sz="3200" dirty="0"/>
                          <m:t> 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sz="3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r>
                  <a:rPr lang="ru-RU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ad>
                          <m:radPr>
                            <m:degHide m:val="on"/>
                            <m:ctrlPr>
                              <a:rPr lang="ru-RU" sz="32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ru-RU" sz="32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r>
                  <a:rPr lang="ru-RU" sz="3200" dirty="0" smtClean="0"/>
                  <a:t> = 4</a:t>
                </a:r>
              </a:p>
              <a:p>
                <a:pPr marL="0" indent="0">
                  <a:buNone/>
                </a:pPr>
                <a:endParaRPr lang="ru-RU" sz="3200" dirty="0"/>
              </a:p>
              <a:p>
                <a:pPr marL="0" indent="0">
                  <a:buNone/>
                </a:pPr>
                <a:r>
                  <a:rPr lang="ru-RU" sz="3200" dirty="0" smtClean="0"/>
                  <a:t>                   Ответ :  4</a:t>
                </a:r>
                <a:endParaRPr lang="ru-RU" sz="3200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211960" y="1600200"/>
                <a:ext cx="4474840" cy="4525963"/>
              </a:xfrm>
              <a:blipFill rotWithShape="0">
                <a:blip r:embed="rId4"/>
                <a:stretch>
                  <a:fillRect t="-17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H="1">
            <a:off x="971600" y="3645024"/>
            <a:ext cx="1224136" cy="1224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195736" y="3645024"/>
            <a:ext cx="0" cy="1224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59632" y="407242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139334" y="407242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919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ru-RU" sz="2800" dirty="0" smtClean="0"/>
                  <a:t>№ 25. На окружности с центром в точке О отмечены точки А и В так, что </a:t>
                </a:r>
                <a14:m>
                  <m:oMath xmlns:m="http://schemas.openxmlformats.org/officeDocument/2006/math"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ru-RU" sz="2800" dirty="0" smtClean="0"/>
                  <a:t>АОВ = 122⁰. Длина меньшей дуги АВ равна 61. Найдите длину большей дуги АВ.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22" t="-7979" r="-1333" b="-17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69" y="1916832"/>
            <a:ext cx="3296105" cy="3168351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3851920" y="1600200"/>
                <a:ext cx="4834880" cy="4781128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Формула длины дуги окружности, на которую опирается центральный угол:</a:t>
                </a:r>
              </a:p>
              <a:p>
                <a:pPr marL="0" indent="0">
                  <a:buNone/>
                </a:pPr>
                <a:r>
                  <a:rPr lang="ru-RU" dirty="0" smtClean="0"/>
                  <a:t>͜АВ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С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∠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АОВ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360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ru-RU" dirty="0" smtClean="0"/>
                  <a:t>, где С- длина окружности.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С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122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360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ru-RU" dirty="0" smtClean="0"/>
                  <a:t> = 61,  С=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61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122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ru-RU" dirty="0" smtClean="0"/>
                  <a:t> = 180</a:t>
                </a:r>
              </a:p>
              <a:p>
                <a:pPr marL="0" indent="0">
                  <a:buNone/>
                </a:pPr>
                <a:r>
                  <a:rPr lang="ru-RU" dirty="0" smtClean="0"/>
                  <a:t>Длина большей дуги равна </a:t>
                </a:r>
              </a:p>
              <a:p>
                <a:pPr marL="0" indent="0">
                  <a:buNone/>
                </a:pPr>
                <a:r>
                  <a:rPr lang="ru-RU" dirty="0" smtClean="0"/>
                  <a:t>180 – 61 = 119.</a:t>
                </a:r>
                <a:endParaRPr lang="ru-RU" dirty="0"/>
              </a:p>
              <a:p>
                <a:pPr marL="0" indent="0">
                  <a:buNone/>
                </a:pPr>
                <a:r>
                  <a:rPr lang="ru-RU" dirty="0" smtClean="0"/>
                  <a:t>                          Ответ :  119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3851920" y="1600200"/>
                <a:ext cx="4834880" cy="4781128"/>
              </a:xfrm>
              <a:blipFill rotWithShape="0">
                <a:blip r:embed="rId4"/>
                <a:stretch>
                  <a:fillRect l="-2270" t="-20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454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№ 26. Площадь круга равна 69. Найдите площадь сектора этого круга, центральный угол которого равен 120⁰.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16" y="1600200"/>
            <a:ext cx="3117688" cy="3196952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3707904" y="1600200"/>
                <a:ext cx="5436096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              Решение :</a:t>
                </a:r>
              </a:p>
              <a:p>
                <a:pPr marL="0" indent="0">
                  <a:buNone/>
                </a:pPr>
                <a:r>
                  <a:rPr lang="ru-RU" dirty="0" smtClean="0"/>
                  <a:t>Площадь сектора, центральный угол которого равен 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⁰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вычисляется по формуле :</m:t>
                    </m:r>
                  </m:oMath>
                </a14:m>
                <a:endParaRPr lang="ru-RU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𝒮</m:t>
                          </m:r>
                        </m:e>
                        <m:sub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сек</m:t>
                          </m:r>
                        </m:sub>
                      </m:sSub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𝒮</m:t>
                              </m:r>
                            </m:e>
                            <m:sub>
                              <m:r>
                                <a:rPr lang="ru-RU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кр</m:t>
                              </m:r>
                            </m:sub>
                          </m:sSub>
                        </m:num>
                        <m:den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den>
                      </m:f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⁰</m:t>
                      </m:r>
                    </m:oMath>
                  </m:oMathPara>
                </a14:m>
                <a:endParaRPr lang="ru-RU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𝒮</m:t>
                        </m:r>
                      </m:e>
                      <m:sub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сек</m:t>
                        </m:r>
                      </m:sub>
                    </m:sSub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69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120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360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69</m:t>
                        </m:r>
                      </m:num>
                      <m:den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dirty="0" smtClean="0"/>
                  <a:t> = 23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r>
                  <a:rPr lang="ru-RU" dirty="0" smtClean="0"/>
                  <a:t>                            Ответ : 23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3707904" y="1600200"/>
                <a:ext cx="5436096" cy="4525963"/>
              </a:xfrm>
              <a:blipFill rotWithShape="0">
                <a:blip r:embed="rId3"/>
                <a:stretch>
                  <a:fillRect l="-2242" t="-1348" b="-24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441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Презентацию подготовила учитель МБОУ «</a:t>
            </a:r>
            <a:r>
              <a:rPr lang="ru-RU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Молодёжненская</a:t>
            </a:r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школа № 2» Гаврилюк О.М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259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№1. Хорды АС и В</a:t>
            </a:r>
            <a:r>
              <a:rPr lang="en-US" sz="2800" dirty="0" smtClean="0"/>
              <a:t>D</a:t>
            </a:r>
            <a:r>
              <a:rPr lang="ru-RU" sz="2800" dirty="0" smtClean="0"/>
              <a:t> окружности пересекаются в точке Р, РВ= 15, СР=6, </a:t>
            </a:r>
            <a:r>
              <a:rPr lang="en-US" sz="2800" dirty="0" smtClean="0"/>
              <a:t>D</a:t>
            </a:r>
            <a:r>
              <a:rPr lang="ru-RU" sz="2800" dirty="0" smtClean="0"/>
              <a:t>Р=10. Найдите АР.</a:t>
            </a:r>
            <a:endParaRPr lang="ru-RU" sz="2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483769" y="1535113"/>
            <a:ext cx="6203032" cy="639762"/>
          </a:xfrm>
        </p:spPr>
        <p:txBody>
          <a:bodyPr>
            <a:noAutofit/>
          </a:bodyPr>
          <a:lstStyle/>
          <a:p>
            <a:r>
              <a:rPr lang="ru-RU" sz="4000" dirty="0" smtClean="0"/>
              <a:t>Решение 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3707903" y="2174875"/>
                <a:ext cx="4978897" cy="3951288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ru-RU" sz="3600" dirty="0" smtClean="0"/>
                  <a:t>По свойству отрезков хорд</a:t>
                </a:r>
              </a:p>
              <a:p>
                <a:pPr marL="0" indent="0">
                  <a:buNone/>
                </a:pPr>
                <a:r>
                  <a:rPr lang="ru-RU" sz="3600" dirty="0" smtClean="0"/>
                  <a:t>      АР </a:t>
                </a:r>
                <a:r>
                  <a:rPr lang="he-IL" sz="3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ּ</a:t>
                </a:r>
                <a:r>
                  <a:rPr lang="ru-RU" sz="3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РС = ВР </a:t>
                </a:r>
                <a:r>
                  <a:rPr lang="he-IL" sz="3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ּ</a:t>
                </a:r>
                <a:r>
                  <a:rPr lang="ru-RU" sz="3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Р</a:t>
                </a:r>
                <a:r>
                  <a:rPr lang="en-US" sz="3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ru-RU" sz="3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,</a:t>
                </a:r>
              </a:p>
              <a:p>
                <a:pPr marL="0" indent="0">
                  <a:buNone/>
                </a:pPr>
                <a:r>
                  <a:rPr lang="ru-RU" sz="3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    АР </a:t>
                </a:r>
                <a:r>
                  <a:rPr lang="he-IL" sz="3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ּ</a:t>
                </a:r>
                <a:r>
                  <a:rPr lang="ru-RU" sz="3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6= 15 </a:t>
                </a:r>
                <a:r>
                  <a:rPr lang="he-IL" sz="3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ּ</a:t>
                </a:r>
                <a:r>
                  <a:rPr lang="ru-RU" sz="3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10,</a:t>
                </a:r>
              </a:p>
              <a:p>
                <a:pPr marL="0" indent="0">
                  <a:buNone/>
                </a:pPr>
                <a:r>
                  <a:rPr lang="ru-RU" sz="3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    АР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15</m:t>
                        </m:r>
                        <m:r>
                          <a:rPr lang="ru-RU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∙</m:t>
                        </m:r>
                        <m:r>
                          <a:rPr lang="ru-RU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10</m:t>
                        </m:r>
                      </m:num>
                      <m:den>
                        <m:r>
                          <a:rPr lang="ru-RU" sz="36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ru-RU" sz="3600" dirty="0" smtClean="0"/>
                  <a:t> = 25</a:t>
                </a:r>
              </a:p>
              <a:p>
                <a:pPr marL="0" indent="0">
                  <a:buNone/>
                </a:pPr>
                <a:endParaRPr lang="ru-RU" sz="3600" dirty="0"/>
              </a:p>
              <a:p>
                <a:pPr marL="0" indent="0">
                  <a:buNone/>
                </a:pPr>
                <a:r>
                  <a:rPr lang="ru-RU" sz="3600" dirty="0" smtClean="0"/>
                  <a:t>               Ответ : 25</a:t>
                </a:r>
                <a:endParaRPr lang="ru-RU" sz="3600" dirty="0"/>
              </a:p>
            </p:txBody>
          </p:sp>
        </mc:Choice>
        <mc:Fallback xmlns="">
          <p:sp>
            <p:nvSpPr>
              <p:cNvPr id="6" name="Объект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3707903" y="2174875"/>
                <a:ext cx="4978897" cy="3951288"/>
              </a:xfrm>
              <a:blipFill rotWithShape="0">
                <a:blip r:embed="rId2"/>
                <a:stretch>
                  <a:fillRect l="-3305" t="-2160" r="-2448" b="-3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36" y="2292350"/>
            <a:ext cx="3282723" cy="2648818"/>
          </a:xfrm>
        </p:spPr>
      </p:pic>
    </p:spTree>
    <p:extLst>
      <p:ext uri="{BB962C8B-B14F-4D97-AF65-F5344CB8AC3E}">
        <p14:creationId xmlns:p14="http://schemas.microsoft.com/office/powerpoint/2010/main" val="304396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579296" cy="16002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№2. Через точку А, лежащую вне окружности, проведены две прямые. Одна прямая касается окружности в точке К. Другая прямая пересекает окружность в точках В и С, причём АВ=2, АС=8. Найдите АК.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644007" y="1796244"/>
                <a:ext cx="4042791" cy="4329919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ru-RU" sz="4000" dirty="0" smtClean="0"/>
                  <a:t>       Решение:</a:t>
                </a:r>
              </a:p>
              <a:p>
                <a:pPr marL="0" indent="0">
                  <a:buNone/>
                </a:pPr>
                <a:r>
                  <a:rPr lang="ru-RU" sz="4000" dirty="0" smtClean="0"/>
                  <a:t>По свойству </a:t>
                </a:r>
              </a:p>
              <a:p>
                <a:pPr marL="0" indent="0">
                  <a:buNone/>
                </a:pPr>
                <a:r>
                  <a:rPr lang="ru-RU" sz="4000" dirty="0" smtClean="0"/>
                  <a:t>АК²=АВ </a:t>
                </a:r>
                <a:r>
                  <a:rPr lang="he-IL" sz="4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ּ</a:t>
                </a:r>
                <a:r>
                  <a:rPr lang="ru-RU" sz="4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АС,</a:t>
                </a:r>
              </a:p>
              <a:p>
                <a:pPr marL="0" indent="0">
                  <a:buNone/>
                </a:pPr>
                <a:r>
                  <a:rPr lang="ru-RU" sz="4000" dirty="0" smtClean="0"/>
                  <a:t>АК=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ru-RU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ru-RU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e>
                    </m:rad>
                  </m:oMath>
                </a14:m>
                <a:r>
                  <a:rPr lang="ru-RU" sz="4000" dirty="0" smtClean="0"/>
                  <a:t> = 4</a:t>
                </a:r>
              </a:p>
              <a:p>
                <a:pPr marL="0" indent="0">
                  <a:buNone/>
                </a:pPr>
                <a:r>
                  <a:rPr lang="ru-RU" sz="4000" dirty="0" smtClean="0"/>
                  <a:t> </a:t>
                </a:r>
              </a:p>
              <a:p>
                <a:pPr marL="0" indent="0">
                  <a:buNone/>
                </a:pPr>
                <a:r>
                  <a:rPr lang="ru-RU" sz="4000" dirty="0" smtClean="0"/>
                  <a:t>Ответ : 4</a:t>
                </a:r>
                <a:endParaRPr lang="ru-RU" sz="4000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644007" y="1796244"/>
                <a:ext cx="4042791" cy="4329919"/>
              </a:xfrm>
              <a:blipFill rotWithShape="0">
                <a:blip r:embed="rId2"/>
                <a:stretch>
                  <a:fillRect l="-5430" t="-39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29" y="1796244"/>
            <a:ext cx="3374014" cy="2808312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457200" y="1796244"/>
            <a:ext cx="3466728" cy="43299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06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№3. Четырёхугольник АВС</a:t>
            </a:r>
            <a:r>
              <a:rPr lang="en-US" sz="2800" dirty="0" smtClean="0"/>
              <a:t>D</a:t>
            </a:r>
            <a:r>
              <a:rPr lang="ru-RU" sz="2800" dirty="0" smtClean="0"/>
              <a:t> вписан в окружность. Прямые АВ и С</a:t>
            </a:r>
            <a:r>
              <a:rPr lang="en-US" sz="2800" dirty="0" smtClean="0"/>
              <a:t>D</a:t>
            </a:r>
            <a:r>
              <a:rPr lang="ru-RU" sz="2800" dirty="0" smtClean="0"/>
              <a:t> пересекаются в точке К, ВК = 8, </a:t>
            </a:r>
            <a:r>
              <a:rPr lang="en-US" sz="2800" dirty="0" smtClean="0"/>
              <a:t>D</a:t>
            </a:r>
            <a:r>
              <a:rPr lang="ru-RU" sz="2800" dirty="0" smtClean="0"/>
              <a:t>К=12, ВС=6. Найдите А</a:t>
            </a:r>
            <a:r>
              <a:rPr lang="en-US" sz="2800" dirty="0" smtClean="0"/>
              <a:t>D</a:t>
            </a:r>
            <a:r>
              <a:rPr lang="ru-RU" sz="2800" dirty="0" smtClean="0"/>
              <a:t>. 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067943" y="1417638"/>
                <a:ext cx="4968553" cy="5440362"/>
              </a:xfrm>
            </p:spPr>
            <p:txBody>
              <a:bodyPr>
                <a:normAutofit fontScale="32500" lnSpcReduction="20000"/>
              </a:bodyPr>
              <a:lstStyle/>
              <a:p>
                <a:pPr marL="0" indent="0">
                  <a:buNone/>
                </a:pPr>
                <a:r>
                  <a:rPr lang="ru-RU" sz="8600" dirty="0" smtClean="0"/>
                  <a:t>               Решение:</a:t>
                </a:r>
              </a:p>
              <a:p>
                <a:pPr marL="0" indent="0">
                  <a:buNone/>
                </a:pPr>
                <a:r>
                  <a:rPr lang="ru-RU" sz="7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Рассмотрим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7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Δ</m:t>
                    </m:r>
                    <m:r>
                      <a:rPr lang="ru-RU" sz="7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АК</m:t>
                    </m:r>
                    <m:r>
                      <m:rPr>
                        <m:sty m:val="p"/>
                      </m:rPr>
                      <a:rPr lang="en-US" sz="7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D</m:t>
                    </m:r>
                    <m:r>
                      <a:rPr lang="ru-RU" sz="7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и </m:t>
                    </m:r>
                    <m:r>
                      <m:rPr>
                        <m:sty m:val="p"/>
                      </m:rPr>
                      <a:rPr lang="el-GR" sz="7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Δ</m:t>
                    </m:r>
                    <m:r>
                      <a:rPr lang="ru-RU" sz="7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СКВ:</m:t>
                    </m:r>
                  </m:oMath>
                </a14:m>
                <a:endParaRPr lang="ru-RU" sz="7400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ru-RU" sz="7400" dirty="0" smtClean="0">
                    <a:ea typeface="Cambria Math" panose="02040503050406030204" pitchFamily="18" charset="0"/>
                    <a:cs typeface="Calibri" panose="020F0502020204030204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ru-RU" sz="7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ru-RU" sz="7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К −общий, </m:t>
                    </m:r>
                  </m:oMath>
                </a14:m>
                <a:endParaRPr lang="ru-RU" sz="7400" b="0" i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7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2)по свойству углов</m:t>
                      </m:r>
                    </m:oMath>
                  </m:oMathPara>
                </a14:m>
                <a:endParaRPr lang="ru-RU" sz="7400" b="0" i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7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 четырёхугольника ,</m:t>
                      </m:r>
                    </m:oMath>
                  </m:oMathPara>
                </a14:m>
                <a:endParaRPr lang="ru-RU" sz="7400" b="0" i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7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вписанного в окружность,</m:t>
                      </m:r>
                    </m:oMath>
                  </m:oMathPara>
                </a14:m>
                <a:endParaRPr lang="ru-RU" sz="7400" b="0" i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7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7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D</m:t>
                      </m:r>
                      <m:r>
                        <a:rPr lang="ru-RU" sz="7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ru-RU" sz="7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ru-RU" sz="7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АВС=</m:t>
                      </m:r>
                      <m:sSup>
                        <m:sSupPr>
                          <m:ctrlPr>
                            <a:rPr lang="ru-RU" sz="7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ru-RU" sz="7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180</m:t>
                          </m:r>
                        </m:e>
                        <m:sup>
                          <m:r>
                            <a:rPr lang="ru-RU" sz="7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0</m:t>
                          </m:r>
                        </m:sup>
                      </m:sSup>
                      <m:r>
                        <a:rPr lang="ru-RU" sz="7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, </m:t>
                      </m:r>
                    </m:oMath>
                  </m:oMathPara>
                </a14:m>
                <a:endParaRPr lang="ru-RU" sz="7400" b="0" i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7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а </m:t>
                      </m:r>
                      <m:r>
                        <a:rPr lang="ru-RU" sz="7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ru-RU" sz="7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АВС+</m:t>
                      </m:r>
                      <m:r>
                        <a:rPr lang="ru-RU" sz="7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ru-RU" sz="7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СВК=</m:t>
                      </m:r>
                      <m:sSup>
                        <m:sSupPr>
                          <m:ctrlPr>
                            <a:rPr lang="ru-RU" sz="7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ru-RU" sz="7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180</m:t>
                          </m:r>
                        </m:e>
                        <m:sup>
                          <m:r>
                            <a:rPr lang="ru-RU" sz="7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0</m:t>
                          </m:r>
                        </m:sup>
                      </m:sSup>
                      <m:r>
                        <a:rPr lang="ru-RU" sz="7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, </m:t>
                      </m:r>
                    </m:oMath>
                  </m:oMathPara>
                </a14:m>
                <a:endParaRPr lang="ru-RU" sz="7400" b="0" i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7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⇒</m:t>
                      </m:r>
                      <m:r>
                        <a:rPr lang="ru-RU" sz="7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7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D</m:t>
                      </m:r>
                      <m:r>
                        <a:rPr lang="ru-RU" sz="7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ru-RU" sz="7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ru-RU" sz="7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СВК</m:t>
                      </m:r>
                    </m:oMath>
                  </m:oMathPara>
                </a14:m>
                <a:endParaRPr lang="ru-RU" sz="7400" b="0" dirty="0" smtClean="0"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ru-RU" sz="7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Значит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7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Δ</m:t>
                    </m:r>
                    <m:r>
                      <a:rPr lang="ru-RU" sz="7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АК</m:t>
                    </m:r>
                    <m:r>
                      <m:rPr>
                        <m:sty m:val="p"/>
                      </m:rPr>
                      <a:rPr lang="en-US" sz="7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D</m:t>
                    </m:r>
                    <m:r>
                      <a:rPr lang="ru-RU" sz="7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ru-RU" sz="7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ru-RU" sz="7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̴̴</m:t>
                    </m:r>
                    <m:r>
                      <a:rPr lang="ru-RU" sz="7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7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Δ</m:t>
                    </m:r>
                    <m:r>
                      <a:rPr lang="ru-RU" sz="7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СКВ</m:t>
                    </m:r>
                  </m:oMath>
                </a14:m>
                <a:r>
                  <a:rPr lang="ru-RU" sz="7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по двум углам,</a:t>
                </a:r>
              </a:p>
              <a:p>
                <a:pPr marL="0" indent="0">
                  <a:buNone/>
                </a:pPr>
                <a:r>
                  <a:rPr lang="ru-RU" sz="7400" dirty="0" smtClean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⇒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7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ru-RU" sz="7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К</m:t>
                        </m:r>
                        <m:r>
                          <m:rPr>
                            <m:sty m:val="p"/>
                          </m:rPr>
                          <a:rPr lang="en-US" sz="7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D</m:t>
                        </m:r>
                      </m:num>
                      <m:den>
                        <m:r>
                          <a:rPr lang="ru-RU" sz="7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КВ</m:t>
                        </m:r>
                      </m:den>
                    </m:f>
                  </m:oMath>
                </a14:m>
                <a:r>
                  <a:rPr lang="ru-RU" sz="7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74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ru-RU" sz="74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А</m:t>
                        </m:r>
                        <m:r>
                          <m:rPr>
                            <m:sty m:val="p"/>
                          </m:rPr>
                          <a:rPr lang="en-US" sz="74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D</m:t>
                        </m:r>
                      </m:num>
                      <m:den>
                        <m:r>
                          <a:rPr lang="ru-RU" sz="74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СВ</m:t>
                        </m:r>
                      </m:den>
                    </m:f>
                  </m:oMath>
                </a14:m>
                <a:r>
                  <a:rPr lang="ru-RU" sz="7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;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74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ru-RU" sz="74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12</m:t>
                        </m:r>
                      </m:num>
                      <m:den>
                        <m:r>
                          <a:rPr lang="ru-RU" sz="74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ru-RU" sz="7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740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ru-RU" sz="74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А</m:t>
                        </m:r>
                        <m:r>
                          <m:rPr>
                            <m:sty m:val="p"/>
                          </m:rPr>
                          <a:rPr lang="en-US" sz="74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D</m:t>
                        </m:r>
                      </m:num>
                      <m:den>
                        <m:r>
                          <a:rPr lang="ru-RU" sz="7400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ru-RU" sz="7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;  </a:t>
                </a:r>
              </a:p>
              <a:p>
                <a:pPr marL="0" indent="0">
                  <a:buNone/>
                </a:pPr>
                <a:r>
                  <a:rPr lang="ru-RU" sz="7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А</a:t>
                </a:r>
                <a:r>
                  <a:rPr lang="en-US" sz="7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ru-RU" sz="7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74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ru-RU" sz="74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12</m:t>
                        </m:r>
                        <m:r>
                          <a:rPr lang="ru-RU" sz="7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∙</m:t>
                        </m:r>
                        <m:r>
                          <a:rPr lang="ru-RU" sz="7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6</m:t>
                        </m:r>
                      </m:num>
                      <m:den>
                        <m:r>
                          <a:rPr lang="ru-RU" sz="74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ru-RU" sz="74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= 9</a:t>
                </a:r>
              </a:p>
              <a:p>
                <a:pPr marL="0" indent="0">
                  <a:buNone/>
                </a:pPr>
                <a:r>
                  <a:rPr lang="ru-RU" sz="8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8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                        Ответ : 9.</a:t>
                </a:r>
                <a:endParaRPr lang="ru-RU" sz="86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ru-RU" sz="4900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067943" y="1417638"/>
                <a:ext cx="4968553" cy="5440362"/>
              </a:xfrm>
              <a:blipFill rotWithShape="0">
                <a:blip r:embed="rId2"/>
                <a:stretch>
                  <a:fillRect l="-1840" t="-25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94" y="1621836"/>
            <a:ext cx="3565250" cy="2865322"/>
          </a:xfrm>
        </p:spPr>
      </p:pic>
    </p:spTree>
    <p:extLst>
      <p:ext uri="{BB962C8B-B14F-4D97-AF65-F5344CB8AC3E}">
        <p14:creationId xmlns:p14="http://schemas.microsoft.com/office/powerpoint/2010/main" val="140715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sz="2800" dirty="0" smtClean="0"/>
                  <a:t>№ 4.В </a:t>
                </a:r>
                <a:r>
                  <a:rPr lang="en-US" sz="2800" dirty="0" smtClean="0"/>
                  <a:t>∆</a:t>
                </a:r>
                <a:r>
                  <a:rPr lang="ru-RU" sz="2800" dirty="0" smtClean="0"/>
                  <a:t>АВС </a:t>
                </a:r>
                <a14:m>
                  <m:oMath xmlns:m="http://schemas.openxmlformats.org/officeDocument/2006/math"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С=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45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°, АВ=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ad>
                      <m:radPr>
                        <m:degHide m:val="on"/>
                        <m:ctrlP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ru-RU" sz="2800" dirty="0" smtClean="0"/>
                  <a:t>. Найдите радиус окружности, описанной около этого треугольника.  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r="-1185" b="-79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3563888" y="1417638"/>
                <a:ext cx="5328592" cy="5251722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u-RU" sz="3600" dirty="0" smtClean="0"/>
                  <a:t>             Решение :</a:t>
                </a:r>
              </a:p>
              <a:p>
                <a:pPr marL="0" indent="0">
                  <a:buNone/>
                </a:pPr>
                <a:r>
                  <a:rPr lang="ru-RU" sz="3600" dirty="0" smtClean="0"/>
                  <a:t>По следствию из теоремы синусов: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 panose="02040503050406030204" pitchFamily="18" charset="0"/>
                          </a:rPr>
                          <m:t>АВ</m:t>
                        </m:r>
                      </m:num>
                      <m:den>
                        <m:func>
                          <m:funcPr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60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ru-RU" sz="3600" b="0" i="1" smtClean="0">
                                <a:latin typeface="Cambria Math" panose="02040503050406030204" pitchFamily="18" charset="0"/>
                              </a:rPr>
                              <m:t>С</m:t>
                            </m:r>
                          </m:e>
                        </m:func>
                      </m:den>
                    </m:f>
                  </m:oMath>
                </a14:m>
                <a:r>
                  <a:rPr lang="ru-RU" sz="3600" dirty="0" smtClean="0"/>
                  <a:t> = 2</a:t>
                </a:r>
                <a:r>
                  <a:rPr lang="en-US" sz="3600" dirty="0" smtClean="0"/>
                  <a:t>R</a:t>
                </a:r>
                <a:r>
                  <a:rPr lang="ru-RU" sz="3600" dirty="0" smtClean="0"/>
                  <a:t>,</a:t>
                </a:r>
              </a:p>
              <a:p>
                <a:pPr marL="0" indent="0">
                  <a:buNone/>
                </a:pPr>
                <a:r>
                  <a:rPr lang="ru-RU" sz="3600" dirty="0" smtClean="0"/>
                  <a:t>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 panose="02040503050406030204" pitchFamily="18" charset="0"/>
                          </a:rPr>
                          <m:t>АВ</m:t>
                        </m:r>
                      </m:num>
                      <m:den>
                        <m:r>
                          <a:rPr lang="ru-RU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ru-RU" sz="3600" b="0" i="1" smtClean="0">
                                <a:latin typeface="Cambria Math" panose="02040503050406030204" pitchFamily="18" charset="0"/>
                              </a:rPr>
                              <m:t>С</m:t>
                            </m:r>
                          </m:e>
                        </m:func>
                      </m:den>
                    </m:f>
                  </m:oMath>
                </a14:m>
                <a:r>
                  <a:rPr lang="ru-RU" sz="3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ad>
                          <m:radPr>
                            <m:degHide m:val="on"/>
                            <m:ctrlPr>
                              <a:rPr lang="ru-RU" sz="36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ru-RU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ru-RU" sz="3600" b="0" i="1" smtClean="0">
                                <a:latin typeface="Cambria Math" panose="02040503050406030204" pitchFamily="18" charset="0"/>
                              </a:rPr>
                              <m:t>45</m:t>
                            </m:r>
                            <m:r>
                              <a:rPr lang="ru-RU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e>
                        </m:func>
                      </m:den>
                    </m:f>
                  </m:oMath>
                </a14:m>
                <a:r>
                  <a:rPr lang="ru-RU" sz="36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0" i="1" dirty="0" smtClean="0">
                            <a:latin typeface="Cambria Math" panose="02040503050406030204" pitchFamily="18" charset="0"/>
                          </a:rPr>
                          <m:t>6</m:t>
                        </m:r>
                        <m:rad>
                          <m:radPr>
                            <m:degHide m:val="on"/>
                            <m:ctrlPr>
                              <a:rPr lang="ru-RU" sz="3600" b="0" i="1" dirty="0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ru-RU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ru-RU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ru-RU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ru-RU" sz="36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ru-RU" sz="36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ru-RU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</m:oMath>
                </a14:m>
                <a:r>
                  <a:rPr lang="ru-RU" sz="3600" dirty="0" smtClean="0"/>
                  <a:t>=6</a:t>
                </a:r>
                <a:endParaRPr lang="ru-RU" sz="3600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ru-RU" sz="3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3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       Ответ : 6</a:t>
                </a:r>
                <a:endParaRPr lang="ru-RU" sz="3600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3563888" y="1417638"/>
                <a:ext cx="5328592" cy="5251722"/>
              </a:xfrm>
              <a:blipFill rotWithShape="0">
                <a:blip r:embed="rId3"/>
                <a:stretch>
                  <a:fillRect l="-3547" t="-1858" r="-38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46" y="1600199"/>
            <a:ext cx="2925118" cy="2880115"/>
          </a:xfrm>
        </p:spPr>
      </p:pic>
    </p:spTree>
    <p:extLst>
      <p:ext uri="{BB962C8B-B14F-4D97-AF65-F5344CB8AC3E}">
        <p14:creationId xmlns:p14="http://schemas.microsoft.com/office/powerpoint/2010/main" val="156900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ru-RU" sz="2800" dirty="0" smtClean="0"/>
                  <a:t>№ 5. </a:t>
                </a:r>
                <a:r>
                  <a:rPr lang="ru-RU" sz="2800" dirty="0"/>
                  <a:t>В </a:t>
                </a:r>
                <a:r>
                  <a:rPr lang="en-US" sz="2800" dirty="0"/>
                  <a:t>∆</a:t>
                </a:r>
                <a:r>
                  <a:rPr lang="ru-RU" sz="2800" dirty="0"/>
                  <a:t>АВС </a:t>
                </a:r>
                <a14:m>
                  <m:oMath xmlns:m="http://schemas.openxmlformats.org/officeDocument/2006/math"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С=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120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°, АВ=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18</m:t>
                    </m:r>
                    <m:rad>
                      <m:radPr>
                        <m:degHide m:val="on"/>
                        <m:ctrlP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ru-RU" sz="2800" dirty="0"/>
                  <a:t>. Найдите радиус окружности, описанной около этого треугольника</a:t>
                </a:r>
                <a:r>
                  <a:rPr lang="ru-RU" sz="2800" dirty="0" smtClean="0"/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b="-15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3779912" y="1600200"/>
                <a:ext cx="4906888" cy="4525963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                 Решение :</a:t>
                </a:r>
                <a:endParaRPr lang="ru-RU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АВ</m:t>
                        </m:r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С</m:t>
                            </m:r>
                          </m:e>
                        </m:func>
                      </m:den>
                    </m:f>
                  </m:oMath>
                </a14:m>
                <a:r>
                  <a:rPr lang="ru-RU" dirty="0"/>
                  <a:t> = 2</a:t>
                </a:r>
                <a:r>
                  <a:rPr lang="en-US" dirty="0"/>
                  <a:t>R</a:t>
                </a:r>
                <a:r>
                  <a:rPr lang="ru-RU" dirty="0"/>
                  <a:t>,</a:t>
                </a:r>
              </a:p>
              <a:p>
                <a:pPr marL="0" indent="0">
                  <a:buNone/>
                </a:pPr>
                <a:r>
                  <a:rPr lang="ru-RU" dirty="0"/>
                  <a:t>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АВ</m:t>
                        </m:r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С</m:t>
                            </m:r>
                          </m:e>
                        </m:func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18</m:t>
                        </m:r>
                        <m:rad>
                          <m:radPr>
                            <m:degHide m:val="on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ru-RU" b="0" i="1" smtClean="0">
                                <a:latin typeface="Cambria Math" panose="02040503050406030204" pitchFamily="18" charset="0"/>
                              </a:rPr>
                              <m:t>120</m:t>
                            </m:r>
                            <m:r>
                              <a:rPr lang="ru-RU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e>
                        </m:func>
                      </m:den>
                    </m:f>
                  </m:oMath>
                </a14:m>
                <a:r>
                  <a:rPr lang="ru-RU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18</m:t>
                        </m:r>
                        <m:rad>
                          <m:radPr>
                            <m:degHide m:val="on"/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ru-RU" i="1"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ru-RU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ru-RU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e>
                        </m:func>
                      </m:den>
                    </m:f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ru-RU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dirty="0" smtClean="0">
                            <a:latin typeface="Cambria Math" panose="02040503050406030204" pitchFamily="18" charset="0"/>
                          </a:rPr>
                          <m:t>18</m:t>
                        </m:r>
                        <m:rad>
                          <m:radPr>
                            <m:degHide m:val="on"/>
                            <m:ctrlPr>
                              <a:rPr lang="ru-RU" i="1" dirty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ru-RU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ru-RU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ru-RU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ru-RU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ru-RU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</m:oMath>
                </a14:m>
                <a:r>
                  <a:rPr lang="ru-RU" dirty="0" smtClean="0"/>
                  <a:t> = 18</a:t>
                </a:r>
                <a:endParaRPr lang="ru-RU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ru-RU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ru-RU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Ответ : 18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3779912" y="1600200"/>
                <a:ext cx="4906888" cy="4525963"/>
              </a:xfrm>
              <a:blipFill rotWithShape="0">
                <a:blip r:embed="rId3"/>
                <a:stretch>
                  <a:fillRect l="-2484" t="-22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04" y="1600200"/>
            <a:ext cx="3244076" cy="3293983"/>
          </a:xfrm>
        </p:spPr>
      </p:pic>
    </p:spTree>
    <p:extLst>
      <p:ext uri="{BB962C8B-B14F-4D97-AF65-F5344CB8AC3E}">
        <p14:creationId xmlns:p14="http://schemas.microsoft.com/office/powerpoint/2010/main" val="273932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№ 6.Углы В и С </a:t>
            </a:r>
            <a:r>
              <a:rPr lang="en-US" sz="2800" dirty="0"/>
              <a:t>∆</a:t>
            </a:r>
            <a:r>
              <a:rPr lang="ru-RU" sz="2800" dirty="0" smtClean="0"/>
              <a:t>АВС равны соответственно 66⁰и 84⁰. Найдите ВС, если радиус окружности, описанной около </a:t>
            </a:r>
            <a:r>
              <a:rPr lang="en-US" sz="2800" dirty="0"/>
              <a:t>∆</a:t>
            </a:r>
            <a:r>
              <a:rPr lang="ru-RU" sz="2800" dirty="0" smtClean="0"/>
              <a:t>АВС, равен 15. 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3707904" y="1600200"/>
                <a:ext cx="5328592" cy="514116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          Решение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ВС</m:t>
                        </m:r>
                      </m:num>
                      <m:den>
                        <m:func>
                          <m:func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ru-RU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А</m:t>
                            </m:r>
                          </m:e>
                        </m:func>
                      </m:den>
                    </m:f>
                  </m:oMath>
                </a14:m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= 2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R</a:t>
                </a: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⇒ ВС = 2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R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sin</m:t>
                        </m:r>
                      </m:fName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А</m:t>
                        </m:r>
                      </m:e>
                    </m:func>
                  </m:oMath>
                </a14:m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,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А=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180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°−</m:t>
                    </m:r>
                    <m:d>
                      <m:dPr>
                        <m:ctrlP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66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°+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84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°</m:t>
                        </m:r>
                      </m:e>
                    </m:d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30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,</a:t>
                </a:r>
              </a:p>
              <a:p>
                <a:pPr marL="0" indent="0">
                  <a:buNone/>
                </a:pP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ВС = 2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∙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15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∙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sin</m:t>
                        </m:r>
                      </m:fName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30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°=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30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∙</m:t>
                        </m:r>
                        <m:f>
                          <m:fPr>
                            <m:ctrlPr>
                              <a:rPr lang="ru-RU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ru-RU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ru-RU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= 15</a:t>
                </a:r>
              </a:p>
              <a:p>
                <a:pPr marL="0" indent="0">
                  <a:buNone/>
                </a:pPr>
                <a:endParaRPr lang="ru-RU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ru-RU" dirty="0" smtClean="0"/>
                  <a:t>              Ответ : 15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3707904" y="1600200"/>
                <a:ext cx="5328592" cy="5141168"/>
              </a:xfrm>
              <a:blipFill rotWithShape="0">
                <a:blip r:embed="rId2"/>
                <a:stretch>
                  <a:fillRect l="-2288" t="-11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60" y="1600200"/>
            <a:ext cx="2917552" cy="2872666"/>
          </a:xfrm>
        </p:spPr>
      </p:pic>
    </p:spTree>
    <p:extLst>
      <p:ext uri="{BB962C8B-B14F-4D97-AF65-F5344CB8AC3E}">
        <p14:creationId xmlns:p14="http://schemas.microsoft.com/office/powerpoint/2010/main" val="162374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№ 7.Центр окружности, описанной около </a:t>
            </a:r>
            <a:r>
              <a:rPr lang="en-US" sz="2800" dirty="0"/>
              <a:t>∆</a:t>
            </a:r>
            <a:r>
              <a:rPr lang="ru-RU" sz="2800" dirty="0" smtClean="0"/>
              <a:t>АВС, лежит на стороне АВ. Радиус окружности равен 20. Найдите ВС, если АС = 32.</a:t>
            </a:r>
            <a:r>
              <a:rPr lang="ru-RU" sz="1800" dirty="0" smtClean="0"/>
              <a:t> 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3285594" y="1413512"/>
                <a:ext cx="5678894" cy="5327856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                   Решение :</a:t>
                </a:r>
              </a:p>
              <a:p>
                <a:pPr marL="0" indent="0">
                  <a:buNone/>
                </a:pP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АВ = 2</a:t>
                </a:r>
                <a:r>
                  <a:rPr lang="en-US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R</a:t>
                </a: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= 2 </a:t>
                </a:r>
                <a:r>
                  <a:rPr lang="he-IL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ּ</a:t>
                </a: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20 = 40,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С=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90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°, так как опирается </m:t>
                      </m:r>
                    </m:oMath>
                  </m:oMathPara>
                </a14:m>
                <a:endParaRPr lang="ru-RU" b="0" i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на диаметр АВ</m:t>
                    </m:r>
                  </m:oMath>
                </a14:m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По теореме Пифагора:</a:t>
                </a:r>
              </a:p>
              <a:p>
                <a:pPr marL="0" indent="0">
                  <a:buNone/>
                </a:pP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АВ² = АС²+ВС²,   ВС² = АВ² - АС²,</a:t>
                </a:r>
              </a:p>
              <a:p>
                <a:pPr marL="0" indent="0">
                  <a:buNone/>
                </a:pP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ВС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ru-RU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40</m:t>
                            </m:r>
                          </m:e>
                          <m:sup>
                            <m:r>
                              <a:rPr lang="ru-RU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ru-RU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32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²</m:t>
                        </m:r>
                      </m:e>
                    </m:rad>
                  </m:oMath>
                </a14:m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radPr>
                      <m:deg/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1600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1024</m:t>
                        </m:r>
                      </m:e>
                    </m:rad>
                  </m:oMath>
                </a14:m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=</a:t>
                </a:r>
              </a:p>
              <a:p>
                <a:pPr marL="0" indent="0">
                  <a:buNone/>
                </a:pP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radPr>
                      <m:deg/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576</m:t>
                        </m:r>
                      </m:e>
                    </m:rad>
                  </m:oMath>
                </a14:m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= 24</a:t>
                </a:r>
              </a:p>
              <a:p>
                <a:pPr marL="0" indent="0">
                  <a:buNone/>
                </a:pPr>
                <a:endParaRPr lang="ru-RU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ru-RU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                  Ответ : 24</a:t>
                </a:r>
                <a:endParaRPr lang="ru-RU" dirty="0"/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3285594" y="1413512"/>
                <a:ext cx="5678894" cy="5327856"/>
              </a:xfrm>
              <a:blipFill rotWithShape="0">
                <a:blip r:embed="rId2"/>
                <a:stretch>
                  <a:fillRect l="-2253" t="-1144" b="-14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13512"/>
            <a:ext cx="3178090" cy="3023600"/>
          </a:xfrm>
        </p:spPr>
      </p:pic>
    </p:spTree>
    <p:extLst>
      <p:ext uri="{BB962C8B-B14F-4D97-AF65-F5344CB8AC3E}">
        <p14:creationId xmlns:p14="http://schemas.microsoft.com/office/powerpoint/2010/main" val="109975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1028</TotalTime>
  <Words>1003</Words>
  <Application>Microsoft Office PowerPoint</Application>
  <PresentationFormat>Экран (4:3)</PresentationFormat>
  <Paragraphs>218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Cambria Math</vt:lpstr>
      <vt:lpstr>Тема Office</vt:lpstr>
      <vt:lpstr>Специальное оформление</vt:lpstr>
      <vt:lpstr>ОКРУЖНОСТЬ В ЗАДАЧАХ ОГЭ (2 часть)</vt:lpstr>
      <vt:lpstr>План занятия</vt:lpstr>
      <vt:lpstr>№1. Хорды АС и ВD окружности пересекаются в точке Р, РВ= 15, СР=6, DР=10. Найдите АР.</vt:lpstr>
      <vt:lpstr>№2. Через точку А, лежащую вне окружности, проведены две прямые. Одна прямая касается окружности в точке К. Другая прямая пересекает окружность в точках В и С, причём АВ=2, АС=8. Найдите АК.</vt:lpstr>
      <vt:lpstr>№3. Четырёхугольник АВСD вписан в окружность. Прямые АВ и СD пересекаются в точке К, ВК = 8, DК=12, ВС=6. Найдите АD. </vt:lpstr>
      <vt:lpstr>№ 4.В ∆АВС ∠С=45°, АВ=6√(2 ). Найдите радиус окружности, описанной около этого треугольника.  </vt:lpstr>
      <vt:lpstr>№ 5. В ∆АВС ∠С=120°, АВ=18√(3 ). Найдите радиус окружности, описанной около этого треугольника </vt:lpstr>
      <vt:lpstr>№ 6.Углы В и С ∆АВС равны соответственно 66⁰и 84⁰. Найдите ВС, если радиус окружности, описанной около ∆АВС, равен 15. </vt:lpstr>
      <vt:lpstr>№ 7.Центр окружности, описанной около ∆АВС, лежит на стороне АВ. Радиус окружности равен 20. Найдите ВС, если АС = 32. </vt:lpstr>
      <vt:lpstr>№ 8.В ∆АВС  ∠С=90°, М-середина стороны АВ, АВ=32,ВС=12. Найдите СМ.</vt:lpstr>
      <vt:lpstr>№ 9. Сторона равностороннего треугольника равна 6√3. Найдите радиус окружности, описанной около этого треугольника</vt:lpstr>
      <vt:lpstr>№ 10. Радиус окружности, описанной около равностороннего треугольника, равен 2√3. Найдите длину стороны этого треугольника.</vt:lpstr>
      <vt:lpstr>№ 11. Радиус окружности, описанной около равностороннего треугольника, равен 10. Найдите высоту этого треугольника. </vt:lpstr>
      <vt:lpstr>№ 12.Сторона квадрата равна 4√2. Найдите радиус окружности, описанной около этого квадрата.  </vt:lpstr>
      <vt:lpstr>№ 13.Радиус окружности, описанной около квадрата, равен 16√2. Найдите длину стороны этого квадрата.</vt:lpstr>
      <vt:lpstr>№ 14.Периметр треугольника равен 33, одна из сторон равна 7, а радиус вписанной в него окружности равен 2. Найдите площадь этого треугольника.  </vt:lpstr>
      <vt:lpstr>№ 15.Сторона равностороннего треугольника равна 10√3 . Найдите радиус окружности, вписанной в этот треугольник. </vt:lpstr>
      <vt:lpstr>№ 16.Радиус окружности, вписанной в равносторонний треугольник, равен 8. Найдите высоту этого треугольника.  </vt:lpstr>
      <vt:lpstr>№ 17. Радиус окружности, вписанной в равносторонний треугольник, равен 2√3. Найдите длину стороны этого треугольника.  </vt:lpstr>
      <vt:lpstr>№ 18.Сторона квадрата равна 6. Найдите радиус окружности, вписанной в этот квадрат.  </vt:lpstr>
      <vt:lpstr>№ 19. Радиус вписанной в квадрат окружности равен 4√2. Найдите диагональ этого квадрата. </vt:lpstr>
      <vt:lpstr>№ 20. Радиус окружности, вписанной в трапецию, равен 16. Найдите высоту этой трапеции. </vt:lpstr>
      <vt:lpstr>№ 21. Четырёхугольник  АВСD описан около окружности, АВ=7, ВС=10, СD=14. Найдите АD.</vt:lpstr>
      <vt:lpstr>№ 22. Трапеция АВСD с основаниями АD и ВС описана около окружности, АВ = 11, ВС = 6, СD = 9. Найдите АD.</vt:lpstr>
      <vt:lpstr>№ 23. Радиус окружности, описанной около квадрата, равен 4√2 . Найдите радиус окружности, вписанной в этот квадрат.</vt:lpstr>
      <vt:lpstr>№ 24. Радиус вписанной в квадрат окружности равен 2√2. Найдите радиус окружности, описанной около этого квадрата.  </vt:lpstr>
      <vt:lpstr>№ 25. На окружности с центром в точке О отмечены точки А и В так, что ∠АОВ = 122⁰. Длина меньшей дуги АВ равна 61. Найдите длину большей дуги АВ.</vt:lpstr>
      <vt:lpstr>№ 26. Площадь круга равна 69. Найдите площадь сектора этого круга, центральный угол которого равен 120⁰.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Иван Паньков</cp:lastModifiedBy>
  <cp:revision>112</cp:revision>
  <dcterms:created xsi:type="dcterms:W3CDTF">2009-01-08T12:15:48Z</dcterms:created>
  <dcterms:modified xsi:type="dcterms:W3CDTF">2020-01-13T11:06:44Z</dcterms:modified>
</cp:coreProperties>
</file>