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78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24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"/>
            <a:ext cx="9143999" cy="6852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13.01.2020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8496944" cy="237626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ОКРУЖНОСТЬ В ЗАДАЧАХ ОГЭ (2 часть)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8.В </a:t>
                </a:r>
                <a:r>
                  <a:rPr lang="en-US" sz="2800" dirty="0"/>
                  <a:t>∆</a:t>
                </a:r>
                <a:r>
                  <a:rPr lang="ru-RU" sz="2800" dirty="0"/>
                  <a:t>АВС 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М−середина стороны АВ, АВ=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,ВС=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Найдите СМ.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 М – центр окружности, описанной около прямоугольного </a:t>
                </a:r>
                <a:r>
                  <a:rPr lang="en-US" sz="3200" dirty="0"/>
                  <a:t>∆</a:t>
                </a:r>
                <a:r>
                  <a:rPr lang="ru-RU" sz="3200" dirty="0" smtClean="0"/>
                  <a:t>АВС,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marL="0" indent="0">
                  <a:buNone/>
                </a:pP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СМ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/>
                  <a:t> = 16</a:t>
                </a:r>
              </a:p>
              <a:p>
                <a:pPr marL="0" indent="0">
                  <a:buNone/>
                </a:pP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          Ответ : 16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525963"/>
              </a:xfrm>
              <a:blipFill rotWithShape="0">
                <a:blip r:embed="rId3"/>
                <a:stretch>
                  <a:fillRect l="-3381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4" y="1418192"/>
            <a:ext cx="2867780" cy="2130350"/>
          </a:xfrm>
        </p:spPr>
      </p:pic>
    </p:spTree>
    <p:extLst>
      <p:ext uri="{BB962C8B-B14F-4D97-AF65-F5344CB8AC3E}">
        <p14:creationId xmlns:p14="http://schemas.microsoft.com/office/powerpoint/2010/main" val="27121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6632"/>
                <a:ext cx="8229600" cy="1944216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/>
                  <a:t>№ 9. Сторона равностороннего треугольника равна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 smtClean="0"/>
                  <a:t>. Найдите радиус окружности, описанной около этого треугольника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6632"/>
                <a:ext cx="8229600" cy="1944216"/>
              </a:xfrm>
              <a:blipFill rotWithShape="0">
                <a:blip r:embed="rId2"/>
                <a:stretch>
                  <a:fillRect l="-519" r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1920" y="2060848"/>
                <a:ext cx="4834880" cy="406531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Углы равностороннего треугольника равны 60⁰.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 smtClean="0"/>
                  <a:t> = 2</a:t>
                </a:r>
                <a:r>
                  <a:rPr lang="en-US" dirty="0" smtClean="0"/>
                  <a:t>R</a:t>
                </a:r>
                <a:r>
                  <a:rPr lang="ru-RU" dirty="0" smtClean="0"/>
                  <a:t>,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R</a:t>
                </a:r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 smtClean="0"/>
                  <a:t> = 6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             Ответ : 6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1920" y="2060848"/>
                <a:ext cx="4834880" cy="4065315"/>
              </a:xfrm>
              <a:blipFill rotWithShape="0">
                <a:blip r:embed="rId3"/>
                <a:stretch>
                  <a:fillRect l="-2648" t="-1349" b="-3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5" y="1916832"/>
            <a:ext cx="2932582" cy="3062344"/>
          </a:xfrm>
        </p:spPr>
      </p:pic>
    </p:spTree>
    <p:extLst>
      <p:ext uri="{BB962C8B-B14F-4D97-AF65-F5344CB8AC3E}">
        <p14:creationId xmlns:p14="http://schemas.microsoft.com/office/powerpoint/2010/main" val="41077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10. Радиус окружности, описанной около равностороннего треугольника, равен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 smtClean="0"/>
                  <a:t>. Найдите длину стороны этого треугольника.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815" t="-9574" r="-1630" b="-18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0" y="1600201"/>
            <a:ext cx="2974980" cy="29107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9872" y="1772816"/>
                <a:ext cx="5266928" cy="43533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                Решение: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ru-RU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3200" dirty="0"/>
                  <a:t> = 2</a:t>
                </a:r>
                <a:r>
                  <a:rPr lang="en-US" sz="3200" dirty="0" smtClean="0"/>
                  <a:t>R</a:t>
                </a:r>
                <a:r>
                  <a:rPr lang="ru-RU" sz="3200" dirty="0" smtClean="0"/>
                  <a:t>, </a:t>
                </a:r>
                <a:r>
                  <a:rPr lang="ru-R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he-I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e-I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/>
                  <a:t> </a:t>
                </a:r>
                <a:r>
                  <a:rPr lang="ru-RU" sz="3200" dirty="0"/>
                  <a:t>;</a:t>
                </a: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 smtClean="0"/>
                  <a:t> 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dirty="0" smtClean="0"/>
                  <a:t> </a:t>
                </a:r>
                <a:r>
                  <a:rPr lang="en-US" sz="3200" dirty="0"/>
                  <a:t>R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200" dirty="0" smtClean="0"/>
                  <a:t> = 6</a:t>
                </a:r>
                <a:endParaRPr lang="ru-RU" sz="3200" dirty="0"/>
              </a:p>
              <a:p>
                <a:pPr marL="0" indent="0">
                  <a:buNone/>
                </a:pPr>
                <a:r>
                  <a:rPr lang="ru-RU" sz="3200" dirty="0"/>
                  <a:t>  </a:t>
                </a: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              Ответ :  6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9872" y="1772816"/>
                <a:ext cx="5266928" cy="4353347"/>
              </a:xfrm>
              <a:blipFill rotWithShape="0">
                <a:blip r:embed="rId4"/>
                <a:stretch>
                  <a:fillRect t="-1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2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11. Радиус окружности, описанной около равностороннего треугольника, равен 10. Найдите высоту этого треугольника.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 равностороннем треугольнике медианы совпадают с высотами и биссектрисами , а каждая медиана точкой пересечения делится в отношении 2:1, считая от вершины, </a:t>
                </a:r>
                <a:r>
                  <a:rPr lang="ru-RU" dirty="0" err="1" smtClean="0"/>
                  <a:t>т.е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ru-RU" dirty="0" smtClean="0"/>
                  <a:t> = 2:1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h</a:t>
                </a:r>
                <a:r>
                  <a:rPr lang="ru-RU" dirty="0" smtClean="0"/>
                  <a:t>, тогда</a:t>
                </a:r>
              </a:p>
              <a:p>
                <a:pPr marL="0" indent="0">
                  <a:buNone/>
                </a:pPr>
                <a:r>
                  <a:rPr lang="en-US" dirty="0"/>
                  <a:t>h</a:t>
                </a:r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= 15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Ответ : 15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  <a:blipFill rotWithShape="0">
                <a:blip r:embed="rId2"/>
                <a:stretch>
                  <a:fillRect l="-1979" t="-1887" r="-3430" b="-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5"/>
            <a:ext cx="2952328" cy="3030021"/>
          </a:xfrm>
        </p:spPr>
      </p:pic>
    </p:spTree>
    <p:extLst>
      <p:ext uri="{BB962C8B-B14F-4D97-AF65-F5344CB8AC3E}">
        <p14:creationId xmlns:p14="http://schemas.microsoft.com/office/powerpoint/2010/main" val="80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507288" cy="1143000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/>
                  <a:t>№ 12.Сторона квадрата равна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 smtClean="0"/>
                  <a:t>. Найдите радиус окружности, описанной около этого квадрата. 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507288" cy="1143000"/>
              </a:xfrm>
              <a:blipFill rotWithShape="0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0"/>
                <a:ext cx="496855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           Решение :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             </a:t>
                </a:r>
                <a:r>
                  <a:rPr lang="en-US" sz="3200" dirty="0" smtClean="0"/>
                  <a:t>R</a:t>
                </a:r>
                <a:r>
                  <a:rPr lang="ru-RU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3200" dirty="0" smtClean="0"/>
                  <a:t> ;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             </a:t>
                </a:r>
                <a:r>
                  <a:rPr lang="en-US" sz="3200" dirty="0"/>
                  <a:t>R</a:t>
                </a:r>
                <a:r>
                  <a:rPr lang="ru-RU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3200" dirty="0" smtClean="0"/>
                  <a:t> = 4</a:t>
                </a:r>
              </a:p>
              <a:p>
                <a:pPr marL="0" indent="0">
                  <a:buNone/>
                </a:pP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 smtClean="0"/>
                  <a:t>              Ответ : 4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0"/>
                <a:ext cx="4968552" cy="4525963"/>
              </a:xfrm>
              <a:blipFill rotWithShape="0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2880320" cy="3006648"/>
          </a:xfr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1187624" y="2906974"/>
            <a:ext cx="982370" cy="956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274638"/>
                <a:ext cx="8568952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13.Радиус окружности, описанной около квадрата, равен 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b="0" i="0" smtClean="0">
                        <a:latin typeface="Cambria Math" panose="02040503050406030204" pitchFamily="18" charset="0"/>
                      </a:rPr>
                      <m:t>. Найдите длину стороны этого квадрата.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274638"/>
                <a:ext cx="8568952" cy="1143000"/>
              </a:xfrm>
              <a:blipFill rotWithShape="0">
                <a:blip r:embed="rId2"/>
                <a:stretch>
                  <a:fillRect r="-640" b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</a:t>
                </a:r>
                <a:r>
                  <a:rPr lang="ru-RU" sz="3200" dirty="0" smtClean="0"/>
                  <a:t>Решение: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    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 smtClean="0"/>
                  <a:t>   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sz="3200" dirty="0" smtClean="0"/>
                  <a:t>= 32</a:t>
                </a:r>
                <a:endParaRPr lang="ru-RU" sz="3200" dirty="0"/>
              </a:p>
              <a:p>
                <a:pPr marL="0" indent="0">
                  <a:buNone/>
                </a:pP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         Ответ : 32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525963"/>
              </a:xfrm>
              <a:blipFill rotWithShape="0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3277248" cy="3420985"/>
          </a:xfrm>
        </p:spPr>
      </p:pic>
    </p:spTree>
    <p:extLst>
      <p:ext uri="{BB962C8B-B14F-4D97-AF65-F5344CB8AC3E}">
        <p14:creationId xmlns:p14="http://schemas.microsoft.com/office/powerpoint/2010/main" val="30903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37" y="274638"/>
            <a:ext cx="8874159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14.Периметр треугольника равен 33, одна из сторон равна 7, а радиус вписанной в него окружности равен 2. Найдите площадь этого треугольника. 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          Решение :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            </a:t>
                </a:r>
                <a:r>
                  <a:rPr lang="en-US" sz="3200" dirty="0" smtClean="0"/>
                  <a:t>S</a:t>
                </a:r>
                <a:r>
                  <a:rPr lang="ru-RU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dirty="0" smtClean="0">
                            <a:latin typeface="Cambria Math" panose="02040503050406030204" pitchFamily="18" charset="0"/>
                          </a:rPr>
                          <m:t>Р</m:t>
                        </m:r>
                      </m:num>
                      <m:den>
                        <m:r>
                          <a:rPr lang="ru-RU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 </a:t>
                </a:r>
                <a:r>
                  <a:rPr lang="ru-RU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ru-RU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33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200" dirty="0" smtClean="0"/>
                  <a:t> = 33</a:t>
                </a:r>
              </a:p>
              <a:p>
                <a:pPr marL="0" indent="0">
                  <a:buNone/>
                </a:pPr>
                <a:endParaRPr lang="ru-RU" sz="3200" dirty="0"/>
              </a:p>
              <a:p>
                <a:pPr marL="0" indent="0">
                  <a:buNone/>
                </a:pP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             Ответ : 33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  <a:blipFill rotWithShape="0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226071" cy="2619457"/>
          </a:xfrm>
        </p:spPr>
      </p:pic>
    </p:spTree>
    <p:extLst>
      <p:ext uri="{BB962C8B-B14F-4D97-AF65-F5344CB8AC3E}">
        <p14:creationId xmlns:p14="http://schemas.microsoft.com/office/powerpoint/2010/main" val="15437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43528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15.Сторона равностороннего треугольника равна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 smtClean="0"/>
                  <a:t> . Найдите радиус окружности, вписанной в этот треугольник.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435280" cy="1143000"/>
              </a:xfrm>
              <a:blipFill rotWithShape="0">
                <a:blip r:embed="rId2"/>
                <a:stretch>
                  <a:fillRect l="-217" r="-1156" b="-1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3000" dirty="0" smtClean="0"/>
                  <a:t>             Решение :</a:t>
                </a:r>
              </a:p>
              <a:p>
                <a:pPr marL="0" indent="0">
                  <a:buNone/>
                </a:pPr>
                <a:r>
                  <a:rPr lang="ru-RU" sz="3000" dirty="0" smtClean="0"/>
                  <a:t>Радиус </a:t>
                </a:r>
                <a:r>
                  <a:rPr lang="en-US" sz="3000" dirty="0" smtClean="0"/>
                  <a:t>r</a:t>
                </a:r>
                <a:r>
                  <a:rPr lang="ru-RU" sz="3000" dirty="0" smtClean="0"/>
                  <a:t> окружности, вписанной в правильный треугольник со стороной </a:t>
                </a:r>
                <a14:m>
                  <m:oMath xmlns:m="http://schemas.openxmlformats.org/officeDocument/2006/math">
                    <m:r>
                      <a:rPr lang="ru-RU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равен </m:t>
                    </m:r>
                    <m:f>
                      <m:fPr>
                        <m:ctrlPr>
                          <a:rPr lang="ru-RU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3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000" dirty="0"/>
                  <a:t>r</a:t>
                </a:r>
                <a:r>
                  <a:rPr lang="ru-RU" sz="3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ru-RU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ru-RU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3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ru-RU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3000" dirty="0" smtClean="0"/>
                  <a:t> = 5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     Ответ : 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  <a:blipFill rotWithShape="0">
                <a:blip r:embed="rId3"/>
                <a:stretch>
                  <a:fillRect l="-3034" t="-2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3" y="1700808"/>
            <a:ext cx="3133535" cy="2880320"/>
          </a:xfrm>
        </p:spPr>
      </p:pic>
    </p:spTree>
    <p:extLst>
      <p:ext uri="{BB962C8B-B14F-4D97-AF65-F5344CB8AC3E}">
        <p14:creationId xmlns:p14="http://schemas.microsoft.com/office/powerpoint/2010/main" val="5965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16.Радиус окружности, вписанной в равносторонний треугольник, равен 8. Найдите высоту этого треугольника. 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0087" y="1600200"/>
            <a:ext cx="4886713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Решение :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en-US" sz="3200" dirty="0" smtClean="0"/>
              <a:t>      R : r = 2:1, 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h = 3 </a:t>
            </a:r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ּ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r = 3 </a:t>
            </a:r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ּ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8 = 24</a:t>
            </a:r>
            <a:endParaRPr lang="ru-R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Ответ :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1700808"/>
            <a:ext cx="3130784" cy="2880320"/>
          </a:xfrm>
        </p:spPr>
      </p:pic>
      <p:sp>
        <p:nvSpPr>
          <p:cNvPr id="9" name="Блок-схема: узел 8"/>
          <p:cNvSpPr/>
          <p:nvPr/>
        </p:nvSpPr>
        <p:spPr>
          <a:xfrm>
            <a:off x="2123728" y="3501008"/>
            <a:ext cx="144016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46663" y="370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35786" y="2771636"/>
            <a:ext cx="25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1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17. Радиус </a:t>
                </a:r>
                <a:r>
                  <a:rPr lang="ru-RU" sz="2800" dirty="0"/>
                  <a:t>окружности, вписанной в равносторонний треугольник, равен </a:t>
                </a:r>
                <a:r>
                  <a:rPr lang="ru-RU" sz="2800" dirty="0" smtClean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 smtClean="0"/>
                  <a:t>. </a:t>
                </a:r>
                <a:r>
                  <a:rPr lang="ru-RU" sz="2800" dirty="0"/>
                  <a:t>Найдите </a:t>
                </a:r>
                <a:r>
                  <a:rPr lang="ru-RU" sz="2800" dirty="0" smtClean="0"/>
                  <a:t>длину стороны </a:t>
                </a:r>
                <a:r>
                  <a:rPr lang="ru-RU" sz="2800" dirty="0"/>
                  <a:t>этого треугольника.</a:t>
                </a:r>
                <a:r>
                  <a:rPr lang="ru-RU" sz="2800" dirty="0" smtClean="0"/>
                  <a:t> 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9574" b="-18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3928" y="1628800"/>
                <a:ext cx="496855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</a:t>
                </a:r>
                <a:r>
                  <a:rPr lang="ru-RU" sz="3200" dirty="0" smtClean="0"/>
                  <a:t>Решение : </a:t>
                </a:r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   </a:t>
                </a:r>
                <a:r>
                  <a:rPr lang="en-US" sz="3200" dirty="0" smtClean="0"/>
                  <a:t>r</a:t>
                </a:r>
                <a:r>
                  <a:rPr lang="ru-RU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⇒ 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200" dirty="0" smtClean="0"/>
                  <a:t> </a:t>
                </a:r>
                <a:r>
                  <a:rPr lang="he-IL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3200" dirty="0" smtClean="0"/>
                  <a:t> </a:t>
                </a:r>
                <a:r>
                  <a:rPr lang="en-US" sz="3200" dirty="0" smtClean="0"/>
                  <a:t>r</a:t>
                </a:r>
                <a:r>
                  <a:rPr lang="ru-RU" sz="3200" dirty="0" smtClean="0"/>
                  <a:t>,</a:t>
                </a:r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   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200" dirty="0" smtClean="0"/>
                  <a:t>= 4 </a:t>
                </a:r>
                <a:r>
                  <a:rPr lang="he-IL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= 12</a:t>
                </a:r>
              </a:p>
              <a:p>
                <a:pPr marL="0" indent="0">
                  <a:buNone/>
                </a:pP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      Ответ: 12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3928" y="1628800"/>
                <a:ext cx="4968552" cy="4525963"/>
              </a:xfrm>
              <a:blipFill rotWithShape="0">
                <a:blip r:embed="rId3"/>
                <a:stretch>
                  <a:fillRect t="-1750" r="-2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8" y="1772816"/>
            <a:ext cx="3133536" cy="2880320"/>
          </a:xfrm>
        </p:spPr>
      </p:pic>
    </p:spTree>
    <p:extLst>
      <p:ext uri="{BB962C8B-B14F-4D97-AF65-F5344CB8AC3E}">
        <p14:creationId xmlns:p14="http://schemas.microsoft.com/office/powerpoint/2010/main" val="18299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05932" y="218881"/>
            <a:ext cx="4678288" cy="86652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занятия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3806" y="2181166"/>
            <a:ext cx="6103648" cy="112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tx2"/>
                </a:solidFill>
              </a:rPr>
              <a:t>2. </a:t>
            </a:r>
            <a:r>
              <a:rPr lang="ru-RU" sz="2800" b="1" dirty="0" smtClean="0">
                <a:solidFill>
                  <a:schemeClr val="tx2"/>
                </a:solidFill>
              </a:rPr>
              <a:t>Окружность описанная около многоугольника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03871" y="897716"/>
            <a:ext cx="532859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tx2"/>
                </a:solidFill>
              </a:rPr>
              <a:t>1. </a:t>
            </a:r>
            <a:r>
              <a:rPr lang="ru-RU" sz="2800" b="1" dirty="0" smtClean="0">
                <a:solidFill>
                  <a:schemeClr val="tx2"/>
                </a:solidFill>
              </a:rPr>
              <a:t>Отрезки хорд, секущих, касательной к окружности</a:t>
            </a:r>
            <a:endParaRPr lang="en-US" sz="28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b="1" dirty="0" smtClean="0"/>
              <a:t> </a:t>
            </a:r>
            <a:endParaRPr lang="en-US" sz="1400" b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291569" y="5642124"/>
            <a:ext cx="23566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Н4азвание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943806" y="5659811"/>
            <a:ext cx="555448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5</a:t>
            </a:r>
            <a:r>
              <a:rPr lang="en-US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Площадь круга и его частей </a:t>
            </a:r>
            <a:r>
              <a:rPr lang="ru-RU" sz="2800" b="1" dirty="0" smtClean="0">
                <a:solidFill>
                  <a:schemeClr val="tx2"/>
                </a:solidFill>
              </a:rPr>
              <a:t>, длина дуги окружности</a:t>
            </a:r>
            <a:endParaRPr lang="en-US" sz="28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947165" y="4371421"/>
            <a:ext cx="5823595" cy="112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4</a:t>
            </a:r>
            <a:r>
              <a:rPr lang="en-US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Окружность описанная около многоугольника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8534" y="3247122"/>
            <a:ext cx="473570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3</a:t>
            </a:r>
            <a:r>
              <a:rPr lang="en-US" sz="2800" b="1" dirty="0" smtClean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Окружность </a:t>
            </a:r>
            <a:r>
              <a:rPr lang="ru-RU" sz="2800" b="1" dirty="0" smtClean="0">
                <a:solidFill>
                  <a:schemeClr val="tx2"/>
                </a:solidFill>
              </a:rPr>
              <a:t>вписанная в многоугольник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№ </a:t>
            </a:r>
            <a:r>
              <a:rPr lang="ru-RU" sz="2800" dirty="0" smtClean="0"/>
              <a:t>18.Сторона квадрата равна 6. Найдите радиус окружности, вписанной в этот квадрат. 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 </a:t>
                </a:r>
                <a:r>
                  <a:rPr lang="en-US" sz="3200" dirty="0" smtClean="0"/>
                  <a:t>         </a:t>
                </a:r>
                <a:r>
                  <a:rPr lang="ru-RU" sz="3200" dirty="0" smtClean="0"/>
                  <a:t>Решение :</a:t>
                </a:r>
                <a:endParaRPr lang="en-US" sz="3200" dirty="0" smtClean="0"/>
              </a:p>
              <a:p>
                <a:pPr marL="0" indent="0">
                  <a:buNone/>
                </a:pPr>
                <a:endParaRPr lang="ru-RU" sz="3200" dirty="0" smtClean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       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= 3</a:t>
                </a:r>
                <a:endParaRPr lang="ru-RU" sz="3200" dirty="0"/>
              </a:p>
              <a:p>
                <a:pPr marL="0" indent="0">
                  <a:buNone/>
                </a:pPr>
                <a:r>
                  <a:rPr lang="ru-RU" sz="3200" dirty="0" smtClean="0"/>
                  <a:t>    </a:t>
                </a:r>
                <a:endParaRPr lang="en-US" sz="3200" dirty="0" smtClean="0"/>
              </a:p>
              <a:p>
                <a:pPr marL="0" indent="0">
                  <a:buNone/>
                </a:pPr>
                <a:endParaRPr lang="ru-RU" sz="3200" dirty="0" smtClean="0"/>
              </a:p>
              <a:p>
                <a:pPr marL="0" indent="0">
                  <a:buNone/>
                </a:pPr>
                <a:r>
                  <a:rPr lang="ru-RU" sz="3200" dirty="0"/>
                  <a:t> </a:t>
                </a:r>
                <a:r>
                  <a:rPr lang="ru-RU" sz="3200" dirty="0" smtClean="0"/>
                  <a:t> </a:t>
                </a:r>
                <a:r>
                  <a:rPr lang="en-US" sz="3200" dirty="0" smtClean="0"/>
                  <a:t>              </a:t>
                </a:r>
                <a:r>
                  <a:rPr lang="ru-RU" sz="3200" dirty="0" smtClean="0"/>
                  <a:t> Ответ : </a:t>
                </a:r>
                <a:r>
                  <a:rPr lang="en-US" sz="3200" dirty="0" smtClean="0"/>
                  <a:t>3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7944" y="1600200"/>
                <a:ext cx="4618856" cy="4525963"/>
              </a:xfrm>
              <a:blipFill rotWithShape="0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123728" y="35010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2905364" cy="2880320"/>
          </a:xfrm>
        </p:spPr>
      </p:pic>
      <p:cxnSp>
        <p:nvCxnSpPr>
          <p:cNvPr id="16" name="Прямая соединительная линия 15"/>
          <p:cNvCxnSpPr>
            <a:endCxn id="5" idx="1"/>
          </p:cNvCxnSpPr>
          <p:nvPr/>
        </p:nvCxnSpPr>
        <p:spPr>
          <a:xfrm flipH="1">
            <a:off x="457200" y="3284984"/>
            <a:ext cx="1452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1175" y="3302044"/>
            <a:ext cx="31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4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507288" cy="1143000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/>
                  <a:t>№ 19. Радиус вписанной в квадрат окружности равен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 smtClean="0"/>
                  <a:t>. Найдите диагональ этого квадрата.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507288" cy="1143000"/>
              </a:xfrm>
              <a:blipFill rotWithShape="0">
                <a:blip r:embed="rId2"/>
                <a:stretch>
                  <a:fillRect l="-287" r="-1289"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47811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200" dirty="0" smtClean="0"/>
                  <a:t>            Решение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3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ru-RU" sz="3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sz="3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32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𝒹</m:t>
                    </m:r>
                  </m:oMath>
                </a14:m>
                <a:r>
                  <a:rPr lang="ru-RU" sz="3200" dirty="0" smtClean="0"/>
                  <a:t>²= (8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3200" dirty="0"/>
                  <a:t>)²+ (8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3200" dirty="0"/>
                  <a:t>)</a:t>
                </a:r>
                <a:r>
                  <a:rPr lang="ru-RU" sz="3200" dirty="0" smtClean="0"/>
                  <a:t>²;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𝒹</m:t>
                    </m:r>
                  </m:oMath>
                </a14:m>
                <a:r>
                  <a:rPr lang="ru-RU" sz="3200" dirty="0" smtClean="0"/>
                  <a:t>² = 128+128 = 256;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𝒹</m:t>
                    </m:r>
                  </m:oMath>
                </a14:m>
                <a:r>
                  <a:rPr lang="ru-RU" sz="32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</m:rad>
                  </m:oMath>
                </a14:m>
                <a:r>
                  <a:rPr lang="ru-RU" sz="3200" dirty="0" smtClean="0"/>
                  <a:t> = 16</a:t>
                </a:r>
              </a:p>
              <a:p>
                <a:pPr marL="0" indent="0">
                  <a:buNone/>
                </a:pPr>
                <a:endParaRPr lang="ru-RU" sz="3200" dirty="0"/>
              </a:p>
              <a:p>
                <a:pPr marL="0" indent="0">
                  <a:buNone/>
                </a:pPr>
                <a:r>
                  <a:rPr lang="ru-RU" sz="3200" dirty="0" smtClean="0"/>
                  <a:t>           Ответ : 16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4781128"/>
              </a:xfrm>
              <a:blipFill rotWithShape="0">
                <a:blip r:embed="rId3"/>
                <a:stretch>
                  <a:fillRect t="-1658" b="-5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" y="1916831"/>
            <a:ext cx="3033737" cy="3033737"/>
          </a:xfrm>
        </p:spPr>
      </p:pic>
    </p:spTree>
    <p:extLst>
      <p:ext uri="{BB962C8B-B14F-4D97-AF65-F5344CB8AC3E}">
        <p14:creationId xmlns:p14="http://schemas.microsoft.com/office/powerpoint/2010/main" val="40127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20. Радиус окружности, вписанной в трапецию, равен 16. Найдите высоту этой трапеции.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sz="3200" dirty="0" smtClean="0"/>
              <a:t>Решение: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h = 2 </a:t>
            </a:r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ּ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r = 2 </a:t>
            </a:r>
            <a:r>
              <a:rPr lang="he-I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ּ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16 = 32</a:t>
            </a: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Ответ </a:t>
            </a:r>
            <a:r>
              <a:rPr lang="ru-RU" sz="3200" smtClean="0"/>
              <a:t>:  </a:t>
            </a:r>
            <a:r>
              <a:rPr lang="ru-RU" sz="3200" dirty="0"/>
              <a:t>3</a:t>
            </a:r>
            <a:r>
              <a:rPr lang="en-US" sz="3200" smtClean="0"/>
              <a:t>2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920432" cy="2520279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3140968"/>
            <a:ext cx="23651" cy="1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555776" y="1988840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55776" y="3152633"/>
            <a:ext cx="0" cy="128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5398" y="3493849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55398" y="2550586"/>
            <a:ext cx="24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5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№ </a:t>
            </a:r>
            <a:r>
              <a:rPr lang="en-US" sz="2800" dirty="0" smtClean="0"/>
              <a:t>21</a:t>
            </a:r>
            <a:r>
              <a:rPr lang="ru-RU" sz="2800" dirty="0" smtClean="0"/>
              <a:t>. Четырёхугольник  АВС</a:t>
            </a:r>
            <a:r>
              <a:rPr lang="en-US" sz="2800" dirty="0" smtClean="0"/>
              <a:t>D</a:t>
            </a:r>
            <a:r>
              <a:rPr lang="ru-RU" sz="2800" dirty="0" smtClean="0"/>
              <a:t> описан около окружности, АВ=7, ВС=10, С</a:t>
            </a:r>
            <a:r>
              <a:rPr lang="en-US" sz="2800" dirty="0" smtClean="0"/>
              <a:t>D</a:t>
            </a:r>
            <a:r>
              <a:rPr lang="ru-RU" sz="2800" dirty="0" smtClean="0"/>
              <a:t>=14. Найдите А</a:t>
            </a:r>
            <a:r>
              <a:rPr lang="en-US" sz="2800" dirty="0" smtClean="0"/>
              <a:t>D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7" y="1600200"/>
            <a:ext cx="3326003" cy="296316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sz="3200" dirty="0" smtClean="0"/>
              <a:t>Решение: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Если четырёхугольник АВС</a:t>
            </a:r>
            <a:r>
              <a:rPr lang="en-US" sz="3200" dirty="0" smtClean="0"/>
              <a:t>D</a:t>
            </a:r>
            <a:r>
              <a:rPr lang="ru-RU" sz="3200" dirty="0" smtClean="0"/>
              <a:t> описан около окружности, то </a:t>
            </a:r>
          </a:p>
          <a:p>
            <a:pPr marL="0" indent="0">
              <a:buNone/>
            </a:pPr>
            <a:r>
              <a:rPr lang="ru-RU" sz="3200" dirty="0" smtClean="0"/>
              <a:t>АВ + С</a:t>
            </a:r>
            <a:r>
              <a:rPr lang="en-US" sz="3200" dirty="0" smtClean="0"/>
              <a:t>D</a:t>
            </a:r>
            <a:r>
              <a:rPr lang="ru-RU" sz="3200" dirty="0" smtClean="0"/>
              <a:t> = ВС + А</a:t>
            </a:r>
            <a:r>
              <a:rPr lang="en-US" sz="3200" dirty="0" smtClean="0"/>
              <a:t>D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А</a:t>
            </a:r>
            <a:r>
              <a:rPr lang="en-US" sz="3200" dirty="0" smtClean="0"/>
              <a:t>D</a:t>
            </a:r>
            <a:r>
              <a:rPr lang="ru-RU" sz="3200" dirty="0" smtClean="0"/>
              <a:t> = 7 +14 – 10 = 11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Ответ : 11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1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22. Трапеция АВС</a:t>
            </a:r>
            <a:r>
              <a:rPr lang="en-US" sz="2800" dirty="0" smtClean="0"/>
              <a:t>D</a:t>
            </a:r>
            <a:r>
              <a:rPr lang="ru-RU" sz="2800" dirty="0" smtClean="0"/>
              <a:t> с основаниями А</a:t>
            </a:r>
            <a:r>
              <a:rPr lang="en-US" sz="2800" dirty="0" smtClean="0"/>
              <a:t>D</a:t>
            </a:r>
            <a:r>
              <a:rPr lang="ru-RU" sz="2800" dirty="0" smtClean="0"/>
              <a:t> и ВС описана около окружности, АВ = 11, ВС = 6, С</a:t>
            </a:r>
            <a:r>
              <a:rPr lang="en-US" sz="2800" dirty="0" smtClean="0"/>
              <a:t>D</a:t>
            </a:r>
            <a:r>
              <a:rPr lang="ru-RU" sz="2800" dirty="0" smtClean="0"/>
              <a:t> = 9. Найдите А</a:t>
            </a:r>
            <a:r>
              <a:rPr lang="en-US" sz="2800" dirty="0" smtClean="0"/>
              <a:t>D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2" y="1600200"/>
            <a:ext cx="3715336" cy="35307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   Решение :</a:t>
            </a:r>
          </a:p>
          <a:p>
            <a:pPr marL="0" indent="0">
              <a:buNone/>
            </a:pPr>
            <a:r>
              <a:rPr lang="ru-RU" sz="3200" dirty="0" smtClean="0"/>
              <a:t>По свойству трапеции, описанной около окружности:</a:t>
            </a:r>
          </a:p>
          <a:p>
            <a:pPr marL="0" indent="0">
              <a:buNone/>
            </a:pPr>
            <a:r>
              <a:rPr lang="ru-RU" sz="3200" dirty="0" smtClean="0"/>
              <a:t>А</a:t>
            </a:r>
            <a:r>
              <a:rPr lang="en-US" sz="3200" dirty="0" smtClean="0"/>
              <a:t>D</a:t>
            </a:r>
            <a:r>
              <a:rPr lang="ru-RU" sz="3200" dirty="0" smtClean="0"/>
              <a:t> + ВС = АВ + С</a:t>
            </a:r>
            <a:r>
              <a:rPr lang="en-US" sz="3200" dirty="0" smtClean="0"/>
              <a:t>D</a:t>
            </a:r>
            <a:r>
              <a:rPr lang="ru-RU" sz="3200" dirty="0" smtClean="0"/>
              <a:t>,</a:t>
            </a:r>
          </a:p>
          <a:p>
            <a:pPr marL="0" indent="0">
              <a:buNone/>
            </a:pPr>
            <a:r>
              <a:rPr lang="ru-RU" sz="3200" dirty="0" smtClean="0"/>
              <a:t>А</a:t>
            </a:r>
            <a:r>
              <a:rPr lang="en-US" sz="3200" dirty="0" smtClean="0"/>
              <a:t>D</a:t>
            </a:r>
            <a:r>
              <a:rPr lang="ru-RU" sz="3200" dirty="0" smtClean="0"/>
              <a:t> = 11 + 9 – 6 = 14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       Ответ : 14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8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23. Радиус окружности, описанной около квадрата, равен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 smtClean="0"/>
                  <a:t> . Найдите радиус окружности, вписанной в этот квадрат.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444" t="-9574" r="-1407" b="-18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4" y="1772817"/>
            <a:ext cx="3196162" cy="328027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</a:t>
                </a:r>
                <a:r>
                  <a:rPr lang="ru-RU" sz="3200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3200" dirty="0" smtClean="0"/>
                  <a:t> </a:t>
                </a:r>
                <a:r>
                  <a:rPr lang="he-IL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 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e-IL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/>
                  <a:t> = 8,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 = 4</a:t>
                </a:r>
              </a:p>
              <a:p>
                <a:pPr marL="0" indent="0">
                  <a:buNone/>
                </a:pPr>
                <a:endParaRPr lang="ru-RU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</a:t>
                </a:r>
                <a:r>
                  <a:rPr lang="ru-RU" sz="3200" dirty="0" smtClean="0"/>
                  <a:t>Ответ :</a:t>
                </a:r>
                <a:r>
                  <a:rPr lang="en-US" sz="3200" dirty="0" smtClean="0"/>
                  <a:t> 4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00200"/>
                <a:ext cx="4690864" cy="4525963"/>
              </a:xfrm>
              <a:blipFill rotWithShape="0">
                <a:blip r:embed="rId4"/>
                <a:stretch>
                  <a:fillRect t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899592" y="3429000"/>
            <a:ext cx="108012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79712" y="342900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180" y="378439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24644" y="3784394"/>
            <a:ext cx="23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</a:t>
                </a:r>
                <a:r>
                  <a:rPr lang="en-US" sz="2800" dirty="0" smtClean="0"/>
                  <a:t> 2</a:t>
                </a:r>
                <a:r>
                  <a:rPr lang="ru-RU" sz="2800" dirty="0" smtClean="0"/>
                  <a:t>4. Радиус </a:t>
                </a:r>
                <a:r>
                  <a:rPr lang="ru-RU" sz="2800" dirty="0"/>
                  <a:t>вписанной в квадрат окружности равен </a:t>
                </a:r>
                <a:r>
                  <a:rPr lang="ru-RU" sz="2800" dirty="0" smtClean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. Найдите </a:t>
                </a:r>
                <a:r>
                  <a:rPr lang="ru-RU" sz="2800" dirty="0" smtClean="0"/>
                  <a:t>радиус окружности, описанной около </a:t>
                </a:r>
                <a:r>
                  <a:rPr lang="ru-RU" sz="2800" dirty="0"/>
                  <a:t>этого квадрата. </a:t>
                </a:r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593" t="-6383" r="-1556" b="-18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4" y="1772817"/>
            <a:ext cx="3628210" cy="372369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       </a:t>
                </a:r>
                <a:r>
                  <a:rPr lang="ru-RU" sz="3200" dirty="0" smtClean="0"/>
                  <a:t>Решение :</a:t>
                </a:r>
              </a:p>
              <a:p>
                <a:pPr marL="0" indent="0">
                  <a:buNone/>
                </a:pPr>
                <a:r>
                  <a:rPr lang="ru-RU" sz="3200" dirty="0" smtClean="0"/>
                  <a:t> 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32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𝒶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3200" dirty="0" smtClean="0">
                    <a:ea typeface="Cambria Math" panose="02040503050406030204" pitchFamily="18" charset="0"/>
                  </a:rPr>
                  <a:t>    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R</a:t>
                </a:r>
                <a:r>
                  <a:rPr lang="ru-RU" sz="3200" dirty="0" smtClean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  <m:r>
                          <m:rPr>
                            <m:nor/>
                          </m:rPr>
                          <a:rPr lang="ru-RU" sz="3200" dirty="0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3200" dirty="0" smtClean="0"/>
                  <a:t> = 4</a:t>
                </a:r>
              </a:p>
              <a:p>
                <a:pPr marL="0" indent="0">
                  <a:buNone/>
                </a:pPr>
                <a:endParaRPr lang="ru-RU" sz="3200" dirty="0"/>
              </a:p>
              <a:p>
                <a:pPr marL="0" indent="0">
                  <a:buNone/>
                </a:pPr>
                <a:r>
                  <a:rPr lang="ru-RU" sz="3200" dirty="0" smtClean="0"/>
                  <a:t>                   Ответ :  4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4525963"/>
              </a:xfrm>
              <a:blipFill rotWithShape="0">
                <a:blip r:embed="rId4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971600" y="3645024"/>
            <a:ext cx="122413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95736" y="364502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724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39334" y="40724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1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25. На окружности с центром в точке О отмечены точки А и В так, что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800" dirty="0" smtClean="0"/>
                  <a:t>АОВ = 122⁰. Длина меньшей дуги АВ равна 61. Найдите длину большей дуги АВ.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2" t="-7979" r="-1333" b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9" y="1916832"/>
            <a:ext cx="3296105" cy="316835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1920" y="1600200"/>
                <a:ext cx="4834880" cy="47811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Формула длины дуги окружности, на которую опирается центральный угол:</a:t>
                </a:r>
              </a:p>
              <a:p>
                <a:pPr marL="0" indent="0">
                  <a:buNone/>
                </a:pPr>
                <a:r>
                  <a:rPr lang="ru-RU" dirty="0" smtClean="0"/>
                  <a:t>͜АВ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АОВ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ru-RU" dirty="0" smtClean="0"/>
                  <a:t>, где С- длина окружности.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122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ru-RU" dirty="0" smtClean="0"/>
                  <a:t> = 61,  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122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ru-RU" dirty="0" smtClean="0"/>
                  <a:t> = 180</a:t>
                </a:r>
              </a:p>
              <a:p>
                <a:pPr marL="0" indent="0">
                  <a:buNone/>
                </a:pPr>
                <a:r>
                  <a:rPr lang="ru-RU" dirty="0" smtClean="0"/>
                  <a:t>Длина большей дуги равна </a:t>
                </a:r>
              </a:p>
              <a:p>
                <a:pPr marL="0" indent="0">
                  <a:buNone/>
                </a:pPr>
                <a:r>
                  <a:rPr lang="ru-RU" dirty="0" smtClean="0"/>
                  <a:t>180 – 61 = 119.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              Ответ :  119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1920" y="1600200"/>
                <a:ext cx="4834880" cy="4781128"/>
              </a:xfrm>
              <a:blipFill rotWithShape="0">
                <a:blip r:embed="rId4"/>
                <a:stretch>
                  <a:fillRect l="-2270" t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26. Площадь круга равна 69. Найдите площадь сектора этого круга, центральный угол которого равен 120⁰.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6" y="1600200"/>
            <a:ext cx="3117688" cy="31969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07904" y="1600200"/>
                <a:ext cx="5436096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Площадь сектора, центральный угол которого равен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⁰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вычисляется по формуле :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сек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кр</m:t>
                              </m:r>
                            </m:sub>
                          </m:sSub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⁰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сек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69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69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= 23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                    Ответ : 23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07904" y="1600200"/>
                <a:ext cx="5436096" cy="4525963"/>
              </a:xfrm>
              <a:blipFill rotWithShape="0">
                <a:blip r:embed="rId3"/>
                <a:stretch>
                  <a:fillRect l="-2242" t="-1348" b="-2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4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Презентацию подготовила учитель МБОУ «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Молодёжненская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школа № 2» Гаврилюк О.М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5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№1. Хорды АС и В</a:t>
            </a:r>
            <a:r>
              <a:rPr lang="en-US" sz="2800" dirty="0" smtClean="0"/>
              <a:t>D</a:t>
            </a:r>
            <a:r>
              <a:rPr lang="ru-RU" sz="2800" dirty="0" smtClean="0"/>
              <a:t> окружности пересекаются в точке Р, РВ= 15, СР=6, </a:t>
            </a:r>
            <a:r>
              <a:rPr lang="en-US" sz="2800" dirty="0" smtClean="0"/>
              <a:t>D</a:t>
            </a:r>
            <a:r>
              <a:rPr lang="ru-RU" sz="2800" dirty="0" smtClean="0"/>
              <a:t>Р=10. Найдите АР.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83769" y="1535113"/>
            <a:ext cx="6203032" cy="639762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Решение 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707903" y="2174875"/>
                <a:ext cx="4978897" cy="395128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По свойству отрезков хорд</a:t>
                </a:r>
              </a:p>
              <a:p>
                <a:pPr marL="0" indent="0">
                  <a:buNone/>
                </a:pPr>
                <a:r>
                  <a:rPr lang="ru-RU" sz="3600" dirty="0" smtClean="0"/>
                  <a:t>      АР </a:t>
                </a:r>
                <a:r>
                  <a:rPr lang="he-IL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РС = ВР </a:t>
                </a:r>
                <a:r>
                  <a:rPr lang="he-IL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Р</a:t>
                </a:r>
                <a:r>
                  <a:rPr lang="en-US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АР </a:t>
                </a:r>
                <a:r>
                  <a:rPr lang="he-IL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6= 15 </a:t>
                </a:r>
                <a:r>
                  <a:rPr lang="he-IL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10,</a:t>
                </a:r>
              </a:p>
              <a:p>
                <a:pPr marL="0" indent="0">
                  <a:buNone/>
                </a:pP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АР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3600" dirty="0" smtClean="0"/>
                  <a:t> = 25</a:t>
                </a:r>
              </a:p>
              <a:p>
                <a:pPr marL="0" indent="0">
                  <a:buNone/>
                </a:pPr>
                <a:endParaRPr lang="ru-RU" sz="3600" dirty="0"/>
              </a:p>
              <a:p>
                <a:pPr marL="0" indent="0">
                  <a:buNone/>
                </a:pPr>
                <a:r>
                  <a:rPr lang="ru-RU" sz="3600" dirty="0" smtClean="0"/>
                  <a:t>               Ответ : 25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707903" y="2174875"/>
                <a:ext cx="4978897" cy="3951288"/>
              </a:xfrm>
              <a:blipFill rotWithShape="0">
                <a:blip r:embed="rId2"/>
                <a:stretch>
                  <a:fillRect l="-3305" t="-2160" r="-2448" b="-3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6" y="2292350"/>
            <a:ext cx="3282723" cy="2648818"/>
          </a:xfrm>
        </p:spPr>
      </p:pic>
    </p:spTree>
    <p:extLst>
      <p:ext uri="{BB962C8B-B14F-4D97-AF65-F5344CB8AC3E}">
        <p14:creationId xmlns:p14="http://schemas.microsoft.com/office/powerpoint/2010/main" val="30439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600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№2. Через точку А, лежащую вне окружности, проведены две прямые. Одна прямая касается окружности в точке К. Другая прямая пересекает окружность в точках В и С, причём АВ=2, АС=8. Найдите АК.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7" y="1796244"/>
                <a:ext cx="4042791" cy="432991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4000" dirty="0" smtClean="0"/>
                  <a:t>       Решение: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По свойству 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АК²=АВ </a:t>
                </a:r>
                <a:r>
                  <a:rPr lang="he-IL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АС,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АК=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ru-RU" sz="4000" dirty="0" smtClean="0"/>
                  <a:t> = 4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4000" dirty="0" smtClean="0"/>
                  <a:t>Ответ : 4</a:t>
                </a:r>
                <a:endParaRPr lang="ru-RU" sz="40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7" y="1796244"/>
                <a:ext cx="4042791" cy="4329919"/>
              </a:xfrm>
              <a:blipFill rotWithShape="0">
                <a:blip r:embed="rId2"/>
                <a:stretch>
                  <a:fillRect l="-5430" t="-3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9" y="1796244"/>
            <a:ext cx="3374014" cy="280831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796244"/>
            <a:ext cx="3466728" cy="43299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0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№3. Четырёхугольник АВС</a:t>
            </a:r>
            <a:r>
              <a:rPr lang="en-US" sz="2800" dirty="0" smtClean="0"/>
              <a:t>D</a:t>
            </a:r>
            <a:r>
              <a:rPr lang="ru-RU" sz="2800" dirty="0" smtClean="0"/>
              <a:t> вписан в окружность. Прямые АВ и С</a:t>
            </a:r>
            <a:r>
              <a:rPr lang="en-US" sz="2800" dirty="0" smtClean="0"/>
              <a:t>D</a:t>
            </a:r>
            <a:r>
              <a:rPr lang="ru-RU" sz="2800" dirty="0" smtClean="0"/>
              <a:t> пересекаются в точке К, ВК = 8, </a:t>
            </a:r>
            <a:r>
              <a:rPr lang="en-US" sz="2800" dirty="0" smtClean="0"/>
              <a:t>D</a:t>
            </a:r>
            <a:r>
              <a:rPr lang="ru-RU" sz="2800" dirty="0" smtClean="0"/>
              <a:t>К=12, ВС=6. Найдите А</a:t>
            </a:r>
            <a:r>
              <a:rPr lang="en-US" sz="2800" dirty="0" smtClean="0"/>
              <a:t>D</a:t>
            </a:r>
            <a:r>
              <a:rPr lang="ru-RU" sz="2800" dirty="0" smtClean="0"/>
              <a:t>.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7943" y="1417638"/>
                <a:ext cx="4968553" cy="5440362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ru-RU" sz="8600" dirty="0" smtClean="0"/>
                  <a:t>               Решение:</a:t>
                </a:r>
              </a:p>
              <a:p>
                <a:pPr marL="0" indent="0">
                  <a:buNone/>
                </a:pPr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ru-RU" sz="7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АК</m:t>
                    </m:r>
                    <m:r>
                      <m:rPr>
                        <m:sty m:val="p"/>
                      </m:rPr>
                      <a:rPr lang="en-US" sz="7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</m:t>
                    </m:r>
                    <m:r>
                      <a:rPr lang="ru-RU" sz="7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и </m:t>
                    </m:r>
                    <m:r>
                      <m:rPr>
                        <m:sty m:val="p"/>
                      </m:rPr>
                      <a:rPr lang="el-GR" sz="7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ru-RU" sz="7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СКВ:</m:t>
                    </m:r>
                  </m:oMath>
                </a14:m>
                <a:endParaRPr lang="ru-RU" sz="7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sz="74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ru-RU" sz="7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∠</m:t>
                    </m:r>
                    <m:r>
                      <a:rPr lang="ru-RU" sz="7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К −общий, </m:t>
                    </m:r>
                  </m:oMath>
                </a14:m>
                <a:endParaRPr lang="ru-RU" sz="7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2)по свойству углов</m:t>
                      </m:r>
                    </m:oMath>
                  </m:oMathPara>
                </a14:m>
                <a:endParaRPr lang="ru-RU" sz="7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четырёхугольника ,</m:t>
                      </m:r>
                    </m:oMath>
                  </m:oMathPara>
                </a14:m>
                <a:endParaRPr lang="ru-RU" sz="7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вписанного в окружность,</m:t>
                      </m:r>
                    </m:oMath>
                  </m:oMathPara>
                </a14:m>
                <a:endParaRPr lang="ru-RU" sz="7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D</m:t>
                      </m:r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ru-RU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∠</m:t>
                      </m:r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АВС=</m:t>
                      </m:r>
                      <m:sSup>
                        <m:sSupPr>
                          <m:ctrlPr>
                            <a:rPr lang="ru-RU" sz="7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ru-RU" sz="7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ru-RU" sz="7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</m:oMath>
                  </m:oMathPara>
                </a14:m>
                <a:endParaRPr lang="ru-RU" sz="7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а </m:t>
                      </m:r>
                      <m:r>
                        <a:rPr lang="ru-RU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∠</m:t>
                      </m:r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АВС+</m:t>
                      </m:r>
                      <m:r>
                        <a:rPr lang="ru-RU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∠</m:t>
                      </m:r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СВК=</m:t>
                      </m:r>
                      <m:sSup>
                        <m:sSupPr>
                          <m:ctrlPr>
                            <a:rPr lang="ru-RU" sz="7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ru-RU" sz="7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ru-RU" sz="7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p>
                      </m:sSup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 </m:t>
                      </m:r>
                    </m:oMath>
                  </m:oMathPara>
                </a14:m>
                <a:endParaRPr lang="ru-RU" sz="7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ru-RU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D</m:t>
                      </m:r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ru-RU" sz="7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∠</m:t>
                      </m:r>
                      <m:r>
                        <a:rPr lang="ru-RU" sz="7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СВК</m:t>
                      </m:r>
                    </m:oMath>
                  </m:oMathPara>
                </a14:m>
                <a:endParaRPr lang="ru-RU" sz="7400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Значит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7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ru-RU" sz="7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АК</m:t>
                    </m:r>
                    <m:r>
                      <m:rPr>
                        <m:sty m:val="p"/>
                      </m:rPr>
                      <a:rPr lang="en-US" sz="7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</m:t>
                    </m:r>
                    <m:r>
                      <a:rPr lang="ru-RU" sz="7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ru-RU" sz="7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ru-RU" sz="7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̴̴</m:t>
                    </m:r>
                    <m:r>
                      <a:rPr lang="ru-RU" sz="7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7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ru-RU" sz="7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СКВ</m:t>
                    </m:r>
                  </m:oMath>
                </a14:m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по двум углам,</a:t>
                </a:r>
              </a:p>
              <a:p>
                <a:pPr marL="0" indent="0">
                  <a:buNone/>
                </a:pPr>
                <a:r>
                  <a:rPr lang="ru-RU" sz="74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7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К</m:t>
                        </m:r>
                        <m:r>
                          <m:rPr>
                            <m:sty m:val="p"/>
                          </m:rPr>
                          <a:rPr lang="en-US" sz="7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D</m:t>
                        </m:r>
                      </m:num>
                      <m:den>
                        <m:r>
                          <a:rPr lang="ru-RU" sz="7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КВ</m:t>
                        </m:r>
                      </m:den>
                    </m:f>
                  </m:oMath>
                </a14:m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7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А</m:t>
                        </m:r>
                        <m:r>
                          <m:rPr>
                            <m:sty m:val="p"/>
                          </m:rPr>
                          <a:rPr lang="en-US" sz="7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</m:t>
                        </m:r>
                      </m:num>
                      <m:den>
                        <m:r>
                          <a:rPr lang="ru-RU" sz="7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СВ</m:t>
                        </m:r>
                      </m:den>
                    </m:f>
                  </m:oMath>
                </a14:m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;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7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ru-RU" sz="7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7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А</m:t>
                        </m:r>
                        <m:r>
                          <m:rPr>
                            <m:sty m:val="p"/>
                          </m:rPr>
                          <a:rPr lang="en-US" sz="7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</m:t>
                        </m:r>
                      </m:num>
                      <m:den>
                        <m:r>
                          <a:rPr lang="ru-RU" sz="7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;  </a:t>
                </a:r>
              </a:p>
              <a:p>
                <a:pPr marL="0" indent="0">
                  <a:buNone/>
                </a:pPr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</a:t>
                </a:r>
                <a:r>
                  <a:rPr lang="en-US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7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  <m:r>
                          <a:rPr lang="ru-RU" sz="7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ru-RU" sz="7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ru-RU" sz="7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7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9</a:t>
                </a:r>
              </a:p>
              <a:p>
                <a:pPr marL="0" indent="0">
                  <a:buNone/>
                </a:pPr>
                <a:r>
                  <a:rPr lang="ru-RU" sz="8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8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Ответ : 9.</a:t>
                </a:r>
                <a:endParaRPr lang="ru-RU" sz="8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ru-RU" sz="49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7943" y="1417638"/>
                <a:ext cx="4968553" cy="5440362"/>
              </a:xfrm>
              <a:blipFill rotWithShape="0">
                <a:blip r:embed="rId2"/>
                <a:stretch>
                  <a:fillRect l="-1840" t="-2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4" y="1621836"/>
            <a:ext cx="3565250" cy="2865322"/>
          </a:xfrm>
        </p:spPr>
      </p:pic>
    </p:spTree>
    <p:extLst>
      <p:ext uri="{BB962C8B-B14F-4D97-AF65-F5344CB8AC3E}">
        <p14:creationId xmlns:p14="http://schemas.microsoft.com/office/powerpoint/2010/main" val="14071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№ 4.В </a:t>
                </a:r>
                <a:r>
                  <a:rPr lang="en-US" sz="2800" dirty="0" smtClean="0"/>
                  <a:t>∆</a:t>
                </a:r>
                <a:r>
                  <a:rPr lang="ru-RU" sz="2800" dirty="0" smtClean="0"/>
                  <a:t>АВС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АВ=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sz="2800" dirty="0" smtClean="0"/>
                  <a:t>. Найдите радиус окружности, описанной около этого треугольника. 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r="-1185" b="-7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1417638"/>
                <a:ext cx="5328592" cy="52517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             Решение :</a:t>
                </a:r>
              </a:p>
              <a:p>
                <a:pPr marL="0" indent="0">
                  <a:buNone/>
                </a:pPr>
                <a:r>
                  <a:rPr lang="ru-RU" sz="3600" dirty="0" smtClean="0"/>
                  <a:t>По следствию из теоремы синусов: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func>
                          <m:func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3600" dirty="0" smtClean="0"/>
                  <a:t> = 2</a:t>
                </a:r>
                <a:r>
                  <a:rPr lang="en-US" sz="3600" dirty="0" smtClean="0"/>
                  <a:t>R</a:t>
                </a:r>
                <a:r>
                  <a:rPr lang="ru-RU" sz="3600" dirty="0" smtClean="0"/>
                  <a:t>,</a:t>
                </a:r>
              </a:p>
              <a:p>
                <a:pPr marL="0" indent="0">
                  <a:buNone/>
                </a:pPr>
                <a:r>
                  <a:rPr lang="ru-RU" sz="3600" dirty="0" smtClean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3600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3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ru-RU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sz="3600" dirty="0" smtClean="0"/>
                  <a:t>=6</a:t>
                </a:r>
                <a:endParaRPr lang="ru-RU" sz="3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Ответ : 6</a:t>
                </a:r>
                <a:endParaRPr lang="ru-RU" sz="36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1417638"/>
                <a:ext cx="5328592" cy="5251722"/>
              </a:xfrm>
              <a:blipFill rotWithShape="0">
                <a:blip r:embed="rId3"/>
                <a:stretch>
                  <a:fillRect l="-3547" t="-1858" r="-3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6" y="1600199"/>
            <a:ext cx="2925118" cy="2880115"/>
          </a:xfrm>
        </p:spPr>
      </p:pic>
    </p:spTree>
    <p:extLst>
      <p:ext uri="{BB962C8B-B14F-4D97-AF65-F5344CB8AC3E}">
        <p14:creationId xmlns:p14="http://schemas.microsoft.com/office/powerpoint/2010/main" val="15690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sz="2800" dirty="0" smtClean="0"/>
                  <a:t>№ 5. </a:t>
                </a:r>
                <a:r>
                  <a:rPr lang="ru-RU" sz="2800" dirty="0"/>
                  <a:t>В </a:t>
                </a:r>
                <a:r>
                  <a:rPr lang="en-US" sz="2800" dirty="0"/>
                  <a:t>∆</a:t>
                </a:r>
                <a:r>
                  <a:rPr lang="ru-RU" sz="2800" dirty="0"/>
                  <a:t>АВС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120</m:t>
                    </m:r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°, АВ=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sz="2800" dirty="0"/>
                  <a:t>. Найдите радиус окружности, описанной около этого треугольника</a:t>
                </a:r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9912" y="1600200"/>
                <a:ext cx="4906888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    Решение :</a:t>
                </a:r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/>
                  <a:t> = 2</a:t>
                </a:r>
                <a:r>
                  <a:rPr lang="en-US" dirty="0"/>
                  <a:t>R</a:t>
                </a:r>
                <a:r>
                  <a:rPr lang="ru-RU" dirty="0"/>
                  <a:t>,</a:t>
                </a:r>
              </a:p>
              <a:p>
                <a:pPr marL="0" indent="0">
                  <a:buNone/>
                </a:pPr>
                <a:r>
                  <a:rPr lang="ru-RU" dirty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АВ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  <m:rad>
                          <m:radPr>
                            <m:degHide m:val="on"/>
                            <m:ctrlPr>
                              <a:rPr lang="ru-RU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dirty="0" smtClean="0"/>
                  <a:t> = 18</a:t>
                </a:r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ru-RU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Ответ : 18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9912" y="1600200"/>
                <a:ext cx="4906888" cy="4525963"/>
              </a:xfrm>
              <a:blipFill rotWithShape="0">
                <a:blip r:embed="rId3"/>
                <a:stretch>
                  <a:fillRect l="-2484" t="-2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" y="1600200"/>
            <a:ext cx="3244076" cy="3293983"/>
          </a:xfrm>
        </p:spPr>
      </p:pic>
    </p:spTree>
    <p:extLst>
      <p:ext uri="{BB962C8B-B14F-4D97-AF65-F5344CB8AC3E}">
        <p14:creationId xmlns:p14="http://schemas.microsoft.com/office/powerpoint/2010/main" val="27393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№ 6.Углы В и С </a:t>
            </a:r>
            <a:r>
              <a:rPr lang="en-US" sz="2800" dirty="0"/>
              <a:t>∆</a:t>
            </a:r>
            <a:r>
              <a:rPr lang="ru-RU" sz="2800" dirty="0" smtClean="0"/>
              <a:t>АВС равны соответственно 66⁰и 84⁰. Найдите ВС, если радиус окружности, описанной около </a:t>
            </a:r>
            <a:r>
              <a:rPr lang="en-US" sz="2800" dirty="0"/>
              <a:t>∆</a:t>
            </a:r>
            <a:r>
              <a:rPr lang="ru-RU" sz="2800" dirty="0" smtClean="0"/>
              <a:t>АВС, равен 15.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07904" y="1600200"/>
                <a:ext cx="5328592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Решение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ВС</m:t>
                        </m:r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А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2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ru-RU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⇒ ВС = 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R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А</m:t>
                        </m:r>
                      </m:e>
                    </m:func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А=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180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°−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66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°+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84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°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ВС = 2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15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°=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15</a:t>
                </a:r>
              </a:p>
              <a:p>
                <a:pPr marL="0" indent="0">
                  <a:buNone/>
                </a:pPr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              Ответ : 15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07904" y="1600200"/>
                <a:ext cx="5328592" cy="5141168"/>
              </a:xfrm>
              <a:blipFill rotWithShape="0">
                <a:blip r:embed="rId2"/>
                <a:stretch>
                  <a:fillRect l="-2288" t="-1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0" y="1600200"/>
            <a:ext cx="2917552" cy="2872666"/>
          </a:xfrm>
        </p:spPr>
      </p:pic>
    </p:spTree>
    <p:extLst>
      <p:ext uri="{BB962C8B-B14F-4D97-AF65-F5344CB8AC3E}">
        <p14:creationId xmlns:p14="http://schemas.microsoft.com/office/powerpoint/2010/main" val="16237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№ 7.Центр окружности, описанной около </a:t>
            </a:r>
            <a:r>
              <a:rPr lang="en-US" sz="2800" dirty="0"/>
              <a:t>∆</a:t>
            </a:r>
            <a:r>
              <a:rPr lang="ru-RU" sz="2800" dirty="0" smtClean="0"/>
              <a:t>АВС, лежит на стороне АВ. Радиус окружности равен 20. Найдите ВС, если АС = 32.</a:t>
            </a:r>
            <a:r>
              <a:rPr lang="ru-RU" sz="1800" dirty="0" smtClean="0"/>
              <a:t>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85594" y="1413512"/>
                <a:ext cx="5678894" cy="53278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                   Решение :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АВ = 2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2 </a:t>
                </a:r>
                <a:r>
                  <a:rPr lang="he-IL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ּ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= 40,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С=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90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°, так как опирается </m:t>
                      </m:r>
                    </m:oMath>
                  </m:oMathPara>
                </a14:m>
                <a:endParaRPr lang="ru-RU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на диаметр АВ</m:t>
                    </m:r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По теореме Пифагора: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АВ² = АС²+ВС²,   ВС² = АВ² - АС²,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ВС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40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32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²</m:t>
                        </m:r>
                      </m:e>
                    </m:rad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1600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1024</m:t>
                        </m:r>
                      </m:e>
                    </m:rad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576</m:t>
                        </m:r>
                      </m:e>
                    </m:rad>
                  </m:oMath>
                </a14:m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24</a:t>
                </a:r>
              </a:p>
              <a:p>
                <a:pPr marL="0" indent="0">
                  <a:buNone/>
                </a:pPr>
                <a:endParaRPr lang="ru-RU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Ответ : 24</a:t>
                </a: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85594" y="1413512"/>
                <a:ext cx="5678894" cy="5327856"/>
              </a:xfrm>
              <a:blipFill rotWithShape="0">
                <a:blip r:embed="rId2"/>
                <a:stretch>
                  <a:fillRect l="-2253" t="-1144" b="-1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3512"/>
            <a:ext cx="3178090" cy="3023600"/>
          </a:xfrm>
        </p:spPr>
      </p:pic>
    </p:spTree>
    <p:extLst>
      <p:ext uri="{BB962C8B-B14F-4D97-AF65-F5344CB8AC3E}">
        <p14:creationId xmlns:p14="http://schemas.microsoft.com/office/powerpoint/2010/main" val="10997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1003</Words>
  <Application>Microsoft Office PowerPoint</Application>
  <PresentationFormat>Экран (4:3)</PresentationFormat>
  <Paragraphs>218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Тема Office</vt:lpstr>
      <vt:lpstr>Специальное оформление</vt:lpstr>
      <vt:lpstr>ОКРУЖНОСТЬ В ЗАДАЧАХ ОГЭ (2 часть)</vt:lpstr>
      <vt:lpstr>План занятия</vt:lpstr>
      <vt:lpstr>№1. Хорды АС и ВD окружности пересекаются в точке Р, РВ= 15, СР=6, DР=10. Найдите АР.</vt:lpstr>
      <vt:lpstr>№2. Через точку А, лежащую вне окружности, проведены две прямые. Одна прямая касается окружности в точке К. Другая прямая пересекает окружность в точках В и С, причём АВ=2, АС=8. Найдите АК.</vt:lpstr>
      <vt:lpstr>№3. Четырёхугольник АВСD вписан в окружность. Прямые АВ и СD пересекаются в точке К, ВК = 8, DК=12, ВС=6. Найдите АD. </vt:lpstr>
      <vt:lpstr>№ 4.В ∆АВС ∠С=45°, АВ=6√(2 ). Найдите радиус окружности, описанной около этого треугольника.  </vt:lpstr>
      <vt:lpstr>№ 5. В ∆АВС ∠С=120°, АВ=18√(3 ). Найдите радиус окружности, описанной около этого треугольника </vt:lpstr>
      <vt:lpstr>№ 6.Углы В и С ∆АВС равны соответственно 66⁰и 84⁰. Найдите ВС, если радиус окружности, описанной около ∆АВС, равен 15. </vt:lpstr>
      <vt:lpstr>№ 7.Центр окружности, описанной около ∆АВС, лежит на стороне АВ. Радиус окружности равен 20. Найдите ВС, если АС = 32. </vt:lpstr>
      <vt:lpstr>№ 8.В ∆АВС  ∠С=90°, М-середина стороны АВ, АВ=32,ВС=12. Найдите СМ.</vt:lpstr>
      <vt:lpstr>№ 9. Сторона равностороннего треугольника равна 6√3. Найдите радиус окружности, описанной около этого треугольника</vt:lpstr>
      <vt:lpstr>№ 10. Радиус окружности, описанной около равностороннего треугольника, равен 2√3. Найдите длину стороны этого треугольника.</vt:lpstr>
      <vt:lpstr>№ 11. Радиус окружности, описанной около равностороннего треугольника, равен 10. Найдите высоту этого треугольника. </vt:lpstr>
      <vt:lpstr>№ 12.Сторона квадрата равна 4√2. Найдите радиус окружности, описанной около этого квадрата.  </vt:lpstr>
      <vt:lpstr>№ 13.Радиус окружности, описанной около квадрата, равен 16√2. Найдите длину стороны этого квадрата.</vt:lpstr>
      <vt:lpstr>№ 14.Периметр треугольника равен 33, одна из сторон равна 7, а радиус вписанной в него окружности равен 2. Найдите площадь этого треугольника.  </vt:lpstr>
      <vt:lpstr>№ 15.Сторона равностороннего треугольника равна 10√3 . Найдите радиус окружности, вписанной в этот треугольник. </vt:lpstr>
      <vt:lpstr>№ 16.Радиус окружности, вписанной в равносторонний треугольник, равен 8. Найдите высоту этого треугольника.  </vt:lpstr>
      <vt:lpstr>№ 17. Радиус окружности, вписанной в равносторонний треугольник, равен 2√3. Найдите длину стороны этого треугольника.  </vt:lpstr>
      <vt:lpstr>№ 18.Сторона квадрата равна 6. Найдите радиус окружности, вписанной в этот квадрат.  </vt:lpstr>
      <vt:lpstr>№ 19. Радиус вписанной в квадрат окружности равен 4√2. Найдите диагональ этого квадрата. </vt:lpstr>
      <vt:lpstr>№ 20. Радиус окружности, вписанной в трапецию, равен 16. Найдите высоту этой трапеции. </vt:lpstr>
      <vt:lpstr>№ 21. Четырёхугольник  АВСD описан около окружности, АВ=7, ВС=10, СD=14. Найдите АD.</vt:lpstr>
      <vt:lpstr>№ 22. Трапеция АВСD с основаниями АD и ВС описана около окружности, АВ = 11, ВС = 6, СD = 9. Найдите АD.</vt:lpstr>
      <vt:lpstr>№ 23. Радиус окружности, описанной около квадрата, равен 4√2 . Найдите радиус окружности, вписанной в этот квадрат.</vt:lpstr>
      <vt:lpstr>№ 24. Радиус вписанной в квадрат окружности равен 2√2. Найдите радиус окружности, описанной около этого квадрата.  </vt:lpstr>
      <vt:lpstr>№ 25. На окружности с центром в точке О отмечены точки А и В так, что ∠АОВ = 122⁰. Длина меньшей дуги АВ равна 61. Найдите длину большей дуги АВ.</vt:lpstr>
      <vt:lpstr>№ 26. Площадь круга равна 69. Найдите площадь сектора этого круга, центральный угол которого равен 120⁰.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Иван Паньков</cp:lastModifiedBy>
  <cp:revision>112</cp:revision>
  <dcterms:created xsi:type="dcterms:W3CDTF">2009-01-08T12:15:48Z</dcterms:created>
  <dcterms:modified xsi:type="dcterms:W3CDTF">2020-01-13T11:06:44Z</dcterms:modified>
</cp:coreProperties>
</file>