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2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81" r:id="rId3"/>
    <p:sldId id="290" r:id="rId4"/>
    <p:sldId id="257" r:id="rId5"/>
    <p:sldId id="272" r:id="rId6"/>
    <p:sldId id="291" r:id="rId7"/>
    <p:sldId id="284" r:id="rId8"/>
    <p:sldId id="277" r:id="rId9"/>
    <p:sldId id="292" r:id="rId10"/>
    <p:sldId id="285" r:id="rId11"/>
    <p:sldId id="286" r:id="rId12"/>
    <p:sldId id="293" r:id="rId13"/>
    <p:sldId id="289" r:id="rId14"/>
    <p:sldId id="279" r:id="rId15"/>
    <p:sldId id="294" r:id="rId16"/>
    <p:sldId id="287" r:id="rId17"/>
    <p:sldId id="288" r:id="rId18"/>
    <p:sldId id="295" r:id="rId19"/>
    <p:sldId id="282" r:id="rId20"/>
    <p:sldId id="283" r:id="rId21"/>
    <p:sldId id="28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Лиля Якубова" initials="ЛЯ" lastIdx="1" clrIdx="0">
    <p:extLst>
      <p:ext uri="{19B8F6BF-5375-455C-9EA6-DF929625EA0E}">
        <p15:presenceInfo xmlns:p15="http://schemas.microsoft.com/office/powerpoint/2012/main" userId="a3fab540742107f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4/28/2023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A134-F1C3-464B-BF47-54DC2DE08F52}" type="datetimeFigureOut">
              <a:rPr lang="en-US" smtClean="0"/>
              <a:pPr/>
              <a:t>4/28/2023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0">
              <a:srgbClr val="85C2FF"/>
            </a:gs>
            <a:gs pos="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3A134-F1C3-464B-BF47-54DC2DE08F52}" type="datetimeFigureOut">
              <a:rPr lang="en-US" smtClean="0"/>
              <a:pPr/>
              <a:t>4/28/2023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56063ef95d6f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6485" y="799504"/>
            <a:ext cx="7703037" cy="57772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15516" y="134032"/>
            <a:ext cx="8712968" cy="610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 ОБРАЗОВАТЕЛЬНОЕ УЧРЕЖДЕНИЕ  </a:t>
            </a:r>
          </a:p>
          <a:p>
            <a:pPr algn="ctr"/>
            <a:r>
              <a:rPr lang="ru-RU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 «БЕРЁЗКА» С.УРОЖАЙНОЕ»</a:t>
            </a:r>
          </a:p>
          <a:p>
            <a:pPr algn="ctr"/>
            <a:r>
              <a:rPr lang="ru-RU" sz="1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СИМФЕРОПОЛЬСКОГО РАЙОНА РЕСПУБЛИКИ КРЫМ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907704" y="6453336"/>
            <a:ext cx="5727700" cy="40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 dirty="0">
                <a:effectLst/>
                <a:latin typeface="Bookman Old Style" panose="02050604050505020204" pitchFamily="18" charset="0"/>
              </a:rPr>
              <a:t>2023 год</a:t>
            </a:r>
            <a:endParaRPr lang="ru-RU" b="1" dirty="0">
              <a:effectLst/>
              <a:latin typeface="Bookman Old Style" panose="020506040505050202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54549" y="1844824"/>
            <a:ext cx="92890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ЦВЕТОЧНЫЙ 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9D1A42B-113E-D732-63E6-00314167C4DA}"/>
              </a:ext>
            </a:extLst>
          </p:cNvPr>
          <p:cNvSpPr/>
          <p:nvPr/>
        </p:nvSpPr>
        <p:spPr>
          <a:xfrm>
            <a:off x="5601068" y="4941168"/>
            <a:ext cx="3123497" cy="7920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Подготовила:</a:t>
            </a:r>
            <a:r>
              <a:rPr lang="ru-RU" sz="1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воспитатель первой квалификационной категории, Хайтазова Надие Рифатовна</a:t>
            </a:r>
          </a:p>
        </p:txBody>
      </p:sp>
    </p:spTree>
  </p:cSld>
  <p:clrMapOvr>
    <a:masterClrMapping/>
  </p:clrMapOvr>
  <p:transition>
    <p:sndAc>
      <p:stSnd>
        <p:snd r:embed="rId2" name="Zastavka_iz_telepredachi_pole_chudes_-_Kapital_shou_pole_chudes_Muzyka_muzofon.com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66611" y="73281"/>
            <a:ext cx="8640960" cy="19693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chemeClr val="tx1"/>
                </a:solidFill>
              </a:rPr>
              <a:t>С античных времен народы многих стран восхищались цветками этого растения за редкую красоту, считали талисманом любви, постоянства и верности. Особой популярностью пользовалось это растение во Франции. Еще в 1270 году Людовик IX отваром из этого цветка пытался лечить своих рыцарей от чумы во время осады Туниса. И хотя такое лечение оказалось не эффективным, и сам король стал жертвой этой болезни, цветок стал одним из любимейших цветов французов, </a:t>
            </a:r>
          </a:p>
          <a:p>
            <a:pPr algn="ctr"/>
            <a:r>
              <a:rPr lang="ru-RU" sz="1600" b="1" i="1" dirty="0">
                <a:solidFill>
                  <a:schemeClr val="tx1"/>
                </a:solidFill>
              </a:rPr>
              <a:t>а Папа причислил Людовика IX к лику святых. </a:t>
            </a:r>
            <a:r>
              <a:rPr lang="ru-RU" b="1" i="1" dirty="0">
                <a:solidFill>
                  <a:srgbClr val="FF0000"/>
                </a:solidFill>
              </a:rPr>
              <a:t>(</a:t>
            </a:r>
            <a:r>
              <a:rPr lang="ru-RU" b="1" i="1" dirty="0" err="1">
                <a:solidFill>
                  <a:srgbClr val="FF0000"/>
                </a:solidFill>
              </a:rPr>
              <a:t>крым.тат</a:t>
            </a:r>
            <a:r>
              <a:rPr lang="ru-RU" b="1" i="1" dirty="0">
                <a:solidFill>
                  <a:srgbClr val="FF0000"/>
                </a:solidFill>
              </a:rPr>
              <a:t>.)</a:t>
            </a:r>
            <a:endParaRPr lang="ru-RU" sz="1600" b="1" i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Б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Г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26527" y="219587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556" y="2862649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2862" y="2825891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Ё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71072" y="285293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Ж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96933" y="2840195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З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835344" y="2830355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483554" y="285293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126407" y="2840195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К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35010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99592" y="35010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М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557699" y="350580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Н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941424" y="3504899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74321" y="35133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228116" y="35010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Р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51520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99592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Т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534862" y="416711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У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195736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Ф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843808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Х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491880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Ц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51520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Ч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899592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Ш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547664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Щ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195736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Ъ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829902" y="478441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Ы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491880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Ь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51520" y="544522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Э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899592" y="544522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Ю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547664" y="544522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Я</a:t>
            </a:r>
          </a:p>
        </p:txBody>
      </p:sp>
      <p:pic>
        <p:nvPicPr>
          <p:cNvPr id="41" name="Рисунок 40" descr="Барабан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7454" y="2110499"/>
            <a:ext cx="3456384" cy="3456384"/>
          </a:xfrm>
          <a:prstGeom prst="rect">
            <a:avLst/>
          </a:prstGeom>
        </p:spPr>
      </p:pic>
      <p:pic>
        <p:nvPicPr>
          <p:cNvPr id="42" name="Рисунок 41" descr="стрелк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691141">
            <a:off x="7893189" y="5017318"/>
            <a:ext cx="1018973" cy="708369"/>
          </a:xfrm>
          <a:prstGeom prst="rect">
            <a:avLst/>
          </a:prstGeom>
        </p:spPr>
      </p:pic>
      <p:graphicFrame>
        <p:nvGraphicFramePr>
          <p:cNvPr id="44" name="Таблица 43"/>
          <p:cNvGraphicFramePr>
            <a:graphicFrameLocks noGrp="1"/>
          </p:cNvGraphicFramePr>
          <p:nvPr/>
        </p:nvGraphicFramePr>
        <p:xfrm>
          <a:off x="2807736" y="5877272"/>
          <a:ext cx="4983951" cy="7920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1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1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19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19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1993">
                  <a:extLst>
                    <a:ext uri="{9D8B030D-6E8A-4147-A177-3AD203B41FA5}">
                      <a16:colId xmlns:a16="http://schemas.microsoft.com/office/drawing/2014/main" val="4225603968"/>
                    </a:ext>
                  </a:extLst>
                </a:gridCol>
                <a:gridCol w="711993">
                  <a:extLst>
                    <a:ext uri="{9D8B030D-6E8A-4147-A177-3AD203B41FA5}">
                      <a16:colId xmlns:a16="http://schemas.microsoft.com/office/drawing/2014/main" val="4204620453"/>
                    </a:ext>
                  </a:extLst>
                </a:gridCol>
                <a:gridCol w="711993">
                  <a:extLst>
                    <a:ext uri="{9D8B030D-6E8A-4147-A177-3AD203B41FA5}">
                      <a16:colId xmlns:a16="http://schemas.microsoft.com/office/drawing/2014/main" val="1099233277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4" name="Управляющая кнопка: далее 53">
            <a:hlinkClick r:id="" action="ppaction://hlinkshowjump?jump=nextslide" highlightClick="1"/>
          </p:cNvPr>
          <p:cNvSpPr/>
          <p:nvPr/>
        </p:nvSpPr>
        <p:spPr>
          <a:xfrm>
            <a:off x="8388424" y="6309320"/>
            <a:ext cx="576064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CE8C594-3E9E-8EFB-BA09-75DEF13E9DD8}"/>
              </a:ext>
            </a:extLst>
          </p:cNvPr>
          <p:cNvSpPr/>
          <p:nvPr/>
        </p:nvSpPr>
        <p:spPr>
          <a:xfrm>
            <a:off x="2840404" y="2213775"/>
            <a:ext cx="671858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Гъ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98FF8F3-7EEC-DDE1-BCCD-838CE8F1386B}"/>
              </a:ext>
            </a:extLst>
          </p:cNvPr>
          <p:cNvSpPr/>
          <p:nvPr/>
        </p:nvSpPr>
        <p:spPr>
          <a:xfrm>
            <a:off x="4148408" y="2197498"/>
            <a:ext cx="810057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Дж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CEA7E997-D025-E145-3B26-856EA40F41C7}"/>
              </a:ext>
            </a:extLst>
          </p:cNvPr>
          <p:cNvSpPr/>
          <p:nvPr/>
        </p:nvSpPr>
        <p:spPr>
          <a:xfrm>
            <a:off x="4769260" y="2851982"/>
            <a:ext cx="718949" cy="585909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Къ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24FA24E-7CA0-8A0F-9039-7C5DAC48830B}"/>
              </a:ext>
            </a:extLst>
          </p:cNvPr>
          <p:cNvSpPr/>
          <p:nvPr/>
        </p:nvSpPr>
        <p:spPr>
          <a:xfrm>
            <a:off x="2176556" y="3494637"/>
            <a:ext cx="741385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Нъ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0947E9D-04DB-A59E-7C3D-CFD01B4081D1}"/>
              </a:ext>
            </a:extLst>
          </p:cNvPr>
          <p:cNvSpPr/>
          <p:nvPr/>
        </p:nvSpPr>
        <p:spPr>
          <a:xfrm>
            <a:off x="286638" y="2849685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E942CFD-BF23-4225-059F-4A2A78915E22}"/>
              </a:ext>
            </a:extLst>
          </p:cNvPr>
          <p:cNvSpPr/>
          <p:nvPr/>
        </p:nvSpPr>
        <p:spPr>
          <a:xfrm>
            <a:off x="260791" y="283629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Е</a:t>
            </a:r>
          </a:p>
        </p:txBody>
      </p:sp>
    </p:spTree>
    <p:extLst>
      <p:ext uri="{BB962C8B-B14F-4D97-AF65-F5344CB8AC3E}">
        <p14:creationId xmlns:p14="http://schemas.microsoft.com/office/powerpoint/2010/main" val="3285356734"/>
      </p:ext>
    </p:extLst>
  </p:cSld>
  <p:clrMapOvr>
    <a:masterClrMapping/>
  </p:clrMapOvr>
  <p:transition advClick="0"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8800000">
                                      <p:cBhvr>
                                        <p:cTn id="1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0000000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000000">
                                      <p:cBhvr>
                                        <p:cTn id="2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2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500000">
                                      <p:cBhvr>
                                        <p:cTn id="3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700000">
                                      <p:cBhvr>
                                        <p:cTn id="3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6000000">
                                      <p:cBhvr>
                                        <p:cTn id="3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0.43906 0.36482 " pathEditMode="relative" rAng="0" ptsTypes="AA">
                                      <p:cBhvr>
                                        <p:cTn id="17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44" y="18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6296E-6 L 0.51597 0.45787 " pathEditMode="relative" rAng="0" ptsTypes="AA">
                                      <p:cBhvr>
                                        <p:cTn id="18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99" y="228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>
                      <p:stCondLst>
                        <p:cond delay="0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>
                      <p:stCondLst>
                        <p:cond delay="0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81481E-6 L 0.35642 0.45972 " pathEditMode="relative" rAng="0" ptsTypes="AA">
                                      <p:cBhvr>
                                        <p:cTn id="2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12" y="229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L 0.21076 0.36482 " pathEditMode="relative" rAng="0" ptsTypes="AA">
                                      <p:cBhvr>
                                        <p:cTn id="2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38" y="18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45487 0.55394 " pathEditMode="relative" rAng="0" ptsTypes="AA">
                                      <p:cBhvr>
                                        <p:cTn id="2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43" y="276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9" fill="hold">
                      <p:stCondLst>
                        <p:cond delay="0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8148E-6 L 0.60451 0.1706 " pathEditMode="relative" rAng="0" ptsTypes="AA">
                                      <p:cBhvr>
                                        <p:cTn id="23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26" y="85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75295 0.46181 " pathEditMode="relative" rAng="0" ptsTypes="AA">
                                      <p:cBhvr>
                                        <p:cTn id="2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39" y="230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27" grpId="0" animBg="1"/>
      <p:bldP spid="28" grpId="0" animBg="1"/>
      <p:bldP spid="43" grpId="0" animBg="1"/>
      <p:bldP spid="45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Управляющая кнопка: далее 53">
            <a:hlinkClick r:id="" action="ppaction://hlinkshowjump?jump=nextslide" highlightClick="1"/>
          </p:cNvPr>
          <p:cNvSpPr/>
          <p:nvPr/>
        </p:nvSpPr>
        <p:spPr>
          <a:xfrm>
            <a:off x="8388424" y="6309320"/>
            <a:ext cx="576064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197346"/>
            <a:ext cx="4572000" cy="65864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>
                <a:solidFill>
                  <a:srgbClr val="7030A0"/>
                </a:solidFill>
                <a:effectLst/>
                <a:ea typeface="Times New Roman" pitchFamily="18" charset="0"/>
                <a:cs typeface="Arial" pitchFamily="34" charset="0"/>
              </a:rPr>
              <a:t>Фиалка</a:t>
            </a:r>
            <a:r>
              <a:rPr lang="ru-RU" sz="2400" i="1" u="sng" dirty="0">
                <a:solidFill>
                  <a:srgbClr val="7030A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u="sng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( в пер. на </a:t>
            </a:r>
            <a:r>
              <a:rPr lang="ru-RU" sz="2400" i="1" u="sng" dirty="0" err="1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крым.тат</a:t>
            </a:r>
            <a:r>
              <a:rPr lang="ru-RU" sz="2400" i="1" u="sng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. </a:t>
            </a:r>
            <a:r>
              <a:rPr lang="ru-RU" sz="2400" b="1" i="1" u="sng" dirty="0" err="1">
                <a:solidFill>
                  <a:srgbClr val="7030A0"/>
                </a:solidFill>
                <a:effectLst/>
                <a:ea typeface="Times New Roman" pitchFamily="18" charset="0"/>
                <a:cs typeface="Arial" pitchFamily="34" charset="0"/>
              </a:rPr>
              <a:t>Мелевше</a:t>
            </a:r>
            <a:r>
              <a:rPr lang="ru-RU" sz="2400" i="1" u="sng" dirty="0">
                <a:solidFill>
                  <a:srgbClr val="7030A0"/>
                </a:solidFill>
                <a:effectLst/>
                <a:ea typeface="Times New Roman" pitchFamily="18" charset="0"/>
                <a:cs typeface="Arial" pitchFamily="34" charset="0"/>
              </a:rPr>
              <a:t>)</a:t>
            </a:r>
            <a:endParaRPr lang="ru-RU" sz="2400" b="1" i="1" dirty="0">
              <a:solidFill>
                <a:srgbClr val="7030A0"/>
              </a:solidFill>
            </a:endParaRPr>
          </a:p>
          <a:p>
            <a:endParaRPr lang="ru-RU" sz="1400" b="1" i="1" dirty="0"/>
          </a:p>
          <a:p>
            <a:pPr algn="just"/>
            <a:r>
              <a:rPr lang="ru-RU" sz="2000" i="1" dirty="0"/>
              <a:t>Большая часть </a:t>
            </a:r>
            <a:r>
              <a:rPr lang="ru-RU" sz="2000" b="1" i="1" dirty="0"/>
              <a:t>фиалок</a:t>
            </a:r>
            <a:r>
              <a:rPr lang="ru-RU" sz="2000" i="1" dirty="0"/>
              <a:t> растёт только в Северном полушарии нашей планеты, в Южном их намного меньше. Впрочем, те их виды, которые были интродуцированы в новые для них регионы, в массе своей неплохо прижились на новом месте.</a:t>
            </a:r>
          </a:p>
          <a:p>
            <a:pPr algn="just"/>
            <a:r>
              <a:rPr lang="ru-RU" sz="2000" i="1" dirty="0"/>
              <a:t>У разных народов фиалки в прошлом имели самое разное значение. В германских княжествах, например, считалось, что весна наступила, когда эти цветки начинали распускаться, а в Древнем Риме даже подавали вино, сдобренное фиалками – оно считалось особым весенним напитком. Древние греки же считали эти растения символами и красоты, и печали одновременно.</a:t>
            </a:r>
          </a:p>
        </p:txBody>
      </p:sp>
      <p:pic>
        <p:nvPicPr>
          <p:cNvPr id="1026" name="Picture 2" descr="Факты о фиалках">
            <a:extLst>
              <a:ext uri="{FF2B5EF4-FFF2-40B4-BE49-F238E27FC236}">
                <a16:creationId xmlns:a16="http://schemas.microsoft.com/office/drawing/2014/main" id="{AF3AB396-EC59-3FD0-5C5F-BF4B34859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988" y="332656"/>
            <a:ext cx="4057052" cy="269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Фиалка узамбарская сенполия">
            <a:extLst>
              <a:ext uri="{FF2B5EF4-FFF2-40B4-BE49-F238E27FC236}">
                <a16:creationId xmlns:a16="http://schemas.microsoft.com/office/drawing/2014/main" id="{7DC33B27-18D1-4E7D-261F-E620D6179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988" y="3229485"/>
            <a:ext cx="4057052" cy="287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735056"/>
      </p:ext>
    </p:extLst>
  </p:cSld>
  <p:clrMapOvr>
    <a:masterClrMapping/>
  </p:clrMapOvr>
  <p:transition advClick="0">
    <p:sndAc>
      <p:endSnd/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56063ef95d6f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913453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9D1A42B-113E-D732-63E6-00314167C4DA}"/>
              </a:ext>
            </a:extLst>
          </p:cNvPr>
          <p:cNvSpPr/>
          <p:nvPr/>
        </p:nvSpPr>
        <p:spPr>
          <a:xfrm>
            <a:off x="755576" y="5445224"/>
            <a:ext cx="7938628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Bookman Old Style" panose="02050604050505020204" pitchFamily="18" charset="0"/>
                <a:ea typeface="Cambria" panose="02040503050406030204" pitchFamily="18" charset="0"/>
              </a:rPr>
              <a:t>IV-</a:t>
            </a:r>
            <a:r>
              <a:rPr lang="ru-RU" sz="4000" b="1" dirty="0">
                <a:solidFill>
                  <a:schemeClr val="tx1"/>
                </a:solidFill>
                <a:latin typeface="Bookman Old Style" panose="02050604050505020204" pitchFamily="18" charset="0"/>
                <a:ea typeface="Cambria" panose="02040503050406030204" pitchFamily="18" charset="0"/>
              </a:rPr>
              <a:t>й тур</a:t>
            </a:r>
          </a:p>
        </p:txBody>
      </p:sp>
    </p:spTree>
    <p:extLst>
      <p:ext uri="{BB962C8B-B14F-4D97-AF65-F5344CB8AC3E}">
        <p14:creationId xmlns:p14="http://schemas.microsoft.com/office/powerpoint/2010/main" val="3834068675"/>
      </p:ext>
    </p:extLst>
  </p:cSld>
  <p:clrMapOvr>
    <a:masterClrMapping/>
  </p:clrMapOvr>
  <p:transition>
    <p:sndAc>
      <p:stSnd>
        <p:snd r:embed="rId2" name="Zastavka_iz_telepredachi_pole_chudes_-_Kapital_shou_pole_chudes_Muzyka_muzofon.com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66611" y="73281"/>
            <a:ext cx="8640960" cy="19693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i="1" dirty="0">
                <a:solidFill>
                  <a:schemeClr val="tx1"/>
                </a:solidFill>
              </a:rPr>
              <a:t>В сказке «Золотой ключик, или Приключения Буратино» маленькая девочка, имеющая голубые волосы, заставляла деревянного мальчика писать диктант. О каком цветке шла речь в этом диктанте? </a:t>
            </a:r>
            <a:r>
              <a:rPr lang="ru-RU" sz="2200" b="1" i="1" dirty="0">
                <a:solidFill>
                  <a:srgbClr val="FF0000"/>
                </a:solidFill>
              </a:rPr>
              <a:t>(</a:t>
            </a:r>
            <a:r>
              <a:rPr lang="ru-RU" sz="2200" b="1" i="1" dirty="0" err="1">
                <a:solidFill>
                  <a:srgbClr val="FF0000"/>
                </a:solidFill>
              </a:rPr>
              <a:t>крым.тат</a:t>
            </a:r>
            <a:r>
              <a:rPr lang="ru-RU" sz="2200" b="1" i="1" dirty="0">
                <a:solidFill>
                  <a:srgbClr val="FF0000"/>
                </a:solidFill>
              </a:rPr>
              <a:t>.)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Б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Г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26527" y="219587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556" y="2862649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2862" y="2825891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Ё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71072" y="285293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Ж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96933" y="2840195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З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835344" y="281700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483554" y="285293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126407" y="2840195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К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35010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99592" y="35010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М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557699" y="350580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Н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941424" y="3504899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74321" y="35133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228116" y="35010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Р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51520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99592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Т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534862" y="416711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У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195736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Ф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843808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Х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491880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Ц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51520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Ч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899592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Ш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547664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Щ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195736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Ъ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840404" y="4815403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Ы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491880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Ь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51520" y="544522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Э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899592" y="544522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Ю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547664" y="544522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Я</a:t>
            </a:r>
          </a:p>
        </p:txBody>
      </p:sp>
      <p:pic>
        <p:nvPicPr>
          <p:cNvPr id="41" name="Рисунок 40" descr="Барабан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7454" y="2110499"/>
            <a:ext cx="3456384" cy="3456384"/>
          </a:xfrm>
          <a:prstGeom prst="rect">
            <a:avLst/>
          </a:prstGeom>
        </p:spPr>
      </p:pic>
      <p:pic>
        <p:nvPicPr>
          <p:cNvPr id="42" name="Рисунок 41" descr="стрелк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691141">
            <a:off x="7893189" y="5017318"/>
            <a:ext cx="1018973" cy="708369"/>
          </a:xfrm>
          <a:prstGeom prst="rect">
            <a:avLst/>
          </a:prstGeom>
        </p:spPr>
      </p:pic>
      <p:graphicFrame>
        <p:nvGraphicFramePr>
          <p:cNvPr id="44" name="Таблица 43"/>
          <p:cNvGraphicFramePr>
            <a:graphicFrameLocks noGrp="1"/>
          </p:cNvGraphicFramePr>
          <p:nvPr/>
        </p:nvGraphicFramePr>
        <p:xfrm>
          <a:off x="3126080" y="5724613"/>
          <a:ext cx="3734696" cy="9668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3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36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36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36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668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4" name="Управляющая кнопка: далее 53">
            <a:hlinkClick r:id="" action="ppaction://hlinkshowjump?jump=nextslide" highlightClick="1"/>
          </p:cNvPr>
          <p:cNvSpPr/>
          <p:nvPr/>
        </p:nvSpPr>
        <p:spPr>
          <a:xfrm>
            <a:off x="8388424" y="6309320"/>
            <a:ext cx="576064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CE8C594-3E9E-8EFB-BA09-75DEF13E9DD8}"/>
              </a:ext>
            </a:extLst>
          </p:cNvPr>
          <p:cNvSpPr/>
          <p:nvPr/>
        </p:nvSpPr>
        <p:spPr>
          <a:xfrm>
            <a:off x="2840404" y="2213775"/>
            <a:ext cx="671858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Гъ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98FF8F3-7EEC-DDE1-BCCD-838CE8F1386B}"/>
              </a:ext>
            </a:extLst>
          </p:cNvPr>
          <p:cNvSpPr/>
          <p:nvPr/>
        </p:nvSpPr>
        <p:spPr>
          <a:xfrm>
            <a:off x="4148408" y="2197498"/>
            <a:ext cx="810057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Дж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CEA7E997-D025-E145-3B26-856EA40F41C7}"/>
              </a:ext>
            </a:extLst>
          </p:cNvPr>
          <p:cNvSpPr/>
          <p:nvPr/>
        </p:nvSpPr>
        <p:spPr>
          <a:xfrm>
            <a:off x="4769260" y="2851982"/>
            <a:ext cx="718949" cy="585909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Къ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24FA24E-7CA0-8A0F-9039-7C5DAC48830B}"/>
              </a:ext>
            </a:extLst>
          </p:cNvPr>
          <p:cNvSpPr/>
          <p:nvPr/>
        </p:nvSpPr>
        <p:spPr>
          <a:xfrm>
            <a:off x="2176556" y="3494637"/>
            <a:ext cx="741385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Нъ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546244"/>
      </p:ext>
    </p:extLst>
  </p:cSld>
  <p:clrMapOvr>
    <a:masterClrMapping/>
  </p:clrMapOvr>
  <p:transition advClick="0"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8800000">
                                      <p:cBhvr>
                                        <p:cTn id="1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0000000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000000">
                                      <p:cBhvr>
                                        <p:cTn id="2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2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500000">
                                      <p:cBhvr>
                                        <p:cTn id="3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700000">
                                      <p:cBhvr>
                                        <p:cTn id="3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6000000">
                                      <p:cBhvr>
                                        <p:cTn id="3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0.53923 0.36482 " pathEditMode="relative" rAng="0" ptsTypes="AA">
                                      <p:cBhvr>
                                        <p:cTn id="18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18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48148E-6 L 0.27986 0.17847 " pathEditMode="relative" rAng="0" ptsTypes="AA">
                                      <p:cBhvr>
                                        <p:cTn id="22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93" y="89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3" fill="hold">
                      <p:stCondLst>
                        <p:cond delay="0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22222E-6 L 0.12379 0.55394 " pathEditMode="relative" rAng="0" ptsTypes="AA">
                                      <p:cBhvr>
                                        <p:cTn id="2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1" y="276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33333E-6 L 0.29878 0.26783 " pathEditMode="relative" rAng="0" ptsTypes="AA">
                                      <p:cBhvr>
                                        <p:cTn id="23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31" y="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5" grpId="1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27" grpId="0" animBg="1"/>
      <p:bldP spid="28" grpId="0" animBg="1"/>
      <p:bldP spid="43" grpId="0" animBg="1"/>
      <p:bldP spid="4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Управляющая кнопка: далее 62">
            <a:hlinkClick r:id="" action="ppaction://hlinkshowjump?jump=nextslide" highlightClick="1"/>
          </p:cNvPr>
          <p:cNvSpPr/>
          <p:nvPr/>
        </p:nvSpPr>
        <p:spPr>
          <a:xfrm>
            <a:off x="8388424" y="6309320"/>
            <a:ext cx="576064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431712"/>
            <a:ext cx="4572000" cy="594008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Роза</a:t>
            </a:r>
            <a:endParaRPr lang="ru-RU" sz="2400" i="1" u="sng" dirty="0">
              <a:solidFill>
                <a:srgbClr val="FF000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u="sng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( в пер. на </a:t>
            </a:r>
            <a:r>
              <a:rPr lang="ru-RU" sz="2400" i="1" u="sng" dirty="0" err="1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крым.тат</a:t>
            </a:r>
            <a:r>
              <a:rPr lang="ru-RU" sz="2400" i="1" u="sng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.</a:t>
            </a:r>
            <a:r>
              <a:rPr lang="ru-RU" sz="2400" i="1" u="sng" dirty="0">
                <a:solidFill>
                  <a:srgbClr val="FFC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i="1" u="sng" dirty="0"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Гуль</a:t>
            </a:r>
            <a:r>
              <a:rPr lang="ru-RU" sz="2400" i="1" u="sng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)</a:t>
            </a:r>
          </a:p>
          <a:p>
            <a:endParaRPr lang="ru-RU" sz="1200" i="1" dirty="0"/>
          </a:p>
          <a:p>
            <a:pPr algn="just"/>
            <a:r>
              <a:rPr lang="ru-RU" sz="2000" i="1" dirty="0"/>
              <a:t>Мальвина, узнав, что Буратино совсем не учился и, по её мнению, является дремучим неучем, организовала для Буратино домашнюю школу и начала его учить математике и грамоте с помощью сакраментальной фразы, которую она продиктовала:</a:t>
            </a:r>
          </a:p>
          <a:p>
            <a:pPr algn="just"/>
            <a:r>
              <a:rPr lang="ru-RU" sz="2000" i="1" dirty="0"/>
              <a:t>А </a:t>
            </a:r>
            <a:r>
              <a:rPr lang="ru-RU" sz="2000" b="1" i="1" dirty="0"/>
              <a:t>роза</a:t>
            </a:r>
            <a:r>
              <a:rPr lang="ru-RU" sz="2000" i="1" dirty="0"/>
              <a:t> упала на лапу </a:t>
            </a:r>
            <a:r>
              <a:rPr lang="ru-RU" sz="2000" i="1" dirty="0" err="1"/>
              <a:t>Азора</a:t>
            </a:r>
            <a:r>
              <a:rPr lang="ru-RU" sz="2000" i="1" dirty="0"/>
              <a:t>.</a:t>
            </a:r>
          </a:p>
          <a:p>
            <a:pPr algn="just"/>
            <a:r>
              <a:rPr lang="ru-RU" sz="2000" i="1" dirty="0"/>
              <a:t>Если прочитать эту фраза с конца, получится то же утверждение без изменений. Такая волшебная фраза называется греческим словом "палиндром", которое обозначает слова-перевёртыши. </a:t>
            </a:r>
          </a:p>
          <a:p>
            <a:pPr algn="just"/>
            <a:r>
              <a:rPr lang="ru-RU" sz="2000" i="1" dirty="0"/>
              <a:t>Они могут читаться одинаково как слева направо, так и справа налево.</a:t>
            </a:r>
            <a:endParaRPr lang="ru-RU" sz="2000" dirty="0"/>
          </a:p>
        </p:txBody>
      </p:sp>
      <p:pic>
        <p:nvPicPr>
          <p:cNvPr id="49" name="Picture 2" descr="https://wallbox.ru/resize/1920x1200/wallpapers/main/201549/aaab46cc665d9a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05" y="452934"/>
            <a:ext cx="4028400" cy="27399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 descr="https://99px.ru/sstorage/53/2016/05/tmb_165423_72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088" y="3251294"/>
            <a:ext cx="4028400" cy="28420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9162"/>
      </p:ext>
    </p:extLst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56063ef95d6f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913453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9D1A42B-113E-D732-63E6-00314167C4DA}"/>
              </a:ext>
            </a:extLst>
          </p:cNvPr>
          <p:cNvSpPr/>
          <p:nvPr/>
        </p:nvSpPr>
        <p:spPr>
          <a:xfrm>
            <a:off x="755576" y="5445224"/>
            <a:ext cx="7938628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Bookman Old Style" panose="02050604050505020204" pitchFamily="18" charset="0"/>
                <a:ea typeface="Cambria" panose="02040503050406030204" pitchFamily="18" charset="0"/>
              </a:rPr>
              <a:t>Финальная игра</a:t>
            </a:r>
          </a:p>
        </p:txBody>
      </p:sp>
    </p:spTree>
    <p:extLst>
      <p:ext uri="{BB962C8B-B14F-4D97-AF65-F5344CB8AC3E}">
        <p14:creationId xmlns:p14="http://schemas.microsoft.com/office/powerpoint/2010/main" val="1328958975"/>
      </p:ext>
    </p:extLst>
  </p:cSld>
  <p:clrMapOvr>
    <a:masterClrMapping/>
  </p:clrMapOvr>
  <p:transition>
    <p:sndAc>
      <p:stSnd>
        <p:snd r:embed="rId2" name="Zastavka_iz_telepredachi_pole_chudes_-_Kapital_shou_pole_chudes_Muzyka_muzofon.com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66611" y="73281"/>
            <a:ext cx="8640960" cy="19693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i="1" dirty="0">
                <a:solidFill>
                  <a:schemeClr val="tx1"/>
                </a:solidFill>
              </a:rPr>
              <a:t>Этот цветок - отличный медонос. </a:t>
            </a:r>
          </a:p>
          <a:p>
            <a:pPr algn="ctr"/>
            <a:r>
              <a:rPr lang="ru-RU" sz="2200" b="1" i="1" dirty="0">
                <a:solidFill>
                  <a:schemeClr val="tx1"/>
                </a:solidFill>
              </a:rPr>
              <a:t>Один гектар земли, засеянный этими цветами, может дать до пятидесяти килограммов мёда. Люди используют его в пищу: из корней готовят кофе, из листьев – салат, из цветков – варенье. Это настоящий кладезь витаминов. </a:t>
            </a:r>
            <a:r>
              <a:rPr lang="ru-RU" sz="2200" b="1" i="1" dirty="0">
                <a:solidFill>
                  <a:srgbClr val="FF0000"/>
                </a:solidFill>
              </a:rPr>
              <a:t>(</a:t>
            </a:r>
            <a:r>
              <a:rPr lang="ru-RU" sz="2200" b="1" i="1" dirty="0" err="1">
                <a:solidFill>
                  <a:srgbClr val="FF0000"/>
                </a:solidFill>
              </a:rPr>
              <a:t>крым.тат</a:t>
            </a:r>
            <a:r>
              <a:rPr lang="ru-RU" sz="2200" b="1" i="1" dirty="0">
                <a:solidFill>
                  <a:srgbClr val="FF0000"/>
                </a:solidFill>
              </a:rPr>
              <a:t>.)</a:t>
            </a:r>
            <a:endParaRPr lang="ru-RU" sz="22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Б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Г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26527" y="219587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556" y="2862649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2862" y="2825891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Ё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71072" y="285293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Ж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96933" y="2840195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З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835344" y="281700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483554" y="285293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126407" y="2840195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К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35010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99592" y="35010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М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557699" y="350580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Н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941424" y="3504899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74321" y="35133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228116" y="35010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Р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51520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99592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Т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534862" y="416711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У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195736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Ф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843808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Х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491880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Ц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51520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Ч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899592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Ш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547664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Щ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195736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Ъ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840404" y="4815403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Ы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491880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Ь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51520" y="544522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Э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899592" y="544522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Ю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547664" y="544522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Я</a:t>
            </a:r>
          </a:p>
        </p:txBody>
      </p:sp>
      <p:pic>
        <p:nvPicPr>
          <p:cNvPr id="41" name="Рисунок 40" descr="Барабан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7454" y="2110499"/>
            <a:ext cx="3456384" cy="3456384"/>
          </a:xfrm>
          <a:prstGeom prst="rect">
            <a:avLst/>
          </a:prstGeom>
        </p:spPr>
      </p:pic>
      <p:pic>
        <p:nvPicPr>
          <p:cNvPr id="42" name="Рисунок 41" descr="стрелк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691141">
            <a:off x="7893189" y="5017318"/>
            <a:ext cx="1018973" cy="708369"/>
          </a:xfrm>
          <a:prstGeom prst="rect">
            <a:avLst/>
          </a:prstGeom>
        </p:spPr>
      </p:pic>
      <p:graphicFrame>
        <p:nvGraphicFramePr>
          <p:cNvPr id="44" name="Таблица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744014"/>
              </p:ext>
            </p:extLst>
          </p:nvPr>
        </p:nvGraphicFramePr>
        <p:xfrm>
          <a:off x="2447704" y="5899455"/>
          <a:ext cx="5364656" cy="7750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2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25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25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25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8108">
                  <a:extLst>
                    <a:ext uri="{9D8B030D-6E8A-4147-A177-3AD203B41FA5}">
                      <a16:colId xmlns:a16="http://schemas.microsoft.com/office/drawing/2014/main" val="4209137708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71603749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645658778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1400006303"/>
                    </a:ext>
                  </a:extLst>
                </a:gridCol>
              </a:tblGrid>
              <a:tr h="7750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4" name="Управляющая кнопка: далее 53">
            <a:hlinkClick r:id="" action="ppaction://hlinkshowjump?jump=nextslide" highlightClick="1"/>
          </p:cNvPr>
          <p:cNvSpPr/>
          <p:nvPr/>
        </p:nvSpPr>
        <p:spPr>
          <a:xfrm>
            <a:off x="8388424" y="6309320"/>
            <a:ext cx="576064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CE8C594-3E9E-8EFB-BA09-75DEF13E9DD8}"/>
              </a:ext>
            </a:extLst>
          </p:cNvPr>
          <p:cNvSpPr/>
          <p:nvPr/>
        </p:nvSpPr>
        <p:spPr>
          <a:xfrm>
            <a:off x="2840404" y="2213775"/>
            <a:ext cx="671858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Гъ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98FF8F3-7EEC-DDE1-BCCD-838CE8F1386B}"/>
              </a:ext>
            </a:extLst>
          </p:cNvPr>
          <p:cNvSpPr/>
          <p:nvPr/>
        </p:nvSpPr>
        <p:spPr>
          <a:xfrm>
            <a:off x="4148408" y="2197498"/>
            <a:ext cx="810057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Дж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CEA7E997-D025-E145-3B26-856EA40F41C7}"/>
              </a:ext>
            </a:extLst>
          </p:cNvPr>
          <p:cNvSpPr/>
          <p:nvPr/>
        </p:nvSpPr>
        <p:spPr>
          <a:xfrm>
            <a:off x="4769260" y="2851982"/>
            <a:ext cx="718949" cy="585909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Къ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24FA24E-7CA0-8A0F-9039-7C5DAC48830B}"/>
              </a:ext>
            </a:extLst>
          </p:cNvPr>
          <p:cNvSpPr/>
          <p:nvPr/>
        </p:nvSpPr>
        <p:spPr>
          <a:xfrm>
            <a:off x="2176556" y="3494637"/>
            <a:ext cx="741385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Нъ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AB3C720-7508-056F-0DC0-3E1990441C8F}"/>
              </a:ext>
            </a:extLst>
          </p:cNvPr>
          <p:cNvSpPr/>
          <p:nvPr/>
        </p:nvSpPr>
        <p:spPr>
          <a:xfrm>
            <a:off x="287592" y="283629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7C85FDE-5DC9-8AB8-3151-3ED549BE2063}"/>
              </a:ext>
            </a:extLst>
          </p:cNvPr>
          <p:cNvSpPr/>
          <p:nvPr/>
        </p:nvSpPr>
        <p:spPr>
          <a:xfrm>
            <a:off x="899592" y="3490609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М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FD5C62AB-E61C-3FF6-1C38-EB7725C47926}"/>
              </a:ext>
            </a:extLst>
          </p:cNvPr>
          <p:cNvSpPr/>
          <p:nvPr/>
        </p:nvSpPr>
        <p:spPr>
          <a:xfrm>
            <a:off x="283254" y="2206021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2656421726"/>
      </p:ext>
    </p:extLst>
  </p:cSld>
  <p:clrMapOvr>
    <a:masterClrMapping/>
  </p:clrMapOvr>
  <p:transition advClick="0"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8800000">
                                      <p:cBhvr>
                                        <p:cTn id="1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0000000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000000">
                                      <p:cBhvr>
                                        <p:cTn id="2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2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500000">
                                      <p:cBhvr>
                                        <p:cTn id="3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700000">
                                      <p:cBhvr>
                                        <p:cTn id="3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6000000">
                                      <p:cBhvr>
                                        <p:cTn id="3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6296E-6 L 0.61041 0.45787 " pathEditMode="relative" rAng="0" ptsTypes="AA">
                                      <p:cBhvr>
                                        <p:cTn id="18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21" y="228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85185E-6 L 0.75 0.46181 " pathEditMode="relative" rAng="0" ptsTypes="AA">
                                      <p:cBhvr>
                                        <p:cTn id="2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00" y="2307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L 0.17431 0.36482 " pathEditMode="relative" rAng="0" ptsTypes="AA">
                                      <p:cBhvr>
                                        <p:cTn id="2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15" y="18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3" fill="hold">
                      <p:stCondLst>
                        <p:cond delay="0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2222E-6 L 0.31615 0.36482 " pathEditMode="relative" rAng="0" ptsTypes="AA">
                                      <p:cBhvr>
                                        <p:cTn id="2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99" y="18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0.45729 0.55394 " pathEditMode="relative" rAng="0" ptsTypes="AA">
                                      <p:cBhvr>
                                        <p:cTn id="2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65" y="276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>
                      <p:stCondLst>
                        <p:cond delay="0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7037E-6 L 0.31024 0.55371 " pathEditMode="relative" rAng="0" ptsTypes="AA">
                                      <p:cBhvr>
                                        <p:cTn id="23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03" y="2768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0.4684 0.27037 " pathEditMode="relative" rAng="0" ptsTypes="AA">
                                      <p:cBhvr>
                                        <p:cTn id="24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20" y="135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6 L 0.26754 0.46111 " pathEditMode="relative" rAng="0" ptsTypes="AA">
                                      <p:cBhvr>
                                        <p:cTn id="2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68" y="230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5" grpId="1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27" grpId="0" animBg="1"/>
      <p:bldP spid="28" grpId="0" animBg="1"/>
      <p:bldP spid="43" grpId="0" animBg="1"/>
      <p:bldP spid="45" grpId="0" animBg="1"/>
      <p:bldP spid="15" grpId="0" animBg="1"/>
      <p:bldP spid="16" grpId="0" animBg="1"/>
      <p:bldP spid="4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Управляющая кнопка: далее 53">
            <a:hlinkClick r:id="" action="ppaction://hlinkshowjump?jump=nextslide" highlightClick="1"/>
          </p:cNvPr>
          <p:cNvSpPr/>
          <p:nvPr/>
        </p:nvSpPr>
        <p:spPr>
          <a:xfrm>
            <a:off x="8388424" y="6309320"/>
            <a:ext cx="576064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264890" y="383718"/>
            <a:ext cx="4608512" cy="6424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i="1" u="sng" dirty="0">
                <a:solidFill>
                  <a:schemeClr val="accent6">
                    <a:lumMod val="75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Одуванчик</a:t>
            </a:r>
            <a:r>
              <a:rPr lang="ru-RU" sz="2200" i="1" u="sng" dirty="0">
                <a:solidFill>
                  <a:schemeClr val="accent6">
                    <a:lumMod val="75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i="1" u="sng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( в пер. на </a:t>
            </a:r>
            <a:r>
              <a:rPr lang="ru-RU" sz="2200" i="1" u="sng" dirty="0" err="1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крым.тат</a:t>
            </a:r>
            <a:r>
              <a:rPr lang="ru-RU" sz="2200" i="1" u="sng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.</a:t>
            </a:r>
            <a:r>
              <a:rPr lang="ru-RU" sz="2200" i="1" u="sng" dirty="0">
                <a:solidFill>
                  <a:srgbClr val="FFC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lang="ru-RU" sz="2200" b="1" i="1" u="sng" dirty="0" err="1">
                <a:solidFill>
                  <a:schemeClr val="accent6">
                    <a:lumMod val="75000"/>
                  </a:schemeClr>
                </a:solidFill>
                <a:ea typeface="Times New Roman" pitchFamily="18" charset="0"/>
                <a:cs typeface="Arial" pitchFamily="34" charset="0"/>
              </a:rPr>
              <a:t>Маматеке</a:t>
            </a:r>
            <a:r>
              <a:rPr lang="ru-RU" sz="2200" i="1" u="sng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)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1050" i="1" dirty="0">
              <a:solidFill>
                <a:srgbClr val="00000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100" i="1" dirty="0">
                <a:effectLst/>
              </a:rPr>
              <a:t>Повсеместно произрастающие одуванчики хорошо известны человечеству с древних времён, потому что эти обыкновенные, казалось бы, цветы обладают рядом очень полезных свойств. Но, конечно, большинству из нас они знакомы по детству, когда так весело сдувать их пушистые семечки и смотреть, как они летят по ветру. А вот античные учёные быстро распознали целебные свойства этого растения, и научились применять его в медицине. Впрочем, эти цветки могут похвастать действительно обширным спектром своего применения.</a:t>
            </a:r>
          </a:p>
        </p:txBody>
      </p:sp>
      <p:sp>
        <p:nvSpPr>
          <p:cNvPr id="2" name="AutoShape 4" descr="https://img2.badfon.ru/original/7000x4651/f/14/romashki-nebo-stebli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6D04733-5EF3-4D3B-33E8-8C5423B8B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261" y="3501008"/>
            <a:ext cx="3895533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27ACCAD6-481F-35B3-AAE2-2D0EC6E83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574" y="488081"/>
            <a:ext cx="3729203" cy="27969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758226"/>
      </p:ext>
    </p:extLst>
  </p:cSld>
  <p:clrMapOvr>
    <a:masterClrMapping/>
  </p:clrMapOvr>
  <p:transition advClick="0">
    <p:sndAc>
      <p:endSnd/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56063ef95d6f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913453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9D1A42B-113E-D732-63E6-00314167C4DA}"/>
              </a:ext>
            </a:extLst>
          </p:cNvPr>
          <p:cNvSpPr/>
          <p:nvPr/>
        </p:nvSpPr>
        <p:spPr>
          <a:xfrm>
            <a:off x="755576" y="5445224"/>
            <a:ext cx="7938628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Bookman Old Style" panose="02050604050505020204" pitchFamily="18" charset="0"/>
                <a:ea typeface="Cambria" panose="02040503050406030204" pitchFamily="18" charset="0"/>
              </a:rPr>
              <a:t>Супер-игра</a:t>
            </a:r>
          </a:p>
        </p:txBody>
      </p:sp>
    </p:spTree>
    <p:extLst>
      <p:ext uri="{BB962C8B-B14F-4D97-AF65-F5344CB8AC3E}">
        <p14:creationId xmlns:p14="http://schemas.microsoft.com/office/powerpoint/2010/main" val="903662041"/>
      </p:ext>
    </p:extLst>
  </p:cSld>
  <p:clrMapOvr>
    <a:masterClrMapping/>
  </p:clrMapOvr>
  <p:transition>
    <p:sndAc>
      <p:stSnd>
        <p:snd r:embed="rId2" name="Zastavka_iz_telepredachi_pole_chudes_-_Kapital_shou_pole_chudes_Muzyka_muzofon.com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86511"/>
            <a:ext cx="8640960" cy="202819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i="1" dirty="0">
                <a:solidFill>
                  <a:schemeClr val="tx1"/>
                </a:solidFill>
              </a:rPr>
              <a:t>Считается, что первые культурные сорта появились в Турции, где султаны желали иметь в своих садах ковры из живых цветов. Поэты Востока воспевали этот цветок в своих произведениях. Так, персидский поэт </a:t>
            </a:r>
            <a:r>
              <a:rPr lang="ru-RU" sz="2200" b="1" i="1" dirty="0" err="1">
                <a:solidFill>
                  <a:schemeClr val="tx1"/>
                </a:solidFill>
              </a:rPr>
              <a:t>Гафиз</a:t>
            </a:r>
            <a:r>
              <a:rPr lang="ru-RU" sz="2200" b="1" i="1" dirty="0">
                <a:solidFill>
                  <a:schemeClr val="tx1"/>
                </a:solidFill>
              </a:rPr>
              <a:t> писал: «С его девственной прелестью не может сравниться даже сама роза». </a:t>
            </a:r>
            <a:r>
              <a:rPr lang="ru-RU" sz="2200" b="1" i="1" dirty="0">
                <a:solidFill>
                  <a:srgbClr val="FF0000"/>
                </a:solidFill>
              </a:rPr>
              <a:t>(</a:t>
            </a:r>
            <a:r>
              <a:rPr lang="ru-RU" sz="2200" b="1" i="1" dirty="0" err="1">
                <a:solidFill>
                  <a:srgbClr val="FF0000"/>
                </a:solidFill>
              </a:rPr>
              <a:t>крым.тат</a:t>
            </a:r>
            <a:r>
              <a:rPr lang="ru-RU" sz="2200" b="1" i="1" dirty="0">
                <a:solidFill>
                  <a:srgbClr val="FF0000"/>
                </a:solidFill>
              </a:rPr>
              <a:t>.)</a:t>
            </a:r>
            <a:endParaRPr lang="ru-RU" sz="22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Б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Г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26527" y="219587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556" y="2862649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2862" y="2825891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Ё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71072" y="285293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Ж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96933" y="2840195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З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835344" y="281700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483554" y="285293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126407" y="2840195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К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35010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99592" y="35010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М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557699" y="350580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Н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941424" y="3504899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74321" y="35133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228116" y="35010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Р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51520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99592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Т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534862" y="416711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У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195736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Ф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843808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Х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491880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Ц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51520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Ч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899592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Ш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547664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Щ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195736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Ъ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840404" y="4815403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Ы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491880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Ь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51520" y="544522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Э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899592" y="544522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Ю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547664" y="544522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Я</a:t>
            </a:r>
          </a:p>
        </p:txBody>
      </p:sp>
      <p:pic>
        <p:nvPicPr>
          <p:cNvPr id="41" name="Рисунок 40" descr="Барабан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7454" y="2110499"/>
            <a:ext cx="3456384" cy="3456384"/>
          </a:xfrm>
          <a:prstGeom prst="rect">
            <a:avLst/>
          </a:prstGeom>
        </p:spPr>
      </p:pic>
      <p:pic>
        <p:nvPicPr>
          <p:cNvPr id="42" name="Рисунок 41" descr="стрелк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691141">
            <a:off x="7893189" y="5017318"/>
            <a:ext cx="1018973" cy="708369"/>
          </a:xfrm>
          <a:prstGeom prst="rect">
            <a:avLst/>
          </a:prstGeom>
        </p:spPr>
      </p:pic>
      <p:graphicFrame>
        <p:nvGraphicFramePr>
          <p:cNvPr id="44" name="Таблица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784081"/>
              </p:ext>
            </p:extLst>
          </p:nvPr>
        </p:nvGraphicFramePr>
        <p:xfrm>
          <a:off x="3126080" y="5724613"/>
          <a:ext cx="3734696" cy="9668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3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36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36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36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668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4" name="Управляющая кнопка: далее 53">
            <a:hlinkClick r:id="" action="ppaction://hlinkshowjump?jump=nextslide" highlightClick="1"/>
          </p:cNvPr>
          <p:cNvSpPr/>
          <p:nvPr/>
        </p:nvSpPr>
        <p:spPr>
          <a:xfrm>
            <a:off x="8388424" y="6309320"/>
            <a:ext cx="576064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2DEBC5D-C3EE-CFC2-EB62-AD868EC2476C}"/>
              </a:ext>
            </a:extLst>
          </p:cNvPr>
          <p:cNvSpPr/>
          <p:nvPr/>
        </p:nvSpPr>
        <p:spPr>
          <a:xfrm>
            <a:off x="269556" y="351765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Л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CE8C594-3E9E-8EFB-BA09-75DEF13E9DD8}"/>
              </a:ext>
            </a:extLst>
          </p:cNvPr>
          <p:cNvSpPr/>
          <p:nvPr/>
        </p:nvSpPr>
        <p:spPr>
          <a:xfrm>
            <a:off x="2840404" y="2213775"/>
            <a:ext cx="671858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Гъ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98FF8F3-7EEC-DDE1-BCCD-838CE8F1386B}"/>
              </a:ext>
            </a:extLst>
          </p:cNvPr>
          <p:cNvSpPr/>
          <p:nvPr/>
        </p:nvSpPr>
        <p:spPr>
          <a:xfrm>
            <a:off x="4148408" y="2197498"/>
            <a:ext cx="810057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Дж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CEA7E997-D025-E145-3B26-856EA40F41C7}"/>
              </a:ext>
            </a:extLst>
          </p:cNvPr>
          <p:cNvSpPr/>
          <p:nvPr/>
        </p:nvSpPr>
        <p:spPr>
          <a:xfrm>
            <a:off x="4769260" y="2851982"/>
            <a:ext cx="718949" cy="585909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Къ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24FA24E-7CA0-8A0F-9039-7C5DAC48830B}"/>
              </a:ext>
            </a:extLst>
          </p:cNvPr>
          <p:cNvSpPr/>
          <p:nvPr/>
        </p:nvSpPr>
        <p:spPr>
          <a:xfrm>
            <a:off x="2176556" y="3494637"/>
            <a:ext cx="741385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Нъ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541519"/>
      </p:ext>
    </p:extLst>
  </p:cSld>
  <p:clrMapOvr>
    <a:masterClrMapping/>
  </p:clrMapOvr>
  <p:transition advClick="0"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8800000">
                                      <p:cBhvr>
                                        <p:cTn id="1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0000000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000000">
                                      <p:cBhvr>
                                        <p:cTn id="2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2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500000">
                                      <p:cBhvr>
                                        <p:cTn id="3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700000">
                                      <p:cBhvr>
                                        <p:cTn id="3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6000000">
                                      <p:cBhvr>
                                        <p:cTn id="3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0.53923 0.36482 " pathEditMode="relative" rAng="0" ptsTypes="AA">
                                      <p:cBhvr>
                                        <p:cTn id="19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18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59259E-6 L 0.32135 0.3625 " pathEditMode="relative" rAng="0" ptsTypes="AA">
                                      <p:cBhvr>
                                        <p:cTn id="20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59" y="181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59259E-6 L 0.29063 0.08009 " pathEditMode="relative" rAng="0" ptsTypes="AA">
                                      <p:cBhvr>
                                        <p:cTn id="21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31" y="400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6296E-6 L 0.63003 0.45787 " pathEditMode="relative" rAng="0" ptsTypes="AA">
                                      <p:cBhvr>
                                        <p:cTn id="2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93" y="228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2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3" fill="hold">
                      <p:stCondLst>
                        <p:cond delay="0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>
                      <p:stCondLst>
                        <p:cond delay="0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5" grpId="1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13" grpId="0" animBg="1"/>
      <p:bldP spid="27" grpId="0" animBg="1"/>
      <p:bldP spid="28" grpId="0" animBg="1"/>
      <p:bldP spid="43" grpId="0" animBg="1"/>
      <p:bldP spid="4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Управляющая кнопка: далее 53">
            <a:hlinkClick r:id="" action="ppaction://hlinkshowjump?jump=nextslide" highlightClick="1"/>
          </p:cNvPr>
          <p:cNvSpPr/>
          <p:nvPr/>
        </p:nvSpPr>
        <p:spPr>
          <a:xfrm>
            <a:off x="8388424" y="6309320"/>
            <a:ext cx="576064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14124" y="659011"/>
            <a:ext cx="8115752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Cambria" panose="02040503050406030204" pitchFamily="18" charset="0"/>
                <a:ea typeface="Cambria" panose="02040503050406030204" pitchFamily="18" charset="0"/>
              </a:rPr>
              <a:t>Работа с презентацией: 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indent="539750" algn="just">
              <a:spcBef>
                <a:spcPts val="600"/>
              </a:spcBef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На слайде читаем задание (</a:t>
            </a:r>
            <a:r>
              <a:rPr lang="ru-RU" sz="2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ответ на крымскотатарском языке</a:t>
            </a: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). Участник крутит барабан (навести мышку на барабан – нажать), называет букву. Щелкаем по названной букве, если буква присутствует в слове, то она появится в соответствующей клетке задания, если нет – она исчезает.</a:t>
            </a:r>
          </a:p>
          <a:p>
            <a:pPr indent="539750" algn="just">
              <a:spcBef>
                <a:spcPts val="600"/>
              </a:spcBef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Если участник не верно назвал букву, ход игры переходит к следующему игроку. </a:t>
            </a:r>
          </a:p>
          <a:p>
            <a:pPr indent="539750" algn="just">
              <a:spcBef>
                <a:spcPts val="600"/>
              </a:spcBef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Если стрелка укажет на сектор ПРИЗ, участник должен выбрать приз или игру. </a:t>
            </a:r>
          </a:p>
          <a:p>
            <a:pPr indent="539750" algn="just">
              <a:spcBef>
                <a:spcPts val="600"/>
              </a:spcBef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Если стрелка укажет на сектор НОЛЬ, ход переходит к следующему игроку. </a:t>
            </a:r>
          </a:p>
          <a:p>
            <a:pPr indent="539750" algn="just">
              <a:spcBef>
                <a:spcPts val="600"/>
              </a:spcBef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Если стрелка укажет на сектор «ПЛЮС», он имеет право открыть любую букву в загаданном слове. </a:t>
            </a:r>
          </a:p>
          <a:p>
            <a:pPr indent="539750" algn="just">
              <a:spcBef>
                <a:spcPts val="600"/>
              </a:spcBef>
            </a:pPr>
            <a:r>
              <a:rPr lang="ru-RU" sz="2000" dirty="0">
                <a:latin typeface="Cambria" panose="02040503050406030204" pitchFamily="18" charset="0"/>
                <a:ea typeface="Cambria" panose="02040503050406030204" pitchFamily="18" charset="0"/>
              </a:rPr>
              <a:t>Когда слово разгадано, по стрелке    переходим на слайд угаданного инструмента. Затем переходим к следующему слайду и работаем с ним аналогично.</a:t>
            </a:r>
          </a:p>
        </p:txBody>
      </p:sp>
      <p:sp>
        <p:nvSpPr>
          <p:cNvPr id="55" name="Управляющая кнопка: далее 54">
            <a:hlinkClick r:id="" action="ppaction://noaction" highlightClick="1"/>
          </p:cNvPr>
          <p:cNvSpPr/>
          <p:nvPr/>
        </p:nvSpPr>
        <p:spPr>
          <a:xfrm>
            <a:off x="5652120" y="5157192"/>
            <a:ext cx="360040" cy="35708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398728"/>
      </p:ext>
    </p:extLst>
  </p:cSld>
  <p:clrMapOvr>
    <a:masterClrMapping/>
  </p:clrMapOvr>
  <p:transition advClick="0">
    <p:sndAc>
      <p:endSnd/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Управляющая кнопка: далее 53">
            <a:hlinkClick r:id="" action="ppaction://hlinkshowjump?jump=nextslide" highlightClick="1"/>
          </p:cNvPr>
          <p:cNvSpPr/>
          <p:nvPr/>
        </p:nvSpPr>
        <p:spPr>
          <a:xfrm>
            <a:off x="8388424" y="6309320"/>
            <a:ext cx="576064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264890" y="383718"/>
            <a:ext cx="4608512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Тюльпан</a:t>
            </a:r>
            <a:r>
              <a:rPr lang="ru-RU" sz="2400" i="1" u="sng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u="sng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( в пер. на </a:t>
            </a:r>
            <a:r>
              <a:rPr lang="ru-RU" sz="2400" i="1" u="sng" dirty="0" err="1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крым.тат</a:t>
            </a:r>
            <a:r>
              <a:rPr lang="ru-RU" sz="2400" i="1" u="sng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. </a:t>
            </a:r>
            <a:r>
              <a:rPr lang="ru-RU" sz="2400" b="1" i="1" u="sng" dirty="0"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Ляле</a:t>
            </a:r>
            <a:r>
              <a:rPr lang="ru-RU" sz="2400" i="1" u="sng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)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1050" i="1" dirty="0">
              <a:solidFill>
                <a:srgbClr val="00000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100" i="1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Красота и величие </a:t>
            </a:r>
            <a:r>
              <a:rPr lang="ru-RU" sz="2100" b="1" i="1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тюльпанов</a:t>
            </a:r>
            <a:r>
              <a:rPr lang="ru-RU" sz="2100" i="1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не оставляют равнодушным ни одного человека. Как же прекрасно и волнительно выглядят поляны, усыпанные этими благородными цветами. Их бутоны притягивают к себе внимание, а пленительный аромат заставляет забыть обо всех переживаниях.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100" i="1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Родиной этого прекрасного цветка является Казахстан – государство, расположенное в северной части Центральной Азии. Именно с казахских бескрайних земель тюльпаны начали перемещаться по миру.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100" i="1" dirty="0">
              <a:effectLst/>
            </a:endParaRPr>
          </a:p>
        </p:txBody>
      </p:sp>
      <p:sp>
        <p:nvSpPr>
          <p:cNvPr id="2" name="AutoShape 4" descr="https://img2.badfon.ru/original/7000x4651/f/14/romashki-nebo-stebli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82A665F-7799-FD29-265E-998194E725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/>
          <a:stretch/>
        </p:blipFill>
        <p:spPr bwMode="auto">
          <a:xfrm>
            <a:off x="5122522" y="404664"/>
            <a:ext cx="3756588" cy="280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9C476E0-F2B4-0A96-D2B9-A154C3CA0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520" y="3525168"/>
            <a:ext cx="3756589" cy="250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34617"/>
      </p:ext>
    </p:extLst>
  </p:cSld>
  <p:clrMapOvr>
    <a:masterClrMapping/>
  </p:clrMapOvr>
  <p:transition advClick="0">
    <p:sndAc>
      <p:endSnd/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8" name="Picture 8" descr="https://fs01.infourok.ru/images/doc/10/13348/img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-17633"/>
            <a:ext cx="8712968" cy="653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699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56063ef95d6f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913453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9D1A42B-113E-D732-63E6-00314167C4DA}"/>
              </a:ext>
            </a:extLst>
          </p:cNvPr>
          <p:cNvSpPr/>
          <p:nvPr/>
        </p:nvSpPr>
        <p:spPr>
          <a:xfrm>
            <a:off x="755576" y="5445224"/>
            <a:ext cx="7938628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Bookman Old Style" panose="02050604050505020204" pitchFamily="18" charset="0"/>
                <a:ea typeface="Cambria" panose="02040503050406030204" pitchFamily="18" charset="0"/>
              </a:rPr>
              <a:t>I-</a:t>
            </a:r>
            <a:r>
              <a:rPr lang="ru-RU" sz="4000" b="1" dirty="0">
                <a:solidFill>
                  <a:schemeClr val="tx1"/>
                </a:solidFill>
                <a:latin typeface="Bookman Old Style" panose="02050604050505020204" pitchFamily="18" charset="0"/>
                <a:ea typeface="Cambria" panose="02040503050406030204" pitchFamily="18" charset="0"/>
              </a:rPr>
              <a:t>й тур</a:t>
            </a:r>
          </a:p>
        </p:txBody>
      </p:sp>
    </p:spTree>
    <p:extLst>
      <p:ext uri="{BB962C8B-B14F-4D97-AF65-F5344CB8AC3E}">
        <p14:creationId xmlns:p14="http://schemas.microsoft.com/office/powerpoint/2010/main" val="4252785635"/>
      </p:ext>
    </p:extLst>
  </p:cSld>
  <p:clrMapOvr>
    <a:masterClrMapping/>
  </p:clrMapOvr>
  <p:transition>
    <p:sndAc>
      <p:stSnd>
        <p:snd r:embed="rId2" name="Zastavka_iz_telepredachi_pole_chudes_-_Kapital_shou_pole_chudes_Muzyka_muzofon.com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23528" y="188640"/>
            <a:ext cx="8640960" cy="15121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i="1" dirty="0">
                <a:solidFill>
                  <a:schemeClr val="tx1"/>
                </a:solidFill>
              </a:rPr>
              <a:t>В русской народной медицине это растение пользуется </a:t>
            </a:r>
          </a:p>
          <a:p>
            <a:pPr algn="ctr"/>
            <a:r>
              <a:rPr lang="ru-RU" sz="2200" b="1" i="1" dirty="0">
                <a:solidFill>
                  <a:schemeClr val="tx1"/>
                </a:solidFill>
              </a:rPr>
              <a:t>особой любовью. Её рекомендуют при глазных заболеваниях, головной боли, опухолях. Они, словно снежинки, разбросаны на зелёном лугу. О каком растении идёт речь? </a:t>
            </a:r>
            <a:r>
              <a:rPr lang="ru-RU" sz="2200" b="1" i="1" dirty="0">
                <a:solidFill>
                  <a:srgbClr val="FF0000"/>
                </a:solidFill>
              </a:rPr>
              <a:t>(</a:t>
            </a:r>
            <a:r>
              <a:rPr lang="ru-RU" sz="2200" b="1" i="1" dirty="0" err="1">
                <a:solidFill>
                  <a:srgbClr val="FF0000"/>
                </a:solidFill>
              </a:rPr>
              <a:t>крым.тат</a:t>
            </a:r>
            <a:r>
              <a:rPr lang="ru-RU" sz="2200" b="1" i="1" dirty="0">
                <a:solidFill>
                  <a:srgbClr val="FF0000"/>
                </a:solidFill>
              </a:rPr>
              <a:t>.)</a:t>
            </a:r>
            <a:endParaRPr lang="ru-RU" sz="22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20075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Б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Г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89555" y="220075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7246" y="287199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12032" y="285209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Ё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69982" y="2864109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Ж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28404" y="282375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З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900555" y="282375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563847" y="285470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248474" y="2840437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К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35010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99592" y="35010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М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547664" y="351904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Н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974039" y="348911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623329" y="35093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301082" y="348953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Р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51520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99592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Т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547664" y="4185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У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195736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Ф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843808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Х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491880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Ц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51520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Ч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899592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Ш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547664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Щ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195736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Ъ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840404" y="47974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Ы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491880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Ь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51520" y="544522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Э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899592" y="544522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Ю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547664" y="544522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Я</a:t>
            </a:r>
          </a:p>
        </p:txBody>
      </p:sp>
      <p:pic>
        <p:nvPicPr>
          <p:cNvPr id="41" name="Рисунок 40" descr="Барабан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8725" y="2078816"/>
            <a:ext cx="3456384" cy="3456384"/>
          </a:xfrm>
          <a:prstGeom prst="rect">
            <a:avLst/>
          </a:prstGeom>
        </p:spPr>
      </p:pic>
      <p:pic>
        <p:nvPicPr>
          <p:cNvPr id="42" name="Рисунок 41" descr="стрелк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3313523">
            <a:off x="7860197" y="5037512"/>
            <a:ext cx="1128602" cy="708369"/>
          </a:xfrm>
          <a:prstGeom prst="rect">
            <a:avLst/>
          </a:prstGeom>
        </p:spPr>
      </p:pic>
      <p:graphicFrame>
        <p:nvGraphicFramePr>
          <p:cNvPr id="44" name="Таблица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745978"/>
              </p:ext>
            </p:extLst>
          </p:nvPr>
        </p:nvGraphicFramePr>
        <p:xfrm>
          <a:off x="2339752" y="5841337"/>
          <a:ext cx="5256587" cy="8280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0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09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09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09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09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09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09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280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4" name="Управляющая кнопка: далее 53">
            <a:hlinkClick r:id="" action="ppaction://hlinkshowjump?jump=nextslide" highlightClick="1"/>
          </p:cNvPr>
          <p:cNvSpPr/>
          <p:nvPr/>
        </p:nvSpPr>
        <p:spPr>
          <a:xfrm>
            <a:off x="8388424" y="6309320"/>
            <a:ext cx="576064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3F05C73-9C7D-3700-B022-955F947E7A29}"/>
              </a:ext>
            </a:extLst>
          </p:cNvPr>
          <p:cNvSpPr/>
          <p:nvPr/>
        </p:nvSpPr>
        <p:spPr>
          <a:xfrm>
            <a:off x="3650888" y="3494387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309F173-8959-8DC4-9488-ED74E12E726A}"/>
              </a:ext>
            </a:extLst>
          </p:cNvPr>
          <p:cNvSpPr/>
          <p:nvPr/>
        </p:nvSpPr>
        <p:spPr>
          <a:xfrm>
            <a:off x="268255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2DB781-12E1-6019-F5F3-4548D922FE6F}"/>
              </a:ext>
            </a:extLst>
          </p:cNvPr>
          <p:cNvSpPr/>
          <p:nvPr/>
        </p:nvSpPr>
        <p:spPr>
          <a:xfrm>
            <a:off x="2872909" y="2213351"/>
            <a:ext cx="671858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Гъ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447FE7C5-F085-BAD8-A93B-DCC05D30DD6E}"/>
              </a:ext>
            </a:extLst>
          </p:cNvPr>
          <p:cNvSpPr/>
          <p:nvPr/>
        </p:nvSpPr>
        <p:spPr>
          <a:xfrm>
            <a:off x="4265999" y="2200756"/>
            <a:ext cx="810057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Дж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E3FF959-8152-3963-7F3F-F00D5EEE8EA6}"/>
              </a:ext>
            </a:extLst>
          </p:cNvPr>
          <p:cNvSpPr/>
          <p:nvPr/>
        </p:nvSpPr>
        <p:spPr>
          <a:xfrm>
            <a:off x="4892313" y="2849848"/>
            <a:ext cx="718949" cy="585909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Къ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75561F1D-3D0A-3DB7-B91C-0B8AF87E0B3E}"/>
              </a:ext>
            </a:extLst>
          </p:cNvPr>
          <p:cNvSpPr/>
          <p:nvPr/>
        </p:nvSpPr>
        <p:spPr>
          <a:xfrm>
            <a:off x="2195363" y="3489116"/>
            <a:ext cx="741385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Нъ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8800000">
                                      <p:cBhvr>
                                        <p:cTn id="1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0000000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000000">
                                      <p:cBhvr>
                                        <p:cTn id="2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2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500000">
                                      <p:cBhvr>
                                        <p:cTn id="3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700000">
                                      <p:cBhvr>
                                        <p:cTn id="3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6000000">
                                      <p:cBhvr>
                                        <p:cTn id="3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13438 0.3636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19" y="181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0.02986 0.3657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3" y="182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0.06875 -2.22222E-6 L 0.06875 0.07824 L 0.1375 0.07824 L 0.1375 0.15672 L 0.20642 0.15672 L 0.20642 0.23542 L 0.27517 0.23542 L 0.27517 0.31389 L 0.34409 0.31389 L 0.34409 0.39259 L 0.41284 0.39259 L 0.41284 0.47107 L 0.48177 0.47107 L 0.48177 0.54977 " pathEditMode="relative" rAng="0" ptsTypes="AAAAAAAAAAAAAAA">
                                      <p:cBhvr>
                                        <p:cTn id="5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80" y="2747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084 0.09908 L 0.23438 0.09908 L 0.23438 0.16366 L 0.24844 0.16366 L 0.24844 0.22871 L 0.26233 0.22871 L 0.26233 0.29375 L 0.27605 0.29375 L 0.27605 0.35857 L 0.28993 0.35857 L 0.28993 0.42361 L 0.304 0.42361 L 0.304 0.48866 L 0.31823 0.48866 L 0.31823 0.55394 " pathEditMode="relative" rAng="0" ptsTypes="AAAAAAAAAAAAAAA">
                                      <p:cBhvr>
                                        <p:cTn id="6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61" y="227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0.19931 0.5456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65" y="272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5.55112E-17 L 0.354 0.4636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1" y="231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0.72969 0.45648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76" y="228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3" fill="hold">
                      <p:stCondLst>
                        <p:cond delay="0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>
                      <p:stCondLst>
                        <p:cond delay="0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5" grpId="1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15" grpId="0" animBg="1"/>
      <p:bldP spid="16" grpId="0" animBg="1"/>
      <p:bldP spid="13" grpId="0" animBg="1"/>
      <p:bldP spid="27" grpId="0" animBg="1"/>
      <p:bldP spid="28" grpId="0" animBg="1"/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Управляющая кнопка: далее 53">
            <a:hlinkClick r:id="" action="ppaction://hlinkshowjump?jump=nextslide" highlightClick="1"/>
          </p:cNvPr>
          <p:cNvSpPr/>
          <p:nvPr/>
        </p:nvSpPr>
        <p:spPr>
          <a:xfrm>
            <a:off x="8388424" y="6309320"/>
            <a:ext cx="576064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264890" y="260648"/>
            <a:ext cx="4608512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>
                <a:solidFill>
                  <a:schemeClr val="accent1"/>
                </a:solidFill>
                <a:effectLst/>
                <a:ea typeface="Times New Roman" pitchFamily="18" charset="0"/>
                <a:cs typeface="Arial" pitchFamily="34" charset="0"/>
              </a:rPr>
              <a:t>Ромашка</a:t>
            </a:r>
            <a:r>
              <a:rPr lang="ru-RU" sz="2400" i="1" u="sng" dirty="0">
                <a:solidFill>
                  <a:schemeClr val="accent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u="sng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( в пер. на </a:t>
            </a:r>
            <a:r>
              <a:rPr lang="ru-RU" sz="2400" i="1" u="sng" dirty="0" err="1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крым.тат</a:t>
            </a:r>
            <a:r>
              <a:rPr lang="ru-RU" sz="2400" i="1" u="sng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. </a:t>
            </a:r>
            <a:r>
              <a:rPr lang="ru-RU" sz="2400" b="1" i="1" u="sng" dirty="0" err="1">
                <a:solidFill>
                  <a:schemeClr val="accent1"/>
                </a:solidFill>
                <a:ea typeface="Times New Roman" pitchFamily="18" charset="0"/>
                <a:cs typeface="Arial" pitchFamily="34" charset="0"/>
              </a:rPr>
              <a:t>Пападие</a:t>
            </a:r>
            <a:r>
              <a:rPr lang="ru-RU" sz="2400" i="1" u="sng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)</a:t>
            </a:r>
            <a:endParaRPr lang="ru-RU" sz="2400" i="1" dirty="0">
              <a:solidFill>
                <a:srgbClr val="00000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1400" i="1" dirty="0">
              <a:solidFill>
                <a:srgbClr val="000000"/>
              </a:solidFill>
              <a:ea typeface="Times New Roman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100" i="1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Родина </a:t>
            </a:r>
            <a:r>
              <a:rPr lang="ru-RU" sz="2100" b="1" i="1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ромашки</a:t>
            </a:r>
            <a:r>
              <a:rPr lang="ru-RU" sz="2100" i="1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 - Америка. Давным-давно как сорняк она попала вместе с зерном в трюм пароходов, затем поехала по железной дороге. В вагонах были щели, и мелкие её семена рассеялись вдоль железнодорожного полотна. Вскоре насыпи покрылись мягкой и ароматной травкой. Так и попала она в Россию. И, наверное, у всех народов принято гадать на ней: «любит — не любит».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00" i="1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Чай из ромашки с медом и сахаром дают пить детям. Выпейте отвар ромашки на ночь — сон будет крепким и спокойным.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100" i="1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Применяют ее от простуды и кашля.</a:t>
            </a:r>
            <a:endParaRPr lang="ru-RU" sz="2100" i="1" dirty="0">
              <a:effectLst/>
            </a:endParaRPr>
          </a:p>
        </p:txBody>
      </p:sp>
      <p:pic>
        <p:nvPicPr>
          <p:cNvPr id="15362" name="Picture 2" descr="http://fb.ru/misc/i/gallery/11458/22603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810" y="3316229"/>
            <a:ext cx="4027911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s://img2.badfon.ru/original/7000x4651/f/14/romashki-nebo-stebli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8" name="Picture 8" descr="https://wallbox.ru/resize/1024x768/wallpapers/main2/201715/nebo-cvety-solnce-pole-vesna-romask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964" y="260648"/>
            <a:ext cx="4028400" cy="30213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743266"/>
      </p:ext>
    </p:extLst>
  </p:cSld>
  <p:clrMapOvr>
    <a:masterClrMapping/>
  </p:clrMapOvr>
  <p:transition advClick="0">
    <p:sndAc>
      <p:endSnd/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56063ef95d6f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913453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9D1A42B-113E-D732-63E6-00314167C4DA}"/>
              </a:ext>
            </a:extLst>
          </p:cNvPr>
          <p:cNvSpPr/>
          <p:nvPr/>
        </p:nvSpPr>
        <p:spPr>
          <a:xfrm>
            <a:off x="755576" y="5445224"/>
            <a:ext cx="7938628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Bookman Old Style" panose="02050604050505020204" pitchFamily="18" charset="0"/>
                <a:ea typeface="Cambria" panose="02040503050406030204" pitchFamily="18" charset="0"/>
              </a:rPr>
              <a:t>II-</a:t>
            </a:r>
            <a:r>
              <a:rPr lang="ru-RU" sz="4000" b="1" dirty="0">
                <a:solidFill>
                  <a:schemeClr val="tx1"/>
                </a:solidFill>
                <a:latin typeface="Bookman Old Style" panose="02050604050505020204" pitchFamily="18" charset="0"/>
                <a:ea typeface="Cambria" panose="02040503050406030204" pitchFamily="18" charset="0"/>
              </a:rPr>
              <a:t>й тур</a:t>
            </a:r>
          </a:p>
        </p:txBody>
      </p:sp>
    </p:spTree>
    <p:extLst>
      <p:ext uri="{BB962C8B-B14F-4D97-AF65-F5344CB8AC3E}">
        <p14:creationId xmlns:p14="http://schemas.microsoft.com/office/powerpoint/2010/main" val="112924087"/>
      </p:ext>
    </p:extLst>
  </p:cSld>
  <p:clrMapOvr>
    <a:masterClrMapping/>
  </p:clrMapOvr>
  <p:transition>
    <p:sndAc>
      <p:stSnd>
        <p:snd r:embed="rId2" name="Zastavka_iz_telepredachi_pole_chudes_-_Kapital_shou_pole_chudes_Muzyka_muzofon.com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66611" y="73281"/>
            <a:ext cx="8640960" cy="19089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</a:rPr>
              <a:t>Русская легенда утверждает, что однажды старуха Зима со своими спутниками Морозом и Ветром решила не пускать на землю Весну. </a:t>
            </a:r>
          </a:p>
          <a:p>
            <a:pPr algn="ctr"/>
            <a:r>
              <a:rPr lang="ru-RU" sz="2000" b="1" i="1" dirty="0">
                <a:solidFill>
                  <a:schemeClr val="tx1"/>
                </a:solidFill>
              </a:rPr>
              <a:t>Но смелый цветок выпрямился, расправил лепестки и попросил </a:t>
            </a:r>
          </a:p>
          <a:p>
            <a:pPr algn="ctr"/>
            <a:r>
              <a:rPr lang="ru-RU" sz="2000" b="1" i="1" dirty="0">
                <a:solidFill>
                  <a:schemeClr val="tx1"/>
                </a:solidFill>
              </a:rPr>
              <a:t>защиты у Солнца. Солнце заметило его, согрело землю и открыло </a:t>
            </a:r>
          </a:p>
          <a:p>
            <a:pPr algn="ctr"/>
            <a:r>
              <a:rPr lang="ru-RU" sz="2000" b="1" i="1" dirty="0">
                <a:solidFill>
                  <a:schemeClr val="tx1"/>
                </a:solidFill>
              </a:rPr>
              <a:t>дорогу Весне. О каком растении идёт речь? </a:t>
            </a:r>
            <a:r>
              <a:rPr lang="ru-RU" sz="2000" b="1" i="1" dirty="0">
                <a:solidFill>
                  <a:srgbClr val="FF0000"/>
                </a:solidFill>
              </a:rPr>
              <a:t>(</a:t>
            </a:r>
            <a:r>
              <a:rPr lang="ru-RU" sz="2000" b="1" i="1" dirty="0" err="1">
                <a:solidFill>
                  <a:srgbClr val="FF0000"/>
                </a:solidFill>
              </a:rPr>
              <a:t>крым.тат</a:t>
            </a:r>
            <a:r>
              <a:rPr lang="ru-RU" sz="2000" b="1" i="1" dirty="0">
                <a:solidFill>
                  <a:srgbClr val="FF0000"/>
                </a:solidFill>
              </a:rPr>
              <a:t>.)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Б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220486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Г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526527" y="219587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556" y="2862649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2619" y="285293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Ё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71072" y="285293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Ж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96933" y="2840195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З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835101" y="2846565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483554" y="2852936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126407" y="2840195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К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35010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908038" y="3501008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М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557699" y="350580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Н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940131" y="3494637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92550" y="3497939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227264" y="349083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Р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51520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99592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Т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542146" y="415867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У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195736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Ф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843808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Х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491880" y="4149080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Ц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51520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Ч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899592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Ш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547664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Щ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195736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Ъ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843808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Ы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491880" y="4797152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Ь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51520" y="544522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Э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899592" y="544522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Ю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547664" y="5445224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Я</a:t>
            </a:r>
          </a:p>
        </p:txBody>
      </p:sp>
      <p:pic>
        <p:nvPicPr>
          <p:cNvPr id="41" name="Рисунок 40" descr="Барабан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96814" y="2392054"/>
            <a:ext cx="3310757" cy="3310757"/>
          </a:xfrm>
          <a:prstGeom prst="rect">
            <a:avLst/>
          </a:prstGeom>
        </p:spPr>
      </p:pic>
      <p:pic>
        <p:nvPicPr>
          <p:cNvPr id="42" name="Рисунок 41" descr="стрелк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691141">
            <a:off x="7893189" y="5017318"/>
            <a:ext cx="1018973" cy="708369"/>
          </a:xfrm>
          <a:prstGeom prst="rect">
            <a:avLst/>
          </a:prstGeom>
        </p:spPr>
      </p:pic>
      <p:sp>
        <p:nvSpPr>
          <p:cNvPr id="54" name="Управляющая кнопка: далее 53">
            <a:hlinkClick r:id="" action="ppaction://hlinkshowjump?jump=nextslide" highlightClick="1"/>
          </p:cNvPr>
          <p:cNvSpPr/>
          <p:nvPr/>
        </p:nvSpPr>
        <p:spPr>
          <a:xfrm>
            <a:off x="8460432" y="6237312"/>
            <a:ext cx="547139" cy="44286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CE8C594-3E9E-8EFB-BA09-75DEF13E9DD8}"/>
              </a:ext>
            </a:extLst>
          </p:cNvPr>
          <p:cNvSpPr/>
          <p:nvPr/>
        </p:nvSpPr>
        <p:spPr>
          <a:xfrm>
            <a:off x="2820022" y="2194451"/>
            <a:ext cx="671858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Гъ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98FF8F3-7EEC-DDE1-BCCD-838CE8F1386B}"/>
              </a:ext>
            </a:extLst>
          </p:cNvPr>
          <p:cNvSpPr/>
          <p:nvPr/>
        </p:nvSpPr>
        <p:spPr>
          <a:xfrm>
            <a:off x="4148408" y="2197498"/>
            <a:ext cx="810057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Дж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CEA7E997-D025-E145-3B26-856EA40F41C7}"/>
              </a:ext>
            </a:extLst>
          </p:cNvPr>
          <p:cNvSpPr/>
          <p:nvPr/>
        </p:nvSpPr>
        <p:spPr>
          <a:xfrm>
            <a:off x="4769260" y="2851982"/>
            <a:ext cx="718949" cy="585909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Къ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24FA24E-7CA0-8A0F-9039-7C5DAC48830B}"/>
              </a:ext>
            </a:extLst>
          </p:cNvPr>
          <p:cNvSpPr/>
          <p:nvPr/>
        </p:nvSpPr>
        <p:spPr>
          <a:xfrm>
            <a:off x="2176556" y="3494637"/>
            <a:ext cx="741385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Нъ</a:t>
            </a:r>
            <a:endParaRPr lang="ru-RU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15" name="Таблица 14">
            <a:extLst>
              <a:ext uri="{FF2B5EF4-FFF2-40B4-BE49-F238E27FC236}">
                <a16:creationId xmlns:a16="http://schemas.microsoft.com/office/drawing/2014/main" id="{FFAF5FAF-E39D-CBDA-5ADE-A0A773A99605}"/>
              </a:ext>
            </a:extLst>
          </p:cNvPr>
          <p:cNvGraphicFramePr>
            <a:graphicFrameLocks noGrp="1"/>
          </p:cNvGraphicFramePr>
          <p:nvPr/>
        </p:nvGraphicFramePr>
        <p:xfrm>
          <a:off x="1691680" y="6110163"/>
          <a:ext cx="5355879" cy="6745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48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8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01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01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01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01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01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14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7455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3E2C62E-D382-E1D7-F444-46FE3E77B3A4}"/>
              </a:ext>
            </a:extLst>
          </p:cNvPr>
          <p:cNvSpPr/>
          <p:nvPr/>
        </p:nvSpPr>
        <p:spPr>
          <a:xfrm>
            <a:off x="286716" y="2213775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545517F6-1992-C532-44B0-929AD4FF258B}"/>
              </a:ext>
            </a:extLst>
          </p:cNvPr>
          <p:cNvSpPr/>
          <p:nvPr/>
        </p:nvSpPr>
        <p:spPr>
          <a:xfrm>
            <a:off x="274430" y="2194451"/>
            <a:ext cx="612000" cy="612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0FC15EBC-72DA-A0B0-AFE4-18B17CB25FDC}"/>
              </a:ext>
            </a:extLst>
          </p:cNvPr>
          <p:cNvSpPr/>
          <p:nvPr/>
        </p:nvSpPr>
        <p:spPr>
          <a:xfrm>
            <a:off x="4761246" y="2840195"/>
            <a:ext cx="718949" cy="585909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Къ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826501"/>
      </p:ext>
    </p:extLst>
  </p:cSld>
  <p:clrMapOvr>
    <a:masterClrMapping/>
  </p:clrMapOvr>
  <p:transition advClick="0"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8800000">
                                      <p:cBhvr>
                                        <p:cTn id="1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0000000">
                                      <p:cBhvr>
                                        <p:cTn id="1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000000">
                                      <p:cBhvr>
                                        <p:cTn id="2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8100000">
                                      <p:cBhvr>
                                        <p:cTn id="2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500000">
                                      <p:cBhvr>
                                        <p:cTn id="3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700000">
                                      <p:cBhvr>
                                        <p:cTn id="3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6000000">
                                      <p:cBhvr>
                                        <p:cTn id="3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0.15868 0.57384 " pathEditMode="relative" rAng="0" ptsTypes="AA">
                                      <p:cBhvr>
                                        <p:cTn id="19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286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11111E-6 L 0.37465 0.57361 " pathEditMode="relative" rAng="0" ptsTypes="AA">
                                      <p:cBhvr>
                                        <p:cTn id="20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33" y="286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705 -0.02176 L 0.58785 0.57801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736" y="2997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81481E-6 L -0.27343 0.48288 " pathEditMode="relative" rAng="0" ptsTypes="AA">
                                      <p:cBhvr>
                                        <p:cTn id="21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81" y="24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2222E-6 L 0.23177 0.575 " pathEditMode="relative" rAng="0" ptsTypes="AA">
                                      <p:cBhvr>
                                        <p:cTn id="2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80" y="287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3" fill="hold">
                      <p:stCondLst>
                        <p:cond delay="0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96296E-6 L 0.16666 0.48426 " pathEditMode="relative" rAng="0" ptsTypes="AA">
                                      <p:cBhvr>
                                        <p:cTn id="231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3" y="242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>
                      <p:stCondLst>
                        <p:cond delay="0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0.00949 L 0.00434 0.3875 " pathEditMode="relative" rAng="0" ptsTypes="AA">
                                      <p:cBhvr>
                                        <p:cTn id="2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4" y="188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81481E-6 L 0.15972 0.57616 " pathEditMode="relative" rAng="0" ptsTypes="AA">
                                      <p:cBhvr>
                                        <p:cTn id="2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86" y="287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5" grpId="1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27" grpId="0" animBg="1"/>
      <p:bldP spid="28" grpId="0" animBg="1"/>
      <p:bldP spid="43" grpId="0" animBg="1"/>
      <p:bldP spid="45" grpId="0" animBg="1"/>
      <p:bldP spid="16" grpId="0" animBg="1"/>
      <p:bldP spid="46" grpId="0" animBg="1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Управляющая кнопка: далее 53">
            <a:hlinkClick r:id="" action="ppaction://hlinkshowjump?jump=nextslide" highlightClick="1"/>
          </p:cNvPr>
          <p:cNvSpPr/>
          <p:nvPr/>
        </p:nvSpPr>
        <p:spPr>
          <a:xfrm>
            <a:off x="8388424" y="6309320"/>
            <a:ext cx="576064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79146"/>
            <a:ext cx="4572000" cy="683264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i="1" u="sng" dirty="0">
                <a:solidFill>
                  <a:schemeClr val="accent1"/>
                </a:solidFill>
                <a:ea typeface="Times New Roman" pitchFamily="18" charset="0"/>
                <a:cs typeface="Arial" pitchFamily="34" charset="0"/>
              </a:rPr>
              <a:t>Подснежник</a:t>
            </a:r>
            <a:r>
              <a:rPr lang="ru-RU" sz="2200" i="1" u="sng" dirty="0">
                <a:solidFill>
                  <a:schemeClr val="accent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i="1" u="sng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( в пер. на </a:t>
            </a:r>
            <a:r>
              <a:rPr lang="ru-RU" sz="2200" i="1" u="sng" dirty="0" err="1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крым.тат</a:t>
            </a:r>
            <a:r>
              <a:rPr lang="ru-RU" sz="2200" i="1" u="sng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. </a:t>
            </a:r>
            <a:r>
              <a:rPr lang="ru-RU" sz="2200" b="1" i="1" u="sng" dirty="0" err="1">
                <a:solidFill>
                  <a:schemeClr val="accent1"/>
                </a:solidFill>
                <a:ea typeface="Times New Roman" pitchFamily="18" charset="0"/>
                <a:cs typeface="Arial" pitchFamily="34" charset="0"/>
              </a:rPr>
              <a:t>Акъбардакъ</a:t>
            </a:r>
            <a:r>
              <a:rPr lang="ru-RU" sz="2200" i="1" u="sng" dirty="0"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)</a:t>
            </a:r>
            <a:endParaRPr lang="ru-RU" sz="2200" b="1" i="1" dirty="0"/>
          </a:p>
          <a:p>
            <a:endParaRPr lang="ru-RU" sz="1400" b="1" i="1" dirty="0"/>
          </a:p>
          <a:p>
            <a:pPr algn="just"/>
            <a:r>
              <a:rPr lang="ru-RU" sz="2000" b="1" i="1" dirty="0"/>
              <a:t>Подснежник</a:t>
            </a:r>
            <a:r>
              <a:rPr lang="ru-RU" sz="2000" i="1" dirty="0"/>
              <a:t> получил своё название за способность растения пробиваться из земли и зацветать с первыми теплыми весенними лучами солнца, когда чуть подтает снег. Латинское же название подснежника “</a:t>
            </a:r>
            <a:r>
              <a:rPr lang="ru-RU" sz="2000" i="1" dirty="0" err="1"/>
              <a:t>галантус</a:t>
            </a:r>
            <a:r>
              <a:rPr lang="ru-RU" sz="2000" i="1" dirty="0"/>
              <a:t>” предположительно, имеет греческие корни, в переводе означает “молочный цветок”. Вероятно, в этом названии отразился нежный белоснежный цвет подснежника.</a:t>
            </a:r>
          </a:p>
          <a:p>
            <a:pPr algn="just"/>
            <a:r>
              <a:rPr lang="ru-RU" sz="2000" i="1" dirty="0"/>
              <a:t>Кроме того, подснежник активно используется в медицине из-за алкалоидов, содержащихся в нём. </a:t>
            </a:r>
          </a:p>
          <a:p>
            <a:pPr algn="just"/>
            <a:r>
              <a:rPr lang="ru-RU" sz="2000" i="1" dirty="0"/>
              <a:t>Это растение несёт в себе огромную </a:t>
            </a:r>
          </a:p>
          <a:p>
            <a:pPr algn="just"/>
            <a:r>
              <a:rPr lang="ru-RU" sz="2000" i="1" dirty="0"/>
              <a:t>ценность и пользу, ведь применение </a:t>
            </a:r>
          </a:p>
          <a:p>
            <a:pPr algn="just"/>
            <a:r>
              <a:rPr lang="ru-RU" sz="2000" i="1" dirty="0"/>
              <a:t>настойки из подснежников позволяет </a:t>
            </a:r>
          </a:p>
          <a:p>
            <a:pPr algn="just"/>
            <a:r>
              <a:rPr lang="ru-RU" sz="2000" i="1" dirty="0"/>
              <a:t>вылечить множество различных </a:t>
            </a:r>
          </a:p>
          <a:p>
            <a:pPr algn="just"/>
            <a:r>
              <a:rPr lang="ru-RU" sz="2000" i="1" dirty="0"/>
              <a:t>болезней.</a:t>
            </a:r>
          </a:p>
        </p:txBody>
      </p:sp>
      <p:pic>
        <p:nvPicPr>
          <p:cNvPr id="61" name="Picture 2" descr="http://www.chvetochki.org.ua/wp-content/uploads/2018/07/Podsnezhnik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18989"/>
            <a:ext cx="4028400" cy="2685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http://itd2.mycdn.me/image?id=852574639547&amp;t=20&amp;plc=WEB&amp;tkn=*vgsEOCI8zP7YptCTLlRcs7aWs5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019025"/>
            <a:ext cx="4028400" cy="27863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082700"/>
      </p:ext>
    </p:extLst>
  </p:cSld>
  <p:clrMapOvr>
    <a:masterClrMapping/>
  </p:clrMapOvr>
  <p:transition advClick="0">
    <p:sndAc>
      <p:endSnd/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56063ef95d6f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913453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9D1A42B-113E-D732-63E6-00314167C4DA}"/>
              </a:ext>
            </a:extLst>
          </p:cNvPr>
          <p:cNvSpPr/>
          <p:nvPr/>
        </p:nvSpPr>
        <p:spPr>
          <a:xfrm>
            <a:off x="755576" y="5445224"/>
            <a:ext cx="7938628" cy="720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Bookman Old Style" panose="02050604050505020204" pitchFamily="18" charset="0"/>
                <a:ea typeface="Cambria" panose="02040503050406030204" pitchFamily="18" charset="0"/>
              </a:rPr>
              <a:t>III-</a:t>
            </a:r>
            <a:r>
              <a:rPr lang="ru-RU" sz="4000" b="1" dirty="0">
                <a:solidFill>
                  <a:schemeClr val="tx1"/>
                </a:solidFill>
                <a:latin typeface="Bookman Old Style" panose="02050604050505020204" pitchFamily="18" charset="0"/>
                <a:ea typeface="Cambria" panose="02040503050406030204" pitchFamily="18" charset="0"/>
              </a:rPr>
              <a:t>й тур</a:t>
            </a:r>
          </a:p>
        </p:txBody>
      </p:sp>
    </p:spTree>
    <p:extLst>
      <p:ext uri="{BB962C8B-B14F-4D97-AF65-F5344CB8AC3E}">
        <p14:creationId xmlns:p14="http://schemas.microsoft.com/office/powerpoint/2010/main" val="616296963"/>
      </p:ext>
    </p:extLst>
  </p:cSld>
  <p:clrMapOvr>
    <a:masterClrMapping/>
  </p:clrMapOvr>
  <p:transition>
    <p:sndAc>
      <p:stSnd>
        <p:snd r:embed="rId2" name="Zastavka_iz_telepredachi_pole_chudes_-_Kapital_shou_pole_chudes_Muzyka_muzofon.com.wav"/>
      </p:stSnd>
    </p:sndAc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1585</TotalTime>
  <Words>1347</Words>
  <Application>Microsoft Office PowerPoint</Application>
  <PresentationFormat>Экран (4:3)</PresentationFormat>
  <Paragraphs>301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Bookman Old Style</vt:lpstr>
      <vt:lpstr>Calibri</vt:lpstr>
      <vt:lpstr>Cambria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Lego</dc:creator>
  <cp:lastModifiedBy>Лиля Якубова</cp:lastModifiedBy>
  <cp:revision>110</cp:revision>
  <dcterms:created xsi:type="dcterms:W3CDTF">2015-11-03T05:07:16Z</dcterms:created>
  <dcterms:modified xsi:type="dcterms:W3CDTF">2023-04-28T13:14:29Z</dcterms:modified>
</cp:coreProperties>
</file>