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81" r:id="rId3"/>
    <p:sldId id="290" r:id="rId4"/>
    <p:sldId id="257" r:id="rId5"/>
    <p:sldId id="272" r:id="rId6"/>
    <p:sldId id="291" r:id="rId7"/>
    <p:sldId id="284" r:id="rId8"/>
    <p:sldId id="277" r:id="rId9"/>
    <p:sldId id="292" r:id="rId10"/>
    <p:sldId id="285" r:id="rId11"/>
    <p:sldId id="286" r:id="rId12"/>
    <p:sldId id="293" r:id="rId13"/>
    <p:sldId id="289" r:id="rId14"/>
    <p:sldId id="279" r:id="rId15"/>
    <p:sldId id="294" r:id="rId16"/>
    <p:sldId id="287" r:id="rId17"/>
    <p:sldId id="288" r:id="rId18"/>
    <p:sldId id="295" r:id="rId19"/>
    <p:sldId id="282" r:id="rId20"/>
    <p:sldId id="283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ля Якубова" initials="ЛЯ" lastIdx="1" clrIdx="0">
    <p:extLst>
      <p:ext uri="{19B8F6BF-5375-455C-9EA6-DF929625EA0E}">
        <p15:presenceInfo xmlns:p15="http://schemas.microsoft.com/office/powerpoint/2012/main" userId="a3fab540742107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85C2FF"/>
            </a:gs>
            <a:gs pos="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063ef95d6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485" y="799504"/>
            <a:ext cx="7703037" cy="577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5516" y="134032"/>
            <a:ext cx="8712968" cy="61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 ОБРАЗОВАТЕЛЬНОЕ УЧРЕЖДЕНИЕ  </a:t>
            </a: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 «БЕРЁЗКА» С.УРОЖАЙНОЕ»</a:t>
            </a: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СИМФЕРОПОЛЬСКОГО РАЙОНА РЕСПУБЛИКИ КРЫМ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7704" y="6453336"/>
            <a:ext cx="57277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effectLst/>
                <a:latin typeface="Bookman Old Style" panose="02050604050505020204" pitchFamily="18" charset="0"/>
              </a:rPr>
              <a:t>2023 год</a:t>
            </a:r>
            <a:endParaRPr lang="ru-RU" b="1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54549" y="1844824"/>
            <a:ext cx="928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ЦВЕТОЧНЫЙ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9D1A42B-113E-D732-63E6-00314167C4DA}"/>
              </a:ext>
            </a:extLst>
          </p:cNvPr>
          <p:cNvSpPr/>
          <p:nvPr/>
        </p:nvSpPr>
        <p:spPr>
          <a:xfrm>
            <a:off x="5601068" y="4941168"/>
            <a:ext cx="3123497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Подготовила: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воспитатель первой квалификационной категории, Хайтазова Надие Рифатовна</a:t>
            </a:r>
          </a:p>
        </p:txBody>
      </p:sp>
    </p:spTree>
  </p:cSld>
  <p:clrMapOvr>
    <a:masterClrMapping/>
  </p:clrMapOvr>
  <p:transition>
    <p:sndAc>
      <p:stSnd>
        <p:snd r:embed="rId2" name="Zastavka_iz_telepredachi_pole_chudes_-_Kapital_shou_pole_chudes_Muzyka_muzofon.com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6611" y="73281"/>
            <a:ext cx="8640960" cy="19693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С античных времен народы многих стран восхищались цветками этого растения за редкую красоту, считали талисманом любви, постоянства и верности. Особой популярностью пользовалось это растение во Франции. Еще в 1270 году Людовик IX отваром из этого цветка пытался лечить своих рыцарей от чумы во время осады Туниса. И хотя такое лечение оказалось не эффективным, и сам король стал жертвой этой болезни, цветок стал одним из любимейших цветов французов, 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а Папа причислил Людовика IX к лику святых. </a:t>
            </a:r>
            <a:r>
              <a:rPr lang="ru-RU" b="1" i="1" dirty="0">
                <a:solidFill>
                  <a:srgbClr val="FF0000"/>
                </a:solidFill>
              </a:rPr>
              <a:t>(</a:t>
            </a:r>
            <a:r>
              <a:rPr lang="ru-RU" b="1" i="1" dirty="0" err="1">
                <a:solidFill>
                  <a:srgbClr val="FF0000"/>
                </a:solidFill>
              </a:rPr>
              <a:t>крым.тат</a:t>
            </a:r>
            <a:r>
              <a:rPr lang="ru-RU" b="1" i="1" dirty="0">
                <a:solidFill>
                  <a:srgbClr val="FF0000"/>
                </a:solidFill>
              </a:rPr>
              <a:t>.)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6527" y="219587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556" y="2862649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2862" y="2825891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Ё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072" y="285293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6933" y="284019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5344" y="283035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83554" y="285293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26407" y="284019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57699" y="350580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41424" y="3504899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4321" y="35133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28116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34862" y="416711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95736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43808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91880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99592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47664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95736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Ъ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29902" y="478441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491880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99592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47664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Я</a:t>
            </a:r>
          </a:p>
        </p:txBody>
      </p:sp>
      <p:pic>
        <p:nvPicPr>
          <p:cNvPr id="41" name="Рисунок 40" descr="Бараб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7454" y="2110499"/>
            <a:ext cx="3456384" cy="3456384"/>
          </a:xfrm>
          <a:prstGeom prst="rect">
            <a:avLst/>
          </a:prstGeom>
        </p:spPr>
      </p:pic>
      <p:pic>
        <p:nvPicPr>
          <p:cNvPr id="42" name="Рисунок 41" descr="стрел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91141">
            <a:off x="7893189" y="5017318"/>
            <a:ext cx="1018973" cy="708369"/>
          </a:xfrm>
          <a:prstGeom prst="rect">
            <a:avLst/>
          </a:prstGeom>
        </p:spPr>
      </p:pic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2807736" y="5877272"/>
          <a:ext cx="4983951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993">
                  <a:extLst>
                    <a:ext uri="{9D8B030D-6E8A-4147-A177-3AD203B41FA5}">
                      <a16:colId xmlns:a16="http://schemas.microsoft.com/office/drawing/2014/main" val="4225603968"/>
                    </a:ext>
                  </a:extLst>
                </a:gridCol>
                <a:gridCol w="711993">
                  <a:extLst>
                    <a:ext uri="{9D8B030D-6E8A-4147-A177-3AD203B41FA5}">
                      <a16:colId xmlns:a16="http://schemas.microsoft.com/office/drawing/2014/main" val="4204620453"/>
                    </a:ext>
                  </a:extLst>
                </a:gridCol>
                <a:gridCol w="711993">
                  <a:extLst>
                    <a:ext uri="{9D8B030D-6E8A-4147-A177-3AD203B41FA5}">
                      <a16:colId xmlns:a16="http://schemas.microsoft.com/office/drawing/2014/main" val="1099233277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E8C594-3E9E-8EFB-BA09-75DEF13E9DD8}"/>
              </a:ext>
            </a:extLst>
          </p:cNvPr>
          <p:cNvSpPr/>
          <p:nvPr/>
        </p:nvSpPr>
        <p:spPr>
          <a:xfrm>
            <a:off x="2840404" y="2213775"/>
            <a:ext cx="671858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Гъ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98FF8F3-7EEC-DDE1-BCCD-838CE8F1386B}"/>
              </a:ext>
            </a:extLst>
          </p:cNvPr>
          <p:cNvSpPr/>
          <p:nvPr/>
        </p:nvSpPr>
        <p:spPr>
          <a:xfrm>
            <a:off x="4148408" y="2197498"/>
            <a:ext cx="810057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Дж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EA7E997-D025-E145-3B26-856EA40F41C7}"/>
              </a:ext>
            </a:extLst>
          </p:cNvPr>
          <p:cNvSpPr/>
          <p:nvPr/>
        </p:nvSpPr>
        <p:spPr>
          <a:xfrm>
            <a:off x="4769260" y="2851982"/>
            <a:ext cx="718949" cy="58590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Къ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24FA24E-7CA0-8A0F-9039-7C5DAC48830B}"/>
              </a:ext>
            </a:extLst>
          </p:cNvPr>
          <p:cNvSpPr/>
          <p:nvPr/>
        </p:nvSpPr>
        <p:spPr>
          <a:xfrm>
            <a:off x="2176556" y="3494637"/>
            <a:ext cx="741385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Нъ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947E9D-04DB-A59E-7C3D-CFD01B4081D1}"/>
              </a:ext>
            </a:extLst>
          </p:cNvPr>
          <p:cNvSpPr/>
          <p:nvPr/>
        </p:nvSpPr>
        <p:spPr>
          <a:xfrm>
            <a:off x="286638" y="284968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942CFD-BF23-4225-059F-4A2A78915E22}"/>
              </a:ext>
            </a:extLst>
          </p:cNvPr>
          <p:cNvSpPr/>
          <p:nvPr/>
        </p:nvSpPr>
        <p:spPr>
          <a:xfrm>
            <a:off x="260791" y="283629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3285356734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500000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43906 0.36482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18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51597 0.4578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2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35642 0.45972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2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21076 0.36482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18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45487 0.55394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2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60451 0.170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6" y="8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75295 0.46181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9" y="2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7" grpId="0" animBg="1"/>
      <p:bldP spid="28" grpId="0" animBg="1"/>
      <p:bldP spid="43" grpId="0" animBg="1"/>
      <p:bldP spid="45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97346"/>
            <a:ext cx="4572000" cy="65864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Фиалка</a:t>
            </a:r>
            <a:r>
              <a:rPr lang="ru-RU" sz="2400" i="1" u="sng" dirty="0"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 в пер. на </a:t>
            </a:r>
            <a:r>
              <a:rPr lang="ru-RU" sz="2400" i="1" u="sng" dirty="0" err="1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крым.тат</a:t>
            </a:r>
            <a:r>
              <a:rPr lang="ru-RU" sz="24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b="1" i="1" u="sng" dirty="0" err="1"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Мелевше</a:t>
            </a:r>
            <a:r>
              <a:rPr lang="ru-RU" sz="2400" i="1" u="sng" dirty="0"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lang="ru-RU" sz="2400" b="1" i="1" dirty="0">
              <a:solidFill>
                <a:srgbClr val="7030A0"/>
              </a:solidFill>
            </a:endParaRPr>
          </a:p>
          <a:p>
            <a:endParaRPr lang="ru-RU" sz="1400" b="1" i="1" dirty="0"/>
          </a:p>
          <a:p>
            <a:pPr algn="just"/>
            <a:r>
              <a:rPr lang="ru-RU" sz="2000" i="1" dirty="0"/>
              <a:t>Большая часть </a:t>
            </a:r>
            <a:r>
              <a:rPr lang="ru-RU" sz="2000" b="1" i="1" dirty="0"/>
              <a:t>фиалок</a:t>
            </a:r>
            <a:r>
              <a:rPr lang="ru-RU" sz="2000" i="1" dirty="0"/>
              <a:t> растёт только в Северном полушарии нашей планеты, в Южном их намного меньше. Впрочем, те их виды, которые были интродуцированы в новые для них регионы, в массе своей неплохо прижились на новом месте.</a:t>
            </a:r>
          </a:p>
          <a:p>
            <a:pPr algn="just"/>
            <a:r>
              <a:rPr lang="ru-RU" sz="2000" i="1" dirty="0"/>
              <a:t>У разных народов фиалки в прошлом имели самое разное значение. В германских княжествах, например, считалось, что весна наступила, когда эти цветки начинали распускаться, а в Древнем Риме даже подавали вино, сдобренное фиалками – оно считалось особым весенним напитком. Древние греки же считали эти растения символами и красоты, и печали одновременно.</a:t>
            </a:r>
          </a:p>
        </p:txBody>
      </p:sp>
      <p:pic>
        <p:nvPicPr>
          <p:cNvPr id="1026" name="Picture 2" descr="Факты о фиалках">
            <a:extLst>
              <a:ext uri="{FF2B5EF4-FFF2-40B4-BE49-F238E27FC236}">
                <a16:creationId xmlns:a16="http://schemas.microsoft.com/office/drawing/2014/main" id="{AF3AB396-EC59-3FD0-5C5F-BF4B3485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88" y="332656"/>
            <a:ext cx="4057052" cy="26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иалка узамбарская сенполия">
            <a:extLst>
              <a:ext uri="{FF2B5EF4-FFF2-40B4-BE49-F238E27FC236}">
                <a16:creationId xmlns:a16="http://schemas.microsoft.com/office/drawing/2014/main" id="{7DC33B27-18D1-4E7D-261F-E620D617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88" y="3229485"/>
            <a:ext cx="4057052" cy="287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35056"/>
      </p:ext>
    </p:extLst>
  </p:cSld>
  <p:clrMapOvr>
    <a:masterClrMapping/>
  </p:clrMapOvr>
  <p:transition advClick="0"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063ef95d6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345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9D1A42B-113E-D732-63E6-00314167C4DA}"/>
              </a:ext>
            </a:extLst>
          </p:cNvPr>
          <p:cNvSpPr/>
          <p:nvPr/>
        </p:nvSpPr>
        <p:spPr>
          <a:xfrm>
            <a:off x="755576" y="5445224"/>
            <a:ext cx="793862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Cambria" panose="02040503050406030204" pitchFamily="18" charset="0"/>
              </a:rPr>
              <a:t>IV-</a:t>
            </a:r>
            <a:r>
              <a:rPr lang="ru-RU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Cambria" panose="02040503050406030204" pitchFamily="18" charset="0"/>
              </a:rPr>
              <a:t>й тур</a:t>
            </a:r>
          </a:p>
        </p:txBody>
      </p:sp>
    </p:spTree>
    <p:extLst>
      <p:ext uri="{BB962C8B-B14F-4D97-AF65-F5344CB8AC3E}">
        <p14:creationId xmlns:p14="http://schemas.microsoft.com/office/powerpoint/2010/main" val="3834068675"/>
      </p:ext>
    </p:extLst>
  </p:cSld>
  <p:clrMapOvr>
    <a:masterClrMapping/>
  </p:clrMapOvr>
  <p:transition>
    <p:sndAc>
      <p:stSnd>
        <p:snd r:embed="rId2" name="Zastavka_iz_telepredachi_pole_chudes_-_Kapital_shou_pole_chudes_Muzyka_muzofon.com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6611" y="73281"/>
            <a:ext cx="8640960" cy="19693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tx1"/>
                </a:solidFill>
              </a:rPr>
              <a:t>В сказке «Золотой ключик, или Приключения Буратино» маленькая девочка, имеющая голубые волосы, заставляла деревянного мальчика писать диктант. О каком цветке шла речь в этом диктанте? </a:t>
            </a:r>
            <a:r>
              <a:rPr lang="ru-RU" sz="2200" b="1" i="1" dirty="0">
                <a:solidFill>
                  <a:srgbClr val="FF0000"/>
                </a:solidFill>
              </a:rPr>
              <a:t>(</a:t>
            </a:r>
            <a:r>
              <a:rPr lang="ru-RU" sz="2200" b="1" i="1" dirty="0" err="1">
                <a:solidFill>
                  <a:srgbClr val="FF0000"/>
                </a:solidFill>
              </a:rPr>
              <a:t>крым.тат</a:t>
            </a:r>
            <a:r>
              <a:rPr lang="ru-RU" sz="2200" b="1" i="1" dirty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6527" y="219587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556" y="2862649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2862" y="2825891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Ё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072" y="285293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6933" y="284019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5344" y="281700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83554" y="285293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26407" y="284019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57699" y="350580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41424" y="3504899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4321" y="35133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28116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34862" y="416711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95736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43808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91880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99592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47664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95736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Ъ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40404" y="4815403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491880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99592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47664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Я</a:t>
            </a:r>
          </a:p>
        </p:txBody>
      </p:sp>
      <p:pic>
        <p:nvPicPr>
          <p:cNvPr id="41" name="Рисунок 40" descr="Бараб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7454" y="2110499"/>
            <a:ext cx="3456384" cy="3456384"/>
          </a:xfrm>
          <a:prstGeom prst="rect">
            <a:avLst/>
          </a:prstGeom>
        </p:spPr>
      </p:pic>
      <p:pic>
        <p:nvPicPr>
          <p:cNvPr id="42" name="Рисунок 41" descr="стрел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91141">
            <a:off x="7893189" y="5017318"/>
            <a:ext cx="1018973" cy="708369"/>
          </a:xfrm>
          <a:prstGeom prst="rect">
            <a:avLst/>
          </a:prstGeom>
        </p:spPr>
      </p:pic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3126080" y="5724613"/>
          <a:ext cx="3734696" cy="966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68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E8C594-3E9E-8EFB-BA09-75DEF13E9DD8}"/>
              </a:ext>
            </a:extLst>
          </p:cNvPr>
          <p:cNvSpPr/>
          <p:nvPr/>
        </p:nvSpPr>
        <p:spPr>
          <a:xfrm>
            <a:off x="2840404" y="2213775"/>
            <a:ext cx="671858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Гъ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98FF8F3-7EEC-DDE1-BCCD-838CE8F1386B}"/>
              </a:ext>
            </a:extLst>
          </p:cNvPr>
          <p:cNvSpPr/>
          <p:nvPr/>
        </p:nvSpPr>
        <p:spPr>
          <a:xfrm>
            <a:off x="4148408" y="2197498"/>
            <a:ext cx="810057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Дж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EA7E997-D025-E145-3B26-856EA40F41C7}"/>
              </a:ext>
            </a:extLst>
          </p:cNvPr>
          <p:cNvSpPr/>
          <p:nvPr/>
        </p:nvSpPr>
        <p:spPr>
          <a:xfrm>
            <a:off x="4769260" y="2851982"/>
            <a:ext cx="718949" cy="58590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Къ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24FA24E-7CA0-8A0F-9039-7C5DAC48830B}"/>
              </a:ext>
            </a:extLst>
          </p:cNvPr>
          <p:cNvSpPr/>
          <p:nvPr/>
        </p:nvSpPr>
        <p:spPr>
          <a:xfrm>
            <a:off x="2176556" y="3494637"/>
            <a:ext cx="741385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Нъ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46244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500000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53923 0.36482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18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27986 0.17847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12379 0.55394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2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9878 0.26783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7" grpId="0" animBg="1"/>
      <p:bldP spid="28" grpId="0" animBg="1"/>
      <p:bldP spid="43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Управляющая кнопка: далее 62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31712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Роза</a:t>
            </a:r>
            <a:endParaRPr lang="ru-RU" sz="2400" i="1" u="sng" dirty="0"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 в пер. на </a:t>
            </a:r>
            <a:r>
              <a:rPr lang="ru-RU" sz="2400" i="1" u="sng" dirty="0" err="1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крым.тат</a:t>
            </a:r>
            <a:r>
              <a:rPr lang="ru-RU" sz="24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i="1" u="sng" dirty="0">
                <a:solidFill>
                  <a:srgbClr val="FFC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u="sng" dirty="0"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Гуль</a:t>
            </a:r>
            <a:r>
              <a:rPr lang="ru-RU" sz="24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</a:p>
          <a:p>
            <a:endParaRPr lang="ru-RU" sz="1200" i="1" dirty="0"/>
          </a:p>
          <a:p>
            <a:pPr algn="just"/>
            <a:r>
              <a:rPr lang="ru-RU" sz="2000" i="1" dirty="0"/>
              <a:t>Мальвина, узнав, что Буратино совсем не учился и, по её мнению, является дремучим неучем, организовала для Буратино домашнюю школу и начала его учить математике и грамоте с помощью сакраментальной фразы, которую она продиктовала:</a:t>
            </a:r>
          </a:p>
          <a:p>
            <a:pPr algn="just"/>
            <a:r>
              <a:rPr lang="ru-RU" sz="2000" i="1" dirty="0"/>
              <a:t>А </a:t>
            </a:r>
            <a:r>
              <a:rPr lang="ru-RU" sz="2000" b="1" i="1" dirty="0"/>
              <a:t>роза</a:t>
            </a:r>
            <a:r>
              <a:rPr lang="ru-RU" sz="2000" i="1" dirty="0"/>
              <a:t> упала на лапу </a:t>
            </a:r>
            <a:r>
              <a:rPr lang="ru-RU" sz="2000" i="1" dirty="0" err="1"/>
              <a:t>Азора</a:t>
            </a:r>
            <a:r>
              <a:rPr lang="ru-RU" sz="2000" i="1" dirty="0"/>
              <a:t>.</a:t>
            </a:r>
          </a:p>
          <a:p>
            <a:pPr algn="just"/>
            <a:r>
              <a:rPr lang="ru-RU" sz="2000" i="1" dirty="0"/>
              <a:t>Если прочитать эту фраза с конца, получится то же утверждение без изменений. Такая волшебная фраза называется греческим словом "палиндром", которое обозначает слова-перевёртыши. </a:t>
            </a:r>
          </a:p>
          <a:p>
            <a:pPr algn="just"/>
            <a:r>
              <a:rPr lang="ru-RU" sz="2000" i="1" dirty="0"/>
              <a:t>Они могут читаться одинаково как слева направо, так и справа налево.</a:t>
            </a:r>
            <a:endParaRPr lang="ru-RU" sz="2000" dirty="0"/>
          </a:p>
        </p:txBody>
      </p:sp>
      <p:pic>
        <p:nvPicPr>
          <p:cNvPr id="49" name="Picture 2" descr="https://wallbox.ru/resize/1920x1200/wallpapers/main/201549/aaab46cc665d9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05" y="452934"/>
            <a:ext cx="4028400" cy="2739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s://99px.ru/sstorage/53/2016/05/tmb_165423_7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88" y="3251294"/>
            <a:ext cx="4028400" cy="284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162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063ef95d6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345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9D1A42B-113E-D732-63E6-00314167C4DA}"/>
              </a:ext>
            </a:extLst>
          </p:cNvPr>
          <p:cNvSpPr/>
          <p:nvPr/>
        </p:nvSpPr>
        <p:spPr>
          <a:xfrm>
            <a:off x="755576" y="5445224"/>
            <a:ext cx="793862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Cambria" panose="02040503050406030204" pitchFamily="18" charset="0"/>
              </a:rPr>
              <a:t>Финальная игра</a:t>
            </a:r>
          </a:p>
        </p:txBody>
      </p:sp>
    </p:spTree>
    <p:extLst>
      <p:ext uri="{BB962C8B-B14F-4D97-AF65-F5344CB8AC3E}">
        <p14:creationId xmlns:p14="http://schemas.microsoft.com/office/powerpoint/2010/main" val="1328958975"/>
      </p:ext>
    </p:extLst>
  </p:cSld>
  <p:clrMapOvr>
    <a:masterClrMapping/>
  </p:clrMapOvr>
  <p:transition>
    <p:sndAc>
      <p:stSnd>
        <p:snd r:embed="rId2" name="Zastavka_iz_telepredachi_pole_chudes_-_Kapital_shou_pole_chudes_Muzyka_muzofon.com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6611" y="73281"/>
            <a:ext cx="8640960" cy="19693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tx1"/>
                </a:solidFill>
              </a:rPr>
              <a:t>Этот цветок - отличный медонос. </a:t>
            </a:r>
          </a:p>
          <a:p>
            <a:pPr algn="ctr"/>
            <a:r>
              <a:rPr lang="ru-RU" sz="2200" b="1" i="1" dirty="0">
                <a:solidFill>
                  <a:schemeClr val="tx1"/>
                </a:solidFill>
              </a:rPr>
              <a:t>Один гектар земли, засеянный этими цветами, может дать до пятидесяти килограммов мёда. Люди используют его в пищу: из корней готовят кофе, из листьев – салат, из цветков – варенье. Это настоящий кладезь витаминов. </a:t>
            </a:r>
            <a:r>
              <a:rPr lang="ru-RU" sz="2200" b="1" i="1" dirty="0">
                <a:solidFill>
                  <a:srgbClr val="FF0000"/>
                </a:solidFill>
              </a:rPr>
              <a:t>(</a:t>
            </a:r>
            <a:r>
              <a:rPr lang="ru-RU" sz="2200" b="1" i="1" dirty="0" err="1">
                <a:solidFill>
                  <a:srgbClr val="FF0000"/>
                </a:solidFill>
              </a:rPr>
              <a:t>крым.тат</a:t>
            </a:r>
            <a:r>
              <a:rPr lang="ru-RU" sz="2200" b="1" i="1" dirty="0">
                <a:solidFill>
                  <a:srgbClr val="FF0000"/>
                </a:solidFill>
              </a:rPr>
              <a:t>.)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6527" y="219587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556" y="2862649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2862" y="2825891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Ё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072" y="285293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6933" y="284019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5344" y="281700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83554" y="285293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26407" y="284019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57699" y="350580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41424" y="3504899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4321" y="35133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28116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34862" y="416711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95736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43808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91880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99592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47664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95736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Ъ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40404" y="4815403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491880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99592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47664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Я</a:t>
            </a:r>
          </a:p>
        </p:txBody>
      </p:sp>
      <p:pic>
        <p:nvPicPr>
          <p:cNvPr id="41" name="Рисунок 40" descr="Бараб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7454" y="2110499"/>
            <a:ext cx="3456384" cy="3456384"/>
          </a:xfrm>
          <a:prstGeom prst="rect">
            <a:avLst/>
          </a:prstGeom>
        </p:spPr>
      </p:pic>
      <p:pic>
        <p:nvPicPr>
          <p:cNvPr id="42" name="Рисунок 41" descr="стрел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91141">
            <a:off x="7893189" y="5017318"/>
            <a:ext cx="1018973" cy="708369"/>
          </a:xfrm>
          <a:prstGeom prst="rect">
            <a:avLst/>
          </a:prstGeom>
        </p:spPr>
      </p:pic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744014"/>
              </p:ext>
            </p:extLst>
          </p:nvPr>
        </p:nvGraphicFramePr>
        <p:xfrm>
          <a:off x="2447704" y="5899455"/>
          <a:ext cx="5364656" cy="775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108">
                  <a:extLst>
                    <a:ext uri="{9D8B030D-6E8A-4147-A177-3AD203B41FA5}">
                      <a16:colId xmlns:a16="http://schemas.microsoft.com/office/drawing/2014/main" val="420913770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160374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4565877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400006303"/>
                    </a:ext>
                  </a:extLst>
                </a:gridCol>
              </a:tblGrid>
              <a:tr h="775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E8C594-3E9E-8EFB-BA09-75DEF13E9DD8}"/>
              </a:ext>
            </a:extLst>
          </p:cNvPr>
          <p:cNvSpPr/>
          <p:nvPr/>
        </p:nvSpPr>
        <p:spPr>
          <a:xfrm>
            <a:off x="2840404" y="2213775"/>
            <a:ext cx="671858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Гъ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98FF8F3-7EEC-DDE1-BCCD-838CE8F1386B}"/>
              </a:ext>
            </a:extLst>
          </p:cNvPr>
          <p:cNvSpPr/>
          <p:nvPr/>
        </p:nvSpPr>
        <p:spPr>
          <a:xfrm>
            <a:off x="4148408" y="2197498"/>
            <a:ext cx="810057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Дж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EA7E997-D025-E145-3B26-856EA40F41C7}"/>
              </a:ext>
            </a:extLst>
          </p:cNvPr>
          <p:cNvSpPr/>
          <p:nvPr/>
        </p:nvSpPr>
        <p:spPr>
          <a:xfrm>
            <a:off x="4769260" y="2851982"/>
            <a:ext cx="718949" cy="58590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Къ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24FA24E-7CA0-8A0F-9039-7C5DAC48830B}"/>
              </a:ext>
            </a:extLst>
          </p:cNvPr>
          <p:cNvSpPr/>
          <p:nvPr/>
        </p:nvSpPr>
        <p:spPr>
          <a:xfrm>
            <a:off x="2176556" y="3494637"/>
            <a:ext cx="741385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Нъ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B3C720-7508-056F-0DC0-3E1990441C8F}"/>
              </a:ext>
            </a:extLst>
          </p:cNvPr>
          <p:cNvSpPr/>
          <p:nvPr/>
        </p:nvSpPr>
        <p:spPr>
          <a:xfrm>
            <a:off x="287592" y="283629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7C85FDE-5DC9-8AB8-3151-3ED549BE2063}"/>
              </a:ext>
            </a:extLst>
          </p:cNvPr>
          <p:cNvSpPr/>
          <p:nvPr/>
        </p:nvSpPr>
        <p:spPr>
          <a:xfrm>
            <a:off x="899592" y="3490609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D5C62AB-E61C-3FF6-1C38-EB7725C47926}"/>
              </a:ext>
            </a:extLst>
          </p:cNvPr>
          <p:cNvSpPr/>
          <p:nvPr/>
        </p:nvSpPr>
        <p:spPr>
          <a:xfrm>
            <a:off x="283254" y="2206021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656421726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500000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61041 0.4578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2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75 0.46181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2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7431 0.36482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18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31615 0.3648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18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45729 0.55394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2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31024 0.55371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2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4684 0.27037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26754 0.46111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2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7" grpId="0" animBg="1"/>
      <p:bldP spid="28" grpId="0" animBg="1"/>
      <p:bldP spid="43" grpId="0" animBg="1"/>
      <p:bldP spid="45" grpId="0" animBg="1"/>
      <p:bldP spid="15" grpId="0" animBg="1"/>
      <p:bldP spid="16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64890" y="383718"/>
            <a:ext cx="4608512" cy="642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u="sng" dirty="0"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Одуванчик</a:t>
            </a:r>
            <a:r>
              <a:rPr lang="ru-RU" sz="2200" i="1" u="sng" dirty="0"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 в пер. на </a:t>
            </a:r>
            <a:r>
              <a:rPr lang="ru-RU" sz="2200" i="1" u="sng" dirty="0" err="1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крым.тат</a:t>
            </a:r>
            <a:r>
              <a:rPr lang="ru-RU" sz="22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lang="ru-RU" sz="2200" i="1" u="sng" dirty="0">
                <a:solidFill>
                  <a:srgbClr val="FFC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b="1" i="1" u="sng" dirty="0" err="1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Маматеке</a:t>
            </a:r>
            <a:r>
              <a:rPr lang="ru-RU" sz="22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050" i="1" dirty="0"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i="1" dirty="0">
                <a:effectLst/>
              </a:rPr>
              <a:t>Повсеместно произрастающие одуванчики хорошо известны человечеству с древних времён, потому что эти обыкновенные, казалось бы, цветы обладают рядом очень полезных свойств. Но, конечно, большинству из нас они знакомы по детству, когда так весело сдувать их пушистые семечки и смотреть, как они летят по ветру. А вот античные учёные быстро распознали целебные свойства этого растения, и научились применять его в медицине. Впрочем, эти цветки могут похвастать действительно обширным спектром своего применения.</a:t>
            </a:r>
          </a:p>
        </p:txBody>
      </p:sp>
      <p:sp>
        <p:nvSpPr>
          <p:cNvPr id="2" name="AutoShape 4" descr="https://img2.badfon.ru/original/7000x4651/f/14/romashki-nebo-stebl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D04733-5EF3-4D3B-33E8-8C5423B8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61" y="3501008"/>
            <a:ext cx="389553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7ACCAD6-481F-35B3-AAE2-2D0EC6E8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74" y="488081"/>
            <a:ext cx="3729203" cy="2796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58226"/>
      </p:ext>
    </p:extLst>
  </p:cSld>
  <p:clrMapOvr>
    <a:masterClrMapping/>
  </p:clrMapOvr>
  <p:transition advClick="0">
    <p:sndAc>
      <p:endSnd/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063ef95d6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345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9D1A42B-113E-D732-63E6-00314167C4DA}"/>
              </a:ext>
            </a:extLst>
          </p:cNvPr>
          <p:cNvSpPr/>
          <p:nvPr/>
        </p:nvSpPr>
        <p:spPr>
          <a:xfrm>
            <a:off x="755576" y="5445224"/>
            <a:ext cx="793862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Cambria" panose="02040503050406030204" pitchFamily="18" charset="0"/>
              </a:rPr>
              <a:t>Супер-игра</a:t>
            </a:r>
          </a:p>
        </p:txBody>
      </p:sp>
    </p:spTree>
    <p:extLst>
      <p:ext uri="{BB962C8B-B14F-4D97-AF65-F5344CB8AC3E}">
        <p14:creationId xmlns:p14="http://schemas.microsoft.com/office/powerpoint/2010/main" val="903662041"/>
      </p:ext>
    </p:extLst>
  </p:cSld>
  <p:clrMapOvr>
    <a:masterClrMapping/>
  </p:clrMapOvr>
  <p:transition>
    <p:sndAc>
      <p:stSnd>
        <p:snd r:embed="rId2" name="Zastavka_iz_telepredachi_pole_chudes_-_Kapital_shou_pole_chudes_Muzyka_muzofon.com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86511"/>
            <a:ext cx="8640960" cy="2028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tx1"/>
                </a:solidFill>
              </a:rPr>
              <a:t>Считается, что первые культурные сорта появились в Турции, где султаны желали иметь в своих садах ковры из живых цветов. Поэты Востока воспевали этот цветок в своих произведениях. Так, персидский поэт </a:t>
            </a:r>
            <a:r>
              <a:rPr lang="ru-RU" sz="2200" b="1" i="1" dirty="0" err="1">
                <a:solidFill>
                  <a:schemeClr val="tx1"/>
                </a:solidFill>
              </a:rPr>
              <a:t>Гафиз</a:t>
            </a:r>
            <a:r>
              <a:rPr lang="ru-RU" sz="2200" b="1" i="1" dirty="0">
                <a:solidFill>
                  <a:schemeClr val="tx1"/>
                </a:solidFill>
              </a:rPr>
              <a:t> писал: «С его девственной прелестью не может сравниться даже сама роза». </a:t>
            </a:r>
            <a:r>
              <a:rPr lang="ru-RU" sz="2200" b="1" i="1" dirty="0">
                <a:solidFill>
                  <a:srgbClr val="FF0000"/>
                </a:solidFill>
              </a:rPr>
              <a:t>(</a:t>
            </a:r>
            <a:r>
              <a:rPr lang="ru-RU" sz="2200" b="1" i="1" dirty="0" err="1">
                <a:solidFill>
                  <a:srgbClr val="FF0000"/>
                </a:solidFill>
              </a:rPr>
              <a:t>крым.тат</a:t>
            </a:r>
            <a:r>
              <a:rPr lang="ru-RU" sz="2200" b="1" i="1" dirty="0">
                <a:solidFill>
                  <a:srgbClr val="FF0000"/>
                </a:solidFill>
              </a:rPr>
              <a:t>.)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6527" y="219587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556" y="2862649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2862" y="2825891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Ё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072" y="285293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6933" y="284019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5344" y="281700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83554" y="285293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26407" y="284019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57699" y="350580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41424" y="3504899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4321" y="35133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28116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34862" y="416711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95736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43808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91880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99592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47664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95736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Ъ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40404" y="4815403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491880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99592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47664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Я</a:t>
            </a:r>
          </a:p>
        </p:txBody>
      </p:sp>
      <p:pic>
        <p:nvPicPr>
          <p:cNvPr id="41" name="Рисунок 40" descr="Бараб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7454" y="2110499"/>
            <a:ext cx="3456384" cy="3456384"/>
          </a:xfrm>
          <a:prstGeom prst="rect">
            <a:avLst/>
          </a:prstGeom>
        </p:spPr>
      </p:pic>
      <p:pic>
        <p:nvPicPr>
          <p:cNvPr id="42" name="Рисунок 41" descr="стрел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91141">
            <a:off x="7893189" y="5017318"/>
            <a:ext cx="1018973" cy="708369"/>
          </a:xfrm>
          <a:prstGeom prst="rect">
            <a:avLst/>
          </a:prstGeom>
        </p:spPr>
      </p:pic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84081"/>
              </p:ext>
            </p:extLst>
          </p:nvPr>
        </p:nvGraphicFramePr>
        <p:xfrm>
          <a:off x="3126080" y="5724613"/>
          <a:ext cx="3734696" cy="966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68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2DEBC5D-C3EE-CFC2-EB62-AD868EC2476C}"/>
              </a:ext>
            </a:extLst>
          </p:cNvPr>
          <p:cNvSpPr/>
          <p:nvPr/>
        </p:nvSpPr>
        <p:spPr>
          <a:xfrm>
            <a:off x="269556" y="351765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E8C594-3E9E-8EFB-BA09-75DEF13E9DD8}"/>
              </a:ext>
            </a:extLst>
          </p:cNvPr>
          <p:cNvSpPr/>
          <p:nvPr/>
        </p:nvSpPr>
        <p:spPr>
          <a:xfrm>
            <a:off x="2840404" y="2213775"/>
            <a:ext cx="671858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Гъ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98FF8F3-7EEC-DDE1-BCCD-838CE8F1386B}"/>
              </a:ext>
            </a:extLst>
          </p:cNvPr>
          <p:cNvSpPr/>
          <p:nvPr/>
        </p:nvSpPr>
        <p:spPr>
          <a:xfrm>
            <a:off x="4148408" y="2197498"/>
            <a:ext cx="810057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Дж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EA7E997-D025-E145-3B26-856EA40F41C7}"/>
              </a:ext>
            </a:extLst>
          </p:cNvPr>
          <p:cNvSpPr/>
          <p:nvPr/>
        </p:nvSpPr>
        <p:spPr>
          <a:xfrm>
            <a:off x="4769260" y="2851982"/>
            <a:ext cx="718949" cy="58590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Къ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24FA24E-7CA0-8A0F-9039-7C5DAC48830B}"/>
              </a:ext>
            </a:extLst>
          </p:cNvPr>
          <p:cNvSpPr/>
          <p:nvPr/>
        </p:nvSpPr>
        <p:spPr>
          <a:xfrm>
            <a:off x="2176556" y="3494637"/>
            <a:ext cx="741385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Нъ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41519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500000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53923 0.3648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18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32135 0.3625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18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29063 0.08009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63003 0.45787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2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3" grpId="0" animBg="1"/>
      <p:bldP spid="27" grpId="0" animBg="1"/>
      <p:bldP spid="28" grpId="0" animBg="1"/>
      <p:bldP spid="43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124" y="659011"/>
            <a:ext cx="81157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Работа с презентацией: 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539750" algn="just">
              <a:spcBef>
                <a:spcPts val="600"/>
              </a:spcBef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На слайде читаем задание (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 на крымскотатарском языке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). Участник крутит барабан (навести мышку на барабан – нажать), называет букву. Щелкаем по названной букве, если буква присутствует в слове, то она появится в соответствующей клетке задания, если нет – она исчезает.</a:t>
            </a:r>
          </a:p>
          <a:p>
            <a:pPr indent="539750" algn="just">
              <a:spcBef>
                <a:spcPts val="600"/>
              </a:spcBef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Если участник не верно назвал букву, ход игры переходит к следующему игроку. </a:t>
            </a:r>
          </a:p>
          <a:p>
            <a:pPr indent="539750" algn="just">
              <a:spcBef>
                <a:spcPts val="600"/>
              </a:spcBef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Если стрелка укажет на сектор ПРИЗ, участник должен выбрать приз или игру. </a:t>
            </a:r>
          </a:p>
          <a:p>
            <a:pPr indent="539750" algn="just">
              <a:spcBef>
                <a:spcPts val="600"/>
              </a:spcBef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Если стрелка укажет на сектор НОЛЬ, ход переходит к следующему игроку. </a:t>
            </a:r>
          </a:p>
          <a:p>
            <a:pPr indent="539750" algn="just">
              <a:spcBef>
                <a:spcPts val="600"/>
              </a:spcBef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Если стрелка укажет на сектор «ПЛЮС», он имеет право открыть любую букву в загаданном слове. </a:t>
            </a:r>
          </a:p>
          <a:p>
            <a:pPr indent="539750" algn="just">
              <a:spcBef>
                <a:spcPts val="600"/>
              </a:spcBef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Когда слово разгадано, по стрелке    переходим на слайд угаданного инструмента. Затем переходим к следующему слайду и работаем с ним аналогично.</a:t>
            </a:r>
          </a:p>
        </p:txBody>
      </p:sp>
      <p:sp>
        <p:nvSpPr>
          <p:cNvPr id="55" name="Управляющая кнопка: далее 54">
            <a:hlinkClick r:id="" action="ppaction://noaction" highlightClick="1"/>
          </p:cNvPr>
          <p:cNvSpPr/>
          <p:nvPr/>
        </p:nvSpPr>
        <p:spPr>
          <a:xfrm>
            <a:off x="5652120" y="5157192"/>
            <a:ext cx="360040" cy="357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98728"/>
      </p:ext>
    </p:extLst>
  </p:cSld>
  <p:clrMapOvr>
    <a:masterClrMapping/>
  </p:clrMapOvr>
  <p:transition advClick="0">
    <p:sndAc>
      <p:endSnd/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64890" y="383718"/>
            <a:ext cx="460851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Тюльпан</a:t>
            </a:r>
            <a:r>
              <a:rPr lang="ru-RU" sz="24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 в пер. на </a:t>
            </a:r>
            <a:r>
              <a:rPr lang="ru-RU" sz="2400" i="1" u="sng" dirty="0" err="1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крым.тат</a:t>
            </a:r>
            <a:r>
              <a:rPr lang="ru-RU" sz="24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b="1" i="1" u="sng" dirty="0"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Ляле</a:t>
            </a:r>
            <a:r>
              <a:rPr lang="ru-RU" sz="24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050" i="1" dirty="0"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i="1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Красота и величие </a:t>
            </a:r>
            <a:r>
              <a:rPr lang="ru-RU" sz="2100" b="1" i="1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тюльпанов</a:t>
            </a:r>
            <a:r>
              <a:rPr lang="ru-RU" sz="2100" i="1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не оставляют равнодушным ни одного человека. Как же прекрасно и волнительно выглядят поляны, усыпанные этими благородными цветами. Их бутоны притягивают к себе внимание, а пленительный аромат заставляет забыть обо всех переживаниях.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i="1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Родиной этого прекрасного цветка является Казахстан – государство, расположенное в северной части Центральной Азии. Именно с казахских бескрайних земель тюльпаны начали перемещаться по миру.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100" i="1" dirty="0">
              <a:effectLst/>
            </a:endParaRPr>
          </a:p>
        </p:txBody>
      </p:sp>
      <p:sp>
        <p:nvSpPr>
          <p:cNvPr id="2" name="AutoShape 4" descr="https://img2.badfon.ru/original/7000x4651/f/14/romashki-nebo-stebl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2A665F-7799-FD29-265E-998194E72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/>
          <a:stretch/>
        </p:blipFill>
        <p:spPr bwMode="auto">
          <a:xfrm>
            <a:off x="5122522" y="404664"/>
            <a:ext cx="3756588" cy="28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C476E0-F2B4-0A96-D2B9-A154C3CA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20" y="3525168"/>
            <a:ext cx="3756589" cy="25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4617"/>
      </p:ext>
    </p:extLst>
  </p:cSld>
  <p:clrMapOvr>
    <a:masterClrMapping/>
  </p:clrMapOvr>
  <p:transition advClick="0">
    <p:sndAc>
      <p:endSnd/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s://fs01.infourok.ru/images/doc/10/13348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-17633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9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063ef95d6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345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9D1A42B-113E-D732-63E6-00314167C4DA}"/>
              </a:ext>
            </a:extLst>
          </p:cNvPr>
          <p:cNvSpPr/>
          <p:nvPr/>
        </p:nvSpPr>
        <p:spPr>
          <a:xfrm>
            <a:off x="755576" y="5445224"/>
            <a:ext cx="793862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Cambria" panose="02040503050406030204" pitchFamily="18" charset="0"/>
              </a:rPr>
              <a:t>I-</a:t>
            </a:r>
            <a:r>
              <a:rPr lang="ru-RU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Cambria" panose="02040503050406030204" pitchFamily="18" charset="0"/>
              </a:rPr>
              <a:t>й тур</a:t>
            </a:r>
          </a:p>
        </p:txBody>
      </p:sp>
    </p:spTree>
    <p:extLst>
      <p:ext uri="{BB962C8B-B14F-4D97-AF65-F5344CB8AC3E}">
        <p14:creationId xmlns:p14="http://schemas.microsoft.com/office/powerpoint/2010/main" val="4252785635"/>
      </p:ext>
    </p:extLst>
  </p:cSld>
  <p:clrMapOvr>
    <a:masterClrMapping/>
  </p:clrMapOvr>
  <p:transition>
    <p:sndAc>
      <p:stSnd>
        <p:snd r:embed="rId2" name="Zastavka_iz_telepredachi_pole_chudes_-_Kapital_shou_pole_chudes_Muzyka_muzofon.com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640960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tx1"/>
                </a:solidFill>
              </a:rPr>
              <a:t>В русской народной медицине это растение пользуется </a:t>
            </a:r>
          </a:p>
          <a:p>
            <a:pPr algn="ctr"/>
            <a:r>
              <a:rPr lang="ru-RU" sz="2200" b="1" i="1" dirty="0">
                <a:solidFill>
                  <a:schemeClr val="tx1"/>
                </a:solidFill>
              </a:rPr>
              <a:t>особой любовью. Её рекомендуют при глазных заболеваниях, головной боли, опухолях. Они, словно снежинки, разбросаны на зелёном лугу. О каком растении идёт речь? </a:t>
            </a:r>
            <a:r>
              <a:rPr lang="ru-RU" sz="2200" b="1" i="1" dirty="0">
                <a:solidFill>
                  <a:srgbClr val="FF0000"/>
                </a:solidFill>
              </a:rPr>
              <a:t>(</a:t>
            </a:r>
            <a:r>
              <a:rPr lang="ru-RU" sz="2200" b="1" i="1" dirty="0" err="1">
                <a:solidFill>
                  <a:srgbClr val="FF0000"/>
                </a:solidFill>
              </a:rPr>
              <a:t>крым.тат</a:t>
            </a:r>
            <a:r>
              <a:rPr lang="ru-RU" sz="2200" b="1" i="1" dirty="0">
                <a:solidFill>
                  <a:srgbClr val="FF0000"/>
                </a:solidFill>
              </a:rPr>
              <a:t>.)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0075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9555" y="220075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246" y="287199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2032" y="285209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Ё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69982" y="2864109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28404" y="282375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00555" y="282375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3847" y="285470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48474" y="2840437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351904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74039" y="348911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23329" y="35093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01082" y="348953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47664" y="4185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95736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43808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91880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99592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47664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95736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Ъ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40404" y="47974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491880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99592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47664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Я</a:t>
            </a:r>
          </a:p>
        </p:txBody>
      </p:sp>
      <p:pic>
        <p:nvPicPr>
          <p:cNvPr id="41" name="Рисунок 40" descr="Бараб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8725" y="2078816"/>
            <a:ext cx="3456384" cy="3456384"/>
          </a:xfrm>
          <a:prstGeom prst="rect">
            <a:avLst/>
          </a:prstGeom>
        </p:spPr>
      </p:pic>
      <p:pic>
        <p:nvPicPr>
          <p:cNvPr id="42" name="Рисунок 41" descr="стрел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313523">
            <a:off x="7860197" y="5037512"/>
            <a:ext cx="1128602" cy="708369"/>
          </a:xfrm>
          <a:prstGeom prst="rect">
            <a:avLst/>
          </a:prstGeom>
        </p:spPr>
      </p:pic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45978"/>
              </p:ext>
            </p:extLst>
          </p:nvPr>
        </p:nvGraphicFramePr>
        <p:xfrm>
          <a:off x="2339752" y="5841337"/>
          <a:ext cx="5256587" cy="828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80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3F05C73-9C7D-3700-B022-955F947E7A29}"/>
              </a:ext>
            </a:extLst>
          </p:cNvPr>
          <p:cNvSpPr/>
          <p:nvPr/>
        </p:nvSpPr>
        <p:spPr>
          <a:xfrm>
            <a:off x="3650888" y="3494387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309F173-8959-8DC4-9488-ED74E12E726A}"/>
              </a:ext>
            </a:extLst>
          </p:cNvPr>
          <p:cNvSpPr/>
          <p:nvPr/>
        </p:nvSpPr>
        <p:spPr>
          <a:xfrm>
            <a:off x="268255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2DB781-12E1-6019-F5F3-4548D922FE6F}"/>
              </a:ext>
            </a:extLst>
          </p:cNvPr>
          <p:cNvSpPr/>
          <p:nvPr/>
        </p:nvSpPr>
        <p:spPr>
          <a:xfrm>
            <a:off x="2872909" y="2213351"/>
            <a:ext cx="671858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Гъ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47FE7C5-F085-BAD8-A93B-DCC05D30DD6E}"/>
              </a:ext>
            </a:extLst>
          </p:cNvPr>
          <p:cNvSpPr/>
          <p:nvPr/>
        </p:nvSpPr>
        <p:spPr>
          <a:xfrm>
            <a:off x="4265999" y="2200756"/>
            <a:ext cx="810057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Дж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E3FF959-8152-3963-7F3F-F00D5EEE8EA6}"/>
              </a:ext>
            </a:extLst>
          </p:cNvPr>
          <p:cNvSpPr/>
          <p:nvPr/>
        </p:nvSpPr>
        <p:spPr>
          <a:xfrm>
            <a:off x="4892313" y="2849848"/>
            <a:ext cx="718949" cy="58590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Къ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5561F1D-3D0A-3DB7-B91C-0B8AF87E0B3E}"/>
              </a:ext>
            </a:extLst>
          </p:cNvPr>
          <p:cNvSpPr/>
          <p:nvPr/>
        </p:nvSpPr>
        <p:spPr>
          <a:xfrm>
            <a:off x="2195363" y="3489116"/>
            <a:ext cx="741385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Нъ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500000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13438 0.3636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18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2986 0.3657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18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6875 -2.22222E-6 L 0.06875 0.07824 L 0.1375 0.07824 L 0.1375 0.15672 L 0.20642 0.15672 L 0.20642 0.23542 L 0.27517 0.23542 L 0.27517 0.31389 L 0.34409 0.31389 L 0.34409 0.39259 L 0.41284 0.39259 L 0.41284 0.47107 L 0.48177 0.47107 L 0.48177 0.54977 " pathEditMode="relative" rAng="0" ptsTypes="AAAAAAAAAAAAA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0" y="27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4 0.09908 L 0.23438 0.09908 L 0.23438 0.16366 L 0.24844 0.16366 L 0.24844 0.22871 L 0.26233 0.22871 L 0.26233 0.29375 L 0.27605 0.29375 L 0.27605 0.35857 L 0.28993 0.35857 L 0.28993 0.42361 L 0.304 0.42361 L 0.304 0.48866 L 0.31823 0.48866 L 0.31823 0.55394 " pathEditMode="relative" rAng="0" ptsTypes="AAAAAAAAAAAAA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2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9931 0.545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27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55112E-17 L 0.354 0.46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2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72969 0.4564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6" y="2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5" grpId="0" animBg="1"/>
      <p:bldP spid="16" grpId="0" animBg="1"/>
      <p:bldP spid="13" grpId="0" animBg="1"/>
      <p:bldP spid="27" grpId="0" animBg="1"/>
      <p:bldP spid="28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64890" y="260648"/>
            <a:ext cx="460851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>
                <a:solidFill>
                  <a:schemeClr val="accent1"/>
                </a:solidFill>
                <a:effectLst/>
                <a:ea typeface="Times New Roman" pitchFamily="18" charset="0"/>
                <a:cs typeface="Arial" pitchFamily="34" charset="0"/>
              </a:rPr>
              <a:t>Ромашка</a:t>
            </a:r>
            <a:r>
              <a:rPr lang="ru-RU" sz="2400" i="1" u="sng" dirty="0">
                <a:solidFill>
                  <a:schemeClr val="accent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 в пер. на </a:t>
            </a:r>
            <a:r>
              <a:rPr lang="ru-RU" sz="2400" i="1" u="sng" dirty="0" err="1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крым.тат</a:t>
            </a:r>
            <a:r>
              <a:rPr lang="ru-RU" sz="24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b="1" i="1" u="sng" dirty="0" err="1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Пападие</a:t>
            </a:r>
            <a:r>
              <a:rPr lang="ru-RU" sz="24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lang="ru-RU" sz="2400" i="1" dirty="0"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i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i="1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Родина </a:t>
            </a:r>
            <a:r>
              <a:rPr lang="ru-RU" sz="2100" b="1" i="1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ромашки</a:t>
            </a:r>
            <a:r>
              <a:rPr lang="ru-RU" sz="2100" i="1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- Америка. Давным-давно как сорняк она попала вместе с зерном в трюм пароходов, затем поехала по железной дороге. В вагонах были щели, и мелкие её семена рассеялись вдоль железнодорожного полотна. Вскоре насыпи покрылись мягкой и ароматной травкой. Так и попала она в Россию. И, наверное, у всех народов принято гадать на ней: «любит — не любит».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i="1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Чай из ромашки с медом и сахаром дают пить детям. Выпейте отвар ромашки на ночь — сон будет крепким и спокойным.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i="1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Применяют ее от простуды и кашля.</a:t>
            </a:r>
            <a:endParaRPr lang="ru-RU" sz="2100" i="1" dirty="0">
              <a:effectLst/>
            </a:endParaRPr>
          </a:p>
        </p:txBody>
      </p:sp>
      <p:pic>
        <p:nvPicPr>
          <p:cNvPr id="15362" name="Picture 2" descr="http://fb.ru/misc/i/gallery/11458/2260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10" y="3316229"/>
            <a:ext cx="4027911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img2.badfon.ru/original/7000x4651/f/14/romashki-nebo-stebl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s://wallbox.ru/resize/1024x768/wallpapers/main2/201715/nebo-cvety-solnce-pole-vesna-romas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64" y="260648"/>
            <a:ext cx="4028400" cy="3021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43266"/>
      </p:ext>
    </p:extLst>
  </p:cSld>
  <p:clrMapOvr>
    <a:masterClrMapping/>
  </p:clrMapOvr>
  <p:transition advClick="0"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063ef95d6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345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9D1A42B-113E-D732-63E6-00314167C4DA}"/>
              </a:ext>
            </a:extLst>
          </p:cNvPr>
          <p:cNvSpPr/>
          <p:nvPr/>
        </p:nvSpPr>
        <p:spPr>
          <a:xfrm>
            <a:off x="755576" y="5445224"/>
            <a:ext cx="793862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Cambria" panose="02040503050406030204" pitchFamily="18" charset="0"/>
              </a:rPr>
              <a:t>II-</a:t>
            </a:r>
            <a:r>
              <a:rPr lang="ru-RU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Cambria" panose="02040503050406030204" pitchFamily="18" charset="0"/>
              </a:rPr>
              <a:t>й тур</a:t>
            </a:r>
          </a:p>
        </p:txBody>
      </p:sp>
    </p:spTree>
    <p:extLst>
      <p:ext uri="{BB962C8B-B14F-4D97-AF65-F5344CB8AC3E}">
        <p14:creationId xmlns:p14="http://schemas.microsoft.com/office/powerpoint/2010/main" val="112924087"/>
      </p:ext>
    </p:extLst>
  </p:cSld>
  <p:clrMapOvr>
    <a:masterClrMapping/>
  </p:clrMapOvr>
  <p:transition>
    <p:sndAc>
      <p:stSnd>
        <p:snd r:embed="rId2" name="Zastavka_iz_telepredachi_pole_chudes_-_Kapital_shou_pole_chudes_Muzyka_muzofon.com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6611" y="73281"/>
            <a:ext cx="8640960" cy="19089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Русская легенда утверждает, что однажды старуха Зима со своими спутниками Морозом и Ветром решила не пускать на землю Весну.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Но смелый цветок выпрямился, расправил лепестки и попросил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защиты у Солнца. Солнце заметило его, согрело землю и открыло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дорогу Весне. О каком растении идёт речь? </a:t>
            </a:r>
            <a:r>
              <a:rPr lang="ru-RU" sz="2000" b="1" i="1" dirty="0">
                <a:solidFill>
                  <a:srgbClr val="FF0000"/>
                </a:solidFill>
              </a:rPr>
              <a:t>(</a:t>
            </a:r>
            <a:r>
              <a:rPr lang="ru-RU" sz="2000" b="1" i="1" dirty="0" err="1">
                <a:solidFill>
                  <a:srgbClr val="FF0000"/>
                </a:solidFill>
              </a:rPr>
              <a:t>крым.тат</a:t>
            </a:r>
            <a:r>
              <a:rPr lang="ru-RU" sz="2000" b="1" i="1" dirty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20486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6527" y="219587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556" y="2862649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2619" y="285293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Ё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072" y="285293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6933" y="284019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5101" y="284656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83554" y="2852936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26407" y="284019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8038" y="3501008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57699" y="350580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40131" y="3494637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92550" y="3497939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27264" y="349083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42146" y="415867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95736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43808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91880" y="4149080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99592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47664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95736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Ъ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43808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491880" y="4797152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99592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47664" y="5445224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Я</a:t>
            </a:r>
          </a:p>
        </p:txBody>
      </p:sp>
      <p:pic>
        <p:nvPicPr>
          <p:cNvPr id="41" name="Рисунок 40" descr="Бараб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6814" y="2392054"/>
            <a:ext cx="3310757" cy="3310757"/>
          </a:xfrm>
          <a:prstGeom prst="rect">
            <a:avLst/>
          </a:prstGeom>
        </p:spPr>
      </p:pic>
      <p:pic>
        <p:nvPicPr>
          <p:cNvPr id="42" name="Рисунок 41" descr="стрел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91141">
            <a:off x="7893189" y="5017318"/>
            <a:ext cx="1018973" cy="708369"/>
          </a:xfrm>
          <a:prstGeom prst="rect">
            <a:avLst/>
          </a:prstGeom>
        </p:spPr>
      </p:pic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547139" cy="442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E8C594-3E9E-8EFB-BA09-75DEF13E9DD8}"/>
              </a:ext>
            </a:extLst>
          </p:cNvPr>
          <p:cNvSpPr/>
          <p:nvPr/>
        </p:nvSpPr>
        <p:spPr>
          <a:xfrm>
            <a:off x="2820022" y="2194451"/>
            <a:ext cx="671858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Гъ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98FF8F3-7EEC-DDE1-BCCD-838CE8F1386B}"/>
              </a:ext>
            </a:extLst>
          </p:cNvPr>
          <p:cNvSpPr/>
          <p:nvPr/>
        </p:nvSpPr>
        <p:spPr>
          <a:xfrm>
            <a:off x="4148408" y="2197498"/>
            <a:ext cx="810057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Дж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EA7E997-D025-E145-3B26-856EA40F41C7}"/>
              </a:ext>
            </a:extLst>
          </p:cNvPr>
          <p:cNvSpPr/>
          <p:nvPr/>
        </p:nvSpPr>
        <p:spPr>
          <a:xfrm>
            <a:off x="4769260" y="2851982"/>
            <a:ext cx="718949" cy="58590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Къ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24FA24E-7CA0-8A0F-9039-7C5DAC48830B}"/>
              </a:ext>
            </a:extLst>
          </p:cNvPr>
          <p:cNvSpPr/>
          <p:nvPr/>
        </p:nvSpPr>
        <p:spPr>
          <a:xfrm>
            <a:off x="2176556" y="3494637"/>
            <a:ext cx="741385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Нъ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FAF5FAF-E39D-CBDA-5ADE-A0A773A99605}"/>
              </a:ext>
            </a:extLst>
          </p:cNvPr>
          <p:cNvGraphicFramePr>
            <a:graphicFrameLocks noGrp="1"/>
          </p:cNvGraphicFramePr>
          <p:nvPr/>
        </p:nvGraphicFramePr>
        <p:xfrm>
          <a:off x="1691680" y="6110163"/>
          <a:ext cx="5355879" cy="67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4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45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3E2C62E-D382-E1D7-F444-46FE3E77B3A4}"/>
              </a:ext>
            </a:extLst>
          </p:cNvPr>
          <p:cNvSpPr/>
          <p:nvPr/>
        </p:nvSpPr>
        <p:spPr>
          <a:xfrm>
            <a:off x="286716" y="2213775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45517F6-1992-C532-44B0-929AD4FF258B}"/>
              </a:ext>
            </a:extLst>
          </p:cNvPr>
          <p:cNvSpPr/>
          <p:nvPr/>
        </p:nvSpPr>
        <p:spPr>
          <a:xfrm>
            <a:off x="274430" y="2194451"/>
            <a:ext cx="612000" cy="61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FC15EBC-72DA-A0B0-AFE4-18B17CB25FDC}"/>
              </a:ext>
            </a:extLst>
          </p:cNvPr>
          <p:cNvSpPr/>
          <p:nvPr/>
        </p:nvSpPr>
        <p:spPr>
          <a:xfrm>
            <a:off x="4761246" y="2840195"/>
            <a:ext cx="718949" cy="58590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Къ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26501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500000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5868 0.57384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2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37465 0.57361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2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05 -0.02176 L 0.58785 0.5780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36" y="29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27343 0.48288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3177 0.575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2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16666 0.4842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2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0949 L 0.00434 0.3875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15972 0.57616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28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7" grpId="0" animBg="1"/>
      <p:bldP spid="28" grpId="0" animBg="1"/>
      <p:bldP spid="43" grpId="0" animBg="1"/>
      <p:bldP spid="45" grpId="0" animBg="1"/>
      <p:bldP spid="16" grpId="0" animBg="1"/>
      <p:bldP spid="46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79146"/>
            <a:ext cx="4572000" cy="683264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u="sng" dirty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Подснежник</a:t>
            </a:r>
            <a:r>
              <a:rPr lang="ru-RU" sz="2200" i="1" u="sng" dirty="0">
                <a:solidFill>
                  <a:schemeClr val="accent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 в пер. на </a:t>
            </a:r>
            <a:r>
              <a:rPr lang="ru-RU" sz="2200" i="1" u="sng" dirty="0" err="1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крым.тат</a:t>
            </a:r>
            <a:r>
              <a:rPr lang="ru-RU" sz="22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200" b="1" i="1" u="sng" dirty="0" err="1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Акъбардакъ</a:t>
            </a:r>
            <a:r>
              <a:rPr lang="ru-RU" sz="2200" i="1" u="sng" dirty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lang="ru-RU" sz="2200" b="1" i="1" dirty="0"/>
          </a:p>
          <a:p>
            <a:endParaRPr lang="ru-RU" sz="1400" b="1" i="1" dirty="0"/>
          </a:p>
          <a:p>
            <a:pPr algn="just"/>
            <a:r>
              <a:rPr lang="ru-RU" sz="2000" b="1" i="1" dirty="0"/>
              <a:t>Подснежник</a:t>
            </a:r>
            <a:r>
              <a:rPr lang="ru-RU" sz="2000" i="1" dirty="0"/>
              <a:t> получил своё название за способность растения пробиваться из земли и зацветать с первыми теплыми весенними лучами солнца, когда чуть подтает снег. Латинское же название подснежника “</a:t>
            </a:r>
            <a:r>
              <a:rPr lang="ru-RU" sz="2000" i="1" dirty="0" err="1"/>
              <a:t>галантус</a:t>
            </a:r>
            <a:r>
              <a:rPr lang="ru-RU" sz="2000" i="1" dirty="0"/>
              <a:t>” предположительно, имеет греческие корни, в переводе означает “молочный цветок”. Вероятно, в этом названии отразился нежный белоснежный цвет подснежника.</a:t>
            </a:r>
          </a:p>
          <a:p>
            <a:pPr algn="just"/>
            <a:r>
              <a:rPr lang="ru-RU" sz="2000" i="1" dirty="0"/>
              <a:t>Кроме того, подснежник активно используется в медицине из-за алкалоидов, содержащихся в нём. </a:t>
            </a:r>
          </a:p>
          <a:p>
            <a:pPr algn="just"/>
            <a:r>
              <a:rPr lang="ru-RU" sz="2000" i="1" dirty="0"/>
              <a:t>Это растение несёт в себе огромную </a:t>
            </a:r>
          </a:p>
          <a:p>
            <a:pPr algn="just"/>
            <a:r>
              <a:rPr lang="ru-RU" sz="2000" i="1" dirty="0"/>
              <a:t>ценность и пользу, ведь применение </a:t>
            </a:r>
          </a:p>
          <a:p>
            <a:pPr algn="just"/>
            <a:r>
              <a:rPr lang="ru-RU" sz="2000" i="1" dirty="0"/>
              <a:t>настойки из подснежников позволяет </a:t>
            </a:r>
          </a:p>
          <a:p>
            <a:pPr algn="just"/>
            <a:r>
              <a:rPr lang="ru-RU" sz="2000" i="1" dirty="0"/>
              <a:t>вылечить множество различных </a:t>
            </a:r>
          </a:p>
          <a:p>
            <a:pPr algn="just"/>
            <a:r>
              <a:rPr lang="ru-RU" sz="2000" i="1" dirty="0"/>
              <a:t>болезней.</a:t>
            </a:r>
          </a:p>
        </p:txBody>
      </p:sp>
      <p:pic>
        <p:nvPicPr>
          <p:cNvPr id="61" name="Picture 2" descr="http://www.chvetochki.org.ua/wp-content/uploads/2018/07/Podsnezhnik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8989"/>
            <a:ext cx="4028400" cy="268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itd2.mycdn.me/image?id=852574639547&amp;t=20&amp;plc=WEB&amp;tkn=*vgsEOCI8zP7YptCTLlRcs7aWs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19025"/>
            <a:ext cx="4028400" cy="2786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82700"/>
      </p:ext>
    </p:extLst>
  </p:cSld>
  <p:clrMapOvr>
    <a:masterClrMapping/>
  </p:clrMapOvr>
  <p:transition advClick="0"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063ef95d6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345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9D1A42B-113E-D732-63E6-00314167C4DA}"/>
              </a:ext>
            </a:extLst>
          </p:cNvPr>
          <p:cNvSpPr/>
          <p:nvPr/>
        </p:nvSpPr>
        <p:spPr>
          <a:xfrm>
            <a:off x="755576" y="5445224"/>
            <a:ext cx="793862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Cambria" panose="02040503050406030204" pitchFamily="18" charset="0"/>
              </a:rPr>
              <a:t>III-</a:t>
            </a:r>
            <a:r>
              <a:rPr lang="ru-RU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Cambria" panose="02040503050406030204" pitchFamily="18" charset="0"/>
              </a:rPr>
              <a:t>й тур</a:t>
            </a:r>
          </a:p>
        </p:txBody>
      </p:sp>
    </p:spTree>
    <p:extLst>
      <p:ext uri="{BB962C8B-B14F-4D97-AF65-F5344CB8AC3E}">
        <p14:creationId xmlns:p14="http://schemas.microsoft.com/office/powerpoint/2010/main" val="616296963"/>
      </p:ext>
    </p:extLst>
  </p:cSld>
  <p:clrMapOvr>
    <a:masterClrMapping/>
  </p:clrMapOvr>
  <p:transition>
    <p:sndAc>
      <p:stSnd>
        <p:snd r:embed="rId2" name="Zastavka_iz_telepredachi_pole_chudes_-_Kapital_shou_pole_chudes_Muzyka_muzofon.com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1347</Words>
  <Application>Microsoft Office PowerPoint</Application>
  <PresentationFormat>Экран (4:3)</PresentationFormat>
  <Paragraphs>301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Cambria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Lego</dc:creator>
  <cp:lastModifiedBy>Лиля Якубова</cp:lastModifiedBy>
  <cp:revision>110</cp:revision>
  <dcterms:created xsi:type="dcterms:W3CDTF">2015-11-03T05:07:16Z</dcterms:created>
  <dcterms:modified xsi:type="dcterms:W3CDTF">2023-04-28T13:14:29Z</dcterms:modified>
</cp:coreProperties>
</file>