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8B8B8B"/>
                </a:solidFill>
                <a:latin typeface="Calibri"/>
              </a:rPr>
              <a:t>Образец текста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DC965B0-8A7E-43C5-91CB-A81B6F15F044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17.02.2020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5D0E800-C1C0-4FE5-A60C-CB8062F32EC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CA288A9-9968-4ACB-898D-4C49F076EA6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17.02.2020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BD0BF67-FB6E-46C2-B705-A69D8A0A0A9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587880" y="953640"/>
            <a:ext cx="11246760" cy="5135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В первую часть добавились практико-ориентированные задачи 1-5, где по приведенной схеме необходимо дать ответ на поставленные вопросы;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</a:rPr>
              <a:t>ВАЖНО! 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При выполнении таких заданий очень важно внимательно прочитать условие, не упустив важные факты и суть поставленного вопроса.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2880" y="182880"/>
            <a:ext cx="5870880" cy="6021720"/>
          </a:xfrm>
          <a:prstGeom prst="rect">
            <a:avLst/>
          </a:prstGeom>
          <a:ln w="9360">
            <a:noFill/>
          </a:ln>
        </p:spPr>
      </p:pic>
      <p:pic>
        <p:nvPicPr>
          <p:cNvPr id="184" name="Picture 3"/>
          <p:cNvPicPr/>
          <p:nvPr/>
        </p:nvPicPr>
        <p:blipFill>
          <a:blip r:embed="rId3"/>
          <a:stretch/>
        </p:blipFill>
        <p:spPr>
          <a:xfrm>
            <a:off x="6003360" y="189720"/>
            <a:ext cx="5976360" cy="3937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6" name="Picture 2"/>
          <p:cNvPicPr/>
          <p:nvPr/>
        </p:nvPicPr>
        <p:blipFill>
          <a:blip r:embed="rId2"/>
          <a:stretch/>
        </p:blipFill>
        <p:spPr>
          <a:xfrm>
            <a:off x="190440" y="189360"/>
            <a:ext cx="8810640" cy="5111640"/>
          </a:xfrm>
          <a:prstGeom prst="rect">
            <a:avLst/>
          </a:prstGeom>
          <a:ln>
            <a:noFill/>
          </a:ln>
        </p:spPr>
      </p:pic>
      <p:sp>
        <p:nvSpPr>
          <p:cNvPr id="187" name="TextShape 2"/>
          <p:cNvSpPr txBox="1"/>
          <p:nvPr/>
        </p:nvSpPr>
        <p:spPr>
          <a:xfrm>
            <a:off x="1386360" y="4753440"/>
            <a:ext cx="1078544" cy="46021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ru-RU" sz="24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14,7</a:t>
            </a:r>
            <a:endParaRPr lang="ru-RU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860760" y="5625000"/>
            <a:ext cx="684072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342720" indent="-342720">
              <a:lnSpc>
                <a:spcPct val="100000"/>
              </a:lnSpc>
              <a:buClr>
                <a:srgbClr val="C00000"/>
              </a:buClr>
              <a:buFont typeface="Arial"/>
              <a:buAutoNum type="arabicParenR"/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3,5 х 2 х 2,1 = 14,7(м</a:t>
            </a:r>
            <a:r>
              <a:rPr lang="en-US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ᶟ</a:t>
            </a: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) – объем парного отделения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0" name="Picture 2"/>
          <p:cNvPicPr/>
          <p:nvPr/>
        </p:nvPicPr>
        <p:blipFill>
          <a:blip r:embed="rId2"/>
          <a:stretch/>
        </p:blipFill>
        <p:spPr>
          <a:xfrm>
            <a:off x="288000" y="288000"/>
            <a:ext cx="9108720" cy="3757680"/>
          </a:xfrm>
          <a:prstGeom prst="rect">
            <a:avLst/>
          </a:prstGeom>
          <a:ln>
            <a:noFill/>
          </a:ln>
        </p:spPr>
      </p:pic>
      <p:sp>
        <p:nvSpPr>
          <p:cNvPr id="191" name="CustomShape 2"/>
          <p:cNvSpPr/>
          <p:nvPr/>
        </p:nvSpPr>
        <p:spPr>
          <a:xfrm>
            <a:off x="1620360" y="2016000"/>
            <a:ext cx="16556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6400</a:t>
            </a:r>
            <a:endParaRPr lang="ru-RU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1614600" y="868680"/>
            <a:ext cx="16556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3000</a:t>
            </a:r>
            <a:endParaRPr lang="ru-RU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1542600" y="3388680"/>
            <a:ext cx="16556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20310</a:t>
            </a:r>
            <a:endParaRPr lang="ru-RU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860040" y="3978720"/>
            <a:ext cx="7200720" cy="70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342720" indent="-342720">
              <a:lnSpc>
                <a:spcPct val="100000"/>
              </a:lnSpc>
              <a:buClr>
                <a:srgbClr val="C00000"/>
              </a:buClr>
              <a:buFont typeface="Arial"/>
              <a:buAutoNum type="arabicParenR"/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14,7 </a:t>
            </a:r>
            <a:r>
              <a:rPr lang="en-US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&gt;</a:t>
            </a: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12 – Килиманджаро не подойдет 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20" indent="-342720">
              <a:lnSpc>
                <a:spcPct val="100000"/>
              </a:lnSpc>
              <a:buClr>
                <a:srgbClr val="C00000"/>
              </a:buClr>
              <a:buFont typeface="Arial"/>
              <a:buAutoNum type="arabicParenR"/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(16000+8000) - 21000 = 3000(р) дровяная дешевле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CustomShape 6"/>
          <p:cNvSpPr/>
          <p:nvPr/>
        </p:nvSpPr>
        <p:spPr>
          <a:xfrm>
            <a:off x="853560" y="4898880"/>
            <a:ext cx="781200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342720" indent="-342720">
              <a:lnSpc>
                <a:spcPct val="100000"/>
              </a:lnSpc>
              <a:buClr>
                <a:srgbClr val="C00000"/>
              </a:buClr>
              <a:buFont typeface="Arial"/>
              <a:buAutoNum type="arabicParenR"/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2400х4 - 2х1600 = 6400(р) - дровяная дешевле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CustomShape 7"/>
          <p:cNvSpPr/>
          <p:nvPr/>
        </p:nvSpPr>
        <p:spPr>
          <a:xfrm>
            <a:off x="855360" y="5581080"/>
            <a:ext cx="7632720" cy="10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342720" indent="-342720">
              <a:lnSpc>
                <a:spcPct val="100000"/>
              </a:lnSpc>
              <a:buClr>
                <a:srgbClr val="C00000"/>
              </a:buClr>
              <a:buFont typeface="Arial"/>
              <a:buAutoNum type="arabicParenR"/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21000х0.05 = 1050(р) скидка на печь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20" indent="-342720">
              <a:lnSpc>
                <a:spcPct val="100000"/>
              </a:lnSpc>
              <a:buClr>
                <a:srgbClr val="C00000"/>
              </a:buClr>
              <a:buFont typeface="Arial"/>
              <a:buAutoNum type="arabicParenR"/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600 х 0,4 = 240 (р) скидка на доставку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20" indent="-342720">
              <a:lnSpc>
                <a:spcPct val="100000"/>
              </a:lnSpc>
              <a:buClr>
                <a:srgbClr val="C00000"/>
              </a:buClr>
              <a:buFont typeface="Arial"/>
              <a:buAutoNum type="arabicParenR"/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21000 + 600 – (1050+240) = 20310(р) обойдется покупка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Shape 8"/>
          <p:cNvSpPr txBox="1"/>
          <p:nvPr/>
        </p:nvSpPr>
        <p:spPr>
          <a:xfrm>
            <a:off x="144000" y="4104000"/>
            <a:ext cx="694080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0" strike="noStrike" spc="-1">
                <a:latin typeface="Times New Roman"/>
              </a:rPr>
              <a:t>№ 2</a:t>
            </a:r>
          </a:p>
        </p:txBody>
      </p:sp>
      <p:sp>
        <p:nvSpPr>
          <p:cNvPr id="198" name="TextShape 9"/>
          <p:cNvSpPr txBox="1"/>
          <p:nvPr/>
        </p:nvSpPr>
        <p:spPr>
          <a:xfrm>
            <a:off x="144000" y="4104000"/>
            <a:ext cx="694080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0" strike="noStrike" spc="-1">
                <a:latin typeface="Times New Roman"/>
              </a:rPr>
              <a:t>№ 2</a:t>
            </a:r>
          </a:p>
        </p:txBody>
      </p:sp>
      <p:sp>
        <p:nvSpPr>
          <p:cNvPr id="199" name="TextShape 10"/>
          <p:cNvSpPr txBox="1"/>
          <p:nvPr/>
        </p:nvSpPr>
        <p:spPr>
          <a:xfrm>
            <a:off x="144000" y="4968000"/>
            <a:ext cx="694080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0" strike="noStrike" spc="-1">
                <a:latin typeface="Times New Roman"/>
              </a:rPr>
              <a:t>№ 3</a:t>
            </a:r>
          </a:p>
        </p:txBody>
      </p:sp>
      <p:sp>
        <p:nvSpPr>
          <p:cNvPr id="200" name="TextShape 11"/>
          <p:cNvSpPr txBox="1"/>
          <p:nvPr/>
        </p:nvSpPr>
        <p:spPr>
          <a:xfrm>
            <a:off x="144000" y="5704560"/>
            <a:ext cx="694080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0" strike="noStrike" spc="-1">
                <a:latin typeface="Times New Roman"/>
              </a:rPr>
              <a:t>№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Picture 2"/>
          <p:cNvPicPr/>
          <p:nvPr/>
        </p:nvPicPr>
        <p:blipFill>
          <a:blip r:embed="rId2"/>
          <a:stretch/>
        </p:blipFill>
        <p:spPr>
          <a:xfrm>
            <a:off x="324360" y="260280"/>
            <a:ext cx="8521560" cy="5329440"/>
          </a:xfrm>
          <a:prstGeom prst="rect">
            <a:avLst/>
          </a:prstGeom>
          <a:ln>
            <a:noFill/>
          </a:ln>
        </p:spPr>
      </p:pic>
      <p:sp>
        <p:nvSpPr>
          <p:cNvPr id="203" name="Line 2"/>
          <p:cNvSpPr/>
          <p:nvPr/>
        </p:nvSpPr>
        <p:spPr>
          <a:xfrm flipV="1">
            <a:off x="6016320" y="2215080"/>
            <a:ext cx="720720" cy="100800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Line 3"/>
          <p:cNvSpPr/>
          <p:nvPr/>
        </p:nvSpPr>
        <p:spPr>
          <a:xfrm flipV="1">
            <a:off x="6016320" y="1926360"/>
            <a:ext cx="0" cy="129672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Line 4"/>
          <p:cNvSpPr/>
          <p:nvPr/>
        </p:nvSpPr>
        <p:spPr>
          <a:xfrm>
            <a:off x="5223960" y="2215080"/>
            <a:ext cx="1513080" cy="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5"/>
          <p:cNvSpPr/>
          <p:nvPr/>
        </p:nvSpPr>
        <p:spPr>
          <a:xfrm>
            <a:off x="6089040" y="2215080"/>
            <a:ext cx="5749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  <a:ea typeface="Arial"/>
              </a:rPr>
              <a:t>20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207" name="CustomShape 6"/>
          <p:cNvSpPr/>
          <p:nvPr/>
        </p:nvSpPr>
        <p:spPr>
          <a:xfrm>
            <a:off x="5598720" y="1856520"/>
            <a:ext cx="4539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  <a:ea typeface="Arial"/>
              </a:rPr>
              <a:t>14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208" name="CustomShape 7"/>
          <p:cNvSpPr/>
          <p:nvPr/>
        </p:nvSpPr>
        <p:spPr>
          <a:xfrm>
            <a:off x="6339960" y="2585160"/>
            <a:ext cx="4320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R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209" name="CustomShape 8"/>
          <p:cNvSpPr/>
          <p:nvPr/>
        </p:nvSpPr>
        <p:spPr>
          <a:xfrm rot="16200000">
            <a:off x="5435280" y="2473560"/>
            <a:ext cx="8636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R-14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210" name="CustomShape 9"/>
          <p:cNvSpPr/>
          <p:nvPr/>
        </p:nvSpPr>
        <p:spPr>
          <a:xfrm>
            <a:off x="5868720" y="3223080"/>
            <a:ext cx="4507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B050"/>
                </a:solidFill>
                <a:latin typeface="Arial"/>
                <a:ea typeface="Arial"/>
              </a:rPr>
              <a:t>O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211" name="CustomShape 10"/>
          <p:cNvSpPr/>
          <p:nvPr/>
        </p:nvSpPr>
        <p:spPr>
          <a:xfrm>
            <a:off x="5978160" y="1907280"/>
            <a:ext cx="2509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B050"/>
                </a:solidFill>
                <a:latin typeface="Arial"/>
                <a:ea typeface="Arial"/>
              </a:rPr>
              <a:t>B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212" name="CustomShape 11"/>
          <p:cNvSpPr/>
          <p:nvPr/>
        </p:nvSpPr>
        <p:spPr>
          <a:xfrm>
            <a:off x="6771960" y="2040480"/>
            <a:ext cx="3254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B050"/>
                </a:solidFill>
                <a:latin typeface="Arial"/>
                <a:ea typeface="Arial"/>
              </a:rPr>
              <a:t>C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213" name="CustomShape 12"/>
          <p:cNvSpPr/>
          <p:nvPr/>
        </p:nvSpPr>
        <p:spPr>
          <a:xfrm>
            <a:off x="5890680" y="1592640"/>
            <a:ext cx="2523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Arial"/>
              </a:rPr>
              <a:t>К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214" name="CustomShape 13"/>
          <p:cNvSpPr/>
          <p:nvPr/>
        </p:nvSpPr>
        <p:spPr>
          <a:xfrm>
            <a:off x="5007960" y="1969200"/>
            <a:ext cx="2160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Arial"/>
              </a:rPr>
              <a:t>А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215" name="CustomShape 14"/>
          <p:cNvSpPr/>
          <p:nvPr/>
        </p:nvSpPr>
        <p:spPr>
          <a:xfrm>
            <a:off x="8845920" y="772920"/>
            <a:ext cx="3250080" cy="348005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Проведем хорду АС, и радиус ОК ┴ АС;  радиус ОС.  Рассмотрим прямоугольный треугольник ОВС. </a:t>
            </a:r>
            <a:endParaRPr lang="en-US" sz="2000" b="1" strike="noStrike" spc="-1" dirty="0" smtClean="0">
              <a:solidFill>
                <a:srgbClr val="C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ВС = 40:2=20; </a:t>
            </a:r>
            <a:endParaRPr lang="en-US" sz="2000" b="1" strike="noStrike" spc="-1" dirty="0" smtClean="0">
              <a:solidFill>
                <a:srgbClr val="C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ВК=64-50 = 14, </a:t>
            </a:r>
            <a:endParaRPr lang="en-US" sz="2000" b="1" strike="noStrike" spc="-1" dirty="0" smtClean="0">
              <a:solidFill>
                <a:srgbClr val="C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значит ОВ = </a:t>
            </a:r>
            <a:r>
              <a:rPr lang="en-US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R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-14. 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R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²=20²+(</a:t>
            </a:r>
            <a:r>
              <a:rPr lang="en-US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R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-14)²</a:t>
            </a:r>
            <a:r>
              <a:rPr lang="en-US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=</a:t>
            </a:r>
            <a:r>
              <a:rPr lang="en-US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=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400+</a:t>
            </a:r>
            <a:r>
              <a:rPr lang="en-US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R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²-28</a:t>
            </a:r>
            <a:r>
              <a:rPr lang="en-US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R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+196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R=596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:28=21,28см≈21,</a:t>
            </a:r>
            <a:r>
              <a:rPr lang="en-US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3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см</a:t>
            </a:r>
            <a:endParaRPr lang="ru-RU" sz="2000" b="0" strike="noStrike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7" name="Рисунок 3"/>
          <p:cNvPicPr/>
          <p:nvPr/>
        </p:nvPicPr>
        <p:blipFill>
          <a:blip r:embed="rId2"/>
          <a:stretch/>
        </p:blipFill>
        <p:spPr>
          <a:xfrm>
            <a:off x="332280" y="432720"/>
            <a:ext cx="5834880" cy="5883840"/>
          </a:xfrm>
          <a:prstGeom prst="rect">
            <a:avLst/>
          </a:prstGeom>
          <a:ln>
            <a:noFill/>
          </a:ln>
        </p:spPr>
      </p:pic>
      <p:sp>
        <p:nvSpPr>
          <p:cNvPr id="218" name="Line 2"/>
          <p:cNvSpPr/>
          <p:nvPr/>
        </p:nvSpPr>
        <p:spPr>
          <a:xfrm>
            <a:off x="7275960" y="3774960"/>
            <a:ext cx="154116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Line 3"/>
          <p:cNvSpPr/>
          <p:nvPr/>
        </p:nvSpPr>
        <p:spPr>
          <a:xfrm>
            <a:off x="7820280" y="5717160"/>
            <a:ext cx="154116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TextShape 4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1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35640" y="339480"/>
            <a:ext cx="5068080" cy="5918760"/>
          </a:xfrm>
          <a:prstGeom prst="rect">
            <a:avLst/>
          </a:prstGeom>
          <a:ln w="9360">
            <a:noFill/>
          </a:ln>
        </p:spPr>
      </p:pic>
      <p:sp>
        <p:nvSpPr>
          <p:cNvPr id="222" name="Line 5"/>
          <p:cNvSpPr/>
          <p:nvPr/>
        </p:nvSpPr>
        <p:spPr>
          <a:xfrm>
            <a:off x="9570600" y="1719720"/>
            <a:ext cx="154152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Line 6"/>
          <p:cNvSpPr/>
          <p:nvPr/>
        </p:nvSpPr>
        <p:spPr>
          <a:xfrm>
            <a:off x="7188840" y="3609360"/>
            <a:ext cx="154116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Line 7"/>
          <p:cNvSpPr/>
          <p:nvPr/>
        </p:nvSpPr>
        <p:spPr>
          <a:xfrm>
            <a:off x="7776720" y="5438160"/>
            <a:ext cx="154116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Line 8"/>
          <p:cNvSpPr/>
          <p:nvPr/>
        </p:nvSpPr>
        <p:spPr>
          <a:xfrm flipV="1">
            <a:off x="9135000" y="5982480"/>
            <a:ext cx="1027800" cy="432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Line 9"/>
          <p:cNvSpPr/>
          <p:nvPr/>
        </p:nvSpPr>
        <p:spPr>
          <a:xfrm flipV="1">
            <a:off x="10175760" y="6161040"/>
            <a:ext cx="1027800" cy="432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9" name="Picture 2"/>
          <p:cNvPicPr/>
          <p:nvPr/>
        </p:nvPicPr>
        <p:blipFill>
          <a:blip r:embed="rId2"/>
          <a:stretch/>
        </p:blipFill>
        <p:spPr>
          <a:xfrm>
            <a:off x="438120" y="260280"/>
            <a:ext cx="9162720" cy="591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1" name="Picture 2"/>
          <p:cNvPicPr/>
          <p:nvPr/>
        </p:nvPicPr>
        <p:blipFill>
          <a:blip r:embed="rId2"/>
          <a:stretch/>
        </p:blipFill>
        <p:spPr>
          <a:xfrm>
            <a:off x="838080" y="457200"/>
            <a:ext cx="8751600" cy="2736360"/>
          </a:xfrm>
          <a:prstGeom prst="rect">
            <a:avLst/>
          </a:prstGeom>
          <a:ln>
            <a:noFill/>
          </a:ln>
        </p:spPr>
      </p:pic>
      <p:pic>
        <p:nvPicPr>
          <p:cNvPr id="232" name="Picture 3"/>
          <p:cNvPicPr/>
          <p:nvPr/>
        </p:nvPicPr>
        <p:blipFill>
          <a:blip r:embed="rId3"/>
          <a:stretch/>
        </p:blipFill>
        <p:spPr>
          <a:xfrm>
            <a:off x="838080" y="3193920"/>
            <a:ext cx="7857720" cy="866520"/>
          </a:xfrm>
          <a:prstGeom prst="rect">
            <a:avLst/>
          </a:prstGeom>
          <a:ln>
            <a:noFill/>
          </a:ln>
        </p:spPr>
      </p:pic>
      <p:sp>
        <p:nvSpPr>
          <p:cNvPr id="233" name="CustomShape 2"/>
          <p:cNvSpPr/>
          <p:nvPr/>
        </p:nvSpPr>
        <p:spPr>
          <a:xfrm>
            <a:off x="2088000" y="3660840"/>
            <a:ext cx="1439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</a:rPr>
              <a:t>3250</a:t>
            </a:r>
            <a:endParaRPr lang="ru-RU" sz="2000" b="0" strike="noStrike" spc="-1">
              <a:latin typeface="Times New Roman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1308960" y="4453560"/>
            <a:ext cx="64083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StarSymbol"/>
              <a:buAutoNum type="arabicParenR"/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16²+63²=256+3969=4225</a:t>
            </a:r>
            <a:endParaRPr lang="ru-RU" sz="2400" b="0" strike="noStrike" spc="-1" dirty="0"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StarSymbol"/>
              <a:buAutoNum type="arabicParenR"/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√4225=65(м) длина участка</a:t>
            </a:r>
            <a:endParaRPr lang="ru-RU" sz="2400" b="0" strike="noStrike" spc="-1" dirty="0"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StarSymbol"/>
              <a:buAutoNum type="arabicParenR"/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65х50=3250(м²) площадь участка</a:t>
            </a:r>
            <a:endParaRPr lang="ru-RU" sz="2400" b="0" strike="noStrike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7" name="Picture 2"/>
          <p:cNvPicPr/>
          <p:nvPr/>
        </p:nvPicPr>
        <p:blipFill>
          <a:blip r:embed="rId2"/>
          <a:stretch/>
        </p:blipFill>
        <p:spPr>
          <a:xfrm>
            <a:off x="838080" y="397800"/>
            <a:ext cx="8792640" cy="3742920"/>
          </a:xfrm>
          <a:prstGeom prst="rect">
            <a:avLst/>
          </a:prstGeom>
          <a:ln>
            <a:noFill/>
          </a:ln>
        </p:spPr>
      </p:pic>
      <p:sp>
        <p:nvSpPr>
          <p:cNvPr id="238" name="CustomShape 3"/>
          <p:cNvSpPr/>
          <p:nvPr/>
        </p:nvSpPr>
        <p:spPr>
          <a:xfrm>
            <a:off x="7790040" y="1825560"/>
            <a:ext cx="3563640" cy="73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tgα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=</a:t>
            </a:r>
            <a:r>
              <a:rPr lang="ru-RU" sz="1800" b="1" u="sng" strike="noStrike" spc="-1">
                <a:solidFill>
                  <a:srgbClr val="FF0000"/>
                </a:solidFill>
                <a:uFillTx/>
                <a:latin typeface="Times New Roman"/>
              </a:rPr>
              <a:t> противолежащий катет</a:t>
            </a:r>
            <a:endParaRPr lang="ru-RU" sz="18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            прилежащий катет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1082520" y="4365720"/>
            <a:ext cx="7129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StarSymbol"/>
              <a:buAutoNum type="arabicParenR"/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16:63=0,2539…- тангенс угла наклона</a:t>
            </a:r>
            <a:endParaRPr lang="ru-RU" sz="2400" b="0" strike="noStrike" spc="-1" dirty="0"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StarSymbol"/>
              <a:buAutoNum type="arabicParenR"/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0,2539 х 100=25,39 ≈ 25,4% угол склона</a:t>
            </a:r>
            <a:endParaRPr lang="ru-RU" sz="2400" b="0" strike="noStrike" spc="-1" dirty="0"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StarSymbol"/>
              <a:buAutoNum type="arabicParenR"/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25,4% &lt; 50%  - удовлетворяет требованиям</a:t>
            </a:r>
            <a:endParaRPr lang="ru-RU" sz="2400" b="0" strike="noStrike" spc="-1" dirty="0">
              <a:latin typeface="Times New Roman"/>
            </a:endParaRPr>
          </a:p>
        </p:txBody>
      </p:sp>
      <p:sp>
        <p:nvSpPr>
          <p:cNvPr id="240" name="CustomShape 5"/>
          <p:cNvSpPr/>
          <p:nvPr/>
        </p:nvSpPr>
        <p:spPr>
          <a:xfrm>
            <a:off x="2362320" y="3679200"/>
            <a:ext cx="1152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</a:rPr>
              <a:t>25,4</a:t>
            </a:r>
            <a:endParaRPr lang="ru-RU" sz="2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2" name="Picture 2"/>
          <p:cNvPicPr/>
          <p:nvPr/>
        </p:nvPicPr>
        <p:blipFill>
          <a:blip r:embed="rId2"/>
          <a:stretch/>
        </p:blipFill>
        <p:spPr>
          <a:xfrm>
            <a:off x="363240" y="216000"/>
            <a:ext cx="9140760" cy="2808360"/>
          </a:xfrm>
          <a:prstGeom prst="rect">
            <a:avLst/>
          </a:prstGeom>
          <a:ln>
            <a:noFill/>
          </a:ln>
        </p:spPr>
      </p:pic>
      <p:pic>
        <p:nvPicPr>
          <p:cNvPr id="243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3280" y="2160000"/>
            <a:ext cx="3384720" cy="2016000"/>
          </a:xfrm>
          <a:prstGeom prst="rect">
            <a:avLst/>
          </a:prstGeom>
          <a:ln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648000" y="3024360"/>
            <a:ext cx="7993080" cy="1618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Arial"/>
                <a:ea typeface="Arial"/>
              </a:rPr>
              <a:t>1) </a:t>
            </a: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63 х 50 = 3150(м²) –посевная площадь на террасах.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2) 3250 - 3150 = 100 (м²) разница в площади.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3) 3250 – 100%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   100 – х%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Х= 100 х 100 : 3250 = 3,07≈3,1%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000" y="4680360"/>
            <a:ext cx="5329440" cy="1871640"/>
          </a:xfrm>
          <a:prstGeom prst="rect">
            <a:avLst/>
          </a:prstGeom>
          <a:ln>
            <a:noFill/>
          </a:ln>
        </p:spPr>
      </p:pic>
      <p:sp>
        <p:nvSpPr>
          <p:cNvPr id="246" name="CustomShape 3"/>
          <p:cNvSpPr/>
          <p:nvPr/>
        </p:nvSpPr>
        <p:spPr>
          <a:xfrm>
            <a:off x="595080" y="4742640"/>
            <a:ext cx="6121440" cy="192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342720" indent="-342720">
              <a:buClr>
                <a:srgbClr val="C00000"/>
              </a:buClr>
              <a:buFont typeface="Arial"/>
              <a:buAutoNum type="arabicParenR"/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</a:rPr>
              <a:t>700 г = 0,7кг</a:t>
            </a:r>
            <a:endParaRPr lang="ru-RU" sz="2000" b="0" strike="noStrike" spc="-1">
              <a:latin typeface="Times New Roman"/>
            </a:endParaRPr>
          </a:p>
          <a:p>
            <a:pPr marL="342720" indent="-342720">
              <a:buClr>
                <a:srgbClr val="C00000"/>
              </a:buClr>
              <a:buFont typeface="Arial"/>
              <a:buAutoNum type="arabicParenR"/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</a:rPr>
              <a:t>3150 х 0,7 = 2205(кг) – получит бурого риса</a:t>
            </a:r>
            <a:endParaRPr lang="ru-RU" sz="2000" b="0" strike="noStrike" spc="-1">
              <a:latin typeface="Times New Roman"/>
            </a:endParaRPr>
          </a:p>
          <a:p>
            <a:pPr marL="342720" indent="-342720">
              <a:buClr>
                <a:srgbClr val="C00000"/>
              </a:buClr>
              <a:buFont typeface="Arial"/>
              <a:buAutoNum type="arabicParenR"/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</a:rPr>
              <a:t>2205 – 100%</a:t>
            </a:r>
            <a:endParaRPr lang="ru-RU" sz="2000" b="0" strike="noStrike" spc="-1">
              <a:latin typeface="Times New Roman"/>
            </a:endParaRPr>
          </a:p>
          <a:p>
            <a:pPr marL="342720" indent="-342720"/>
            <a:r>
              <a:rPr lang="ru-RU" sz="2000" b="1" strike="noStrike" spc="-1">
                <a:solidFill>
                  <a:srgbClr val="C00000"/>
                </a:solidFill>
                <a:latin typeface="Times New Roman"/>
              </a:rPr>
              <a:t>            х – 14%</a:t>
            </a:r>
            <a:endParaRPr lang="ru-RU" sz="2000" b="0" strike="noStrike" spc="-1">
              <a:latin typeface="Times New Roman"/>
            </a:endParaRPr>
          </a:p>
          <a:p>
            <a:pPr marL="342720" indent="-342720"/>
            <a:r>
              <a:rPr lang="ru-RU" sz="2000" b="1" strike="noStrike" spc="-1">
                <a:solidFill>
                  <a:srgbClr val="C00000"/>
                </a:solidFill>
                <a:latin typeface="Times New Roman"/>
              </a:rPr>
              <a:t>      х=2205х14:100=308,7(кг) – теряет</a:t>
            </a:r>
            <a:endParaRPr lang="ru-RU" sz="2000" b="0" strike="noStrike" spc="-1">
              <a:latin typeface="Times New Roman"/>
            </a:endParaRPr>
          </a:p>
          <a:p>
            <a:pPr marL="342720" indent="-342720"/>
            <a:r>
              <a:rPr lang="ru-RU" sz="2000" b="1" strike="noStrike" spc="-1">
                <a:solidFill>
                  <a:srgbClr val="C00000"/>
                </a:solidFill>
                <a:latin typeface="Times New Roman"/>
              </a:rPr>
              <a:t>4) 2205 – 308,7 = 1869,3 кг. </a:t>
            </a:r>
            <a:endParaRPr lang="ru-RU" sz="2000" b="0" strike="noStrike" spc="-1">
              <a:latin typeface="Times New Roman"/>
            </a:endParaRPr>
          </a:p>
        </p:txBody>
      </p:sp>
      <p:sp>
        <p:nvSpPr>
          <p:cNvPr id="247" name="TextShape 4"/>
          <p:cNvSpPr txBox="1"/>
          <p:nvPr/>
        </p:nvSpPr>
        <p:spPr>
          <a:xfrm>
            <a:off x="144000" y="3096000"/>
            <a:ext cx="648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600" b="0" strike="noStrike" spc="-1">
                <a:latin typeface="Times New Roman"/>
              </a:rPr>
              <a:t>№ 3</a:t>
            </a:r>
          </a:p>
        </p:txBody>
      </p:sp>
      <p:sp>
        <p:nvSpPr>
          <p:cNvPr id="248" name="TextShape 5"/>
          <p:cNvSpPr txBox="1"/>
          <p:nvPr/>
        </p:nvSpPr>
        <p:spPr>
          <a:xfrm>
            <a:off x="72000" y="4837680"/>
            <a:ext cx="6480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600" b="0" strike="noStrike" spc="-1">
                <a:latin typeface="Times New Roman"/>
              </a:rPr>
              <a:t>№ 4</a:t>
            </a:r>
          </a:p>
        </p:txBody>
      </p:sp>
      <p:sp>
        <p:nvSpPr>
          <p:cNvPr id="249" name="CustomShape 6"/>
          <p:cNvSpPr/>
          <p:nvPr/>
        </p:nvSpPr>
        <p:spPr>
          <a:xfrm>
            <a:off x="1800000" y="836280"/>
            <a:ext cx="7189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Arial"/>
              </a:rPr>
              <a:t>3,1</a:t>
            </a:r>
            <a:endParaRPr lang="ru-RU" sz="2400" b="0" strike="noStrike" spc="-1">
              <a:latin typeface="Times New Roman"/>
            </a:endParaRPr>
          </a:p>
        </p:txBody>
      </p:sp>
      <p:sp>
        <p:nvSpPr>
          <p:cNvPr id="250" name="CustomShape 7"/>
          <p:cNvSpPr/>
          <p:nvPr/>
        </p:nvSpPr>
        <p:spPr>
          <a:xfrm>
            <a:off x="1758960" y="2376000"/>
            <a:ext cx="9050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Arial"/>
              </a:rPr>
              <a:t>3870</a:t>
            </a:r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2" name="Picture 2"/>
          <p:cNvPicPr/>
          <p:nvPr/>
        </p:nvPicPr>
        <p:blipFill>
          <a:blip r:embed="rId2"/>
          <a:stretch/>
        </p:blipFill>
        <p:spPr>
          <a:xfrm>
            <a:off x="560520" y="360000"/>
            <a:ext cx="9015480" cy="2519280"/>
          </a:xfrm>
          <a:prstGeom prst="rect">
            <a:avLst/>
          </a:prstGeom>
          <a:ln>
            <a:noFill/>
          </a:ln>
        </p:spPr>
      </p:pic>
      <p:sp>
        <p:nvSpPr>
          <p:cNvPr id="253" name="CustomShape 2"/>
          <p:cNvSpPr/>
          <p:nvPr/>
        </p:nvSpPr>
        <p:spPr>
          <a:xfrm>
            <a:off x="1205280" y="3498840"/>
            <a:ext cx="8298720" cy="1374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342720" indent="-342720">
              <a:buClr>
                <a:srgbClr val="C00000"/>
              </a:buClr>
              <a:buFont typeface="Arial"/>
              <a:buAutoNum type="arabicParenR"/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(0,7+0,6) х 3150 = 4095(кг) рис и кукуруза</a:t>
            </a:r>
            <a:endParaRPr lang="ru-RU" sz="2400" b="0" strike="noStrike" spc="-1">
              <a:latin typeface="Times New Roman"/>
            </a:endParaRPr>
          </a:p>
          <a:p>
            <a:pPr marL="342720" indent="-342720">
              <a:buClr>
                <a:srgbClr val="C00000"/>
              </a:buClr>
              <a:buFont typeface="Arial"/>
              <a:buAutoNum type="arabicParenR"/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(0,6+0,65) х 3150 = 3937,5 (кг) кукуруза и пшено</a:t>
            </a:r>
            <a:endParaRPr lang="ru-RU" sz="2400" b="0" strike="noStrike" spc="-1">
              <a:latin typeface="Times New Roman"/>
            </a:endParaRPr>
          </a:p>
          <a:p>
            <a:pPr marL="342720" indent="-342720"/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Ответ. </a:t>
            </a:r>
            <a:r>
              <a:rPr lang="ru-RU" sz="3600" b="1" strike="noStrike" spc="-1">
                <a:solidFill>
                  <a:srgbClr val="C00000"/>
                </a:solidFill>
                <a:latin typeface="Times New Roman"/>
              </a:rPr>
              <a:t>4095 кг</a:t>
            </a:r>
            <a:r>
              <a:rPr lang="ru-RU" sz="1600" b="1" strike="noStrike" spc="-1">
                <a:solidFill>
                  <a:srgbClr val="C00000"/>
                </a:solidFill>
                <a:latin typeface="Times New Roman"/>
              </a:rPr>
              <a:t>.</a:t>
            </a:r>
            <a:endParaRPr lang="ru-RU" sz="16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4"/>
          <p:cNvPicPr/>
          <p:nvPr/>
        </p:nvPicPr>
        <p:blipFill>
          <a:blip r:embed="rId2"/>
          <a:stretch/>
        </p:blipFill>
        <p:spPr>
          <a:xfrm>
            <a:off x="5505840" y="580320"/>
            <a:ext cx="6283800" cy="5370840"/>
          </a:xfrm>
          <a:prstGeom prst="rect">
            <a:avLst/>
          </a:prstGeom>
          <a:ln>
            <a:noFill/>
          </a:ln>
        </p:spPr>
      </p:pic>
      <p:sp>
        <p:nvSpPr>
          <p:cNvPr id="13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Объект 3"/>
          <p:cNvPicPr/>
          <p:nvPr/>
        </p:nvPicPr>
        <p:blipFill>
          <a:blip r:embed="rId3"/>
          <a:stretch/>
        </p:blipFill>
        <p:spPr>
          <a:xfrm>
            <a:off x="122400" y="365040"/>
            <a:ext cx="5330880" cy="6092640"/>
          </a:xfrm>
          <a:prstGeom prst="rect">
            <a:avLst/>
          </a:prstGeom>
          <a:ln>
            <a:noFill/>
          </a:ln>
        </p:spPr>
      </p:pic>
      <p:sp>
        <p:nvSpPr>
          <p:cNvPr id="134" name="Line 2"/>
          <p:cNvSpPr/>
          <p:nvPr/>
        </p:nvSpPr>
        <p:spPr>
          <a:xfrm>
            <a:off x="6858000" y="5055120"/>
            <a:ext cx="476784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Line 3"/>
          <p:cNvSpPr/>
          <p:nvPr/>
        </p:nvSpPr>
        <p:spPr>
          <a:xfrm>
            <a:off x="6230880" y="5250960"/>
            <a:ext cx="299124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Line 4"/>
          <p:cNvSpPr/>
          <p:nvPr/>
        </p:nvSpPr>
        <p:spPr>
          <a:xfrm flipH="1">
            <a:off x="1674783" y="1904854"/>
            <a:ext cx="718560" cy="5745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Line 5"/>
          <p:cNvSpPr/>
          <p:nvPr/>
        </p:nvSpPr>
        <p:spPr>
          <a:xfrm>
            <a:off x="2207520" y="3722760"/>
            <a:ext cx="3082680" cy="2628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95880" y="365040"/>
            <a:ext cx="5435640" cy="3905640"/>
          </a:xfrm>
          <a:prstGeom prst="rect">
            <a:avLst/>
          </a:prstGeom>
          <a:ln>
            <a:noFill/>
          </a:ln>
        </p:spPr>
      </p:pic>
      <p:sp>
        <p:nvSpPr>
          <p:cNvPr id="2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6" name="Объект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7440" y="70200"/>
            <a:ext cx="5129280" cy="6668280"/>
          </a:xfrm>
          <a:prstGeom prst="rect">
            <a:avLst/>
          </a:prstGeom>
          <a:ln>
            <a:noFill/>
          </a:ln>
        </p:spPr>
      </p:pic>
      <p:graphicFrame>
        <p:nvGraphicFramePr>
          <p:cNvPr id="257" name="Table 2"/>
          <p:cNvGraphicFramePr/>
          <p:nvPr/>
        </p:nvGraphicFramePr>
        <p:xfrm>
          <a:off x="5473440" y="4534200"/>
          <a:ext cx="6335280" cy="1889760"/>
        </p:xfrm>
        <a:graphic>
          <a:graphicData uri="http://schemas.openxmlformats.org/drawingml/2006/table">
            <a:tbl>
              <a:tblPr/>
              <a:tblGrid>
                <a:gridCol w="176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  <a:endParaRPr lang="ru-RU" sz="32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/  70</a:t>
                      </a:r>
                      <a:endParaRPr lang="ru-RU" sz="32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R14</a:t>
                      </a:r>
                      <a:endParaRPr lang="ru-RU" sz="32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,  </a:t>
                      </a: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ширина шины в мм</a:t>
                      </a:r>
                      <a:endParaRPr lang="ru-RU" sz="24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высота боковины в % к </a:t>
                      </a: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endParaRPr lang="ru-RU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диаметр диска в дюймах</a:t>
                      </a:r>
                      <a:endParaRPr lang="ru-RU" sz="24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дюйм=25,4 мм</a:t>
                      </a:r>
                      <a:endParaRPr lang="ru-RU" sz="24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8" name="Line 3"/>
          <p:cNvSpPr/>
          <p:nvPr/>
        </p:nvSpPr>
        <p:spPr>
          <a:xfrm>
            <a:off x="8451360" y="744480"/>
            <a:ext cx="71856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Line 4"/>
          <p:cNvSpPr/>
          <p:nvPr/>
        </p:nvSpPr>
        <p:spPr>
          <a:xfrm>
            <a:off x="6187320" y="1406160"/>
            <a:ext cx="115380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Line 5"/>
          <p:cNvSpPr/>
          <p:nvPr/>
        </p:nvSpPr>
        <p:spPr>
          <a:xfrm>
            <a:off x="6431040" y="2538360"/>
            <a:ext cx="1406520" cy="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Line 6"/>
          <p:cNvSpPr/>
          <p:nvPr/>
        </p:nvSpPr>
        <p:spPr>
          <a:xfrm>
            <a:off x="6400800" y="1893960"/>
            <a:ext cx="1920240" cy="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Line 7"/>
          <p:cNvSpPr/>
          <p:nvPr/>
        </p:nvSpPr>
        <p:spPr>
          <a:xfrm>
            <a:off x="9270000" y="2895480"/>
            <a:ext cx="1920240" cy="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Line 8"/>
          <p:cNvSpPr/>
          <p:nvPr/>
        </p:nvSpPr>
        <p:spPr>
          <a:xfrm>
            <a:off x="8473320" y="3953520"/>
            <a:ext cx="219888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Line 9"/>
          <p:cNvSpPr/>
          <p:nvPr/>
        </p:nvSpPr>
        <p:spPr>
          <a:xfrm>
            <a:off x="9187200" y="2904120"/>
            <a:ext cx="219924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Line 10"/>
          <p:cNvSpPr/>
          <p:nvPr/>
        </p:nvSpPr>
        <p:spPr>
          <a:xfrm flipV="1">
            <a:off x="6418080" y="2521080"/>
            <a:ext cx="1406520" cy="1728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Line 11"/>
          <p:cNvSpPr/>
          <p:nvPr/>
        </p:nvSpPr>
        <p:spPr>
          <a:xfrm flipV="1">
            <a:off x="6378840" y="1881000"/>
            <a:ext cx="1968120" cy="1728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8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5950800" cy="5995440"/>
          </a:xfrm>
          <a:prstGeom prst="rect">
            <a:avLst/>
          </a:prstGeom>
          <a:ln w="9360">
            <a:noFill/>
          </a:ln>
        </p:spPr>
      </p:pic>
      <p:pic>
        <p:nvPicPr>
          <p:cNvPr id="269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28640" y="0"/>
            <a:ext cx="5288040" cy="6800760"/>
          </a:xfrm>
          <a:prstGeom prst="rect">
            <a:avLst/>
          </a:prstGeom>
          <a:ln w="9360">
            <a:noFill/>
          </a:ln>
        </p:spPr>
      </p:pic>
      <p:sp>
        <p:nvSpPr>
          <p:cNvPr id="270" name="Line 2"/>
          <p:cNvSpPr/>
          <p:nvPr/>
        </p:nvSpPr>
        <p:spPr>
          <a:xfrm>
            <a:off x="4088520" y="3749040"/>
            <a:ext cx="121464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Line 3"/>
          <p:cNvSpPr/>
          <p:nvPr/>
        </p:nvSpPr>
        <p:spPr>
          <a:xfrm>
            <a:off x="2333880" y="5037840"/>
            <a:ext cx="121464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Line 4"/>
          <p:cNvSpPr/>
          <p:nvPr/>
        </p:nvSpPr>
        <p:spPr>
          <a:xfrm>
            <a:off x="8460360" y="2255400"/>
            <a:ext cx="121464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Line 5"/>
          <p:cNvSpPr/>
          <p:nvPr/>
        </p:nvSpPr>
        <p:spPr>
          <a:xfrm>
            <a:off x="8499240" y="2843280"/>
            <a:ext cx="121500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5" name="Picture 2"/>
          <p:cNvPicPr/>
          <p:nvPr/>
        </p:nvPicPr>
        <p:blipFill>
          <a:blip r:embed="rId2"/>
          <a:stretch/>
        </p:blipFill>
        <p:spPr>
          <a:xfrm>
            <a:off x="351000" y="365040"/>
            <a:ext cx="9225000" cy="576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7" name="Picture 2"/>
          <p:cNvPicPr/>
          <p:nvPr/>
        </p:nvPicPr>
        <p:blipFill>
          <a:blip r:embed="rId2"/>
          <a:stretch/>
        </p:blipFill>
        <p:spPr>
          <a:xfrm>
            <a:off x="838080" y="365040"/>
            <a:ext cx="8513640" cy="360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9" name="Picture 2"/>
          <p:cNvPicPr/>
          <p:nvPr/>
        </p:nvPicPr>
        <p:blipFill>
          <a:blip r:embed="rId2"/>
          <a:stretch/>
        </p:blipFill>
        <p:spPr>
          <a:xfrm>
            <a:off x="394920" y="365040"/>
            <a:ext cx="9109080" cy="5042160"/>
          </a:xfrm>
          <a:prstGeom prst="rect">
            <a:avLst/>
          </a:prstGeom>
          <a:ln>
            <a:noFill/>
          </a:ln>
        </p:spPr>
      </p:pic>
      <p:sp>
        <p:nvSpPr>
          <p:cNvPr id="280" name="CustomShape 2"/>
          <p:cNvSpPr/>
          <p:nvPr/>
        </p:nvSpPr>
        <p:spPr>
          <a:xfrm>
            <a:off x="1752120" y="2257920"/>
            <a:ext cx="11509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Arial"/>
              </a:rPr>
              <a:t>5624</a:t>
            </a:r>
            <a:endParaRPr lang="ru-RU" sz="2400" b="0" strike="noStrike" spc="-1">
              <a:latin typeface="Times New Roman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1752120" y="2977920"/>
            <a:ext cx="11509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Arial"/>
              </a:rPr>
              <a:t>655</a:t>
            </a:r>
            <a:endParaRPr lang="ru-RU" sz="2400" b="0" strike="noStrike" spc="-1">
              <a:latin typeface="Times New Roman"/>
            </a:endParaRPr>
          </a:p>
        </p:txBody>
      </p:sp>
      <p:sp>
        <p:nvSpPr>
          <p:cNvPr id="282" name="CustomShape 4"/>
          <p:cNvSpPr/>
          <p:nvPr/>
        </p:nvSpPr>
        <p:spPr>
          <a:xfrm>
            <a:off x="1824120" y="3769920"/>
            <a:ext cx="11509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Arial"/>
              </a:rPr>
              <a:t>4</a:t>
            </a:r>
            <a:endParaRPr lang="ru-RU" sz="2400" b="0" strike="noStrike" spc="-1">
              <a:latin typeface="Times New Roman"/>
            </a:endParaRPr>
          </a:p>
        </p:txBody>
      </p:sp>
      <p:sp>
        <p:nvSpPr>
          <p:cNvPr id="283" name="CustomShape 5"/>
          <p:cNvSpPr/>
          <p:nvPr/>
        </p:nvSpPr>
        <p:spPr>
          <a:xfrm>
            <a:off x="1752120" y="4777920"/>
            <a:ext cx="11509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Arial"/>
              </a:rPr>
              <a:t>4</a:t>
            </a:r>
            <a:endParaRPr lang="ru-RU" sz="2400" b="0" strike="noStrike" spc="-1">
              <a:latin typeface="Times New Roman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6914520" y="2776680"/>
            <a:ext cx="261288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Arial"/>
              </a:rPr>
              <a:t>400+2х90+25х3=655</a:t>
            </a:r>
            <a:endParaRPr lang="ru-RU" sz="2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6" name="Picture 2"/>
          <p:cNvPicPr/>
          <p:nvPr/>
        </p:nvPicPr>
        <p:blipFill>
          <a:blip r:embed="rId2"/>
          <a:stretch/>
        </p:blipFill>
        <p:spPr>
          <a:xfrm>
            <a:off x="385920" y="189000"/>
            <a:ext cx="8758080" cy="540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8" name="Picture 2"/>
          <p:cNvPicPr/>
          <p:nvPr/>
        </p:nvPicPr>
        <p:blipFill>
          <a:blip r:embed="rId2"/>
          <a:stretch/>
        </p:blipFill>
        <p:spPr>
          <a:xfrm>
            <a:off x="324360" y="115920"/>
            <a:ext cx="8677080" cy="5216400"/>
          </a:xfrm>
          <a:prstGeom prst="rect">
            <a:avLst/>
          </a:prstGeom>
          <a:ln>
            <a:noFill/>
          </a:ln>
        </p:spPr>
      </p:pic>
      <p:sp>
        <p:nvSpPr>
          <p:cNvPr id="289" name="Line 2"/>
          <p:cNvSpPr/>
          <p:nvPr/>
        </p:nvSpPr>
        <p:spPr>
          <a:xfrm>
            <a:off x="1764000" y="2708640"/>
            <a:ext cx="525636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3"/>
          <p:cNvSpPr/>
          <p:nvPr/>
        </p:nvSpPr>
        <p:spPr>
          <a:xfrm>
            <a:off x="1764000" y="2997720"/>
            <a:ext cx="5256360" cy="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Line 4"/>
          <p:cNvSpPr/>
          <p:nvPr/>
        </p:nvSpPr>
        <p:spPr>
          <a:xfrm flipH="1">
            <a:off x="1763640" y="2492640"/>
            <a:ext cx="5256360" cy="0"/>
          </a:xfrm>
          <a:prstGeom prst="line">
            <a:avLst/>
          </a:prstGeom>
          <a:ln w="28440">
            <a:solidFill>
              <a:srgbClr val="00B0F0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5"/>
          <p:cNvSpPr/>
          <p:nvPr/>
        </p:nvSpPr>
        <p:spPr>
          <a:xfrm>
            <a:off x="796320" y="5373360"/>
            <a:ext cx="8066160" cy="131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C00000"/>
                </a:solidFill>
                <a:latin typeface="Arial"/>
                <a:ea typeface="Arial"/>
              </a:rPr>
              <a:t> </a:t>
            </a: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Arial"/>
              </a:rPr>
              <a:t>400х12+6х90+50х3=4800+540+150=5490 (р) – в 2018г.</a:t>
            </a:r>
            <a:endParaRPr lang="ru-RU" sz="24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Arial"/>
              </a:rPr>
              <a:t>350х12+40х2+250х3+ 2х200=5430(р) – в 2019г.</a:t>
            </a:r>
            <a:endParaRPr lang="ru-RU" sz="24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Arial"/>
              </a:rPr>
              <a:t>Ответ. </a:t>
            </a:r>
            <a:r>
              <a:rPr lang="ru-RU" sz="3200" b="1" strike="noStrike" spc="-1">
                <a:solidFill>
                  <a:srgbClr val="C00000"/>
                </a:solidFill>
                <a:latin typeface="Arial"/>
                <a:ea typeface="Arial"/>
              </a:rPr>
              <a:t>350р.</a:t>
            </a:r>
            <a:endParaRPr lang="ru-RU" sz="32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5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07520" y="286560"/>
            <a:ext cx="5507640" cy="5669640"/>
          </a:xfrm>
          <a:prstGeom prst="rect">
            <a:avLst/>
          </a:prstGeom>
          <a:ln>
            <a:noFill/>
          </a:ln>
        </p:spPr>
      </p:pic>
      <p:pic>
        <p:nvPicPr>
          <p:cNvPr id="296" name="Рисунок 4"/>
          <p:cNvPicPr/>
          <p:nvPr/>
        </p:nvPicPr>
        <p:blipFill>
          <a:blip r:embed="rId3"/>
          <a:stretch/>
        </p:blipFill>
        <p:spPr>
          <a:xfrm>
            <a:off x="5996520" y="237600"/>
            <a:ext cx="6021000" cy="3376800"/>
          </a:xfrm>
          <a:prstGeom prst="rect">
            <a:avLst/>
          </a:prstGeom>
          <a:ln>
            <a:noFill/>
          </a:ln>
        </p:spPr>
      </p:pic>
      <p:sp>
        <p:nvSpPr>
          <p:cNvPr id="297" name="Line 3"/>
          <p:cNvSpPr/>
          <p:nvPr/>
        </p:nvSpPr>
        <p:spPr>
          <a:xfrm>
            <a:off x="5342400" y="4610880"/>
            <a:ext cx="44424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Line 4"/>
          <p:cNvSpPr/>
          <p:nvPr/>
        </p:nvSpPr>
        <p:spPr>
          <a:xfrm>
            <a:off x="4502160" y="4724280"/>
            <a:ext cx="44424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854280" y="122760"/>
            <a:ext cx="10648800" cy="30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Бригада меняет рельсы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на участке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между станциями Надежда и Верхняя протяжённостью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12,4 км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. Работы начались в понедельник. Каждый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рабочий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день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бригада меняла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по 400 метров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рельсов. По </a:t>
            </a:r>
            <a:r>
              <a:rPr lang="ru-RU" sz="2800" b="0" i="1" strike="noStrike" spc="-1">
                <a:solidFill>
                  <a:srgbClr val="000000"/>
                </a:solidFill>
                <a:latin typeface="times new roman"/>
              </a:rPr>
              <a:t>субботам и воскресеньям замена рельсов не осуществлялась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, но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проезд был закрыт до конца всего ремонта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800" b="1" strike="noStrike" spc="-1">
                <a:solidFill>
                  <a:srgbClr val="984807"/>
                </a:solidFill>
                <a:latin typeface="times new roman"/>
              </a:rPr>
              <a:t>Сколько дней был закрыт проезд между указанными станциями?</a:t>
            </a:r>
            <a:r>
              <a:t/>
            </a:r>
            <a:br/>
            <a:endParaRPr lang="ru-RU" sz="2800" b="0" strike="noStrike" spc="-1">
              <a:latin typeface="Times New Roman"/>
            </a:endParaRPr>
          </a:p>
        </p:txBody>
      </p:sp>
      <p:pic>
        <p:nvPicPr>
          <p:cNvPr id="301" name="Picture 2"/>
          <p:cNvPicPr/>
          <p:nvPr/>
        </p:nvPicPr>
        <p:blipFill>
          <a:blip r:embed="rId3"/>
          <a:stretch/>
        </p:blipFill>
        <p:spPr>
          <a:xfrm>
            <a:off x="597600" y="3021120"/>
            <a:ext cx="6686640" cy="3571200"/>
          </a:xfrm>
          <a:prstGeom prst="rect">
            <a:avLst/>
          </a:prstGeom>
          <a:ln>
            <a:noFill/>
          </a:ln>
        </p:spPr>
      </p:pic>
      <p:graphicFrame>
        <p:nvGraphicFramePr>
          <p:cNvPr id="302" name="Object 3"/>
          <p:cNvGraphicFramePr/>
          <p:nvPr/>
        </p:nvGraphicFramePr>
        <p:xfrm>
          <a:off x="8114400" y="2715840"/>
          <a:ext cx="3596040" cy="74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303" name="Объект 8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8114400" y="2715840"/>
                        <a:ext cx="3596040" cy="7419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" name="CustomShape 4"/>
          <p:cNvSpPr/>
          <p:nvPr/>
        </p:nvSpPr>
        <p:spPr>
          <a:xfrm>
            <a:off x="7827840" y="3384000"/>
            <a:ext cx="3525480" cy="155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работы велись только </a:t>
            </a:r>
            <a:endParaRPr lang="ru-RU" sz="2400" b="0" strike="noStrike" spc="-1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с понедельника по пятницам,  потребуется  по 5 рабочих дней</a:t>
            </a:r>
            <a:endParaRPr lang="ru-RU" sz="2400" b="0" strike="noStrike" spc="-1">
              <a:latin typeface="Times New Roman"/>
            </a:endParaRPr>
          </a:p>
        </p:txBody>
      </p:sp>
      <p:sp>
        <p:nvSpPr>
          <p:cNvPr id="305" name="CustomShape 5"/>
          <p:cNvSpPr/>
          <p:nvPr/>
        </p:nvSpPr>
        <p:spPr>
          <a:xfrm>
            <a:off x="7723080" y="4977360"/>
            <a:ext cx="369108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31 : 5=6,2   т. е 6 недель</a:t>
            </a:r>
            <a:endParaRPr lang="ru-RU" sz="24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по 2 выходных   2·6=12 дн</a:t>
            </a:r>
            <a:endParaRPr lang="ru-RU" sz="2400" b="0" strike="noStrike" spc="-1">
              <a:latin typeface="Times New Roman"/>
            </a:endParaRPr>
          </a:p>
        </p:txBody>
      </p:sp>
      <p:sp>
        <p:nvSpPr>
          <p:cNvPr id="306" name="CustomShape 6"/>
          <p:cNvSpPr/>
          <p:nvPr/>
        </p:nvSpPr>
        <p:spPr>
          <a:xfrm>
            <a:off x="8172360" y="5977440"/>
            <a:ext cx="1869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Ответ   43  </a:t>
            </a:r>
            <a:endParaRPr lang="ru-RU" sz="2800" b="0" strike="noStrike" spc="-1">
              <a:latin typeface="Times New Roman"/>
            </a:endParaRPr>
          </a:p>
        </p:txBody>
      </p:sp>
      <p:sp>
        <p:nvSpPr>
          <p:cNvPr id="307" name="CustomShape 7"/>
          <p:cNvSpPr/>
          <p:nvPr/>
        </p:nvSpPr>
        <p:spPr>
          <a:xfrm>
            <a:off x="3774960" y="3088440"/>
            <a:ext cx="1042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Надежда</a:t>
            </a:r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Объект 4"/>
          <p:cNvPicPr/>
          <p:nvPr/>
        </p:nvPicPr>
        <p:blipFill>
          <a:blip r:embed="rId2"/>
          <a:stretch/>
        </p:blipFill>
        <p:spPr>
          <a:xfrm>
            <a:off x="352800" y="3533400"/>
            <a:ext cx="5485320" cy="1845360"/>
          </a:xfrm>
          <a:prstGeom prst="rect">
            <a:avLst/>
          </a:prstGeom>
          <a:ln>
            <a:noFill/>
          </a:ln>
        </p:spPr>
      </p:pic>
      <p:pic>
        <p:nvPicPr>
          <p:cNvPr id="309" name="Рисунок 6"/>
          <p:cNvPicPr/>
          <p:nvPr/>
        </p:nvPicPr>
        <p:blipFill>
          <a:blip r:embed="rId3"/>
          <a:stretch/>
        </p:blipFill>
        <p:spPr>
          <a:xfrm>
            <a:off x="6037200" y="4121280"/>
            <a:ext cx="4866840" cy="2295000"/>
          </a:xfrm>
          <a:prstGeom prst="rect">
            <a:avLst/>
          </a:prstGeom>
          <a:ln>
            <a:noFill/>
          </a:ln>
        </p:spPr>
      </p:pic>
      <p:pic>
        <p:nvPicPr>
          <p:cNvPr id="310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51520" y="5379480"/>
            <a:ext cx="4868640" cy="1263600"/>
          </a:xfrm>
          <a:prstGeom prst="rect">
            <a:avLst/>
          </a:prstGeom>
          <a:ln>
            <a:noFill/>
          </a:ln>
        </p:spPr>
      </p:pic>
      <p:pic>
        <p:nvPicPr>
          <p:cNvPr id="311" name="Рисунок 9"/>
          <p:cNvPicPr/>
          <p:nvPr/>
        </p:nvPicPr>
        <p:blipFill>
          <a:blip r:embed="rId5"/>
          <a:stretch/>
        </p:blipFill>
        <p:spPr>
          <a:xfrm>
            <a:off x="268200" y="180360"/>
            <a:ext cx="5637960" cy="3427560"/>
          </a:xfrm>
          <a:prstGeom prst="rect">
            <a:avLst/>
          </a:prstGeom>
          <a:ln>
            <a:noFill/>
          </a:ln>
        </p:spPr>
      </p:pic>
      <p:pic>
        <p:nvPicPr>
          <p:cNvPr id="312" name="Рисунок 10"/>
          <p:cNvPicPr/>
          <p:nvPr/>
        </p:nvPicPr>
        <p:blipFill>
          <a:blip r:embed="rId6"/>
          <a:stretch/>
        </p:blipFill>
        <p:spPr>
          <a:xfrm>
            <a:off x="5922720" y="257400"/>
            <a:ext cx="5430600" cy="375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4"/>
          <p:cNvPicPr/>
          <p:nvPr/>
        </p:nvPicPr>
        <p:blipFill>
          <a:blip r:embed="rId2"/>
          <a:stretch/>
        </p:blipFill>
        <p:spPr>
          <a:xfrm>
            <a:off x="5973120" y="434880"/>
            <a:ext cx="6085800" cy="3687840"/>
          </a:xfrm>
          <a:prstGeom prst="rect">
            <a:avLst/>
          </a:prstGeom>
          <a:ln>
            <a:noFill/>
          </a:ln>
        </p:spPr>
      </p:pic>
      <p:sp>
        <p:nvSpPr>
          <p:cNvPr id="13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Объект 3"/>
          <p:cNvPicPr/>
          <p:nvPr/>
        </p:nvPicPr>
        <p:blipFill>
          <a:blip r:embed="rId3"/>
          <a:stretch/>
        </p:blipFill>
        <p:spPr>
          <a:xfrm>
            <a:off x="212040" y="168120"/>
            <a:ext cx="5816160" cy="6232320"/>
          </a:xfrm>
          <a:prstGeom prst="rect">
            <a:avLst/>
          </a:prstGeom>
          <a:ln>
            <a:noFill/>
          </a:ln>
        </p:spPr>
      </p:pic>
      <p:sp>
        <p:nvSpPr>
          <p:cNvPr id="141" name="Line 2"/>
          <p:cNvSpPr/>
          <p:nvPr/>
        </p:nvSpPr>
        <p:spPr>
          <a:xfrm>
            <a:off x="10097280" y="3566160"/>
            <a:ext cx="168516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Line 3"/>
          <p:cNvSpPr/>
          <p:nvPr/>
        </p:nvSpPr>
        <p:spPr>
          <a:xfrm>
            <a:off x="6661800" y="3774960"/>
            <a:ext cx="410184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5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7200" y="164880"/>
            <a:ext cx="5003640" cy="6011640"/>
          </a:xfrm>
          <a:prstGeom prst="rect">
            <a:avLst/>
          </a:prstGeom>
          <a:ln>
            <a:noFill/>
          </a:ln>
        </p:spPr>
      </p:pic>
      <p:pic>
        <p:nvPicPr>
          <p:cNvPr id="316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57400" y="164880"/>
            <a:ext cx="5399640" cy="6308640"/>
          </a:xfrm>
          <a:prstGeom prst="rect">
            <a:avLst/>
          </a:prstGeom>
          <a:ln>
            <a:noFill/>
          </a:ln>
        </p:spPr>
      </p:pic>
      <p:sp>
        <p:nvSpPr>
          <p:cNvPr id="317" name="Line 3"/>
          <p:cNvSpPr/>
          <p:nvPr/>
        </p:nvSpPr>
        <p:spPr>
          <a:xfrm>
            <a:off x="1293120" y="1123200"/>
            <a:ext cx="386640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Line 4"/>
          <p:cNvSpPr/>
          <p:nvPr/>
        </p:nvSpPr>
        <p:spPr>
          <a:xfrm>
            <a:off x="543960" y="1301760"/>
            <a:ext cx="162000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Line 5"/>
          <p:cNvSpPr/>
          <p:nvPr/>
        </p:nvSpPr>
        <p:spPr>
          <a:xfrm>
            <a:off x="7815600" y="552960"/>
            <a:ext cx="162000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Line 6"/>
          <p:cNvSpPr/>
          <p:nvPr/>
        </p:nvSpPr>
        <p:spPr>
          <a:xfrm>
            <a:off x="435240" y="2251080"/>
            <a:ext cx="162000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Line 7"/>
          <p:cNvSpPr/>
          <p:nvPr/>
        </p:nvSpPr>
        <p:spPr>
          <a:xfrm>
            <a:off x="8286120" y="892440"/>
            <a:ext cx="162000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Line 8"/>
          <p:cNvSpPr/>
          <p:nvPr/>
        </p:nvSpPr>
        <p:spPr>
          <a:xfrm>
            <a:off x="6195960" y="866160"/>
            <a:ext cx="75600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Line 9"/>
          <p:cNvSpPr/>
          <p:nvPr/>
        </p:nvSpPr>
        <p:spPr>
          <a:xfrm>
            <a:off x="6335280" y="1645920"/>
            <a:ext cx="75600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Line 10"/>
          <p:cNvSpPr/>
          <p:nvPr/>
        </p:nvSpPr>
        <p:spPr>
          <a:xfrm>
            <a:off x="6217560" y="5225040"/>
            <a:ext cx="75600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Line 11"/>
          <p:cNvSpPr/>
          <p:nvPr/>
        </p:nvSpPr>
        <p:spPr>
          <a:xfrm>
            <a:off x="9405000" y="6087240"/>
            <a:ext cx="75600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8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7200" y="164880"/>
            <a:ext cx="5003640" cy="6011640"/>
          </a:xfrm>
          <a:prstGeom prst="rect">
            <a:avLst/>
          </a:prstGeom>
          <a:ln>
            <a:noFill/>
          </a:ln>
        </p:spPr>
      </p:pic>
      <p:pic>
        <p:nvPicPr>
          <p:cNvPr id="329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89440" y="414720"/>
            <a:ext cx="5255640" cy="147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Picture 4"/>
          <p:cNvPicPr/>
          <p:nvPr/>
        </p:nvPicPr>
        <p:blipFill>
          <a:blip r:embed="rId2"/>
          <a:stretch/>
        </p:blipFill>
        <p:spPr>
          <a:xfrm>
            <a:off x="684720" y="365040"/>
            <a:ext cx="8799120" cy="567792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1166040" y="5549760"/>
            <a:ext cx="4045680" cy="2523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Picture 2"/>
          <p:cNvPicPr/>
          <p:nvPr/>
        </p:nvPicPr>
        <p:blipFill>
          <a:blip r:embed="rId2"/>
          <a:stretch/>
        </p:blipFill>
        <p:spPr>
          <a:xfrm>
            <a:off x="838080" y="349200"/>
            <a:ext cx="8856360" cy="2952360"/>
          </a:xfrm>
          <a:prstGeom prst="rect">
            <a:avLst/>
          </a:prstGeom>
          <a:ln>
            <a:noFill/>
          </a:ln>
        </p:spPr>
      </p:pic>
      <p:pic>
        <p:nvPicPr>
          <p:cNvPr id="148" name="Picture 4"/>
          <p:cNvPicPr/>
          <p:nvPr/>
        </p:nvPicPr>
        <p:blipFill>
          <a:blip r:embed="rId3"/>
          <a:stretch/>
        </p:blipFill>
        <p:spPr>
          <a:xfrm>
            <a:off x="986400" y="3237120"/>
            <a:ext cx="7924320" cy="240948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1394640" y="5480640"/>
            <a:ext cx="6408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1) 22+8+11х4+11Х2+8х2+8=8х4+11Х6+22=32+66+22=120</a:t>
            </a:r>
            <a:endParaRPr lang="ru-RU" sz="18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2) 120:5=24</a:t>
            </a:r>
            <a:endParaRPr lang="ru-RU" sz="18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Ответ. 24 упаковки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3003480" y="4289400"/>
            <a:ext cx="286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"/>
              </a:rPr>
              <a:t>5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7548120" y="4289400"/>
            <a:ext cx="286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"/>
              </a:rPr>
              <a:t>6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5907240" y="4311720"/>
            <a:ext cx="286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"/>
              </a:rPr>
              <a:t>1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4455360" y="4311720"/>
            <a:ext cx="286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"/>
              </a:rPr>
              <a:t>7</a:t>
            </a:r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838080" y="340200"/>
            <a:ext cx="8780040" cy="2436480"/>
          </a:xfrm>
          <a:prstGeom prst="rect">
            <a:avLst/>
          </a:prstGeom>
          <a:ln>
            <a:noFill/>
          </a:ln>
        </p:spPr>
      </p:pic>
      <p:pic>
        <p:nvPicPr>
          <p:cNvPr id="156" name="Picture 3"/>
          <p:cNvPicPr/>
          <p:nvPr/>
        </p:nvPicPr>
        <p:blipFill>
          <a:blip r:embed="rId3"/>
          <a:stretch/>
        </p:blipFill>
        <p:spPr>
          <a:xfrm>
            <a:off x="1380600" y="2584440"/>
            <a:ext cx="5190840" cy="3781080"/>
          </a:xfrm>
          <a:prstGeom prst="rect">
            <a:avLst/>
          </a:prstGeom>
          <a:ln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8506440" y="472680"/>
            <a:ext cx="26474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(4х2)х(5х2)=80м²</a:t>
            </a:r>
            <a:endParaRPr lang="ru-RU" sz="2400" b="0" strike="noStrike" spc="-1">
              <a:latin typeface="Times New Roman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2282760" y="734400"/>
            <a:ext cx="1510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</a:rPr>
              <a:t>80</a:t>
            </a:r>
            <a:endParaRPr lang="ru-RU" sz="2000" b="0" strike="noStrike" spc="-1">
              <a:latin typeface="Times New Roman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2723400" y="2059920"/>
            <a:ext cx="1510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</a:rPr>
              <a:t>120</a:t>
            </a:r>
            <a:endParaRPr lang="ru-RU" sz="2000" b="0" strike="noStrike" spc="-1">
              <a:latin typeface="Times New Roman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8618040" y="1829160"/>
            <a:ext cx="2424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(5+6+4)х2= 30 м²</a:t>
            </a:r>
            <a:endParaRPr lang="ru-RU" sz="2400" b="0" strike="noStrike" spc="-1">
              <a:latin typeface="Times New Roman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8606520" y="2384280"/>
            <a:ext cx="22698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11х14-8х8=90</a:t>
            </a:r>
            <a:endParaRPr lang="ru-RU" sz="2400" b="0" strike="noStrike" spc="-1">
              <a:latin typeface="Times New Roman"/>
            </a:endParaRPr>
          </a:p>
        </p:txBody>
      </p:sp>
      <p:sp>
        <p:nvSpPr>
          <p:cNvPr id="162" name="CustomShape 7"/>
          <p:cNvSpPr/>
          <p:nvPr/>
        </p:nvSpPr>
        <p:spPr>
          <a:xfrm>
            <a:off x="8631000" y="2892960"/>
            <a:ext cx="22204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90+30=120м²</a:t>
            </a:r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Picture 2"/>
          <p:cNvPicPr/>
          <p:nvPr/>
        </p:nvPicPr>
        <p:blipFill>
          <a:blip r:embed="rId2"/>
          <a:stretch/>
        </p:blipFill>
        <p:spPr>
          <a:xfrm>
            <a:off x="763560" y="290520"/>
            <a:ext cx="9386640" cy="4535280"/>
          </a:xfrm>
          <a:prstGeom prst="rect">
            <a:avLst/>
          </a:prstGeom>
          <a:ln>
            <a:noFill/>
          </a:ln>
        </p:spPr>
      </p:pic>
      <p:sp>
        <p:nvSpPr>
          <p:cNvPr id="166" name="CustomShape 3"/>
          <p:cNvSpPr/>
          <p:nvPr/>
        </p:nvSpPr>
        <p:spPr>
          <a:xfrm>
            <a:off x="1240920" y="4826160"/>
            <a:ext cx="814680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StarSymbol"/>
              <a:buAutoNum type="arabicParenR"/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21000+15269=36269(р)   стоимость установки газового отопления </a:t>
            </a:r>
            <a:endParaRPr lang="ru-RU" sz="1800" b="0" strike="noStrike" spc="-1"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StarSymbol"/>
              <a:buAutoNum type="arabicParenR"/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15000+11000=26000(р)   стоимость установки электрического отопления</a:t>
            </a:r>
            <a:endParaRPr lang="ru-RU" sz="1800" b="0" strike="noStrike" spc="-1"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StarSymbol"/>
              <a:buAutoNum type="arabicParenR"/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36269-26000=10269(р)   разница в установке</a:t>
            </a:r>
            <a:endParaRPr lang="ru-RU" sz="1800" b="0" strike="noStrike" spc="-1"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StarSymbol"/>
              <a:buAutoNum type="arabicParenR"/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1,5х4,3-4,8х4,4=14,67(р) разница в стоимости топлива</a:t>
            </a:r>
            <a:endParaRPr lang="ru-RU" sz="1800" b="0" strike="noStrike" spc="-1"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StarSymbol"/>
              <a:buAutoNum type="arabicParenR"/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10269:14,67=700(ч)</a:t>
            </a:r>
            <a:endParaRPr lang="ru-RU" sz="18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Ответ. за 700 часов непрерывной работы.</a:t>
            </a:r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5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Объект 3"/>
          <p:cNvPicPr/>
          <p:nvPr/>
        </p:nvPicPr>
        <p:blipFill>
          <a:blip r:embed="rId2"/>
          <a:stretch/>
        </p:blipFill>
        <p:spPr>
          <a:xfrm>
            <a:off x="357840" y="274320"/>
            <a:ext cx="5424120" cy="5562720"/>
          </a:xfrm>
          <a:prstGeom prst="rect">
            <a:avLst/>
          </a:prstGeom>
          <a:ln>
            <a:noFill/>
          </a:ln>
        </p:spPr>
      </p:pic>
      <p:pic>
        <p:nvPicPr>
          <p:cNvPr id="169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95880" y="0"/>
            <a:ext cx="5394240" cy="685764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11442240" y="4833360"/>
            <a:ext cx="431280" cy="14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800" b="1" strike="noStrike" spc="-1">
                <a:solidFill>
                  <a:srgbClr val="FF0000"/>
                </a:solidFill>
                <a:latin typeface="Calibri"/>
              </a:rPr>
              <a:t>!</a:t>
            </a:r>
            <a:endParaRPr lang="ru-RU" sz="8800" b="0" strike="noStrike" spc="-1">
              <a:latin typeface="Times New Roman"/>
            </a:endParaRPr>
          </a:p>
        </p:txBody>
      </p:sp>
      <p:sp>
        <p:nvSpPr>
          <p:cNvPr id="171" name="Line 3"/>
          <p:cNvSpPr/>
          <p:nvPr/>
        </p:nvSpPr>
        <p:spPr>
          <a:xfrm>
            <a:off x="9784080" y="4963680"/>
            <a:ext cx="143676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Line 4"/>
          <p:cNvSpPr/>
          <p:nvPr/>
        </p:nvSpPr>
        <p:spPr>
          <a:xfrm>
            <a:off x="9744840" y="5420880"/>
            <a:ext cx="152820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Line 5"/>
          <p:cNvSpPr/>
          <p:nvPr/>
        </p:nvSpPr>
        <p:spPr>
          <a:xfrm>
            <a:off x="9757800" y="5577840"/>
            <a:ext cx="151524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Line 6"/>
          <p:cNvSpPr/>
          <p:nvPr/>
        </p:nvSpPr>
        <p:spPr>
          <a:xfrm>
            <a:off x="9953640" y="5734440"/>
            <a:ext cx="112356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17040" y="110520"/>
            <a:ext cx="5435640" cy="6488640"/>
          </a:xfrm>
          <a:prstGeom prst="rect">
            <a:avLst/>
          </a:prstGeom>
          <a:ln>
            <a:noFill/>
          </a:ln>
        </p:spPr>
      </p:pic>
      <p:sp>
        <p:nvSpPr>
          <p:cNvPr id="17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8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1680" y="365040"/>
            <a:ext cx="5178240" cy="5811480"/>
          </a:xfrm>
          <a:prstGeom prst="rect">
            <a:avLst/>
          </a:prstGeom>
          <a:ln>
            <a:noFill/>
          </a:ln>
        </p:spPr>
      </p:pic>
      <p:sp>
        <p:nvSpPr>
          <p:cNvPr id="179" name="Line 3"/>
          <p:cNvSpPr/>
          <p:nvPr/>
        </p:nvSpPr>
        <p:spPr>
          <a:xfrm>
            <a:off x="3213360" y="5878080"/>
            <a:ext cx="875160" cy="360"/>
          </a:xfrm>
          <a:prstGeom prst="line">
            <a:avLst/>
          </a:prstGeom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4"/>
          <p:cNvSpPr/>
          <p:nvPr/>
        </p:nvSpPr>
        <p:spPr>
          <a:xfrm>
            <a:off x="11442240" y="4833360"/>
            <a:ext cx="431280" cy="14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800" b="1" strike="noStrike" spc="-1">
                <a:solidFill>
                  <a:srgbClr val="FF0000"/>
                </a:solidFill>
                <a:latin typeface="Calibri"/>
              </a:rPr>
              <a:t>!</a:t>
            </a:r>
            <a:endParaRPr lang="ru-RU" sz="8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1975</TotalTime>
  <Words>545</Words>
  <Application>Microsoft Office PowerPoint</Application>
  <PresentationFormat>Широкоэкранный</PresentationFormat>
  <Paragraphs>105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DejaVu Sans</vt:lpstr>
      <vt:lpstr>StarSymbol</vt:lpstr>
      <vt:lpstr>times new roman</vt:lpstr>
      <vt:lpstr>times new roman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Учитель</dc:creator>
  <dc:description/>
  <cp:lastModifiedBy>ЦДЮТ</cp:lastModifiedBy>
  <cp:revision>55</cp:revision>
  <cp:lastPrinted>2019-12-05T15:15:36Z</cp:lastPrinted>
  <dcterms:created xsi:type="dcterms:W3CDTF">2019-11-21T11:31:48Z</dcterms:created>
  <dcterms:modified xsi:type="dcterms:W3CDTF">2020-02-18T05:39:39Z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