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6" r:id="rId1"/>
  </p:sldMasterIdLst>
  <p:sldIdLst>
    <p:sldId id="256" r:id="rId2"/>
    <p:sldId id="275" r:id="rId3"/>
    <p:sldId id="276" r:id="rId4"/>
    <p:sldId id="261" r:id="rId5"/>
    <p:sldId id="279" r:id="rId6"/>
    <p:sldId id="280" r:id="rId7"/>
    <p:sldId id="262" r:id="rId8"/>
    <p:sldId id="281" r:id="rId9"/>
    <p:sldId id="265" r:id="rId10"/>
    <p:sldId id="282" r:id="rId11"/>
    <p:sldId id="285" r:id="rId12"/>
    <p:sldId id="278" r:id="rId13"/>
    <p:sldId id="286" r:id="rId14"/>
    <p:sldId id="287" r:id="rId15"/>
    <p:sldId id="288" r:id="rId16"/>
    <p:sldId id="272" r:id="rId17"/>
    <p:sldId id="264" r:id="rId18"/>
    <p:sldId id="284" r:id="rId1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2115" autoAdjust="0"/>
  </p:normalViewPr>
  <p:slideViewPr>
    <p:cSldViewPr>
      <p:cViewPr>
        <p:scale>
          <a:sx n="89" d="100"/>
          <a:sy n="89" d="100"/>
        </p:scale>
        <p:origin x="-2274" y="-49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5" name="Скругленный прямоугольник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Скругленный прямоугольник 9"/>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Заголовок 4"/>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kumimoji="0" lang="ru-RU" smtClean="0"/>
              <a:t>Образец заголовка</a:t>
            </a:r>
            <a:endParaRPr kumimoji="0" lang="en-US"/>
          </a:p>
        </p:txBody>
      </p:sp>
      <p:sp>
        <p:nvSpPr>
          <p:cNvPr id="20" name="Подзаголовок 19"/>
          <p:cNvSpPr>
            <a:spLocks noGrp="1"/>
          </p:cNvSpPr>
          <p:nvPr>
            <p:ph type="subTitle" idx="1"/>
          </p:nvPr>
        </p:nvSpPr>
        <p:spPr>
          <a:xfrm>
            <a:off x="722376" y="3685032"/>
            <a:ext cx="77724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sp>
        <p:nvSpPr>
          <p:cNvPr id="19" name="Дата 18"/>
          <p:cNvSpPr>
            <a:spLocks noGrp="1"/>
          </p:cNvSpPr>
          <p:nvPr>
            <p:ph type="dt" sz="half" idx="10"/>
          </p:nvPr>
        </p:nvSpPr>
        <p:spPr/>
        <p:txBody>
          <a:bodyPr/>
          <a:lstStyle>
            <a:extLst/>
          </a:lstStyle>
          <a:p>
            <a:fld id="{5B106E36-FD25-4E2D-B0AA-010F637433A0}" type="datetimeFigureOut">
              <a:rPr lang="ru-RU" smtClean="0"/>
              <a:pPr/>
              <a:t>25.10.2023</a:t>
            </a:fld>
            <a:endParaRPr lang="ru-RU"/>
          </a:p>
        </p:txBody>
      </p:sp>
      <p:sp>
        <p:nvSpPr>
          <p:cNvPr id="8" name="Нижний колонтитул 7"/>
          <p:cNvSpPr>
            <a:spLocks noGrp="1"/>
          </p:cNvSpPr>
          <p:nvPr>
            <p:ph type="ftr" sz="quarter" idx="11"/>
          </p:nvPr>
        </p:nvSpPr>
        <p:spPr/>
        <p:txBody>
          <a:bodyPr/>
          <a:lstStyle>
            <a:extLst/>
          </a:lstStyle>
          <a:p>
            <a:endParaRPr lang="ru-RU"/>
          </a:p>
        </p:txBody>
      </p:sp>
      <p:sp>
        <p:nvSpPr>
          <p:cNvPr id="11" name="Номер слайда 10"/>
          <p:cNvSpPr>
            <a:spLocks noGrp="1"/>
          </p:cNvSpPr>
          <p:nvPr>
            <p:ph type="sldNum" sz="quarter" idx="12"/>
          </p:nvPr>
        </p:nvSpPr>
        <p:spPr/>
        <p:txBody>
          <a:bodyPr/>
          <a:lstStyle>
            <a:extLst/>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2920" y="4983480"/>
            <a:ext cx="8183880" cy="1051560"/>
          </a:xfrm>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502920" y="530352"/>
            <a:ext cx="8183880" cy="4187952"/>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5B106E36-FD25-4E2D-B0AA-010F637433A0}" type="datetimeFigureOut">
              <a:rPr lang="ru-RU" smtClean="0"/>
              <a:pPr/>
              <a:t>25.10.2023</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533404"/>
            <a:ext cx="1981200" cy="5257799"/>
          </a:xfrm>
        </p:spPr>
        <p:txBody>
          <a:bodyPr vert="eaVert"/>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533400" y="533402"/>
            <a:ext cx="5943600" cy="5257801"/>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5B106E36-FD25-4E2D-B0AA-010F637433A0}" type="datetimeFigureOut">
              <a:rPr lang="ru-RU" smtClean="0"/>
              <a:pPr/>
              <a:t>25.10.2023</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2920" y="4983480"/>
            <a:ext cx="8183880" cy="1051560"/>
          </a:xfrm>
        </p:spPr>
        <p:txBody>
          <a:bodyPr/>
          <a:lstStyle>
            <a:extLst/>
          </a:lstStyle>
          <a:p>
            <a:r>
              <a:rPr kumimoji="0" lang="ru-RU" smtClean="0"/>
              <a:t>Образец заголовка</a:t>
            </a:r>
            <a:endParaRPr kumimoji="0" lang="en-US"/>
          </a:p>
        </p:txBody>
      </p:sp>
      <p:sp>
        <p:nvSpPr>
          <p:cNvPr id="3" name="Содержимое 2"/>
          <p:cNvSpPr>
            <a:spLocks noGrp="1"/>
          </p:cNvSpPr>
          <p:nvPr>
            <p:ph idx="1"/>
          </p:nvPr>
        </p:nvSpPr>
        <p:spPr>
          <a:xfrm>
            <a:off x="502920" y="530352"/>
            <a:ext cx="8183880" cy="4187952"/>
          </a:xfrm>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5B106E36-FD25-4E2D-B0AA-010F637433A0}" type="datetimeFigureOut">
              <a:rPr lang="ru-RU" smtClean="0"/>
              <a:pPr/>
              <a:t>25.10.2023</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14" name="Скругленный прямоугольник 13"/>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Скругленный прямоугольник 10"/>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Заголовок 1"/>
          <p:cNvSpPr>
            <a:spLocks noGrp="1"/>
          </p:cNvSpPr>
          <p:nvPr>
            <p:ph type="title"/>
          </p:nvPr>
        </p:nvSpPr>
        <p:spPr>
          <a:xfrm>
            <a:off x="468344" y="4928616"/>
            <a:ext cx="8183880" cy="676656"/>
          </a:xfrm>
        </p:spPr>
        <p:txBody>
          <a:bodyPr lIns="91440" bIns="0" anchor="b"/>
          <a:lstStyle>
            <a:lvl1pPr algn="l">
              <a:buNone/>
              <a:defRPr sz="3600" b="0" cap="none" baseline="0">
                <a:solidFill>
                  <a:schemeClr val="bg2">
                    <a:shade val="25000"/>
                  </a:schemeClr>
                </a:solidFill>
                <a:effectLst/>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68344" y="5624484"/>
            <a:ext cx="818388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extLst/>
          </a:lstStyle>
          <a:p>
            <a:fld id="{5B106E36-FD25-4E2D-B0AA-010F637433A0}" type="datetimeFigureOut">
              <a:rPr lang="ru-RU" smtClean="0"/>
              <a:pPr/>
              <a:t>25.10.2023</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Содержимое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5B106E36-FD25-4E2D-B0AA-010F637433A0}" type="datetimeFigureOut">
              <a:rPr lang="ru-RU" smtClean="0"/>
              <a:pPr/>
              <a:t>25.10.2023</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2920" y="4983480"/>
            <a:ext cx="8183880" cy="1051560"/>
          </a:xfrm>
        </p:spPr>
        <p:txBody>
          <a:bodyPr anchor="b"/>
          <a:lstStyle>
            <a:lvl1pPr>
              <a:defRPr b="1"/>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607224"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52169"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extLst/>
          </a:lstStyle>
          <a:p>
            <a:fld id="{5B106E36-FD25-4E2D-B0AA-010F637433A0}" type="datetimeFigureOut">
              <a:rPr lang="ru-RU" smtClean="0"/>
              <a:pPr/>
              <a:t>25.10.2023</a:t>
            </a:fld>
            <a:endParaRPr lang="ru-RU"/>
          </a:p>
        </p:txBody>
      </p:sp>
      <p:sp>
        <p:nvSpPr>
          <p:cNvPr id="8" name="Нижний колонтитул 7"/>
          <p:cNvSpPr>
            <a:spLocks noGrp="1"/>
          </p:cNvSpPr>
          <p:nvPr>
            <p:ph type="ftr" sz="quarter" idx="11"/>
          </p:nvPr>
        </p:nvSpPr>
        <p:spPr/>
        <p:txBody>
          <a:bodyPr/>
          <a:lstStyle>
            <a:extLst/>
          </a:lstStyle>
          <a:p>
            <a:endParaRPr lang="ru-RU"/>
          </a:p>
        </p:txBody>
      </p:sp>
      <p:sp>
        <p:nvSpPr>
          <p:cNvPr id="9" name="Номер слайда 8"/>
          <p:cNvSpPr>
            <a:spLocks noGrp="1"/>
          </p:cNvSpPr>
          <p:nvPr>
            <p:ph type="sldNum" sz="quarter" idx="12"/>
          </p:nvPr>
        </p:nvSpPr>
        <p:spPr/>
        <p:txBody>
          <a:bodyPr/>
          <a:lstStyle>
            <a:extLst/>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extLst/>
          </a:lstStyle>
          <a:p>
            <a:fld id="{5B106E36-FD25-4E2D-B0AA-010F637433A0}" type="datetimeFigureOut">
              <a:rPr lang="ru-RU" smtClean="0"/>
              <a:pPr/>
              <a:t>25.10.2023</a:t>
            </a:fld>
            <a:endParaRPr lang="ru-RU"/>
          </a:p>
        </p:txBody>
      </p:sp>
      <p:sp>
        <p:nvSpPr>
          <p:cNvPr id="4" name="Нижний колонтитул 3"/>
          <p:cNvSpPr>
            <a:spLocks noGrp="1"/>
          </p:cNvSpPr>
          <p:nvPr>
            <p:ph type="ftr" sz="quarter" idx="11"/>
          </p:nvPr>
        </p:nvSpPr>
        <p:spPr/>
        <p:txBody>
          <a:bodyPr/>
          <a:lstStyle>
            <a:extLst/>
          </a:lstStyle>
          <a:p>
            <a:endParaRPr lang="ru-RU"/>
          </a:p>
        </p:txBody>
      </p:sp>
      <p:sp>
        <p:nvSpPr>
          <p:cNvPr id="5" name="Номер слайда 4"/>
          <p:cNvSpPr>
            <a:spLocks noGrp="1"/>
          </p:cNvSpPr>
          <p:nvPr>
            <p:ph type="sldNum" sz="quarter" idx="12"/>
          </p:nvPr>
        </p:nvSpPr>
        <p:spPr/>
        <p:txBody>
          <a:bodyPr/>
          <a:lstStyle>
            <a:extLst/>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7" name="Скругленный прямоугольник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Дата 1"/>
          <p:cNvSpPr>
            <a:spLocks noGrp="1"/>
          </p:cNvSpPr>
          <p:nvPr>
            <p:ph type="dt" sz="half" idx="10"/>
          </p:nvPr>
        </p:nvSpPr>
        <p:spPr/>
        <p:txBody>
          <a:bodyPr/>
          <a:lstStyle>
            <a:extLst/>
          </a:lstStyle>
          <a:p>
            <a:fld id="{5B106E36-FD25-4E2D-B0AA-010F637433A0}" type="datetimeFigureOut">
              <a:rPr lang="ru-RU" smtClean="0"/>
              <a:pPr/>
              <a:t>25.10.2023</a:t>
            </a:fld>
            <a:endParaRPr lang="ru-RU"/>
          </a:p>
        </p:txBody>
      </p:sp>
      <p:sp>
        <p:nvSpPr>
          <p:cNvPr id="3" name="Нижний колонтитул 2"/>
          <p:cNvSpPr>
            <a:spLocks noGrp="1"/>
          </p:cNvSpPr>
          <p:nvPr>
            <p:ph type="ftr" sz="quarter" idx="11"/>
          </p:nvPr>
        </p:nvSpPr>
        <p:spPr/>
        <p:txBody>
          <a:bodyPr/>
          <a:lstStyle>
            <a:extLst/>
          </a:lstStyle>
          <a:p>
            <a:endParaRPr lang="ru-RU"/>
          </a:p>
        </p:txBody>
      </p:sp>
      <p:sp>
        <p:nvSpPr>
          <p:cNvPr id="4" name="Номер слайда 3"/>
          <p:cNvSpPr>
            <a:spLocks noGrp="1"/>
          </p:cNvSpPr>
          <p:nvPr>
            <p:ph type="sldNum" sz="quarter" idx="12"/>
          </p:nvPr>
        </p:nvSpPr>
        <p:spPr/>
        <p:txBody>
          <a:bodyPr/>
          <a:lstStyle>
            <a:extLst/>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538784" y="533400"/>
            <a:ext cx="2971800" cy="914400"/>
          </a:xfrm>
        </p:spPr>
        <p:txBody>
          <a:bodyPr anchor="b"/>
          <a:lstStyle>
            <a:lvl1pPr algn="l">
              <a:buNone/>
              <a:defRPr sz="2200" b="1">
                <a:solidFill>
                  <a:schemeClr val="accent1"/>
                </a:solidFill>
              </a:defRPr>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5B106E36-FD25-4E2D-B0AA-010F637433A0}" type="datetimeFigureOut">
              <a:rPr lang="ru-RU" smtClean="0"/>
              <a:pPr/>
              <a:t>25.10.2023</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5" name="Скругленный прямоугольник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Прямоугольник с одним скругленным углом 10"/>
          <p:cNvSpPr/>
          <p:nvPr/>
        </p:nvSpPr>
        <p:spPr>
          <a:xfrm>
            <a:off x="6400800" y="434162"/>
            <a:ext cx="2324605"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Заголовок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kumimoji="0" lang="ru-RU" smtClean="0"/>
              <a:t>Образец заголовка</a:t>
            </a:r>
            <a:endParaRPr kumimoji="0" lang="en-US"/>
          </a:p>
        </p:txBody>
      </p:sp>
      <p:sp>
        <p:nvSpPr>
          <p:cNvPr id="4" name="Текст 3"/>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5B106E36-FD25-4E2D-B0AA-010F637433A0}" type="datetimeFigureOut">
              <a:rPr lang="ru-RU" smtClean="0"/>
              <a:pPr/>
              <a:t>25.10.2023</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725C68B6-61C2-468F-89AB-4B9F7531AA68}" type="slidenum">
              <a:rPr lang="ru-RU" smtClean="0"/>
              <a:pPr/>
              <a:t>‹#›</a:t>
            </a:fld>
            <a:endParaRPr lang="ru-RU"/>
          </a:p>
        </p:txBody>
      </p:sp>
      <p:sp>
        <p:nvSpPr>
          <p:cNvPr id="3" name="Рисунок 2"/>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lstStyle>
            <a:lvl1pPr marL="0" indent="0">
              <a:buNone/>
              <a:defRPr sz="3200"/>
            </a:lvl1pPr>
            <a:extLst/>
          </a:lstStyle>
          <a:p>
            <a:r>
              <a:rPr kumimoji="0" lang="ru-RU" smtClean="0"/>
              <a:t>Вставка рисунка</a:t>
            </a:r>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Скругленный прямоугольник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Скругленный прямоугольник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3" name="Заголовок 12"/>
          <p:cNvSpPr>
            <a:spLocks noGrp="1"/>
          </p:cNvSpPr>
          <p:nvPr>
            <p:ph type="title"/>
          </p:nvPr>
        </p:nvSpPr>
        <p:spPr>
          <a:xfrm>
            <a:off x="502920" y="4985590"/>
            <a:ext cx="8183880" cy="1051560"/>
          </a:xfrm>
          <a:prstGeom prst="rect">
            <a:avLst/>
          </a:prstGeom>
        </p:spPr>
        <p:txBody>
          <a:bodyPr vert="horz" anchor="b">
            <a:normAutofit/>
          </a:bodyPr>
          <a:lstStyle>
            <a:extLst/>
          </a:lstStyle>
          <a:p>
            <a:r>
              <a:rPr kumimoji="0" lang="ru-RU" smtClean="0"/>
              <a:t>Образец заголовка</a:t>
            </a:r>
            <a:endParaRPr kumimoji="0" lang="en-US"/>
          </a:p>
        </p:txBody>
      </p:sp>
      <p:sp>
        <p:nvSpPr>
          <p:cNvPr id="4" name="Текст 3"/>
          <p:cNvSpPr>
            <a:spLocks noGrp="1"/>
          </p:cNvSpPr>
          <p:nvPr>
            <p:ph type="body" idx="1"/>
          </p:nvPr>
        </p:nvSpPr>
        <p:spPr>
          <a:xfrm>
            <a:off x="502920" y="530352"/>
            <a:ext cx="8183880" cy="4187952"/>
          </a:xfrm>
          <a:prstGeom prst="rect">
            <a:avLst/>
          </a:prstGeom>
        </p:spPr>
        <p:txBody>
          <a:bodyPr vert="horz" lIns="182880" tIns="91440">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5" name="Дата 24"/>
          <p:cNvSpPr>
            <a:spLocks noGrp="1"/>
          </p:cNvSpPr>
          <p:nvPr>
            <p:ph type="dt" sz="half" idx="2"/>
          </p:nvPr>
        </p:nvSpPr>
        <p:spPr>
          <a:xfrm>
            <a:off x="3776328" y="6111875"/>
            <a:ext cx="2286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5B106E36-FD25-4E2D-B0AA-010F637433A0}" type="datetimeFigureOut">
              <a:rPr lang="ru-RU" smtClean="0"/>
              <a:pPr/>
              <a:t>25.10.2023</a:t>
            </a:fld>
            <a:endParaRPr lang="ru-RU"/>
          </a:p>
        </p:txBody>
      </p:sp>
      <p:sp>
        <p:nvSpPr>
          <p:cNvPr id="18" name="Нижний колонтитул 17"/>
          <p:cNvSpPr>
            <a:spLocks noGrp="1"/>
          </p:cNvSpPr>
          <p:nvPr>
            <p:ph type="ftr" sz="quarter" idx="3"/>
          </p:nvPr>
        </p:nvSpPr>
        <p:spPr>
          <a:xfrm>
            <a:off x="6062328" y="6111875"/>
            <a:ext cx="2286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endParaRPr lang="ru-RU"/>
          </a:p>
        </p:txBody>
      </p:sp>
      <p:sp>
        <p:nvSpPr>
          <p:cNvPr id="5" name="Номер слайда 4"/>
          <p:cNvSpPr>
            <a:spLocks noGrp="1"/>
          </p:cNvSpPr>
          <p:nvPr>
            <p:ph type="sldNum" sz="quarter" idx="4"/>
          </p:nvPr>
        </p:nvSpPr>
        <p:spPr>
          <a:xfrm>
            <a:off x="8348328" y="6111875"/>
            <a:ext cx="4572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581772"/>
          </a:xfrm>
        </p:spPr>
        <p:txBody>
          <a:bodyPr>
            <a:noAutofit/>
          </a:bodyPr>
          <a:lstStyle/>
          <a:p>
            <a:pPr algn="ctr"/>
            <a:r>
              <a:rPr lang="ru-RU" sz="2400" dirty="0" smtClean="0">
                <a:solidFill>
                  <a:schemeClr val="tx1"/>
                </a:solidFill>
                <a:latin typeface="Times New Roman" pitchFamily="18" charset="0"/>
                <a:cs typeface="Times New Roman" pitchFamily="18" charset="0"/>
              </a:rPr>
              <a:t>МБДОУ «Детский сад «Вишенка» с. Красное структурное подразделение «Ромашка»</a:t>
            </a:r>
            <a:endParaRPr lang="ru-RU" sz="2400" dirty="0">
              <a:solidFill>
                <a:schemeClr val="tx1"/>
              </a:solidFill>
              <a:latin typeface="Times New Roman" pitchFamily="18" charset="0"/>
              <a:cs typeface="Times New Roman" pitchFamily="18" charset="0"/>
            </a:endParaRPr>
          </a:p>
        </p:txBody>
      </p:sp>
      <p:sp>
        <p:nvSpPr>
          <p:cNvPr id="12" name="Содержимое 11"/>
          <p:cNvSpPr>
            <a:spLocks noGrp="1"/>
          </p:cNvSpPr>
          <p:nvPr>
            <p:ph idx="1"/>
          </p:nvPr>
        </p:nvSpPr>
        <p:spPr>
          <a:xfrm>
            <a:off x="4071934" y="1600200"/>
            <a:ext cx="4614866" cy="4472006"/>
          </a:xfrm>
        </p:spPr>
        <p:txBody>
          <a:bodyPr>
            <a:normAutofit/>
          </a:bodyPr>
          <a:lstStyle/>
          <a:p>
            <a:pPr>
              <a:buNone/>
            </a:pPr>
            <a:endParaRPr lang="ru-RU" dirty="0" smtClean="0"/>
          </a:p>
          <a:p>
            <a:pPr>
              <a:buNone/>
            </a:pPr>
            <a:r>
              <a:rPr lang="ru-RU" sz="2400" b="1" smtClean="0">
                <a:latin typeface="Times New Roman" pitchFamily="18" charset="0"/>
                <a:cs typeface="Times New Roman" pitchFamily="18" charset="0"/>
              </a:rPr>
              <a:t>Тема:</a:t>
            </a:r>
            <a:r>
              <a:rPr lang="ru-RU" sz="2400" b="1" smtClean="0">
                <a:solidFill>
                  <a:schemeClr val="tx1">
                    <a:lumMod val="95000"/>
                    <a:lumOff val="5000"/>
                  </a:schemeClr>
                </a:solidFill>
                <a:latin typeface="Times New Roman"/>
                <a:ea typeface="Calibri"/>
              </a:rPr>
              <a:t> </a:t>
            </a:r>
            <a:r>
              <a:rPr lang="ru-RU" sz="2400" b="1" dirty="0" smtClean="0">
                <a:solidFill>
                  <a:srgbClr val="C00000"/>
                </a:solidFill>
                <a:latin typeface="Times New Roman"/>
                <a:ea typeface="Calibri"/>
              </a:rPr>
              <a:t>«Использование Кубика Блума» в решении задач математического развития дошкольников»</a:t>
            </a:r>
            <a:r>
              <a:rPr lang="ru-RU" sz="2400" b="1" dirty="0" smtClean="0">
                <a:solidFill>
                  <a:srgbClr val="C00000"/>
                </a:solidFill>
                <a:latin typeface="Times New Roman" pitchFamily="18" charset="0"/>
                <a:cs typeface="Times New Roman" pitchFamily="18" charset="0"/>
              </a:rPr>
              <a:t/>
            </a:r>
            <a:br>
              <a:rPr lang="ru-RU" sz="2400" b="1" dirty="0" smtClean="0">
                <a:solidFill>
                  <a:srgbClr val="C00000"/>
                </a:solidFill>
                <a:latin typeface="Times New Roman" pitchFamily="18" charset="0"/>
                <a:cs typeface="Times New Roman" pitchFamily="18" charset="0"/>
              </a:rPr>
            </a:br>
            <a:endParaRPr lang="ru-RU" sz="2400" b="1" dirty="0" smtClean="0">
              <a:solidFill>
                <a:srgbClr val="C00000"/>
              </a:solidFill>
              <a:latin typeface="Times New Roman" pitchFamily="18" charset="0"/>
              <a:cs typeface="Times New Roman" pitchFamily="18" charset="0"/>
            </a:endParaRPr>
          </a:p>
          <a:p>
            <a:pPr>
              <a:buNone/>
            </a:pPr>
            <a:endParaRPr lang="ru-RU" sz="2400" b="1" dirty="0" smtClean="0">
              <a:solidFill>
                <a:srgbClr val="C00000"/>
              </a:solidFill>
              <a:latin typeface="Times New Roman" pitchFamily="18" charset="0"/>
              <a:cs typeface="Times New Roman" pitchFamily="18" charset="0"/>
            </a:endParaRPr>
          </a:p>
          <a:p>
            <a:pPr>
              <a:buNone/>
            </a:pPr>
            <a:r>
              <a:rPr lang="ru-RU" sz="2400" b="1" dirty="0" smtClean="0">
                <a:solidFill>
                  <a:srgbClr val="C00000"/>
                </a:solidFill>
                <a:latin typeface="Times New Roman" pitchFamily="18" charset="0"/>
                <a:cs typeface="Times New Roman" pitchFamily="18" charset="0"/>
              </a:rPr>
              <a:t>Воспитатель Заскокина Ю.М.</a:t>
            </a:r>
            <a:endParaRPr lang="ru-RU" sz="2400" b="1" dirty="0" smtClean="0"/>
          </a:p>
        </p:txBody>
      </p:sp>
      <p:pic>
        <p:nvPicPr>
          <p:cNvPr id="13" name="Рисунок 12" descr="Искусство задавать вопросы - презентация онлайн"/>
          <p:cNvPicPr/>
          <p:nvPr/>
        </p:nvPicPr>
        <p:blipFill>
          <a:blip r:embed="rId2"/>
          <a:srcRect t="16274" r="2672" b="5567"/>
          <a:stretch>
            <a:fillRect/>
          </a:stretch>
        </p:blipFill>
        <p:spPr bwMode="auto">
          <a:xfrm>
            <a:off x="500034" y="2214554"/>
            <a:ext cx="3357586" cy="2214578"/>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500034" y="0"/>
            <a:ext cx="8286808" cy="5509200"/>
          </a:xfrm>
          <a:prstGeom prst="rect">
            <a:avLst/>
          </a:prstGeom>
        </p:spPr>
        <p:txBody>
          <a:bodyPr wrap="square">
            <a:spAutoFit/>
          </a:bodyPr>
          <a:lstStyle/>
          <a:p>
            <a:pPr>
              <a:buNone/>
            </a:pPr>
            <a:endParaRPr lang="ru-RU" b="1" u="sng" dirty="0" smtClean="0">
              <a:latin typeface="Times New Roman" pitchFamily="18" charset="0"/>
              <a:cs typeface="Times New Roman" pitchFamily="18" charset="0"/>
            </a:endParaRPr>
          </a:p>
          <a:p>
            <a:pPr algn="ctr">
              <a:buNone/>
            </a:pPr>
            <a:r>
              <a:rPr lang="ru-RU" sz="2800" b="1" u="sng" dirty="0" smtClean="0">
                <a:solidFill>
                  <a:srgbClr val="0070C0"/>
                </a:solidFill>
                <a:latin typeface="Times New Roman" pitchFamily="18" charset="0"/>
                <a:cs typeface="Times New Roman" pitchFamily="18" charset="0"/>
              </a:rPr>
              <a:t>Работа с кубиком строится следующим образом:</a:t>
            </a:r>
          </a:p>
          <a:p>
            <a:pPr>
              <a:buNone/>
            </a:pPr>
            <a:r>
              <a:rPr lang="ru-RU" sz="2000" dirty="0" smtClean="0">
                <a:latin typeface="Times New Roman" pitchFamily="18" charset="0"/>
                <a:cs typeface="Times New Roman" pitchFamily="18" charset="0"/>
              </a:rPr>
              <a:t>    </a:t>
            </a:r>
          </a:p>
          <a:p>
            <a:r>
              <a:rPr lang="ru-RU" sz="2000" dirty="0" smtClean="0">
                <a:latin typeface="Times New Roman" pitchFamily="18" charset="0"/>
                <a:cs typeface="Times New Roman" pitchFamily="18" charset="0"/>
              </a:rPr>
              <a:t> Формулируется тема образовательной деятельности. Тема должна обозначить круг вопросов, на которые нужно будет ответить.</a:t>
            </a:r>
          </a:p>
          <a:p>
            <a:r>
              <a:rPr lang="ru-RU" sz="2000" dirty="0" smtClean="0">
                <a:latin typeface="Times New Roman" pitchFamily="18" charset="0"/>
                <a:cs typeface="Times New Roman" pitchFamily="18" charset="0"/>
              </a:rPr>
              <a:t>"Кубик Блумa" уникален тем, что позволяет формулировать вопросы самого разного характера. Педагог или  ребенок бросает кубик. Выпавшая грань укажет: какого типа вопрос следует задать. Удобнее ориентироваться  по слову на грани кубика — с него и должен начинаться вопрос.</a:t>
            </a:r>
          </a:p>
          <a:p>
            <a:pPr>
              <a:buNone/>
            </a:pPr>
            <a:endParaRPr lang="ru-RU" sz="2000" dirty="0" smtClean="0">
              <a:latin typeface="Times New Roman" pitchFamily="18" charset="0"/>
              <a:cs typeface="Times New Roman" pitchFamily="18" charset="0"/>
            </a:endParaRPr>
          </a:p>
          <a:p>
            <a:pPr>
              <a:buNone/>
            </a:pPr>
            <a:endParaRPr lang="ru-RU" dirty="0" smtClean="0">
              <a:latin typeface="Times New Roman" pitchFamily="18" charset="0"/>
              <a:cs typeface="Times New Roman" pitchFamily="18" charset="0"/>
            </a:endParaRPr>
          </a:p>
          <a:p>
            <a:pPr>
              <a:buNone/>
            </a:pPr>
            <a:endParaRPr lang="ru-RU" dirty="0" smtClean="0">
              <a:latin typeface="Times New Roman" pitchFamily="18" charset="0"/>
              <a:cs typeface="Times New Roman" pitchFamily="18" charset="0"/>
            </a:endParaRPr>
          </a:p>
          <a:p>
            <a:pPr>
              <a:buNone/>
            </a:pPr>
            <a:endParaRPr lang="ru-RU" dirty="0" smtClean="0">
              <a:latin typeface="Times New Roman" pitchFamily="18" charset="0"/>
              <a:cs typeface="Times New Roman" pitchFamily="18" charset="0"/>
            </a:endParaRPr>
          </a:p>
          <a:p>
            <a:pPr>
              <a:buNone/>
            </a:pPr>
            <a:endParaRPr lang="ru-RU" dirty="0" smtClean="0">
              <a:latin typeface="Times New Roman" pitchFamily="18" charset="0"/>
              <a:cs typeface="Times New Roman" pitchFamily="18" charset="0"/>
            </a:endParaRPr>
          </a:p>
          <a:p>
            <a:pPr>
              <a:buNone/>
            </a:pPr>
            <a:endParaRPr lang="ru-RU" dirty="0" smtClean="0">
              <a:latin typeface="Times New Roman" pitchFamily="18" charset="0"/>
              <a:cs typeface="Times New Roman" pitchFamily="18" charset="0"/>
            </a:endParaRPr>
          </a:p>
          <a:p>
            <a:pPr>
              <a:buNone/>
            </a:pPr>
            <a:endParaRPr lang="ru-RU" dirty="0" smtClean="0">
              <a:latin typeface="Times New Roman" pitchFamily="18" charset="0"/>
              <a:cs typeface="Times New Roman" pitchFamily="18" charset="0"/>
            </a:endParaRPr>
          </a:p>
          <a:p>
            <a:pPr>
              <a:buNone/>
            </a:pPr>
            <a:r>
              <a:rPr lang="ru-RU" dirty="0" smtClean="0">
                <a:latin typeface="Times New Roman" pitchFamily="18" charset="0"/>
                <a:cs typeface="Times New Roman" pitchFamily="18" charset="0"/>
              </a:rPr>
              <a:t>      </a:t>
            </a:r>
          </a:p>
        </p:txBody>
      </p:sp>
      <p:sp>
        <p:nvSpPr>
          <p:cNvPr id="5" name="Прямоугольник 4"/>
          <p:cNvSpPr/>
          <p:nvPr/>
        </p:nvSpPr>
        <p:spPr>
          <a:xfrm>
            <a:off x="4429124" y="2357430"/>
            <a:ext cx="4143404" cy="369332"/>
          </a:xfrm>
          <a:prstGeom prst="rect">
            <a:avLst/>
          </a:prstGeom>
        </p:spPr>
        <p:txBody>
          <a:bodyPr wrap="square">
            <a:spAutoFit/>
          </a:bodyPr>
          <a:lstStyle/>
          <a:p>
            <a:pPr>
              <a:buNone/>
            </a:pPr>
            <a:r>
              <a:rPr lang="ru-RU" dirty="0" smtClean="0">
                <a:latin typeface="Times New Roman" pitchFamily="18" charset="0"/>
                <a:cs typeface="Times New Roman" pitchFamily="18" charset="0"/>
              </a:rPr>
              <a:t>.</a:t>
            </a:r>
          </a:p>
        </p:txBody>
      </p:sp>
      <p:pic>
        <p:nvPicPr>
          <p:cNvPr id="6" name="Picture 4" descr="C:\Users\HP\Desktop\IMG_20231024_131824.jpg"/>
          <p:cNvPicPr>
            <a:picLocks noChangeAspect="1" noChangeArrowheads="1"/>
          </p:cNvPicPr>
          <p:nvPr/>
        </p:nvPicPr>
        <p:blipFill>
          <a:blip r:embed="rId2" cstate="print"/>
          <a:srcRect/>
          <a:stretch>
            <a:fillRect/>
          </a:stretch>
        </p:blipFill>
        <p:spPr bwMode="auto">
          <a:xfrm>
            <a:off x="571472" y="4143380"/>
            <a:ext cx="2357454" cy="1500198"/>
          </a:xfrm>
          <a:prstGeom prst="rect">
            <a:avLst/>
          </a:prstGeom>
          <a:noFill/>
        </p:spPr>
      </p:pic>
      <p:pic>
        <p:nvPicPr>
          <p:cNvPr id="2050" name="Picture 2"/>
          <p:cNvPicPr>
            <a:picLocks noChangeAspect="1" noChangeArrowheads="1"/>
          </p:cNvPicPr>
          <p:nvPr/>
        </p:nvPicPr>
        <p:blipFill>
          <a:blip r:embed="rId3"/>
          <a:srcRect/>
          <a:stretch>
            <a:fillRect/>
          </a:stretch>
        </p:blipFill>
        <p:spPr bwMode="auto">
          <a:xfrm>
            <a:off x="3786182" y="3071810"/>
            <a:ext cx="4357718" cy="3429024"/>
          </a:xfrm>
          <a:prstGeom prst="rect">
            <a:avLst/>
          </a:prstGeom>
          <a:noFill/>
          <a:ln w="9525">
            <a:noFill/>
            <a:miter lim="800000"/>
            <a:headEnd/>
            <a:tailEnd/>
          </a:ln>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s://ds05.infourok.ru/uploads/ex/0b33/000ceffa-4095a05a/hello_html_3e92607d.jpg"/>
          <p:cNvPicPr/>
          <p:nvPr/>
        </p:nvPicPr>
        <p:blipFill>
          <a:blip r:embed="rId2"/>
          <a:srcRect l="21498" t="26923" r="3502" b="7525"/>
          <a:stretch>
            <a:fillRect/>
          </a:stretch>
        </p:blipFill>
        <p:spPr bwMode="auto">
          <a:xfrm>
            <a:off x="357158" y="1928802"/>
            <a:ext cx="8429683" cy="4572032"/>
          </a:xfrm>
          <a:prstGeom prst="rect">
            <a:avLst/>
          </a:prstGeom>
          <a:noFill/>
          <a:ln w="9525">
            <a:noFill/>
            <a:miter lim="800000"/>
            <a:headEnd/>
            <a:tailEnd/>
          </a:ln>
        </p:spPr>
      </p:pic>
      <p:sp>
        <p:nvSpPr>
          <p:cNvPr id="3" name="Прямоугольник 2"/>
          <p:cNvSpPr/>
          <p:nvPr/>
        </p:nvSpPr>
        <p:spPr>
          <a:xfrm>
            <a:off x="428596" y="571481"/>
            <a:ext cx="8286808" cy="1200329"/>
          </a:xfrm>
          <a:prstGeom prst="rect">
            <a:avLst/>
          </a:prstGeom>
        </p:spPr>
        <p:txBody>
          <a:bodyPr wrap="square">
            <a:spAutoFit/>
          </a:bodyPr>
          <a:lstStyle/>
          <a:p>
            <a:r>
              <a:rPr lang="ru-RU" sz="2400" b="1" dirty="0" smtClean="0">
                <a:latin typeface="Times New Roman" pitchFamily="18" charset="0"/>
                <a:cs typeface="Times New Roman" pitchFamily="18" charset="0"/>
              </a:rPr>
              <a:t>Совет. </a:t>
            </a:r>
            <a:r>
              <a:rPr lang="ru-RU" sz="2400" dirty="0" smtClean="0">
                <a:latin typeface="Times New Roman" pitchFamily="18" charset="0"/>
                <a:cs typeface="Times New Roman" pitchFamily="18" charset="0"/>
              </a:rPr>
              <a:t>Вопросы на гранях кубика можно варьировать по своему желанию. Важно только, чтобы они затрагивали все стороны заданной темы.</a:t>
            </a:r>
            <a:endParaRPr lang="ru-RU" sz="2400" dirty="0">
              <a:latin typeface="Times New Roman" pitchFamily="18" charset="0"/>
              <a:cs typeface="Times New Roman"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28596" y="428604"/>
            <a:ext cx="7858180" cy="2308324"/>
          </a:xfrm>
          <a:prstGeom prst="rect">
            <a:avLst/>
          </a:prstGeom>
        </p:spPr>
        <p:txBody>
          <a:bodyPr wrap="square">
            <a:spAutoFit/>
          </a:bodyPr>
          <a:lstStyle/>
          <a:p>
            <a:r>
              <a:rPr lang="ru-RU" sz="2400" dirty="0" smtClean="0">
                <a:latin typeface="Times New Roman" pitchFamily="18" charset="0"/>
                <a:cs typeface="Times New Roman" pitchFamily="18" charset="0"/>
              </a:rPr>
              <a:t>                Ответ на каждый вопрос кубика помогает</a:t>
            </a:r>
          </a:p>
          <a:p>
            <a:r>
              <a:rPr lang="ru-RU" sz="2400" dirty="0" smtClean="0">
                <a:latin typeface="Times New Roman" pitchFamily="18" charset="0"/>
                <a:cs typeface="Times New Roman" pitchFamily="18" charset="0"/>
              </a:rPr>
              <a:t> педагогу не только выявить уровень познавательной </a:t>
            </a:r>
          </a:p>
          <a:p>
            <a:r>
              <a:rPr lang="ru-RU" sz="2400" dirty="0" smtClean="0">
                <a:latin typeface="Times New Roman" pitchFamily="18" charset="0"/>
                <a:cs typeface="Times New Roman" pitchFamily="18" charset="0"/>
              </a:rPr>
              <a:t>активности воспитанников, но и сделать вывод </a:t>
            </a:r>
          </a:p>
          <a:p>
            <a:r>
              <a:rPr lang="ru-RU" sz="2400" dirty="0" smtClean="0">
                <a:latin typeface="Times New Roman" pitchFamily="18" charset="0"/>
                <a:cs typeface="Times New Roman" pitchFamily="18" charset="0"/>
              </a:rPr>
              <a:t>об эмоциональной составляющей занятия,</a:t>
            </a:r>
          </a:p>
          <a:p>
            <a:r>
              <a:rPr lang="ru-RU" sz="2400" dirty="0" smtClean="0">
                <a:latin typeface="Times New Roman" pitchFamily="18" charset="0"/>
                <a:cs typeface="Times New Roman" pitchFamily="18" charset="0"/>
              </a:rPr>
              <a:t> прояснить аспекты темы, которые </a:t>
            </a:r>
          </a:p>
          <a:p>
            <a:r>
              <a:rPr lang="ru-RU" sz="2400" dirty="0" smtClean="0">
                <a:latin typeface="Times New Roman" pitchFamily="18" charset="0"/>
                <a:cs typeface="Times New Roman" pitchFamily="18" charset="0"/>
              </a:rPr>
              <a:t>вызывают затруднения у детей.</a:t>
            </a:r>
            <a:endParaRPr lang="ru-RU" sz="2400" dirty="0"/>
          </a:p>
        </p:txBody>
      </p:sp>
      <p:pic>
        <p:nvPicPr>
          <p:cNvPr id="4" name="Picture 6" descr="C:\Users\HP\Desktop\IMG_20231024_131913.jpg"/>
          <p:cNvPicPr>
            <a:picLocks noChangeAspect="1" noChangeArrowheads="1"/>
          </p:cNvPicPr>
          <p:nvPr/>
        </p:nvPicPr>
        <p:blipFill>
          <a:blip r:embed="rId2" cstate="print"/>
          <a:srcRect/>
          <a:stretch>
            <a:fillRect/>
          </a:stretch>
        </p:blipFill>
        <p:spPr bwMode="auto">
          <a:xfrm rot="10800000">
            <a:off x="5072066" y="2500306"/>
            <a:ext cx="3714776" cy="3357586"/>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500034" y="857232"/>
            <a:ext cx="2786082" cy="2571768"/>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cstate="print"/>
          <a:srcRect/>
          <a:stretch>
            <a:fillRect/>
          </a:stretch>
        </p:blipFill>
        <p:spPr bwMode="auto">
          <a:xfrm>
            <a:off x="5857884" y="785794"/>
            <a:ext cx="2786082" cy="2643206"/>
          </a:xfrm>
          <a:prstGeom prst="rect">
            <a:avLst/>
          </a:prstGeom>
          <a:noFill/>
          <a:ln w="9525">
            <a:noFill/>
            <a:miter lim="800000"/>
            <a:headEnd/>
            <a:tailEnd/>
          </a:ln>
          <a:effectLst/>
        </p:spPr>
      </p:pic>
      <p:pic>
        <p:nvPicPr>
          <p:cNvPr id="3076" name="Picture 4"/>
          <p:cNvPicPr>
            <a:picLocks noChangeAspect="1" noChangeArrowheads="1"/>
          </p:cNvPicPr>
          <p:nvPr/>
        </p:nvPicPr>
        <p:blipFill>
          <a:blip r:embed="rId4" cstate="print"/>
          <a:srcRect/>
          <a:stretch>
            <a:fillRect/>
          </a:stretch>
        </p:blipFill>
        <p:spPr bwMode="auto">
          <a:xfrm>
            <a:off x="2786050" y="3571876"/>
            <a:ext cx="2786082" cy="2571768"/>
          </a:xfrm>
          <a:prstGeom prst="rect">
            <a:avLst/>
          </a:prstGeom>
          <a:noFill/>
          <a:ln w="9525">
            <a:noFill/>
            <a:miter lim="800000"/>
            <a:headEnd/>
            <a:tailEnd/>
          </a:ln>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2920" y="500042"/>
            <a:ext cx="8183880" cy="357190"/>
          </a:xfrm>
        </p:spPr>
        <p:txBody>
          <a:bodyPr>
            <a:normAutofit fontScale="90000"/>
          </a:bodyPr>
          <a:lstStyle/>
          <a:p>
            <a:pPr algn="ctr"/>
            <a:r>
              <a:rPr lang="ru-RU" sz="2000" dirty="0" smtClean="0">
                <a:solidFill>
                  <a:schemeClr val="tx1"/>
                </a:solidFill>
              </a:rPr>
              <a:t>Практическая работа «Кубик Блума» старшая группа</a:t>
            </a:r>
            <a:endParaRPr lang="ru-RU" sz="2000" dirty="0">
              <a:solidFill>
                <a:schemeClr val="tx1"/>
              </a:solidFill>
            </a:endParaRPr>
          </a:p>
        </p:txBody>
      </p:sp>
      <p:pic>
        <p:nvPicPr>
          <p:cNvPr id="4098" name="Picture 2"/>
          <p:cNvPicPr>
            <a:picLocks noGrp="1" noChangeAspect="1" noChangeArrowheads="1"/>
          </p:cNvPicPr>
          <p:nvPr>
            <p:ph idx="1"/>
          </p:nvPr>
        </p:nvPicPr>
        <p:blipFill>
          <a:blip r:embed="rId2" cstate="print"/>
          <a:srcRect/>
          <a:stretch>
            <a:fillRect/>
          </a:stretch>
        </p:blipFill>
        <p:spPr bwMode="auto">
          <a:xfrm>
            <a:off x="642910" y="928670"/>
            <a:ext cx="3143272" cy="2428892"/>
          </a:xfrm>
          <a:prstGeom prst="rect">
            <a:avLst/>
          </a:prstGeom>
          <a:noFill/>
          <a:ln w="9525">
            <a:noFill/>
            <a:miter lim="800000"/>
            <a:headEnd/>
            <a:tailEnd/>
          </a:ln>
          <a:effectLst/>
        </p:spPr>
      </p:pic>
      <p:pic>
        <p:nvPicPr>
          <p:cNvPr id="4099" name="Picture 3"/>
          <p:cNvPicPr>
            <a:picLocks noChangeAspect="1" noChangeArrowheads="1"/>
          </p:cNvPicPr>
          <p:nvPr/>
        </p:nvPicPr>
        <p:blipFill>
          <a:blip r:embed="rId3" cstate="print"/>
          <a:srcRect/>
          <a:stretch>
            <a:fillRect/>
          </a:stretch>
        </p:blipFill>
        <p:spPr bwMode="auto">
          <a:xfrm>
            <a:off x="4857752" y="1000108"/>
            <a:ext cx="3071834" cy="2357454"/>
          </a:xfrm>
          <a:prstGeom prst="rect">
            <a:avLst/>
          </a:prstGeom>
          <a:noFill/>
          <a:ln w="9525">
            <a:noFill/>
            <a:miter lim="800000"/>
            <a:headEnd/>
            <a:tailEnd/>
          </a:ln>
          <a:effectLst/>
        </p:spPr>
      </p:pic>
      <p:pic>
        <p:nvPicPr>
          <p:cNvPr id="4100" name="Picture 4"/>
          <p:cNvPicPr>
            <a:picLocks noChangeAspect="1" noChangeArrowheads="1"/>
          </p:cNvPicPr>
          <p:nvPr/>
        </p:nvPicPr>
        <p:blipFill>
          <a:blip r:embed="rId4"/>
          <a:srcRect/>
          <a:stretch>
            <a:fillRect/>
          </a:stretch>
        </p:blipFill>
        <p:spPr bwMode="auto">
          <a:xfrm>
            <a:off x="2500298" y="3500438"/>
            <a:ext cx="3429024" cy="2714644"/>
          </a:xfrm>
          <a:prstGeom prst="rect">
            <a:avLst/>
          </a:prstGeom>
          <a:noFill/>
          <a:ln w="9525">
            <a:noFill/>
            <a:miter lim="800000"/>
            <a:headEnd/>
            <a:tailEnd/>
          </a:ln>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2920" y="571480"/>
            <a:ext cx="8183880" cy="142876"/>
          </a:xfrm>
        </p:spPr>
        <p:txBody>
          <a:bodyPr>
            <a:normAutofit fontScale="90000"/>
          </a:bodyPr>
          <a:lstStyle/>
          <a:p>
            <a:endParaRPr lang="ru-RU" dirty="0"/>
          </a:p>
        </p:txBody>
      </p:sp>
      <p:pic>
        <p:nvPicPr>
          <p:cNvPr id="5122" name="Picture 2"/>
          <p:cNvPicPr>
            <a:picLocks noGrp="1" noChangeAspect="1" noChangeArrowheads="1"/>
          </p:cNvPicPr>
          <p:nvPr>
            <p:ph idx="1"/>
          </p:nvPr>
        </p:nvPicPr>
        <p:blipFill>
          <a:blip r:embed="rId2"/>
          <a:srcRect/>
          <a:stretch>
            <a:fillRect/>
          </a:stretch>
        </p:blipFill>
        <p:spPr bwMode="auto">
          <a:xfrm>
            <a:off x="857224" y="357167"/>
            <a:ext cx="3500461" cy="3000396"/>
          </a:xfrm>
          <a:prstGeom prst="rect">
            <a:avLst/>
          </a:prstGeom>
          <a:noFill/>
          <a:ln w="9525">
            <a:noFill/>
            <a:miter lim="800000"/>
            <a:headEnd/>
            <a:tailEnd/>
          </a:ln>
          <a:effectLst/>
        </p:spPr>
      </p:pic>
      <p:pic>
        <p:nvPicPr>
          <p:cNvPr id="5123" name="Picture 3"/>
          <p:cNvPicPr>
            <a:picLocks noChangeAspect="1" noChangeArrowheads="1"/>
          </p:cNvPicPr>
          <p:nvPr/>
        </p:nvPicPr>
        <p:blipFill>
          <a:blip r:embed="rId3"/>
          <a:srcRect/>
          <a:stretch>
            <a:fillRect/>
          </a:stretch>
        </p:blipFill>
        <p:spPr bwMode="auto">
          <a:xfrm>
            <a:off x="4643438" y="357166"/>
            <a:ext cx="4071966" cy="3000397"/>
          </a:xfrm>
          <a:prstGeom prst="rect">
            <a:avLst/>
          </a:prstGeom>
          <a:noFill/>
          <a:ln w="9525">
            <a:noFill/>
            <a:miter lim="800000"/>
            <a:headEnd/>
            <a:tailEnd/>
          </a:ln>
          <a:effectLst/>
        </p:spPr>
      </p:pic>
      <p:pic>
        <p:nvPicPr>
          <p:cNvPr id="5124" name="Picture 4"/>
          <p:cNvPicPr>
            <a:picLocks noChangeAspect="1" noChangeArrowheads="1"/>
          </p:cNvPicPr>
          <p:nvPr/>
        </p:nvPicPr>
        <p:blipFill>
          <a:blip r:embed="rId4" cstate="print"/>
          <a:srcRect/>
          <a:stretch>
            <a:fillRect/>
          </a:stretch>
        </p:blipFill>
        <p:spPr bwMode="auto">
          <a:xfrm>
            <a:off x="2714612" y="3428999"/>
            <a:ext cx="3357586" cy="2714645"/>
          </a:xfrm>
          <a:prstGeom prst="rect">
            <a:avLst/>
          </a:prstGeom>
          <a:noFill/>
          <a:ln w="9525">
            <a:noFill/>
            <a:miter lim="800000"/>
            <a:headEnd/>
            <a:tailEnd/>
          </a:ln>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4294967295"/>
          </p:nvPr>
        </p:nvSpPr>
        <p:spPr>
          <a:xfrm>
            <a:off x="285720" y="357166"/>
            <a:ext cx="8429684" cy="5967434"/>
          </a:xfrm>
        </p:spPr>
        <p:txBody>
          <a:bodyPr>
            <a:normAutofit fontScale="92500" lnSpcReduction="20000"/>
          </a:bodyPr>
          <a:lstStyle/>
          <a:p>
            <a:pPr fontAlgn="base">
              <a:buNone/>
            </a:pPr>
            <a:r>
              <a:rPr lang="ru-RU" sz="2000" b="1" u="sng" dirty="0" smtClean="0">
                <a:latin typeface="Times New Roman" panose="02020603050405020304" pitchFamily="18" charset="0"/>
                <a:cs typeface="Times New Roman" panose="02020603050405020304" pitchFamily="18" charset="0"/>
              </a:rPr>
              <a:t>Для детей среднего возраста </a:t>
            </a:r>
            <a:r>
              <a:rPr lang="ru-RU" sz="2000" dirty="0" smtClean="0">
                <a:latin typeface="Times New Roman" panose="02020603050405020304" pitchFamily="18" charset="0"/>
                <a:cs typeface="Times New Roman" panose="02020603050405020304" pitchFamily="18" charset="0"/>
              </a:rPr>
              <a:t> грани кубика могут быть перефразированы, но также затрагивать и познавательную, и креативную, и эмоциональную стороны личности.</a:t>
            </a:r>
          </a:p>
          <a:p>
            <a:pPr fontAlgn="base">
              <a:buNone/>
            </a:pPr>
            <a:r>
              <a:rPr lang="ru-RU" sz="2000" dirty="0" smtClean="0">
                <a:latin typeface="Times New Roman" panose="02020603050405020304" pitchFamily="18" charset="0"/>
                <a:cs typeface="Times New Roman" panose="02020603050405020304" pitchFamily="18" charset="0"/>
              </a:rPr>
              <a:t>      </a:t>
            </a:r>
            <a:r>
              <a:rPr lang="ru-RU" sz="2000" b="1" i="1" dirty="0" smtClean="0">
                <a:latin typeface="Times New Roman" panose="02020603050405020304" pitchFamily="18" charset="0"/>
                <a:cs typeface="Times New Roman" panose="02020603050405020304" pitchFamily="18" charset="0"/>
              </a:rPr>
              <a:t>Можно назвать   грани фигуры так:</a:t>
            </a:r>
            <a:endParaRPr lang="ru-RU" sz="2000" i="1" dirty="0" smtClean="0">
              <a:latin typeface="Times New Roman" panose="02020603050405020304" pitchFamily="18" charset="0"/>
              <a:cs typeface="Times New Roman" panose="02020603050405020304" pitchFamily="18" charset="0"/>
            </a:endParaRPr>
          </a:p>
          <a:p>
            <a:pPr lvl="0" fontAlgn="base">
              <a:buNone/>
            </a:pPr>
            <a:r>
              <a:rPr lang="ru-RU" sz="2000" b="1" u="sng" dirty="0" smtClean="0">
                <a:solidFill>
                  <a:schemeClr val="accent6">
                    <a:lumMod val="75000"/>
                  </a:schemeClr>
                </a:solidFill>
                <a:latin typeface="Times New Roman" panose="02020603050405020304" pitchFamily="18" charset="0"/>
                <a:cs typeface="Times New Roman" panose="02020603050405020304" pitchFamily="18" charset="0"/>
              </a:rPr>
              <a:t>Опиши</a:t>
            </a:r>
            <a:r>
              <a:rPr lang="ru-RU" sz="2000" u="sng" dirty="0" smtClean="0">
                <a:solidFill>
                  <a:schemeClr val="accent6">
                    <a:lumMod val="75000"/>
                  </a:schemeClr>
                </a:solidFill>
                <a:latin typeface="Times New Roman" panose="02020603050405020304" pitchFamily="18" charset="0"/>
                <a:cs typeface="Times New Roman" panose="02020603050405020304" pitchFamily="18" charset="0"/>
              </a:rPr>
              <a:t> </a:t>
            </a:r>
            <a:r>
              <a:rPr lang="ru-RU" sz="2000" dirty="0" smtClean="0">
                <a:latin typeface="Times New Roman" panose="02020603050405020304" pitchFamily="18" charset="0"/>
                <a:cs typeface="Times New Roman" panose="02020603050405020304" pitchFamily="18" charset="0"/>
              </a:rPr>
              <a:t>(то есть ребёнку нужно назвать форму, цвет,</a:t>
            </a:r>
          </a:p>
          <a:p>
            <a:pPr lvl="0" fontAlgn="base">
              <a:buNone/>
            </a:pPr>
            <a:r>
              <a:rPr lang="ru-RU" sz="2000" dirty="0" smtClean="0">
                <a:latin typeface="Times New Roman" panose="02020603050405020304" pitchFamily="18" charset="0"/>
                <a:cs typeface="Times New Roman" panose="02020603050405020304" pitchFamily="18" charset="0"/>
              </a:rPr>
              <a:t> размер предмета или просто назвать явление);</a:t>
            </a:r>
          </a:p>
          <a:p>
            <a:pPr lvl="0" fontAlgn="base">
              <a:buNone/>
            </a:pPr>
            <a:r>
              <a:rPr lang="ru-RU" sz="2000" b="1" u="sng" dirty="0" smtClean="0">
                <a:solidFill>
                  <a:schemeClr val="accent6">
                    <a:lumMod val="75000"/>
                  </a:schemeClr>
                </a:solidFill>
                <a:latin typeface="Times New Roman" panose="02020603050405020304" pitchFamily="18" charset="0"/>
                <a:cs typeface="Times New Roman" panose="02020603050405020304" pitchFamily="18" charset="0"/>
              </a:rPr>
              <a:t>Сравни</a:t>
            </a:r>
            <a:r>
              <a:rPr lang="ru-RU" sz="2000" u="sng" dirty="0" smtClean="0">
                <a:latin typeface="Times New Roman" panose="02020603050405020304" pitchFamily="18" charset="0"/>
                <a:cs typeface="Times New Roman" panose="02020603050405020304" pitchFamily="18" charset="0"/>
              </a:rPr>
              <a:t> </a:t>
            </a:r>
            <a:r>
              <a:rPr lang="ru-RU" sz="2000" dirty="0" smtClean="0">
                <a:latin typeface="Times New Roman" panose="02020603050405020304" pitchFamily="18" charset="0"/>
                <a:cs typeface="Times New Roman" panose="02020603050405020304" pitchFamily="18" charset="0"/>
              </a:rPr>
              <a:t>(необходимо указать </a:t>
            </a:r>
          </a:p>
          <a:p>
            <a:pPr lvl="0" fontAlgn="base">
              <a:buNone/>
            </a:pPr>
            <a:r>
              <a:rPr lang="ru-RU" sz="2000" dirty="0" smtClean="0">
                <a:latin typeface="Times New Roman" panose="02020603050405020304" pitchFamily="18" charset="0"/>
                <a:cs typeface="Times New Roman" panose="02020603050405020304" pitchFamily="18" charset="0"/>
              </a:rPr>
              <a:t>сходства и различия с уже </a:t>
            </a:r>
          </a:p>
          <a:p>
            <a:pPr lvl="0" fontAlgn="base">
              <a:buNone/>
            </a:pPr>
            <a:r>
              <a:rPr lang="ru-RU" sz="2000" dirty="0" smtClean="0">
                <a:latin typeface="Times New Roman" panose="02020603050405020304" pitchFamily="18" charset="0"/>
                <a:cs typeface="Times New Roman" panose="02020603050405020304" pitchFamily="18" charset="0"/>
              </a:rPr>
              <a:t>знакомыми предметами или </a:t>
            </a:r>
          </a:p>
          <a:p>
            <a:pPr lvl="0" fontAlgn="base">
              <a:buNone/>
            </a:pPr>
            <a:r>
              <a:rPr lang="ru-RU" sz="2000" dirty="0" smtClean="0">
                <a:latin typeface="Times New Roman" panose="02020603050405020304" pitchFamily="18" charset="0"/>
                <a:cs typeface="Times New Roman" panose="02020603050405020304" pitchFamily="18" charset="0"/>
              </a:rPr>
              <a:t>процессами);</a:t>
            </a:r>
          </a:p>
          <a:p>
            <a:pPr lvl="0" fontAlgn="base">
              <a:buNone/>
            </a:pPr>
            <a:r>
              <a:rPr lang="ru-RU" sz="2000" b="1" u="sng" dirty="0" smtClean="0">
                <a:solidFill>
                  <a:schemeClr val="accent6">
                    <a:lumMod val="75000"/>
                  </a:schemeClr>
                </a:solidFill>
                <a:latin typeface="Times New Roman" panose="02020603050405020304" pitchFamily="18" charset="0"/>
                <a:cs typeface="Times New Roman" panose="02020603050405020304" pitchFamily="18" charset="0"/>
              </a:rPr>
              <a:t>Предложи </a:t>
            </a:r>
            <a:r>
              <a:rPr lang="ru-RU" sz="2000" dirty="0" smtClean="0">
                <a:latin typeface="Times New Roman" panose="02020603050405020304" pitchFamily="18" charset="0"/>
                <a:cs typeface="Times New Roman" panose="02020603050405020304" pitchFamily="18" charset="0"/>
              </a:rPr>
              <a:t>ассоциацию (ребенок  </a:t>
            </a:r>
          </a:p>
          <a:p>
            <a:pPr lvl="0" fontAlgn="base">
              <a:buNone/>
            </a:pPr>
            <a:r>
              <a:rPr lang="ru-RU" sz="2000" dirty="0" smtClean="0">
                <a:latin typeface="Times New Roman" panose="02020603050405020304" pitchFamily="18" charset="0"/>
                <a:cs typeface="Times New Roman" panose="02020603050405020304" pitchFamily="18" charset="0"/>
              </a:rPr>
              <a:t>должен назвать то, с чем у него </a:t>
            </a:r>
          </a:p>
          <a:p>
            <a:pPr lvl="0" fontAlgn="base">
              <a:buNone/>
            </a:pPr>
            <a:r>
              <a:rPr lang="ru-RU" sz="2000" dirty="0" smtClean="0">
                <a:latin typeface="Times New Roman" panose="02020603050405020304" pitchFamily="18" charset="0"/>
                <a:cs typeface="Times New Roman" panose="02020603050405020304" pitchFamily="18" charset="0"/>
              </a:rPr>
              <a:t>ассоциируется тот или иной </a:t>
            </a:r>
          </a:p>
          <a:p>
            <a:pPr lvl="0" fontAlgn="base">
              <a:buNone/>
            </a:pPr>
            <a:r>
              <a:rPr lang="ru-RU" sz="2000" dirty="0" smtClean="0">
                <a:latin typeface="Times New Roman" panose="02020603050405020304" pitchFamily="18" charset="0"/>
                <a:cs typeface="Times New Roman" panose="02020603050405020304" pitchFamily="18" charset="0"/>
              </a:rPr>
              <a:t>объект или явление);</a:t>
            </a:r>
          </a:p>
          <a:p>
            <a:pPr lvl="0" fontAlgn="base">
              <a:buNone/>
            </a:pPr>
            <a:r>
              <a:rPr lang="ru-RU" sz="2000" b="1" u="sng" dirty="0" smtClean="0">
                <a:solidFill>
                  <a:schemeClr val="accent6">
                    <a:lumMod val="75000"/>
                  </a:schemeClr>
                </a:solidFill>
                <a:latin typeface="Times New Roman" panose="02020603050405020304" pitchFamily="18" charset="0"/>
                <a:cs typeface="Times New Roman" panose="02020603050405020304" pitchFamily="18" charset="0"/>
              </a:rPr>
              <a:t>Проанализиру</a:t>
            </a:r>
            <a:r>
              <a:rPr lang="ru-RU" sz="2000" u="sng" dirty="0" smtClean="0">
                <a:solidFill>
                  <a:schemeClr val="accent6">
                    <a:lumMod val="75000"/>
                  </a:schemeClr>
                </a:solidFill>
                <a:latin typeface="Times New Roman" panose="02020603050405020304" pitchFamily="18" charset="0"/>
                <a:cs typeface="Times New Roman" panose="02020603050405020304" pitchFamily="18" charset="0"/>
              </a:rPr>
              <a:t>й </a:t>
            </a:r>
            <a:r>
              <a:rPr lang="ru-RU" sz="2000" dirty="0" smtClean="0">
                <a:latin typeface="Times New Roman" panose="02020603050405020304" pitchFamily="18" charset="0"/>
                <a:cs typeface="Times New Roman" panose="02020603050405020304" pitchFamily="18" charset="0"/>
              </a:rPr>
              <a:t>(как сделан </a:t>
            </a:r>
          </a:p>
          <a:p>
            <a:pPr lvl="0" fontAlgn="base">
              <a:buNone/>
            </a:pPr>
            <a:r>
              <a:rPr lang="ru-RU" sz="2000" dirty="0" smtClean="0">
                <a:latin typeface="Times New Roman" panose="02020603050405020304" pitchFamily="18" charset="0"/>
                <a:cs typeface="Times New Roman" panose="02020603050405020304" pitchFamily="18" charset="0"/>
              </a:rPr>
              <a:t>предмет, из чего состоит);</a:t>
            </a:r>
          </a:p>
          <a:p>
            <a:pPr lvl="0" fontAlgn="base">
              <a:buNone/>
            </a:pPr>
            <a:r>
              <a:rPr lang="ru-RU" sz="2000" b="1" u="sng" dirty="0" smtClean="0">
                <a:solidFill>
                  <a:schemeClr val="accent6">
                    <a:lumMod val="75000"/>
                  </a:schemeClr>
                </a:solidFill>
                <a:latin typeface="Times New Roman" panose="02020603050405020304" pitchFamily="18" charset="0"/>
                <a:cs typeface="Times New Roman" panose="02020603050405020304" pitchFamily="18" charset="0"/>
              </a:rPr>
              <a:t>Используй</a:t>
            </a:r>
            <a:r>
              <a:rPr lang="ru-RU" sz="2000" u="sng" dirty="0" smtClean="0">
                <a:latin typeface="Times New Roman" panose="02020603050405020304" pitchFamily="18" charset="0"/>
                <a:cs typeface="Times New Roman" panose="02020603050405020304" pitchFamily="18" charset="0"/>
              </a:rPr>
              <a:t> </a:t>
            </a:r>
            <a:r>
              <a:rPr lang="ru-RU" sz="2000" dirty="0" smtClean="0">
                <a:latin typeface="Times New Roman" panose="02020603050405020304" pitchFamily="18" charset="0"/>
                <a:cs typeface="Times New Roman" panose="02020603050405020304" pitchFamily="18" charset="0"/>
              </a:rPr>
              <a:t>(дети показывают,</a:t>
            </a:r>
          </a:p>
          <a:p>
            <a:pPr lvl="0" fontAlgn="base">
              <a:buNone/>
            </a:pPr>
            <a:r>
              <a:rPr lang="ru-RU" sz="2000" dirty="0" smtClean="0">
                <a:latin typeface="Times New Roman" panose="02020603050405020304" pitchFamily="18" charset="0"/>
                <a:cs typeface="Times New Roman" panose="02020603050405020304" pitchFamily="18" charset="0"/>
              </a:rPr>
              <a:t> как можно применить предмет);</a:t>
            </a:r>
          </a:p>
          <a:p>
            <a:pPr lvl="0" fontAlgn="base">
              <a:buNone/>
            </a:pPr>
            <a:r>
              <a:rPr lang="ru-RU" sz="2000" b="1" u="sng" dirty="0" smtClean="0">
                <a:solidFill>
                  <a:schemeClr val="accent6">
                    <a:lumMod val="75000"/>
                  </a:schemeClr>
                </a:solidFill>
                <a:latin typeface="Times New Roman" panose="02020603050405020304" pitchFamily="18" charset="0"/>
                <a:cs typeface="Times New Roman" panose="02020603050405020304" pitchFamily="18" charset="0"/>
              </a:rPr>
              <a:t>Дай оценку </a:t>
            </a:r>
            <a:r>
              <a:rPr lang="ru-RU" sz="2000" dirty="0" smtClean="0">
                <a:latin typeface="Times New Roman" panose="02020603050405020304" pitchFamily="18" charset="0"/>
                <a:cs typeface="Times New Roman" panose="02020603050405020304" pitchFamily="18" charset="0"/>
              </a:rPr>
              <a:t>(дети перечисляют </a:t>
            </a:r>
          </a:p>
          <a:p>
            <a:pPr lvl="0" fontAlgn="base">
              <a:buNone/>
            </a:pPr>
            <a:r>
              <a:rPr lang="ru-RU" sz="2000" dirty="0" smtClean="0">
                <a:latin typeface="Times New Roman" panose="02020603050405020304" pitchFamily="18" charset="0"/>
                <a:cs typeface="Times New Roman" panose="02020603050405020304" pitchFamily="18" charset="0"/>
              </a:rPr>
              <a:t>достоинства и недостатки </a:t>
            </a:r>
          </a:p>
          <a:p>
            <a:pPr lvl="0" fontAlgn="base">
              <a:buNone/>
            </a:pPr>
            <a:r>
              <a:rPr lang="ru-RU" sz="2000" dirty="0" smtClean="0">
                <a:latin typeface="Times New Roman" panose="02020603050405020304" pitchFamily="18" charset="0"/>
                <a:cs typeface="Times New Roman" panose="02020603050405020304" pitchFamily="18" charset="0"/>
              </a:rPr>
              <a:t>рассматриваемого).</a:t>
            </a:r>
          </a:p>
          <a:p>
            <a:endParaRPr lang="ru-RU" dirty="0"/>
          </a:p>
        </p:txBody>
      </p:sp>
      <p:sp>
        <p:nvSpPr>
          <p:cNvPr id="3074" name="AutoShape 2" descr="https://shareslide.ru/img/thumbs/4bfd6d5a99bc00223788ad870a893785-800x.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4" name="Рисунок 3" descr="C:\Users\User\Desktop\4bfd6d5a99bc00223788ad870a893785-800x.jpg"/>
          <p:cNvPicPr/>
          <p:nvPr/>
        </p:nvPicPr>
        <p:blipFill>
          <a:blip r:embed="rId2"/>
          <a:srcRect l="4000" t="13833" r="875" b="9833"/>
          <a:stretch>
            <a:fillRect/>
          </a:stretch>
        </p:blipFill>
        <p:spPr bwMode="auto">
          <a:xfrm>
            <a:off x="4143372" y="2285992"/>
            <a:ext cx="4738690" cy="3714776"/>
          </a:xfrm>
          <a:prstGeom prst="rect">
            <a:avLst/>
          </a:prstGeom>
          <a:solidFill>
            <a:schemeClr val="bg1"/>
          </a:solidFill>
          <a:ln w="9525">
            <a:solidFill>
              <a:schemeClr val="bg1"/>
            </a:solid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428596" y="428604"/>
            <a:ext cx="8429625" cy="2000250"/>
          </a:xfrm>
        </p:spPr>
        <p:txBody>
          <a:bodyPr>
            <a:noAutofit/>
          </a:bodyPr>
          <a:lstStyle/>
          <a:p>
            <a:r>
              <a:rPr lang="ru-RU" sz="2400" b="0" dirty="0" smtClean="0">
                <a:solidFill>
                  <a:schemeClr val="tx1"/>
                </a:solidFill>
                <a:effectLst/>
                <a:latin typeface="Times New Roman" pitchFamily="18" charset="0"/>
                <a:cs typeface="Times New Roman" pitchFamily="18" charset="0"/>
              </a:rPr>
              <a:t>        Использование приема «Кубик </a:t>
            </a:r>
            <a:r>
              <a:rPr lang="ru-RU" sz="2400" b="0" dirty="0" err="1" smtClean="0">
                <a:solidFill>
                  <a:schemeClr val="tx1"/>
                </a:solidFill>
                <a:effectLst/>
                <a:latin typeface="Times New Roman" pitchFamily="18" charset="0"/>
                <a:cs typeface="Times New Roman" pitchFamily="18" charset="0"/>
              </a:rPr>
              <a:t>Блума</a:t>
            </a:r>
            <a:r>
              <a:rPr lang="ru-RU" sz="2400" b="0" dirty="0" smtClean="0">
                <a:solidFill>
                  <a:schemeClr val="tx1"/>
                </a:solidFill>
                <a:effectLst/>
                <a:latin typeface="Times New Roman" pitchFamily="18" charset="0"/>
                <a:cs typeface="Times New Roman" pitchFamily="18" charset="0"/>
              </a:rPr>
              <a:t>» только на первый взгляд кажется трудным. Но практика показывает, что прием очень нравиться детям, они быстро осваивают технику его использования.</a:t>
            </a:r>
            <a:br>
              <a:rPr lang="ru-RU" sz="2400" b="0" dirty="0" smtClean="0">
                <a:solidFill>
                  <a:schemeClr val="tx1"/>
                </a:solidFill>
                <a:effectLst/>
                <a:latin typeface="Times New Roman" pitchFamily="18" charset="0"/>
                <a:cs typeface="Times New Roman" pitchFamily="18" charset="0"/>
              </a:rPr>
            </a:br>
            <a:endParaRPr lang="ru-RU" sz="2800" b="0" dirty="0">
              <a:solidFill>
                <a:schemeClr val="tx1"/>
              </a:solidFill>
              <a:latin typeface="Times New Roman" pitchFamily="18" charset="0"/>
              <a:cs typeface="Times New Roman" pitchFamily="18" charset="0"/>
            </a:endParaRPr>
          </a:p>
        </p:txBody>
      </p:sp>
      <p:sp>
        <p:nvSpPr>
          <p:cNvPr id="3" name="Содержимое 2"/>
          <p:cNvSpPr>
            <a:spLocks noGrp="1"/>
          </p:cNvSpPr>
          <p:nvPr>
            <p:ph idx="4294967295"/>
          </p:nvPr>
        </p:nvSpPr>
        <p:spPr>
          <a:xfrm>
            <a:off x="357157" y="2071678"/>
            <a:ext cx="4714909" cy="4252923"/>
          </a:xfrm>
        </p:spPr>
        <p:txBody>
          <a:bodyPr>
            <a:normAutofit fontScale="77500" lnSpcReduction="20000"/>
          </a:bodyPr>
          <a:lstStyle/>
          <a:p>
            <a:pPr>
              <a:buNone/>
            </a:pPr>
            <a:r>
              <a:rPr lang="ru-RU" sz="2000" dirty="0" smtClean="0">
                <a:latin typeface="Times New Roman" pitchFamily="18" charset="0"/>
                <a:cs typeface="Times New Roman" pitchFamily="18" charset="0"/>
              </a:rPr>
              <a:t>     </a:t>
            </a:r>
          </a:p>
          <a:p>
            <a:pPr>
              <a:buNone/>
            </a:pPr>
            <a:endParaRPr lang="ru-RU" sz="2000" dirty="0" smtClean="0">
              <a:latin typeface="Times New Roman" pitchFamily="18" charset="0"/>
              <a:cs typeface="Times New Roman" pitchFamily="18" charset="0"/>
            </a:endParaRPr>
          </a:p>
          <a:p>
            <a:pPr>
              <a:buNone/>
            </a:pPr>
            <a:endParaRPr lang="ru-RU" sz="2000" dirty="0" smtClean="0">
              <a:latin typeface="Times New Roman" pitchFamily="18" charset="0"/>
              <a:cs typeface="Times New Roman" pitchFamily="18" charset="0"/>
            </a:endParaRPr>
          </a:p>
          <a:p>
            <a:pPr>
              <a:buNone/>
            </a:pPr>
            <a:r>
              <a:rPr lang="ru-RU" sz="2000" dirty="0" smtClean="0">
                <a:latin typeface="Times New Roman" pitchFamily="18" charset="0"/>
                <a:cs typeface="Times New Roman" pitchFamily="18" charset="0"/>
              </a:rPr>
              <a:t> </a:t>
            </a:r>
          </a:p>
          <a:p>
            <a:pPr>
              <a:buNone/>
            </a:pPr>
            <a:endParaRPr lang="ru-RU" sz="2000" dirty="0" smtClean="0">
              <a:latin typeface="Times New Roman" pitchFamily="18" charset="0"/>
              <a:cs typeface="Times New Roman" pitchFamily="18" charset="0"/>
            </a:endParaRPr>
          </a:p>
          <a:p>
            <a:pPr>
              <a:buNone/>
            </a:pPr>
            <a:endParaRPr lang="ru-RU" sz="2000" dirty="0" smtClean="0">
              <a:latin typeface="Times New Roman" pitchFamily="18" charset="0"/>
              <a:cs typeface="Times New Roman" pitchFamily="18" charset="0"/>
            </a:endParaRPr>
          </a:p>
          <a:p>
            <a:pPr>
              <a:buNone/>
            </a:pPr>
            <a:r>
              <a:rPr lang="ru-RU" sz="4100" b="1" i="1" dirty="0" smtClean="0">
                <a:solidFill>
                  <a:srgbClr val="FF0000"/>
                </a:solidFill>
                <a:latin typeface="Times New Roman" pitchFamily="18" charset="0"/>
                <a:cs typeface="Andalus" pitchFamily="18" charset="-78"/>
              </a:rPr>
              <a:t>«Расскажи мне, и я забуду</a:t>
            </a:r>
          </a:p>
          <a:p>
            <a:pPr>
              <a:buNone/>
            </a:pPr>
            <a:r>
              <a:rPr lang="ru-RU" sz="4100" b="1" i="1" dirty="0" smtClean="0">
                <a:solidFill>
                  <a:srgbClr val="FF0000"/>
                </a:solidFill>
                <a:latin typeface="Times New Roman" pitchFamily="18" charset="0"/>
                <a:cs typeface="Andalus" pitchFamily="18" charset="-78"/>
              </a:rPr>
              <a:t>Покажи мне, и я запомню</a:t>
            </a:r>
          </a:p>
          <a:p>
            <a:pPr>
              <a:buNone/>
            </a:pPr>
            <a:r>
              <a:rPr lang="ru-RU" sz="4100" b="1" i="1" dirty="0" smtClean="0">
                <a:solidFill>
                  <a:srgbClr val="FF0000"/>
                </a:solidFill>
                <a:latin typeface="Times New Roman" pitchFamily="18" charset="0"/>
                <a:cs typeface="Andalus" pitchFamily="18" charset="-78"/>
              </a:rPr>
              <a:t>Вовлеки меня, и я научусь» </a:t>
            </a:r>
            <a:r>
              <a:rPr lang="ru-RU" sz="1800" b="1" dirty="0" smtClean="0">
                <a:latin typeface="Times New Roman" pitchFamily="18" charset="0"/>
                <a:cs typeface="Andalus" pitchFamily="18" charset="-78"/>
              </a:rPr>
              <a:t>Конфуций </a:t>
            </a:r>
            <a:r>
              <a:rPr lang="ru-RU" sz="1800" dirty="0" smtClean="0">
                <a:latin typeface="Times New Roman" pitchFamily="18" charset="0"/>
                <a:cs typeface="Times New Roman" pitchFamily="18" charset="0"/>
              </a:rPr>
              <a:t>(китайская мудрость)</a:t>
            </a:r>
          </a:p>
          <a:p>
            <a:endParaRPr lang="ru-RU" sz="2400" dirty="0" smtClean="0">
              <a:latin typeface="Times New Roman" pitchFamily="18" charset="0"/>
              <a:cs typeface="Times New Roman" pitchFamily="18" charset="0"/>
            </a:endParaRPr>
          </a:p>
          <a:p>
            <a:endParaRPr lang="ru-RU" sz="2400" dirty="0" smtClean="0">
              <a:latin typeface="Times New Roman" pitchFamily="18" charset="0"/>
              <a:cs typeface="Times New Roman" pitchFamily="18" charset="0"/>
            </a:endParaRPr>
          </a:p>
          <a:p>
            <a:pPr algn="r">
              <a:buNone/>
            </a:pPr>
            <a:endParaRPr lang="ru-RU" sz="2400" dirty="0" smtClean="0">
              <a:latin typeface="Times New Roman" pitchFamily="18" charset="0"/>
              <a:cs typeface="Times New Roman" pitchFamily="18" charset="0"/>
            </a:endParaRPr>
          </a:p>
          <a:p>
            <a:pPr algn="r">
              <a:buNone/>
            </a:pPr>
            <a:endParaRPr lang="ru-RU" sz="2400" dirty="0" smtClean="0">
              <a:latin typeface="Times New Roman" pitchFamily="18" charset="0"/>
              <a:cs typeface="Times New Roman" pitchFamily="18" charset="0"/>
            </a:endParaRPr>
          </a:p>
          <a:p>
            <a:endParaRPr lang="ru-RU" dirty="0"/>
          </a:p>
        </p:txBody>
      </p:sp>
      <p:pic>
        <p:nvPicPr>
          <p:cNvPr id="5" name="Picture 4" descr="C:\Users\HP\Desktop\IMG_20231024_131824.jpg"/>
          <p:cNvPicPr>
            <a:picLocks noChangeAspect="1" noChangeArrowheads="1"/>
          </p:cNvPicPr>
          <p:nvPr/>
        </p:nvPicPr>
        <p:blipFill>
          <a:blip r:embed="rId2" cstate="print"/>
          <a:srcRect/>
          <a:stretch>
            <a:fillRect/>
          </a:stretch>
        </p:blipFill>
        <p:spPr bwMode="auto">
          <a:xfrm>
            <a:off x="5214942" y="2285992"/>
            <a:ext cx="3143272" cy="2928958"/>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coolsen.ru/wp-content/uploads/2021/06/1-1.jpg"/>
          <p:cNvPicPr>
            <a:picLocks noChangeAspect="1" noChangeArrowheads="1"/>
          </p:cNvPicPr>
          <p:nvPr/>
        </p:nvPicPr>
        <p:blipFill>
          <a:blip r:embed="rId2"/>
          <a:srcRect/>
          <a:stretch>
            <a:fillRect/>
          </a:stretch>
        </p:blipFill>
        <p:spPr bwMode="auto">
          <a:xfrm>
            <a:off x="285720" y="357166"/>
            <a:ext cx="8572560" cy="6215106"/>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s://ds05.infourok.ru/uploads/ex/06bc/0006f813-8d0c2fb7/img25.jpg"/>
          <p:cNvPicPr>
            <a:picLocks noChangeAspect="1" noChangeArrowheads="1"/>
          </p:cNvPicPr>
          <p:nvPr/>
        </p:nvPicPr>
        <p:blipFill>
          <a:blip r:embed="rId2"/>
          <a:srcRect l="16267" t="14652" r="16545" b="10347"/>
          <a:stretch>
            <a:fillRect/>
          </a:stretch>
        </p:blipFill>
        <p:spPr bwMode="auto">
          <a:xfrm>
            <a:off x="357158" y="3286124"/>
            <a:ext cx="3786214" cy="2714644"/>
          </a:xfrm>
          <a:prstGeom prst="rect">
            <a:avLst/>
          </a:prstGeom>
          <a:noFill/>
        </p:spPr>
      </p:pic>
      <p:sp>
        <p:nvSpPr>
          <p:cNvPr id="6" name="Прямоугольник 5"/>
          <p:cNvSpPr/>
          <p:nvPr/>
        </p:nvSpPr>
        <p:spPr>
          <a:xfrm>
            <a:off x="4214810" y="785795"/>
            <a:ext cx="3429024" cy="400110"/>
          </a:xfrm>
          <a:prstGeom prst="rect">
            <a:avLst/>
          </a:prstGeom>
        </p:spPr>
        <p:txBody>
          <a:bodyPr wrap="square">
            <a:spAutoFit/>
          </a:bodyPr>
          <a:lstStyle/>
          <a:p>
            <a:r>
              <a:rPr lang="ru-RU" sz="2000" dirty="0" smtClean="0">
                <a:latin typeface="Times New Roman" pitchFamily="18" charset="0"/>
                <a:cs typeface="Times New Roman" pitchFamily="18" charset="0"/>
              </a:rPr>
              <a:t> </a:t>
            </a:r>
            <a:endParaRPr lang="ru-RU" sz="2000" dirty="0"/>
          </a:p>
        </p:txBody>
      </p:sp>
      <p:pic>
        <p:nvPicPr>
          <p:cNvPr id="9" name="Рисунок 8" descr="https://ds04.infourok.ru/uploads/ex/04cd/0014290c-5dcb6e5c/img1.jpg"/>
          <p:cNvPicPr/>
          <p:nvPr/>
        </p:nvPicPr>
        <p:blipFill>
          <a:blip r:embed="rId3"/>
          <a:srcRect l="66844" t="44580" r="14408" b="13115"/>
          <a:stretch>
            <a:fillRect/>
          </a:stretch>
        </p:blipFill>
        <p:spPr bwMode="auto">
          <a:xfrm>
            <a:off x="6500826" y="357166"/>
            <a:ext cx="2286016" cy="2928958"/>
          </a:xfrm>
          <a:prstGeom prst="rect">
            <a:avLst/>
          </a:prstGeom>
          <a:noFill/>
          <a:ln w="9525">
            <a:noFill/>
            <a:miter lim="800000"/>
            <a:headEnd/>
            <a:tailEnd/>
          </a:ln>
        </p:spPr>
      </p:pic>
      <p:sp>
        <p:nvSpPr>
          <p:cNvPr id="10" name="Прямоугольник 9"/>
          <p:cNvSpPr/>
          <p:nvPr/>
        </p:nvSpPr>
        <p:spPr>
          <a:xfrm>
            <a:off x="357158" y="428604"/>
            <a:ext cx="6500842" cy="2985433"/>
          </a:xfrm>
          <a:prstGeom prst="rect">
            <a:avLst/>
          </a:prstGeom>
        </p:spPr>
        <p:txBody>
          <a:bodyPr wrap="square">
            <a:spAutoFit/>
          </a:bodyPr>
          <a:lstStyle/>
          <a:p>
            <a:pPr algn="ctr"/>
            <a:r>
              <a:rPr lang="ru-RU" sz="2400" b="1" dirty="0" smtClean="0">
                <a:solidFill>
                  <a:srgbClr val="FF0000"/>
                </a:solidFill>
                <a:latin typeface="Times New Roman" pitchFamily="18" charset="0"/>
                <a:cs typeface="Times New Roman" pitchFamily="18" charset="0"/>
              </a:rPr>
              <a:t>Кубик </a:t>
            </a:r>
            <a:r>
              <a:rPr lang="ru-RU" sz="2400" b="1" dirty="0" err="1" smtClean="0">
                <a:solidFill>
                  <a:srgbClr val="FF0000"/>
                </a:solidFill>
                <a:latin typeface="Times New Roman" pitchFamily="18" charset="0"/>
                <a:cs typeface="Times New Roman" pitchFamily="18" charset="0"/>
              </a:rPr>
              <a:t>Блума</a:t>
            </a:r>
            <a:r>
              <a:rPr lang="ru-RU" sz="2400" b="1" dirty="0" smtClean="0">
                <a:solidFill>
                  <a:srgbClr val="FF0000"/>
                </a:solidFill>
                <a:latin typeface="Times New Roman" pitchFamily="18" charset="0"/>
                <a:cs typeface="Times New Roman" pitchFamily="18" charset="0"/>
              </a:rPr>
              <a:t> </a:t>
            </a:r>
          </a:p>
          <a:p>
            <a:r>
              <a:rPr lang="ru-RU" sz="2400" dirty="0" smtClean="0">
                <a:latin typeface="Times New Roman" pitchFamily="18" charset="0"/>
                <a:cs typeface="Times New Roman" pitchFamily="18" charset="0"/>
              </a:rPr>
              <a:t>         Цели современного образования,</a:t>
            </a:r>
          </a:p>
          <a:p>
            <a:r>
              <a:rPr lang="ru-RU" sz="2400" dirty="0" smtClean="0">
                <a:latin typeface="Times New Roman" pitchFamily="18" charset="0"/>
                <a:cs typeface="Times New Roman" pitchFamily="18" charset="0"/>
              </a:rPr>
              <a:t>обозначенные в ФГОС, заточены на </a:t>
            </a:r>
          </a:p>
          <a:p>
            <a:r>
              <a:rPr lang="ru-RU" sz="2400" dirty="0" smtClean="0">
                <a:latin typeface="Times New Roman" pitchFamily="18" charset="0"/>
                <a:cs typeface="Times New Roman" pitchFamily="18" charset="0"/>
              </a:rPr>
              <a:t>принцип </a:t>
            </a:r>
            <a:r>
              <a:rPr lang="ru-RU" sz="2400" b="1" dirty="0" smtClean="0">
                <a:latin typeface="Times New Roman" pitchFamily="18" charset="0"/>
                <a:cs typeface="Times New Roman" pitchFamily="18" charset="0"/>
              </a:rPr>
              <a:t>«учить не науке, а учить учиться». </a:t>
            </a:r>
          </a:p>
          <a:p>
            <a:r>
              <a:rPr lang="ru-RU" sz="2400" dirty="0" smtClean="0">
                <a:latin typeface="Times New Roman" pitchFamily="18" charset="0"/>
                <a:cs typeface="Times New Roman" pitchFamily="18" charset="0"/>
              </a:rPr>
              <a:t>А как развивать в ребенке навыки </a:t>
            </a:r>
          </a:p>
          <a:p>
            <a:r>
              <a:rPr lang="ru-RU" sz="2400" dirty="0" smtClean="0">
                <a:latin typeface="Times New Roman" pitchFamily="18" charset="0"/>
                <a:cs typeface="Times New Roman" pitchFamily="18" charset="0"/>
              </a:rPr>
              <a:t>математического развития? Какие приемы</a:t>
            </a:r>
          </a:p>
          <a:p>
            <a:r>
              <a:rPr lang="ru-RU" sz="2400" dirty="0" smtClean="0">
                <a:latin typeface="Times New Roman" pitchFamily="18" charset="0"/>
                <a:cs typeface="Times New Roman" pitchFamily="18" charset="0"/>
              </a:rPr>
              <a:t> и технологии использовать? </a:t>
            </a:r>
          </a:p>
          <a:p>
            <a:r>
              <a:rPr lang="ru-RU" sz="2000" dirty="0" smtClean="0">
                <a:latin typeface="Times New Roman" pitchFamily="18" charset="0"/>
                <a:cs typeface="Times New Roman" pitchFamily="18" charset="0"/>
              </a:rPr>
              <a:t>       </a:t>
            </a:r>
            <a:endParaRPr lang="ru-RU" sz="2000" dirty="0">
              <a:solidFill>
                <a:schemeClr val="accent6">
                  <a:lumMod val="60000"/>
                  <a:lumOff val="40000"/>
                </a:schemeClr>
              </a:solidFill>
              <a:latin typeface="Times New Roman" pitchFamily="18" charset="0"/>
              <a:cs typeface="Times New Roman" pitchFamily="18" charset="0"/>
            </a:endParaRPr>
          </a:p>
        </p:txBody>
      </p:sp>
      <p:sp>
        <p:nvSpPr>
          <p:cNvPr id="7" name="Прямоугольник 6"/>
          <p:cNvSpPr/>
          <p:nvPr/>
        </p:nvSpPr>
        <p:spPr>
          <a:xfrm>
            <a:off x="4357686" y="3286124"/>
            <a:ext cx="4572032" cy="2677656"/>
          </a:xfrm>
          <a:prstGeom prst="rect">
            <a:avLst/>
          </a:prstGeom>
        </p:spPr>
        <p:txBody>
          <a:bodyPr wrap="square">
            <a:spAutoFit/>
          </a:bodyPr>
          <a:lstStyle/>
          <a:p>
            <a:r>
              <a:rPr lang="ru-RU" sz="2400" dirty="0" smtClean="0">
                <a:latin typeface="Times New Roman" pitchFamily="18" charset="0"/>
                <a:cs typeface="Times New Roman" pitchFamily="18" charset="0"/>
              </a:rPr>
              <a:t>Предлагаю рассмотреть  один из  приемов технологии математического развития , разработанных американским ученым и психологом  </a:t>
            </a:r>
            <a:r>
              <a:rPr lang="ru-RU" sz="2400" dirty="0" err="1" smtClean="0">
                <a:latin typeface="Times New Roman" pitchFamily="18" charset="0"/>
                <a:cs typeface="Times New Roman" pitchFamily="18" charset="0"/>
              </a:rPr>
              <a:t>Бенджамином</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Блумом</a:t>
            </a:r>
            <a:r>
              <a:rPr lang="ru-RU" sz="2400" dirty="0" smtClean="0">
                <a:latin typeface="Times New Roman" pitchFamily="18" charset="0"/>
                <a:cs typeface="Times New Roman" pitchFamily="18" charset="0"/>
              </a:rPr>
              <a:t>.</a:t>
            </a:r>
            <a:r>
              <a:rPr lang="ru-RU" sz="2400" dirty="0" smtClean="0"/>
              <a:t>   </a:t>
            </a:r>
            <a:r>
              <a:rPr lang="ru-RU" sz="2400" dirty="0" smtClean="0">
                <a:latin typeface="Times New Roman" pitchFamily="18" charset="0"/>
                <a:cs typeface="Times New Roman" pitchFamily="18" charset="0"/>
              </a:rPr>
              <a:t>Прием называется </a:t>
            </a:r>
            <a:r>
              <a:rPr lang="ru-RU" sz="2400" b="1" dirty="0" smtClean="0">
                <a:solidFill>
                  <a:srgbClr val="FF0000"/>
                </a:solidFill>
                <a:latin typeface="Times New Roman" pitchFamily="18" charset="0"/>
                <a:cs typeface="Times New Roman" pitchFamily="18" charset="0"/>
              </a:rPr>
              <a:t>«Кубик Блума».</a:t>
            </a:r>
            <a:endParaRPr lang="ru-RU" sz="2400" b="1" dirty="0">
              <a:solidFill>
                <a:srgbClr val="FF0000"/>
              </a:solidFill>
              <a:latin typeface="Times New Roman" pitchFamily="18" charset="0"/>
              <a:cs typeface="Times New Roman"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428596" y="642918"/>
            <a:ext cx="8001056" cy="2554545"/>
          </a:xfrm>
          <a:prstGeom prst="rect">
            <a:avLst/>
          </a:prstGeom>
        </p:spPr>
        <p:txBody>
          <a:bodyPr wrap="square">
            <a:spAutoFit/>
          </a:bodyPr>
          <a:lstStyle/>
          <a:p>
            <a:pPr>
              <a:buNone/>
            </a:pPr>
            <a:r>
              <a:rPr lang="ru-RU" sz="2800" b="1" dirty="0" smtClean="0">
                <a:latin typeface="Times New Roman" pitchFamily="18" charset="0"/>
                <a:cs typeface="Times New Roman" pitchFamily="18" charset="0"/>
              </a:rPr>
              <a:t>Кубик</a:t>
            </a:r>
            <a:r>
              <a:rPr lang="ru-RU" sz="2800" dirty="0" smtClean="0">
                <a:latin typeface="Times New Roman" pitchFamily="18" charset="0"/>
                <a:cs typeface="Times New Roman" pitchFamily="18" charset="0"/>
              </a:rPr>
              <a:t> представляет собой объёмную </a:t>
            </a:r>
            <a:r>
              <a:rPr lang="ru-RU" sz="2800" i="1" dirty="0" smtClean="0">
                <a:latin typeface="Times New Roman" pitchFamily="18" charset="0"/>
                <a:cs typeface="Times New Roman" pitchFamily="18" charset="0"/>
              </a:rPr>
              <a:t>(можно бумажную, тканевую)</a:t>
            </a:r>
            <a:r>
              <a:rPr lang="ru-RU" sz="2800" dirty="0" smtClean="0">
                <a:latin typeface="Times New Roman" pitchFamily="18" charset="0"/>
                <a:cs typeface="Times New Roman" pitchFamily="18" charset="0"/>
              </a:rPr>
              <a:t> фигуру, на гранях которой написаны слова, </a:t>
            </a:r>
            <a:r>
              <a:rPr lang="ru-RU" sz="2800" u="sng" dirty="0" smtClean="0">
                <a:latin typeface="Times New Roman" pitchFamily="18" charset="0"/>
                <a:cs typeface="Times New Roman" pitchFamily="18" charset="0"/>
              </a:rPr>
              <a:t>являющиеся отправной точкой для ответа</a:t>
            </a:r>
            <a:r>
              <a:rPr lang="ru-RU" sz="2800" dirty="0" smtClean="0">
                <a:latin typeface="Times New Roman" pitchFamily="18" charset="0"/>
                <a:cs typeface="Times New Roman" pitchFamily="18" charset="0"/>
              </a:rPr>
              <a:t>: </a:t>
            </a:r>
            <a:r>
              <a:rPr lang="ru-RU" sz="2800" b="1" dirty="0" smtClean="0">
                <a:latin typeface="Times New Roman" pitchFamily="18" charset="0"/>
                <a:cs typeface="Times New Roman" pitchFamily="18" charset="0"/>
              </a:rPr>
              <a:t>назови,  почему, объясни, предложи, поделись, придумай.</a:t>
            </a:r>
          </a:p>
          <a:p>
            <a:pPr>
              <a:buNone/>
            </a:pPr>
            <a:r>
              <a:rPr lang="ru-RU" sz="2000" b="1" u="sng" dirty="0" smtClean="0"/>
              <a:t> </a:t>
            </a:r>
            <a:endParaRPr lang="ru-RU" sz="2000" dirty="0"/>
          </a:p>
        </p:txBody>
      </p:sp>
      <p:pic>
        <p:nvPicPr>
          <p:cNvPr id="1028" name="Picture 4" descr="C:\Users\HP\Desktop\IMG_20231024_131824.jpg"/>
          <p:cNvPicPr>
            <a:picLocks noChangeAspect="1" noChangeArrowheads="1"/>
          </p:cNvPicPr>
          <p:nvPr/>
        </p:nvPicPr>
        <p:blipFill>
          <a:blip r:embed="rId2" cstate="print"/>
          <a:srcRect/>
          <a:stretch>
            <a:fillRect/>
          </a:stretch>
        </p:blipFill>
        <p:spPr bwMode="auto">
          <a:xfrm>
            <a:off x="571472" y="2928934"/>
            <a:ext cx="2500330" cy="2500330"/>
          </a:xfrm>
          <a:prstGeom prst="rect">
            <a:avLst/>
          </a:prstGeom>
          <a:noFill/>
        </p:spPr>
      </p:pic>
      <p:pic>
        <p:nvPicPr>
          <p:cNvPr id="1029" name="Picture 5" descr="C:\Users\HP\Desktop\IMG_20231024_131804.jpg"/>
          <p:cNvPicPr>
            <a:picLocks noChangeAspect="1" noChangeArrowheads="1"/>
          </p:cNvPicPr>
          <p:nvPr/>
        </p:nvPicPr>
        <p:blipFill>
          <a:blip r:embed="rId3" cstate="print"/>
          <a:srcRect/>
          <a:stretch>
            <a:fillRect/>
          </a:stretch>
        </p:blipFill>
        <p:spPr bwMode="auto">
          <a:xfrm rot="5400000">
            <a:off x="3196817" y="2982513"/>
            <a:ext cx="2500332" cy="2393173"/>
          </a:xfrm>
          <a:prstGeom prst="rect">
            <a:avLst/>
          </a:prstGeom>
          <a:noFill/>
        </p:spPr>
      </p:pic>
      <p:pic>
        <p:nvPicPr>
          <p:cNvPr id="1030" name="Picture 6" descr="C:\Users\HP\Desktop\IMG_20231024_131913.jpg"/>
          <p:cNvPicPr>
            <a:picLocks noChangeAspect="1" noChangeArrowheads="1"/>
          </p:cNvPicPr>
          <p:nvPr/>
        </p:nvPicPr>
        <p:blipFill>
          <a:blip r:embed="rId4" cstate="print"/>
          <a:srcRect/>
          <a:stretch>
            <a:fillRect/>
          </a:stretch>
        </p:blipFill>
        <p:spPr bwMode="auto">
          <a:xfrm rot="10800000">
            <a:off x="5929322" y="2857496"/>
            <a:ext cx="2714644" cy="2428892"/>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4294967295"/>
          </p:nvPr>
        </p:nvSpPr>
        <p:spPr>
          <a:xfrm>
            <a:off x="285720" y="357188"/>
            <a:ext cx="8643998" cy="6215084"/>
          </a:xfrm>
        </p:spPr>
        <p:txBody>
          <a:bodyPr>
            <a:normAutofit/>
          </a:bodyPr>
          <a:lstStyle/>
          <a:p>
            <a:pPr>
              <a:buNone/>
            </a:pPr>
            <a:r>
              <a:rPr lang="ru-RU" sz="2600" dirty="0" smtClean="0">
                <a:latin typeface="Times New Roman" pitchFamily="18" charset="0"/>
                <a:cs typeface="Times New Roman" pitchFamily="18" charset="0"/>
              </a:rPr>
              <a:t>При работе с </a:t>
            </a:r>
            <a:r>
              <a:rPr lang="ru-RU" sz="2600" b="1" dirty="0" smtClean="0">
                <a:latin typeface="Times New Roman" pitchFamily="18" charset="0"/>
                <a:cs typeface="Times New Roman" pitchFamily="18" charset="0"/>
              </a:rPr>
              <a:t>помощью методики Блума </a:t>
            </a:r>
            <a:r>
              <a:rPr lang="ru-RU" sz="2600" u="sng" dirty="0" smtClean="0">
                <a:latin typeface="Times New Roman" pitchFamily="18" charset="0"/>
                <a:cs typeface="Times New Roman" pitchFamily="18" charset="0"/>
              </a:rPr>
              <a:t>решаются следующие задачи</a:t>
            </a:r>
            <a:r>
              <a:rPr lang="ru-RU" sz="2600" dirty="0" smtClean="0">
                <a:latin typeface="Times New Roman" pitchFamily="18" charset="0"/>
                <a:cs typeface="Times New Roman" pitchFamily="18" charset="0"/>
              </a:rPr>
              <a:t>:</a:t>
            </a:r>
          </a:p>
          <a:p>
            <a:pPr>
              <a:buNone/>
            </a:pPr>
            <a:r>
              <a:rPr lang="ru-RU" sz="2600" b="1" dirty="0" smtClean="0">
                <a:latin typeface="Times New Roman" pitchFamily="18" charset="0"/>
                <a:cs typeface="Times New Roman" pitchFamily="18" charset="0"/>
              </a:rPr>
              <a:t>      Грань </a:t>
            </a:r>
            <a:r>
              <a:rPr lang="ru-RU" sz="2600" b="1" i="1" dirty="0" smtClean="0">
                <a:latin typeface="Times New Roman" pitchFamily="18" charset="0"/>
                <a:cs typeface="Times New Roman" pitchFamily="18" charset="0"/>
              </a:rPr>
              <a:t>«Назови</a:t>
            </a:r>
            <a:r>
              <a:rPr lang="ru-RU" sz="2600" i="1" dirty="0" smtClean="0">
                <a:latin typeface="Times New Roman" pitchFamily="18" charset="0"/>
                <a:cs typeface="Times New Roman" pitchFamily="18" charset="0"/>
              </a:rPr>
              <a:t>»</a:t>
            </a:r>
            <a:r>
              <a:rPr lang="ru-RU" sz="2600" dirty="0" smtClean="0">
                <a:latin typeface="Times New Roman" pitchFamily="18" charset="0"/>
                <a:cs typeface="Times New Roman" pitchFamily="18" charset="0"/>
              </a:rPr>
              <a:t> - </a:t>
            </a:r>
          </a:p>
          <a:p>
            <a:pPr marL="514350" indent="-514350">
              <a:buNone/>
            </a:pPr>
            <a:r>
              <a:rPr lang="ru-RU" sz="2600" dirty="0" smtClean="0">
                <a:latin typeface="Times New Roman" pitchFamily="18" charset="0"/>
                <a:cs typeface="Times New Roman" pitchFamily="18" charset="0"/>
              </a:rPr>
              <a:t>     </a:t>
            </a:r>
            <a:r>
              <a:rPr lang="ru-RU" sz="2400" dirty="0" smtClean="0">
                <a:latin typeface="Times New Roman" pitchFamily="18" charset="0"/>
                <a:cs typeface="Times New Roman" pitchFamily="18" charset="0"/>
              </a:rPr>
              <a:t>Предполагает воспроизведение знаний. Это самые простые вопросы. Ребёнку предлагается просто назвать предмет, явление, термин и т. д.</a:t>
            </a:r>
          </a:p>
          <a:p>
            <a:pPr>
              <a:buNone/>
            </a:pPr>
            <a:r>
              <a:rPr lang="ru-RU" sz="2400" dirty="0" smtClean="0">
                <a:solidFill>
                  <a:srgbClr val="FF0000"/>
                </a:solidFill>
                <a:latin typeface="Times New Roman" pitchFamily="18" charset="0"/>
                <a:cs typeface="Times New Roman" pitchFamily="18" charset="0"/>
              </a:rPr>
              <a:t>  </a:t>
            </a:r>
            <a:r>
              <a:rPr lang="ru-RU" sz="2400" b="1" dirty="0" smtClean="0">
                <a:latin typeface="Times New Roman" pitchFamily="18" charset="0"/>
                <a:cs typeface="Times New Roman" pitchFamily="18" charset="0"/>
              </a:rPr>
              <a:t>Например:</a:t>
            </a:r>
            <a:r>
              <a:rPr lang="ru-RU" sz="2400" dirty="0" smtClean="0">
                <a:latin typeface="Times New Roman" pitchFamily="18" charset="0"/>
                <a:cs typeface="Times New Roman" pitchFamily="18" charset="0"/>
              </a:rPr>
              <a:t> - назови предметы похожие на овал…..</a:t>
            </a:r>
          </a:p>
          <a:p>
            <a:pPr>
              <a:buNone/>
            </a:pPr>
            <a:r>
              <a:rPr lang="ru-RU" sz="2400" dirty="0" smtClean="0">
                <a:latin typeface="Times New Roman" pitchFamily="18" charset="0"/>
                <a:cs typeface="Times New Roman" pitchFamily="18" charset="0"/>
              </a:rPr>
              <a:t>                    -  назови части суток…….</a:t>
            </a:r>
          </a:p>
          <a:p>
            <a:pPr>
              <a:buNone/>
            </a:pPr>
            <a:r>
              <a:rPr lang="ru-RU" sz="2400" dirty="0" smtClean="0">
                <a:latin typeface="Times New Roman" pitchFamily="18" charset="0"/>
                <a:cs typeface="Times New Roman" pitchFamily="18" charset="0"/>
              </a:rPr>
              <a:t>Данный блок можно </a:t>
            </a:r>
          </a:p>
          <a:p>
            <a:pPr>
              <a:buNone/>
            </a:pPr>
            <a:r>
              <a:rPr lang="ru-RU" sz="2400" dirty="0" smtClean="0">
                <a:latin typeface="Times New Roman" pitchFamily="18" charset="0"/>
                <a:cs typeface="Times New Roman" pitchFamily="18" charset="0"/>
              </a:rPr>
              <a:t>разнообразить </a:t>
            </a:r>
          </a:p>
          <a:p>
            <a:pPr>
              <a:buNone/>
            </a:pPr>
            <a:r>
              <a:rPr lang="ru-RU" sz="2400" dirty="0" smtClean="0">
                <a:latin typeface="Times New Roman" pitchFamily="18" charset="0"/>
                <a:cs typeface="Times New Roman" pitchFamily="18" charset="0"/>
              </a:rPr>
              <a:t>вариативными заданиями, </a:t>
            </a:r>
          </a:p>
          <a:p>
            <a:pPr>
              <a:buNone/>
            </a:pPr>
            <a:r>
              <a:rPr lang="ru-RU" sz="2400" dirty="0" smtClean="0">
                <a:latin typeface="Times New Roman" pitchFamily="18" charset="0"/>
                <a:cs typeface="Times New Roman" pitchFamily="18" charset="0"/>
              </a:rPr>
              <a:t>которые помогают проверить </a:t>
            </a:r>
          </a:p>
          <a:p>
            <a:pPr>
              <a:buNone/>
            </a:pPr>
            <a:r>
              <a:rPr lang="ru-RU" sz="2400" dirty="0" smtClean="0">
                <a:latin typeface="Times New Roman" pitchFamily="18" charset="0"/>
                <a:cs typeface="Times New Roman" pitchFamily="18" charset="0"/>
              </a:rPr>
              <a:t>самые общие знания по теме</a:t>
            </a:r>
            <a:r>
              <a:rPr lang="ru-RU" sz="2600" dirty="0" smtClean="0">
                <a:latin typeface="Times New Roman" pitchFamily="18" charset="0"/>
                <a:cs typeface="Times New Roman" pitchFamily="18" charset="0"/>
              </a:rPr>
              <a:t>. </a:t>
            </a:r>
          </a:p>
          <a:p>
            <a:pPr>
              <a:buNone/>
            </a:pPr>
            <a:r>
              <a:rPr lang="ru-RU" sz="2600" dirty="0" smtClean="0">
                <a:latin typeface="Times New Roman" pitchFamily="18" charset="0"/>
                <a:cs typeface="Times New Roman" pitchFamily="18" charset="0"/>
              </a:rPr>
              <a:t> </a:t>
            </a:r>
            <a:endParaRPr lang="ru-RU" dirty="0" smtClean="0"/>
          </a:p>
          <a:p>
            <a:endParaRPr lang="ru-RU"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71472" y="1643050"/>
            <a:ext cx="5715040" cy="3539430"/>
          </a:xfrm>
          <a:prstGeom prst="rect">
            <a:avLst/>
          </a:prstGeom>
        </p:spPr>
        <p:txBody>
          <a:bodyPr wrap="square">
            <a:spAutoFit/>
          </a:bodyPr>
          <a:lstStyle/>
          <a:p>
            <a:pPr>
              <a:buNone/>
            </a:pPr>
            <a:r>
              <a:rPr lang="ru-RU" sz="2800" b="1" dirty="0" smtClean="0">
                <a:latin typeface="Times New Roman" pitchFamily="18" charset="0"/>
                <a:cs typeface="Times New Roman" pitchFamily="18" charset="0"/>
              </a:rPr>
              <a:t>Развитие</a:t>
            </a:r>
            <a:r>
              <a:rPr lang="ru-RU" sz="2800" dirty="0" smtClean="0">
                <a:latin typeface="Times New Roman" pitchFamily="18" charset="0"/>
                <a:cs typeface="Times New Roman" pitchFamily="18" charset="0"/>
              </a:rPr>
              <a:t> умения видеть и формулировать причинно-следственные связи, то есть описать процессы, которые происходят с указанным предметом, явлением.</a:t>
            </a:r>
          </a:p>
          <a:p>
            <a:pPr>
              <a:buNone/>
            </a:pPr>
            <a:endParaRPr lang="ru-RU" sz="2800" b="1" u="sng" dirty="0" smtClean="0">
              <a:latin typeface="Times New Roman" pitchFamily="18" charset="0"/>
              <a:cs typeface="Times New Roman" pitchFamily="18" charset="0"/>
            </a:endParaRPr>
          </a:p>
          <a:p>
            <a:pPr>
              <a:buNone/>
            </a:pPr>
            <a:r>
              <a:rPr lang="ru-RU" sz="2800" b="1" dirty="0" smtClean="0">
                <a:latin typeface="Times New Roman" pitchFamily="18" charset="0"/>
                <a:cs typeface="Times New Roman" pitchFamily="18" charset="0"/>
              </a:rPr>
              <a:t>Например: </a:t>
            </a:r>
            <a:r>
              <a:rPr lang="ru-RU" sz="2800" dirty="0" smtClean="0">
                <a:latin typeface="Times New Roman" pitchFamily="18" charset="0"/>
                <a:cs typeface="Times New Roman" pitchFamily="18" charset="0"/>
              </a:rPr>
              <a:t>Почему круг нельзя назвать прямоугольником……</a:t>
            </a:r>
          </a:p>
        </p:txBody>
      </p:sp>
      <p:sp>
        <p:nvSpPr>
          <p:cNvPr id="4" name="Прямоугольник 3"/>
          <p:cNvSpPr/>
          <p:nvPr/>
        </p:nvSpPr>
        <p:spPr>
          <a:xfrm>
            <a:off x="857225" y="1000108"/>
            <a:ext cx="2857520" cy="523220"/>
          </a:xfrm>
          <a:prstGeom prst="rect">
            <a:avLst/>
          </a:prstGeom>
        </p:spPr>
        <p:txBody>
          <a:bodyPr wrap="square">
            <a:spAutoFit/>
          </a:bodyPr>
          <a:lstStyle/>
          <a:p>
            <a:r>
              <a:rPr lang="ru-RU" sz="2800" b="1" dirty="0" smtClean="0">
                <a:solidFill>
                  <a:prstClr val="black"/>
                </a:solidFill>
                <a:latin typeface="Times New Roman" pitchFamily="18" charset="0"/>
                <a:cs typeface="Times New Roman" pitchFamily="18" charset="0"/>
              </a:rPr>
              <a:t>Грань </a:t>
            </a:r>
            <a:r>
              <a:rPr lang="ru-RU" sz="2800" b="1" i="1" dirty="0" smtClean="0">
                <a:solidFill>
                  <a:prstClr val="black"/>
                </a:solidFill>
                <a:latin typeface="Times New Roman" pitchFamily="18" charset="0"/>
                <a:cs typeface="Times New Roman" pitchFamily="18" charset="0"/>
              </a:rPr>
              <a:t>«Почему» </a:t>
            </a:r>
            <a:endParaRPr lang="ru-RU" dirty="0"/>
          </a:p>
        </p:txBody>
      </p:sp>
      <p:sp>
        <p:nvSpPr>
          <p:cNvPr id="5" name="Овальная выноска 4"/>
          <p:cNvSpPr/>
          <p:nvPr/>
        </p:nvSpPr>
        <p:spPr>
          <a:xfrm rot="20119244">
            <a:off x="6173632" y="4837506"/>
            <a:ext cx="2525432" cy="1038332"/>
          </a:xfrm>
          <a:prstGeom prst="wedgeEllipseCallou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ru-RU" b="1"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Почему?</a:t>
            </a:r>
            <a:endParaRPr lang="ru-RU"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6" name="Овальная выноска 5"/>
          <p:cNvSpPr/>
          <p:nvPr/>
        </p:nvSpPr>
        <p:spPr>
          <a:xfrm rot="1232272">
            <a:off x="6516601" y="3217406"/>
            <a:ext cx="2214546" cy="898400"/>
          </a:xfrm>
          <a:prstGeom prst="wedgeEllipse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ru-RU" b="1" dirty="0" smtClean="0">
                <a:solidFill>
                  <a:schemeClr val="tx1"/>
                </a:solidFill>
                <a:latin typeface="Times New Roman" pitchFamily="18" charset="0"/>
                <a:cs typeface="Times New Roman" pitchFamily="18" charset="0"/>
              </a:rPr>
              <a:t>Почему?</a:t>
            </a:r>
            <a:endParaRPr lang="ru-RU" b="1" dirty="0">
              <a:solidFill>
                <a:schemeClr val="tx1"/>
              </a:solidFill>
              <a:latin typeface="Times New Roman" pitchFamily="18" charset="0"/>
              <a:cs typeface="Times New Roman" pitchFamily="18" charset="0"/>
            </a:endParaRPr>
          </a:p>
        </p:txBody>
      </p:sp>
      <p:pic>
        <p:nvPicPr>
          <p:cNvPr id="7" name="Рисунок 6" descr="https://pbs.twimg.com/profile_images/567760354055163905/iXlNhdz_.png"/>
          <p:cNvPicPr/>
          <p:nvPr/>
        </p:nvPicPr>
        <p:blipFill>
          <a:blip r:embed="rId2"/>
          <a:srcRect r="8217" b="6655"/>
          <a:stretch>
            <a:fillRect/>
          </a:stretch>
        </p:blipFill>
        <p:spPr bwMode="auto">
          <a:xfrm>
            <a:off x="6072198" y="428604"/>
            <a:ext cx="2733675" cy="2619375"/>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928926" y="1285860"/>
            <a:ext cx="5857916" cy="4524315"/>
          </a:xfrm>
          <a:prstGeom prst="rect">
            <a:avLst/>
          </a:prstGeom>
        </p:spPr>
        <p:txBody>
          <a:bodyPr wrap="square">
            <a:spAutoFit/>
          </a:bodyPr>
          <a:lstStyle/>
          <a:p>
            <a:pPr>
              <a:buNone/>
            </a:pPr>
            <a:r>
              <a:rPr lang="ru-RU" b="1" dirty="0" smtClean="0">
                <a:latin typeface="Times New Roman" pitchFamily="18" charset="0"/>
                <a:cs typeface="Times New Roman" pitchFamily="18" charset="0"/>
              </a:rPr>
              <a:t> </a:t>
            </a:r>
            <a:r>
              <a:rPr lang="ru-RU" sz="2400" dirty="0" smtClean="0">
                <a:latin typeface="Times New Roman" pitchFamily="18" charset="0"/>
                <a:cs typeface="Times New Roman" pitchFamily="18" charset="0"/>
              </a:rPr>
              <a:t> На данной  гране  находятся  вопросы уточняющие. Они помогают увидеть проблему в разных аспектах и сфокусировать внимание на всех сторонах заданной проблемы.</a:t>
            </a:r>
          </a:p>
          <a:p>
            <a:pPr>
              <a:buNone/>
            </a:pPr>
            <a:r>
              <a:rPr lang="ru-RU" sz="2400" dirty="0" smtClean="0">
                <a:latin typeface="Times New Roman" pitchFamily="18" charset="0"/>
                <a:cs typeface="Times New Roman" pitchFamily="18" charset="0"/>
              </a:rPr>
              <a:t>     Дополнительные фразы, которые помогут </a:t>
            </a:r>
            <a:r>
              <a:rPr lang="ru-RU" sz="2400" u="sng" dirty="0" smtClean="0">
                <a:latin typeface="Times New Roman" pitchFamily="18" charset="0"/>
                <a:cs typeface="Times New Roman" pitchFamily="18" charset="0"/>
              </a:rPr>
              <a:t>сформулировать вопросы этого блока</a:t>
            </a:r>
            <a:r>
              <a:rPr lang="ru-RU" sz="2400" dirty="0" smtClean="0">
                <a:latin typeface="Times New Roman" pitchFamily="18" charset="0"/>
                <a:cs typeface="Times New Roman" pitchFamily="18" charset="0"/>
              </a:rPr>
              <a:t>:</a:t>
            </a:r>
          </a:p>
          <a:p>
            <a:pPr>
              <a:buNone/>
            </a:pPr>
            <a:r>
              <a:rPr lang="ru-RU" sz="2400" b="1" dirty="0" smtClean="0">
                <a:latin typeface="Times New Roman" pitchFamily="18" charset="0"/>
                <a:cs typeface="Times New Roman" pitchFamily="18" charset="0"/>
              </a:rPr>
              <a:t>Например:</a:t>
            </a:r>
          </a:p>
          <a:p>
            <a:pPr>
              <a:buNone/>
            </a:pPr>
            <a:r>
              <a:rPr lang="ru-RU" sz="2400" dirty="0" smtClean="0">
                <a:latin typeface="Times New Roman" pitchFamily="18" charset="0"/>
                <a:cs typeface="Times New Roman" pitchFamily="18" charset="0"/>
              </a:rPr>
              <a:t>    - Объясни, почему круг может катится а треугольник нет ….</a:t>
            </a:r>
          </a:p>
          <a:p>
            <a:pPr>
              <a:buNone/>
            </a:pPr>
            <a:r>
              <a:rPr lang="ru-RU" sz="2400" dirty="0" smtClean="0">
                <a:latin typeface="Times New Roman" pitchFamily="18" charset="0"/>
                <a:cs typeface="Times New Roman" pitchFamily="18" charset="0"/>
              </a:rPr>
              <a:t>    - Объясни, что такое квадрат…</a:t>
            </a:r>
          </a:p>
        </p:txBody>
      </p:sp>
      <p:sp>
        <p:nvSpPr>
          <p:cNvPr id="4" name="Прямоугольник 3"/>
          <p:cNvSpPr/>
          <p:nvPr/>
        </p:nvSpPr>
        <p:spPr>
          <a:xfrm>
            <a:off x="571473" y="714356"/>
            <a:ext cx="3286148" cy="523220"/>
          </a:xfrm>
          <a:prstGeom prst="rect">
            <a:avLst/>
          </a:prstGeom>
        </p:spPr>
        <p:txBody>
          <a:bodyPr wrap="square">
            <a:spAutoFit/>
          </a:bodyPr>
          <a:lstStyle/>
          <a:p>
            <a:r>
              <a:rPr lang="ru-RU" sz="2800" b="1" dirty="0" smtClean="0">
                <a:solidFill>
                  <a:prstClr val="black"/>
                </a:solidFill>
                <a:latin typeface="Times New Roman" pitchFamily="18" charset="0"/>
                <a:cs typeface="Times New Roman" pitchFamily="18" charset="0"/>
              </a:rPr>
              <a:t>Грань </a:t>
            </a:r>
            <a:r>
              <a:rPr lang="ru-RU" sz="2800" b="1" i="1" dirty="0" smtClean="0">
                <a:solidFill>
                  <a:prstClr val="black"/>
                </a:solidFill>
                <a:latin typeface="Times New Roman" pitchFamily="18" charset="0"/>
                <a:cs typeface="Times New Roman" pitchFamily="18" charset="0"/>
              </a:rPr>
              <a:t>«Объясни</a:t>
            </a:r>
            <a:r>
              <a:rPr lang="ru-RU" sz="2800" i="1" dirty="0" smtClean="0">
                <a:solidFill>
                  <a:prstClr val="black"/>
                </a:solidFill>
                <a:latin typeface="Times New Roman" pitchFamily="18" charset="0"/>
                <a:cs typeface="Times New Roman" pitchFamily="18" charset="0"/>
              </a:rPr>
              <a:t>»</a:t>
            </a:r>
            <a:endParaRPr lang="ru-RU" sz="2800" dirty="0"/>
          </a:p>
        </p:txBody>
      </p:sp>
      <p:sp>
        <p:nvSpPr>
          <p:cNvPr id="5" name="Овальная выноска 4"/>
          <p:cNvSpPr/>
          <p:nvPr/>
        </p:nvSpPr>
        <p:spPr>
          <a:xfrm rot="20449171">
            <a:off x="372933" y="1645770"/>
            <a:ext cx="2214546" cy="898400"/>
          </a:xfrm>
          <a:prstGeom prst="wedgeEllipseCallou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ru-RU" sz="2000" b="1" dirty="0" smtClean="0">
                <a:solidFill>
                  <a:schemeClr val="tx1"/>
                </a:solidFill>
                <a:latin typeface="Times New Roman" pitchFamily="18" charset="0"/>
                <a:cs typeface="Times New Roman" pitchFamily="18" charset="0"/>
              </a:rPr>
              <a:t>Объясни</a:t>
            </a:r>
            <a:endParaRPr lang="ru-RU" sz="2000" b="1" dirty="0">
              <a:solidFill>
                <a:schemeClr val="tx1"/>
              </a:solidFill>
              <a:latin typeface="Times New Roman" pitchFamily="18" charset="0"/>
              <a:cs typeface="Times New Roman" pitchFamily="18" charset="0"/>
            </a:endParaRPr>
          </a:p>
        </p:txBody>
      </p:sp>
      <p:pic>
        <p:nvPicPr>
          <p:cNvPr id="6" name="Рисунок 5" descr="https://i.pinimg.com/originals/7b/9b/b6/7b9bb61a04e879b5ef7ad6544ff0cb47.jpg"/>
          <p:cNvPicPr/>
          <p:nvPr/>
        </p:nvPicPr>
        <p:blipFill>
          <a:blip r:embed="rId2" cstate="print"/>
          <a:srcRect l="2083" t="18812" r="2431" b="17162"/>
          <a:stretch>
            <a:fillRect/>
          </a:stretch>
        </p:blipFill>
        <p:spPr bwMode="auto">
          <a:xfrm>
            <a:off x="357158" y="3929066"/>
            <a:ext cx="2286016" cy="1643074"/>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4294967295"/>
          </p:nvPr>
        </p:nvSpPr>
        <p:spPr>
          <a:xfrm>
            <a:off x="357157" y="357188"/>
            <a:ext cx="5786479" cy="5500704"/>
          </a:xfrm>
        </p:spPr>
        <p:txBody>
          <a:bodyPr>
            <a:noAutofit/>
          </a:bodyPr>
          <a:lstStyle/>
          <a:p>
            <a:pPr>
              <a:buNone/>
            </a:pPr>
            <a:r>
              <a:rPr lang="ru-RU" sz="2400" b="1" dirty="0" smtClean="0">
                <a:latin typeface="Times New Roman" pitchFamily="18" charset="0"/>
                <a:cs typeface="Times New Roman" pitchFamily="18" charset="0"/>
              </a:rPr>
              <a:t>               </a:t>
            </a:r>
          </a:p>
          <a:p>
            <a:pPr>
              <a:buNone/>
            </a:pPr>
            <a:r>
              <a:rPr lang="ru-RU" sz="2400" b="1" dirty="0" smtClean="0">
                <a:latin typeface="Times New Roman" pitchFamily="18" charset="0"/>
                <a:cs typeface="Times New Roman" pitchFamily="18" charset="0"/>
              </a:rPr>
              <a:t>    Грань </a:t>
            </a:r>
            <a:r>
              <a:rPr lang="ru-RU" sz="2400" b="1" i="1" dirty="0" smtClean="0">
                <a:latin typeface="Times New Roman" pitchFamily="18" charset="0"/>
                <a:cs typeface="Times New Roman" pitchFamily="18" charset="0"/>
              </a:rPr>
              <a:t>«Придумай»</a:t>
            </a:r>
            <a:endParaRPr lang="ru-RU" sz="2400" b="1" dirty="0" smtClean="0">
              <a:latin typeface="Times New Roman" pitchFamily="18" charset="0"/>
              <a:cs typeface="Times New Roman" pitchFamily="18" charset="0"/>
            </a:endParaRPr>
          </a:p>
          <a:p>
            <a:pPr>
              <a:buNone/>
            </a:pPr>
            <a:r>
              <a:rPr lang="ru-RU" sz="2400" dirty="0" smtClean="0">
                <a:latin typeface="Times New Roman" pitchFamily="18" charset="0"/>
                <a:cs typeface="Times New Roman" pitchFamily="18" charset="0"/>
              </a:rPr>
              <a:t>   </a:t>
            </a:r>
          </a:p>
          <a:p>
            <a:pPr>
              <a:buNone/>
            </a:pPr>
            <a:r>
              <a:rPr lang="ru-RU" sz="2400" b="1" dirty="0" smtClean="0">
                <a:latin typeface="Times New Roman" pitchFamily="18" charset="0"/>
                <a:cs typeface="Times New Roman" pitchFamily="18" charset="0"/>
              </a:rPr>
              <a:t>       Активизация</a:t>
            </a:r>
            <a:r>
              <a:rPr lang="ru-RU" sz="2400" dirty="0" smtClean="0">
                <a:latin typeface="Times New Roman" pitchFamily="18" charset="0"/>
                <a:cs typeface="Times New Roman" pitchFamily="18" charset="0"/>
              </a:rPr>
              <a:t> мыслительной деятельности, анализ и оценка полученных знаний. Вопросы этой категории подразумевают творческие задания, которые содержат в себе элемент предположения, вымысла.</a:t>
            </a:r>
            <a:r>
              <a:rPr lang="ru-RU" sz="2400" u="sng" dirty="0" smtClean="0">
                <a:latin typeface="Times New Roman" pitchFamily="18" charset="0"/>
                <a:cs typeface="Times New Roman" pitchFamily="18" charset="0"/>
              </a:rPr>
              <a:t> </a:t>
            </a:r>
          </a:p>
          <a:p>
            <a:pPr>
              <a:buNone/>
            </a:pPr>
            <a:endParaRPr lang="ru-RU" sz="2400" b="1" u="sng" dirty="0" smtClean="0">
              <a:latin typeface="Times New Roman" pitchFamily="18" charset="0"/>
              <a:cs typeface="Times New Roman" pitchFamily="18" charset="0"/>
            </a:endParaRPr>
          </a:p>
          <a:p>
            <a:pPr>
              <a:buNone/>
            </a:pPr>
            <a:r>
              <a:rPr lang="ru-RU" sz="2400" b="1" dirty="0" smtClean="0">
                <a:latin typeface="Times New Roman" pitchFamily="18" charset="0"/>
                <a:cs typeface="Times New Roman" pitchFamily="18" charset="0"/>
              </a:rPr>
              <a:t>     Например: </a:t>
            </a:r>
            <a:r>
              <a:rPr lang="ru-RU" sz="2400" dirty="0" smtClean="0">
                <a:latin typeface="Times New Roman" pitchFamily="18" charset="0"/>
                <a:cs typeface="Times New Roman" pitchFamily="18" charset="0"/>
              </a:rPr>
              <a:t>Придумай, что может быть квадратным (треугольным, круглым…..) </a:t>
            </a:r>
          </a:p>
          <a:p>
            <a:endParaRPr lang="ru-RU" sz="2400" dirty="0" smtClean="0">
              <a:latin typeface="Times New Roman" pitchFamily="18" charset="0"/>
              <a:cs typeface="Times New Roman" pitchFamily="18" charset="0"/>
            </a:endParaRPr>
          </a:p>
          <a:p>
            <a:pPr>
              <a:buNone/>
            </a:pPr>
            <a:endParaRPr lang="ru-RU" sz="2400" dirty="0">
              <a:latin typeface="Times New Roman" pitchFamily="18" charset="0"/>
              <a:cs typeface="Times New Roman" pitchFamily="18" charset="0"/>
            </a:endParaRPr>
          </a:p>
        </p:txBody>
      </p:sp>
      <p:sp>
        <p:nvSpPr>
          <p:cNvPr id="5" name="Овальная выноска 4"/>
          <p:cNvSpPr/>
          <p:nvPr/>
        </p:nvSpPr>
        <p:spPr>
          <a:xfrm rot="1232272">
            <a:off x="6223325" y="1044354"/>
            <a:ext cx="2451281" cy="898400"/>
          </a:xfrm>
          <a:prstGeom prst="wedgeEllipseCallou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ru-RU" sz="2400" b="1" dirty="0" smtClean="0">
                <a:solidFill>
                  <a:schemeClr val="accent1">
                    <a:lumMod val="20000"/>
                    <a:lumOff val="80000"/>
                  </a:schemeClr>
                </a:solidFill>
                <a:latin typeface="Times New Roman" pitchFamily="18" charset="0"/>
                <a:cs typeface="Times New Roman" pitchFamily="18" charset="0"/>
              </a:rPr>
              <a:t>Придумай</a:t>
            </a:r>
            <a:endParaRPr lang="ru-RU" sz="2400" b="1" dirty="0">
              <a:solidFill>
                <a:schemeClr val="accent1">
                  <a:lumMod val="20000"/>
                  <a:lumOff val="80000"/>
                </a:schemeClr>
              </a:solidFill>
              <a:latin typeface="Times New Roman" pitchFamily="18" charset="0"/>
              <a:cs typeface="Times New Roman" pitchFamily="18" charset="0"/>
            </a:endParaRPr>
          </a:p>
        </p:txBody>
      </p:sp>
      <p:pic>
        <p:nvPicPr>
          <p:cNvPr id="6" name="Рисунок 5" descr="https://migrant-mobile.com/wp-content/uploads/2021/01/8.jpg"/>
          <p:cNvPicPr/>
          <p:nvPr/>
        </p:nvPicPr>
        <p:blipFill>
          <a:blip r:embed="rId2" cstate="print"/>
          <a:srcRect/>
          <a:stretch>
            <a:fillRect/>
          </a:stretch>
        </p:blipFill>
        <p:spPr bwMode="auto">
          <a:xfrm>
            <a:off x="6072198" y="3357563"/>
            <a:ext cx="2681280" cy="2214578"/>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500430" y="714356"/>
            <a:ext cx="5357850" cy="5262979"/>
          </a:xfrm>
          <a:prstGeom prst="rect">
            <a:avLst/>
          </a:prstGeom>
        </p:spPr>
        <p:txBody>
          <a:bodyPr wrap="square">
            <a:spAutoFit/>
          </a:bodyPr>
          <a:lstStyle/>
          <a:p>
            <a:r>
              <a:rPr lang="ru-RU" sz="2400" dirty="0" smtClean="0">
                <a:latin typeface="Times New Roman" pitchFamily="18" charset="0"/>
                <a:cs typeface="Times New Roman" pitchFamily="18" charset="0"/>
              </a:rPr>
              <a:t>      Развитие эмоциональной стороны личности. Вопросы данной  категории дают ребенку возможность выразить свое личное мнение, основываясь на личном опыте. Вопросам этого блока желательно добавлять эмоциональную окраску. То есть, сконцентрировать внимание на ощущениях и чувствах детей, его эмоциях, которые вызваны названной темой. </a:t>
            </a:r>
          </a:p>
          <a:p>
            <a:endParaRPr lang="ru-RU" sz="2400" dirty="0" smtClean="0">
              <a:latin typeface="Times New Roman" pitchFamily="18" charset="0"/>
              <a:cs typeface="Times New Roman" pitchFamily="18" charset="0"/>
            </a:endParaRPr>
          </a:p>
          <a:p>
            <a:r>
              <a:rPr lang="ru-RU" sz="2400" b="1" dirty="0" smtClean="0">
                <a:latin typeface="Times New Roman" pitchFamily="18" charset="0"/>
                <a:cs typeface="Times New Roman" pitchFamily="18" charset="0"/>
              </a:rPr>
              <a:t>Например: </a:t>
            </a:r>
            <a:r>
              <a:rPr lang="ru-RU" sz="2400" dirty="0" smtClean="0">
                <a:latin typeface="Times New Roman" pitchFamily="18" charset="0"/>
                <a:cs typeface="Times New Roman" pitchFamily="18" charset="0"/>
              </a:rPr>
              <a:t>поделись своими наблюдениями:  где ты встречал квадратные предметы?</a:t>
            </a:r>
            <a:endParaRPr lang="ru-RU" sz="2400" dirty="0"/>
          </a:p>
        </p:txBody>
      </p:sp>
      <p:sp>
        <p:nvSpPr>
          <p:cNvPr id="3" name="Прямоугольник 2"/>
          <p:cNvSpPr/>
          <p:nvPr/>
        </p:nvSpPr>
        <p:spPr>
          <a:xfrm>
            <a:off x="428597" y="642918"/>
            <a:ext cx="3143271" cy="523220"/>
          </a:xfrm>
          <a:prstGeom prst="rect">
            <a:avLst/>
          </a:prstGeom>
        </p:spPr>
        <p:txBody>
          <a:bodyPr wrap="square">
            <a:spAutoFit/>
          </a:bodyPr>
          <a:lstStyle/>
          <a:p>
            <a:r>
              <a:rPr lang="ru-RU" sz="2800" b="1" dirty="0" smtClean="0">
                <a:solidFill>
                  <a:prstClr val="black"/>
                </a:solidFill>
                <a:latin typeface="Times New Roman" pitchFamily="18" charset="0"/>
                <a:cs typeface="Times New Roman" pitchFamily="18" charset="0"/>
              </a:rPr>
              <a:t>Грань </a:t>
            </a:r>
            <a:r>
              <a:rPr lang="ru-RU" sz="2800" b="1" i="1" dirty="0" smtClean="0">
                <a:solidFill>
                  <a:prstClr val="black"/>
                </a:solidFill>
                <a:latin typeface="Times New Roman" pitchFamily="18" charset="0"/>
                <a:cs typeface="Times New Roman" pitchFamily="18" charset="0"/>
              </a:rPr>
              <a:t>«Поделись»</a:t>
            </a:r>
            <a:endParaRPr lang="ru-RU" sz="2800" dirty="0"/>
          </a:p>
        </p:txBody>
      </p:sp>
      <p:sp>
        <p:nvSpPr>
          <p:cNvPr id="5" name="Овальная выноска 4"/>
          <p:cNvSpPr/>
          <p:nvPr/>
        </p:nvSpPr>
        <p:spPr>
          <a:xfrm rot="20969407">
            <a:off x="563395" y="1551733"/>
            <a:ext cx="2214546" cy="898400"/>
          </a:xfrm>
          <a:prstGeom prst="wedgeEllipse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2400" b="1" dirty="0" smtClean="0">
                <a:solidFill>
                  <a:schemeClr val="tx1"/>
                </a:solidFill>
                <a:latin typeface="Times New Roman" pitchFamily="18" charset="0"/>
                <a:cs typeface="Times New Roman" pitchFamily="18" charset="0"/>
              </a:rPr>
              <a:t>Поделись</a:t>
            </a:r>
            <a:endParaRPr lang="ru-RU" sz="2400" b="1" dirty="0">
              <a:solidFill>
                <a:schemeClr val="tx1"/>
              </a:solidFill>
              <a:latin typeface="Times New Roman" pitchFamily="18" charset="0"/>
              <a:cs typeface="Times New Roman" pitchFamily="18" charset="0"/>
            </a:endParaRPr>
          </a:p>
        </p:txBody>
      </p:sp>
      <p:pic>
        <p:nvPicPr>
          <p:cNvPr id="6" name="Рисунок 5" descr="https://i-a.d-cd.net/9GAAAgMRxuA-1920.jpg"/>
          <p:cNvPicPr/>
          <p:nvPr/>
        </p:nvPicPr>
        <p:blipFill>
          <a:blip r:embed="rId2" cstate="print"/>
          <a:srcRect l="13573" t="5724" r="14681" b="7407"/>
          <a:stretch>
            <a:fillRect/>
          </a:stretch>
        </p:blipFill>
        <p:spPr bwMode="auto">
          <a:xfrm>
            <a:off x="357158" y="3214686"/>
            <a:ext cx="2071702" cy="1928826"/>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4294967295"/>
          </p:nvPr>
        </p:nvSpPr>
        <p:spPr>
          <a:xfrm>
            <a:off x="285720" y="357188"/>
            <a:ext cx="8501122" cy="5967412"/>
          </a:xfrm>
        </p:spPr>
        <p:txBody>
          <a:bodyPr>
            <a:normAutofit/>
          </a:bodyPr>
          <a:lstStyle/>
          <a:p>
            <a:pPr>
              <a:buNone/>
            </a:pPr>
            <a:r>
              <a:rPr lang="ru-RU" sz="2400" dirty="0" smtClean="0"/>
              <a:t>   </a:t>
            </a:r>
            <a:endParaRPr lang="ru-RU" sz="2400" dirty="0" smtClean="0">
              <a:latin typeface="Times New Roman" pitchFamily="18" charset="0"/>
              <a:cs typeface="Times New Roman" pitchFamily="18" charset="0"/>
            </a:endParaRPr>
          </a:p>
          <a:p>
            <a:pPr>
              <a:buNone/>
            </a:pPr>
            <a:r>
              <a:rPr lang="ru-RU" sz="2400" dirty="0" smtClean="0">
                <a:latin typeface="Times New Roman" pitchFamily="18" charset="0"/>
                <a:cs typeface="Times New Roman" pitchFamily="18" charset="0"/>
              </a:rPr>
              <a:t>  </a:t>
            </a:r>
            <a:r>
              <a:rPr lang="ru-RU" sz="2400" b="1" dirty="0" smtClean="0">
                <a:latin typeface="Times New Roman" pitchFamily="18" charset="0"/>
                <a:cs typeface="Times New Roman" pitchFamily="18" charset="0"/>
              </a:rPr>
              <a:t>Грань </a:t>
            </a:r>
            <a:r>
              <a:rPr lang="ru-RU" sz="2400" b="1" i="1" dirty="0" smtClean="0">
                <a:latin typeface="Times New Roman" pitchFamily="18" charset="0"/>
                <a:cs typeface="Times New Roman" pitchFamily="18" charset="0"/>
              </a:rPr>
              <a:t>«Предложи»</a:t>
            </a:r>
            <a:endParaRPr lang="ru-RU" sz="2400" b="1" dirty="0" smtClean="0">
              <a:latin typeface="Times New Roman" pitchFamily="18" charset="0"/>
              <a:cs typeface="Times New Roman" pitchFamily="18" charset="0"/>
            </a:endParaRPr>
          </a:p>
          <a:p>
            <a:pPr>
              <a:buNone/>
            </a:pPr>
            <a:r>
              <a:rPr lang="ru-RU" sz="2400" dirty="0" smtClean="0">
                <a:latin typeface="Times New Roman" pitchFamily="18" charset="0"/>
                <a:cs typeface="Times New Roman" pitchFamily="18" charset="0"/>
              </a:rPr>
              <a:t>    Ребенок должен предложить свое </a:t>
            </a:r>
          </a:p>
          <a:p>
            <a:pPr>
              <a:buNone/>
            </a:pPr>
            <a:r>
              <a:rPr lang="ru-RU" sz="2400" dirty="0" smtClean="0">
                <a:latin typeface="Times New Roman" pitchFamily="18" charset="0"/>
                <a:cs typeface="Times New Roman" pitchFamily="18" charset="0"/>
              </a:rPr>
              <a:t>видение проблемы, свои идеи. </a:t>
            </a:r>
          </a:p>
          <a:p>
            <a:pPr>
              <a:buNone/>
            </a:pPr>
            <a:r>
              <a:rPr lang="ru-RU" sz="2400" dirty="0" smtClean="0">
                <a:latin typeface="Times New Roman" pitchFamily="18" charset="0"/>
                <a:cs typeface="Times New Roman" pitchFamily="18" charset="0"/>
              </a:rPr>
              <a:t>То есть должен объяснить, </a:t>
            </a:r>
          </a:p>
          <a:p>
            <a:pPr>
              <a:buNone/>
            </a:pPr>
            <a:r>
              <a:rPr lang="ru-RU" sz="2400" dirty="0" smtClean="0">
                <a:latin typeface="Times New Roman" pitchFamily="18" charset="0"/>
                <a:cs typeface="Times New Roman" pitchFamily="18" charset="0"/>
              </a:rPr>
              <a:t>как использовать то или иное знание</a:t>
            </a:r>
          </a:p>
          <a:p>
            <a:pPr>
              <a:buNone/>
            </a:pPr>
            <a:r>
              <a:rPr lang="ru-RU" sz="2400" dirty="0" smtClean="0">
                <a:latin typeface="Times New Roman" pitchFamily="18" charset="0"/>
                <a:cs typeface="Times New Roman" pitchFamily="18" charset="0"/>
              </a:rPr>
              <a:t> на практике, для решения конкретных ситуаций.</a:t>
            </a:r>
          </a:p>
          <a:p>
            <a:pPr algn="r">
              <a:buNone/>
            </a:pPr>
            <a:r>
              <a:rPr lang="ru-RU" sz="2400" dirty="0" smtClean="0">
                <a:latin typeface="Times New Roman" pitchFamily="18" charset="0"/>
                <a:cs typeface="Times New Roman" pitchFamily="18" charset="0"/>
              </a:rPr>
              <a:t> </a:t>
            </a:r>
          </a:p>
          <a:p>
            <a:pPr>
              <a:buNone/>
            </a:pPr>
            <a:r>
              <a:rPr lang="ru-RU" sz="2400" b="1" dirty="0" smtClean="0">
                <a:latin typeface="Times New Roman" pitchFamily="18" charset="0"/>
                <a:cs typeface="Times New Roman" pitchFamily="18" charset="0"/>
              </a:rPr>
              <a:t>Например: </a:t>
            </a:r>
          </a:p>
          <a:p>
            <a:pPr>
              <a:buNone/>
            </a:pPr>
            <a:r>
              <a:rPr lang="ru-RU" sz="2400" dirty="0" smtClean="0">
                <a:latin typeface="Times New Roman" pitchFamily="18" charset="0"/>
                <a:cs typeface="Times New Roman" pitchFamily="18" charset="0"/>
              </a:rPr>
              <a:t>Предложи, как из квадрата сделать ромб…. </a:t>
            </a:r>
          </a:p>
          <a:p>
            <a:pPr>
              <a:buNone/>
            </a:pPr>
            <a:endParaRPr lang="ru-RU" sz="2400" dirty="0" smtClean="0">
              <a:latin typeface="Times New Roman" pitchFamily="18" charset="0"/>
              <a:cs typeface="Times New Roman" pitchFamily="18" charset="0"/>
            </a:endParaRPr>
          </a:p>
          <a:p>
            <a:endParaRPr lang="ru-RU" sz="2400" dirty="0"/>
          </a:p>
        </p:txBody>
      </p:sp>
      <p:pic>
        <p:nvPicPr>
          <p:cNvPr id="5" name="Рисунок 4" descr="https://img2.freepng.ru/20180316/yyw/kisspng-smiley-emoticon-computer-icons-clip-art-emoticon-smile-5aabc44b5269e2.4697502415212063473376.jpg"/>
          <p:cNvPicPr/>
          <p:nvPr/>
        </p:nvPicPr>
        <p:blipFill>
          <a:blip r:embed="rId2" cstate="print"/>
          <a:srcRect l="20919" r="20690" b="625"/>
          <a:stretch>
            <a:fillRect/>
          </a:stretch>
        </p:blipFill>
        <p:spPr bwMode="auto">
          <a:xfrm>
            <a:off x="6643702" y="3214686"/>
            <a:ext cx="2071702" cy="2000264"/>
          </a:xfrm>
          <a:prstGeom prst="rect">
            <a:avLst/>
          </a:prstGeom>
          <a:noFill/>
          <a:ln w="9525">
            <a:noFill/>
            <a:miter lim="800000"/>
            <a:headEnd/>
            <a:tailEnd/>
          </a:ln>
        </p:spPr>
      </p:pic>
      <p:sp>
        <p:nvSpPr>
          <p:cNvPr id="6" name="Овальная выноска 5"/>
          <p:cNvSpPr/>
          <p:nvPr/>
        </p:nvSpPr>
        <p:spPr>
          <a:xfrm rot="20969407">
            <a:off x="5991263" y="709899"/>
            <a:ext cx="2383640" cy="898400"/>
          </a:xfrm>
          <a:prstGeom prst="wedgeEllipseCallout">
            <a:avLst/>
          </a:prstGeom>
        </p:spPr>
        <p:style>
          <a:lnRef idx="1">
            <a:schemeClr val="dk1"/>
          </a:lnRef>
          <a:fillRef idx="2">
            <a:schemeClr val="dk1"/>
          </a:fillRef>
          <a:effectRef idx="1">
            <a:schemeClr val="dk1"/>
          </a:effectRef>
          <a:fontRef idx="minor">
            <a:schemeClr val="dk1"/>
          </a:fontRef>
        </p:style>
        <p:txBody>
          <a:bodyPr rtlCol="0" anchor="ctr"/>
          <a:lstStyle/>
          <a:p>
            <a:pPr algn="ctr"/>
            <a:r>
              <a:rPr lang="ru-RU" sz="2400" b="1" dirty="0" smtClean="0">
                <a:solidFill>
                  <a:schemeClr val="tx1"/>
                </a:solidFill>
                <a:latin typeface="Times New Roman" pitchFamily="18" charset="0"/>
                <a:cs typeface="Times New Roman" pitchFamily="18" charset="0"/>
              </a:rPr>
              <a:t>Предложи</a:t>
            </a:r>
            <a:endParaRPr lang="ru-RU" sz="2400" b="1" dirty="0">
              <a:solidFill>
                <a:schemeClr val="tx1"/>
              </a:solidFill>
              <a:latin typeface="Times New Roman" pitchFamily="18" charset="0"/>
              <a:cs typeface="Times New Roman" pitchFamily="18" charset="0"/>
            </a:endParaRP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Аспект">
  <a:themeElements>
    <a:clrScheme name="Яркая">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Аспект">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Яркая">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Aspect</Template>
  <TotalTime>975</TotalTime>
  <Words>238</Words>
  <Application>Microsoft Office PowerPoint</Application>
  <PresentationFormat>Экран (4:3)</PresentationFormat>
  <Paragraphs>118</Paragraphs>
  <Slides>18</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18</vt:i4>
      </vt:variant>
    </vt:vector>
  </HeadingPairs>
  <TitlesOfParts>
    <vt:vector size="19" baseType="lpstr">
      <vt:lpstr>Аспект</vt:lpstr>
      <vt:lpstr>МБДОУ «Детский сад «Вишенка» с. Красное структурное подразделение «Ромашка»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Практическая работа «Кубик Блума» старшая группа</vt:lpstr>
      <vt:lpstr>Презентация PowerPoint</vt:lpstr>
      <vt:lpstr>Презентация PowerPoint</vt:lpstr>
      <vt:lpstr>        Использование приема «Кубик Блума» только на первый взгляд кажется трудным. Но практика показывает, что прием очень нравиться детям, они быстро осваивают технику его использования. </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Муниципальное бюджетное дошкольное образовательное учреждение детский сад № 9  муниципального образования Тимашевский район</dc:title>
  <dc:creator>Admin</dc:creator>
  <cp:lastModifiedBy>Admin</cp:lastModifiedBy>
  <cp:revision>105</cp:revision>
  <dcterms:created xsi:type="dcterms:W3CDTF">2022-01-23T16:02:37Z</dcterms:created>
  <dcterms:modified xsi:type="dcterms:W3CDTF">2023-10-25T05:13:13Z</dcterms:modified>
</cp:coreProperties>
</file>