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304" r:id="rId3"/>
    <p:sldId id="314" r:id="rId4"/>
    <p:sldId id="309" r:id="rId5"/>
    <p:sldId id="310" r:id="rId6"/>
    <p:sldId id="305" r:id="rId7"/>
    <p:sldId id="259" r:id="rId8"/>
    <p:sldId id="290" r:id="rId9"/>
    <p:sldId id="287" r:id="rId10"/>
    <p:sldId id="292" r:id="rId11"/>
    <p:sldId id="291" r:id="rId12"/>
    <p:sldId id="289" r:id="rId13"/>
    <p:sldId id="284" r:id="rId14"/>
    <p:sldId id="311" r:id="rId15"/>
    <p:sldId id="262" r:id="rId16"/>
    <p:sldId id="285" r:id="rId17"/>
    <p:sldId id="264" r:id="rId18"/>
    <p:sldId id="296" r:id="rId19"/>
    <p:sldId id="297" r:id="rId20"/>
    <p:sldId id="312" r:id="rId21"/>
    <p:sldId id="273" r:id="rId22"/>
    <p:sldId id="316" r:id="rId23"/>
    <p:sldId id="315" r:id="rId24"/>
    <p:sldId id="317" r:id="rId25"/>
    <p:sldId id="281" r:id="rId26"/>
    <p:sldId id="293" r:id="rId27"/>
    <p:sldId id="282" r:id="rId28"/>
    <p:sldId id="302" r:id="rId29"/>
    <p:sldId id="300" r:id="rId30"/>
    <p:sldId id="299" r:id="rId31"/>
    <p:sldId id="295" r:id="rId32"/>
    <p:sldId id="313" r:id="rId33"/>
    <p:sldId id="279" r:id="rId34"/>
    <p:sldId id="280" r:id="rId35"/>
    <p:sldId id="276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CDBBCF0F-642B-463C-8003-36D73F26A22B}">
          <p14:sldIdLst>
            <p14:sldId id="256"/>
            <p14:sldId id="304"/>
            <p14:sldId id="314"/>
            <p14:sldId id="309"/>
            <p14:sldId id="310"/>
            <p14:sldId id="305"/>
            <p14:sldId id="259"/>
            <p14:sldId id="290"/>
            <p14:sldId id="287"/>
            <p14:sldId id="292"/>
            <p14:sldId id="291"/>
            <p14:sldId id="289"/>
            <p14:sldId id="284"/>
            <p14:sldId id="311"/>
            <p14:sldId id="262"/>
            <p14:sldId id="285"/>
            <p14:sldId id="264"/>
            <p14:sldId id="296"/>
            <p14:sldId id="297"/>
            <p14:sldId id="312"/>
            <p14:sldId id="273"/>
            <p14:sldId id="281"/>
            <p14:sldId id="293"/>
            <p14:sldId id="282"/>
            <p14:sldId id="302"/>
            <p14:sldId id="300"/>
            <p14:sldId id="299"/>
            <p14:sldId id="295"/>
            <p14:sldId id="313"/>
            <p14:sldId id="279"/>
            <p14:sldId id="280"/>
          </p14:sldIdLst>
        </p14:section>
        <p14:section name="Раздел без заголовка" id="{44F81C44-5C7C-4B67-A714-EA0267BE6486}">
          <p14:sldIdLst/>
        </p14:section>
        <p14:section name="Раздел без заголовка" id="{ED02526C-89DD-4F2D-BA17-11EC9A66BC2E}">
          <p14:sldIdLst>
            <p14:sldId id="27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40" autoAdjust="0"/>
    <p:restoredTop sz="54895" autoAdjust="0"/>
  </p:normalViewPr>
  <p:slideViewPr>
    <p:cSldViewPr snapToGrid="0">
      <p:cViewPr varScale="1">
        <p:scale>
          <a:sx n="112" d="100"/>
          <a:sy n="112" d="100"/>
        </p:scale>
        <p:origin x="-4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6AB38-5E77-412A-9791-14E444EB0D42}" type="datetimeFigureOut">
              <a:rPr lang="ru-RU" smtClean="0"/>
              <a:pPr/>
              <a:t>22.11.2021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BACFE-F69B-4091-98C7-2F916A66EE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BACFE-F69B-4091-98C7-2F916A66EEAA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08163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639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C55FF-086C-4C2E-9F26-08AD000659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9CFB2-3141-4BCD-BBAF-AFB6AC24D8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3888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1688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9EFDB-06F4-44DE-A1E9-6C0BC2A6E8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E360D-7F1D-4FA2-B3D4-FD2820E408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3A6EC-599D-4604-9E76-460703670F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16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926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E3E3B-17FC-4DBB-BC43-50C16BD13A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84E70-EC96-4714-A5AC-6474832CA1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7FA7-563C-43F7-86A1-54F6DB5B50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D0CD1-4BE8-4763-866F-3BED94B831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960FA-47C5-4882-86DD-730408290A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65053-AF7D-498E-BE1B-9017DC9869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F47CDAA-E773-43C9-9C4B-F2FB2793ED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752600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Особенности гражданско-патриотического воспитания  учащихся на уроках и во внеурочное время.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4741334" y="4910667"/>
            <a:ext cx="40518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err="1" smtClean="0"/>
              <a:t>Муслядинова</a:t>
            </a:r>
            <a:r>
              <a:rPr lang="ru-RU" dirty="0" smtClean="0"/>
              <a:t> Татьяна Викторовна, учитель истории и обществознания МБОУ « Пожарская школа».</a:t>
            </a:r>
          </a:p>
          <a:p>
            <a:r>
              <a:rPr lang="ru-RU" dirty="0" smtClean="0"/>
              <a:t>Симферополь. 2021г.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  Цель</a:t>
            </a:r>
            <a:r>
              <a:rPr lang="ru-RU" dirty="0"/>
              <a:t> патриотического </a:t>
            </a:r>
            <a:r>
              <a:rPr lang="ru-RU" dirty="0" smtClean="0"/>
              <a:t>                         воспитания </a:t>
            </a:r>
            <a:r>
              <a:rPr lang="ru-RU" dirty="0"/>
              <a:t>в школе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создать условия для формирования личности гражданина и патриота России с присущими ему ценностями, взглядами, ориентациями.</a:t>
            </a:r>
          </a:p>
        </p:txBody>
      </p:sp>
    </p:spTree>
    <p:extLst>
      <p:ext uri="{BB962C8B-B14F-4D97-AF65-F5344CB8AC3E}">
        <p14:creationId xmlns="" xmlns:p14="http://schemas.microsoft.com/office/powerpoint/2010/main" val="2712299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Задача </a:t>
            </a:r>
            <a:r>
              <a:rPr lang="ru-RU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Подготовить ответственного гражданина, способного самостоятельно оценивать происходящее и строить свою деятельность в соответствии с интересами окружающих его людей</a:t>
            </a:r>
          </a:p>
        </p:txBody>
      </p:sp>
    </p:spTree>
    <p:extLst>
      <p:ext uri="{BB962C8B-B14F-4D97-AF65-F5344CB8AC3E}">
        <p14:creationId xmlns="" xmlns:p14="http://schemas.microsoft.com/office/powerpoint/2010/main" val="35547704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3961225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799" y="1417638"/>
            <a:ext cx="3611425" cy="49566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01688" y="1582341"/>
            <a:ext cx="42763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Каждая эпоха, </a:t>
            </a:r>
            <a:br>
              <a:rPr lang="ru-RU" alt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каждая историческая ситуация </a:t>
            </a:r>
            <a:br>
              <a:rPr lang="ru-RU" alt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по-своему отражается на патриотическом </a:t>
            </a:r>
            <a:r>
              <a:rPr lang="ru-RU" alt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мировоспитании</a:t>
            </a:r>
            <a:r>
              <a:rPr lang="ru-RU" alt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alt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Сегодня это чувство подвергается серьезным испытаниям. </a:t>
            </a:r>
            <a:br>
              <a:rPr lang="ru-RU" alt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Изменилось Отечество, пересматривается его прошлое, тревожит настоящее и серьезно настораживает своей неопределенностью будущее.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43251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FF0000"/>
                </a:solidFill>
              </a:rPr>
              <a:t>      </a:t>
            </a:r>
            <a:r>
              <a:rPr lang="ru-RU" altLang="ru-RU" dirty="0" smtClean="0">
                <a:solidFill>
                  <a:srgbClr val="C00000"/>
                </a:solidFill>
              </a:rPr>
              <a:t>Проблемы </a:t>
            </a:r>
            <a:r>
              <a:rPr lang="ru-RU" altLang="ru-RU" dirty="0">
                <a:solidFill>
                  <a:srgbClr val="C00000"/>
                </a:solidFill>
              </a:rPr>
              <a:t>в сфере патриотического воспитания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hangingPunct="0">
              <a:lnSpc>
                <a:spcPct val="80000"/>
              </a:lnSpc>
              <a:buSzPct val="60000"/>
              <a:buFont typeface="Wingdings" pitchFamily="2" charset="2"/>
              <a:buChar char="v"/>
              <a:defRPr/>
            </a:pPr>
            <a:r>
              <a:rPr lang="ru-RU" b="1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отсутствие патриотических чувств;</a:t>
            </a:r>
          </a:p>
          <a:p>
            <a:pPr eaLnBrk="0" hangingPunct="0">
              <a:lnSpc>
                <a:spcPct val="80000"/>
              </a:lnSpc>
              <a:buSzPct val="60000"/>
              <a:buFont typeface="Wingdings" pitchFamily="2" charset="2"/>
              <a:buChar char="v"/>
              <a:defRPr/>
            </a:pPr>
            <a:r>
              <a:rPr lang="ru-RU" sz="2400" b="1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снижение жизненного уровня, которое привело к расслоению общества;</a:t>
            </a:r>
          </a:p>
          <a:p>
            <a:pPr eaLnBrk="0" hangingPunct="0">
              <a:lnSpc>
                <a:spcPct val="80000"/>
              </a:lnSpc>
              <a:buSzPct val="60000"/>
              <a:buFont typeface="Wingdings" pitchFamily="2" charset="2"/>
              <a:buChar char="v"/>
              <a:defRPr/>
            </a:pPr>
            <a:r>
              <a:rPr lang="ru-RU" sz="2400" b="1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обострение национального вопроса, утрата толерантности, перерастание патриотизма в национализм;</a:t>
            </a:r>
          </a:p>
          <a:p>
            <a:pPr eaLnBrk="0" hangingPunct="0">
              <a:lnSpc>
                <a:spcPct val="80000"/>
              </a:lnSpc>
              <a:buSzPct val="60000"/>
              <a:buFont typeface="Wingdings" pitchFamily="2" charset="2"/>
              <a:buChar char="v"/>
              <a:defRPr/>
            </a:pPr>
            <a:r>
              <a:rPr lang="ru-RU" sz="2400" b="1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незнание своих корней;</a:t>
            </a:r>
          </a:p>
          <a:p>
            <a:pPr eaLnBrk="0" hangingPunct="0">
              <a:lnSpc>
                <a:spcPct val="80000"/>
              </a:lnSpc>
              <a:buSzPct val="60000"/>
              <a:buFont typeface="Wingdings" pitchFamily="2" charset="2"/>
              <a:buChar char="v"/>
              <a:defRPr/>
            </a:pPr>
            <a:r>
              <a:rPr lang="ru-RU" sz="2400" b="1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разрушение семейных и коллективных традиций в молодёжной среде;</a:t>
            </a:r>
          </a:p>
          <a:p>
            <a:pPr eaLnBrk="0" hangingPunct="0">
              <a:lnSpc>
                <a:spcPct val="80000"/>
              </a:lnSpc>
              <a:buSzPct val="60000"/>
              <a:buFont typeface="Wingdings" pitchFamily="2" charset="2"/>
              <a:buChar char="v"/>
              <a:defRPr/>
            </a:pPr>
            <a:r>
              <a:rPr lang="ru-RU" sz="2400" b="1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Недостаточно адекватное понимание роли и места России, своего региона, родного города в историческом и культурном развитии общества и государства, своей роли в обеспечении защиты Отечества.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347891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88" y="274638"/>
            <a:ext cx="8229600" cy="1090336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C00000"/>
                </a:solidFill>
              </a:rPr>
              <a:t>Можно ли научить патриотизму и как это сделать?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Научить патриотизму невозможно, но создать условия для его формирования мы можем и обязаны. Отдельные приемы, направленные на формирование патриотизма </a:t>
            </a:r>
            <a:r>
              <a:rPr lang="ru-RU" dirty="0" smtClean="0"/>
              <a:t>на </a:t>
            </a:r>
            <a:r>
              <a:rPr lang="ru-RU" dirty="0"/>
              <a:t>уроках </a:t>
            </a:r>
            <a:r>
              <a:rPr lang="ru-RU" dirty="0" smtClean="0"/>
              <a:t>истории и </a:t>
            </a:r>
            <a:r>
              <a:rPr lang="ru-RU" dirty="0"/>
              <a:t>во внеурочное </a:t>
            </a:r>
            <a:r>
              <a:rPr lang="ru-RU" dirty="0" smtClean="0"/>
              <a:t>время. </a:t>
            </a:r>
            <a:r>
              <a:rPr lang="ru-RU" dirty="0"/>
              <a:t>Каждый урок – это плод совместной деятельности преподавателя и </a:t>
            </a:r>
            <a:r>
              <a:rPr lang="ru-RU" dirty="0" smtClean="0"/>
              <a:t>учащихся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075357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3088" y="473075"/>
            <a:ext cx="8229600" cy="5637213"/>
          </a:xfrm>
        </p:spPr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sz="4800" dirty="0"/>
              <a:t>   Моя </a:t>
            </a:r>
            <a:r>
              <a:rPr lang="ru-RU" sz="4800" dirty="0" smtClean="0"/>
              <a:t>задача - </a:t>
            </a:r>
            <a:r>
              <a:rPr lang="ru-RU" sz="4800" dirty="0"/>
              <a:t>помочь современному   подростку в становлении своей       жизненной позиции.</a:t>
            </a:r>
          </a:p>
          <a:p>
            <a:pPr indent="342900">
              <a:buFontTx/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88" y="274638"/>
            <a:ext cx="8229600" cy="1325562"/>
          </a:xfrm>
        </p:spPr>
        <p:txBody>
          <a:bodyPr/>
          <a:lstStyle/>
          <a:p>
            <a:r>
              <a:rPr lang="ru-RU" altLang="ru-RU" sz="2800" b="1" dirty="0"/>
              <a:t>Структура гражданско-патриотического  образования включает в себя</a:t>
            </a:r>
            <a:r>
              <a:rPr lang="ru-RU" altLang="ru-RU" sz="2800" dirty="0"/>
              <a:t> </a:t>
            </a:r>
            <a:endParaRPr lang="ru-RU" sz="2800" dirty="0"/>
          </a:p>
        </p:txBody>
      </p:sp>
      <p:sp>
        <p:nvSpPr>
          <p:cNvPr id="4" name="AutoShape 22"/>
          <p:cNvSpPr>
            <a:spLocks noGrp="1" noChangeArrowheads="1"/>
          </p:cNvSpPr>
          <p:nvPr>
            <p:ph idx="1"/>
          </p:nvPr>
        </p:nvSpPr>
        <p:spPr bwMode="auto">
          <a:xfrm>
            <a:off x="450574" y="1600201"/>
            <a:ext cx="2981739" cy="132853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 dirty="0"/>
              <a:t>Урочную </a:t>
            </a:r>
          </a:p>
          <a:p>
            <a:pPr algn="ctr"/>
            <a:r>
              <a:rPr lang="ru-RU" altLang="ru-RU" sz="2400" dirty="0"/>
              <a:t>деятельность</a:t>
            </a:r>
          </a:p>
        </p:txBody>
      </p:sp>
      <p:sp>
        <p:nvSpPr>
          <p:cNvPr id="5" name="AutoShape 24"/>
          <p:cNvSpPr>
            <a:spLocks noChangeArrowheads="1"/>
          </p:cNvSpPr>
          <p:nvPr/>
        </p:nvSpPr>
        <p:spPr bwMode="auto">
          <a:xfrm>
            <a:off x="3127513" y="2492375"/>
            <a:ext cx="3048000" cy="1147921"/>
          </a:xfrm>
          <a:prstGeom prst="cube">
            <a:avLst>
              <a:gd name="adj" fmla="val 3610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 dirty="0"/>
              <a:t>Внеурочную </a:t>
            </a:r>
          </a:p>
          <a:p>
            <a:pPr algn="ctr"/>
            <a:r>
              <a:rPr lang="ru-RU" altLang="ru-RU" sz="2400" dirty="0"/>
              <a:t>деятельность</a:t>
            </a:r>
          </a:p>
        </p:txBody>
      </p:sp>
      <p:sp>
        <p:nvSpPr>
          <p:cNvPr id="6" name="AutoShape 23"/>
          <p:cNvSpPr>
            <a:spLocks noChangeArrowheads="1"/>
          </p:cNvSpPr>
          <p:nvPr/>
        </p:nvSpPr>
        <p:spPr bwMode="auto">
          <a:xfrm>
            <a:off x="5486400" y="3573463"/>
            <a:ext cx="2729949" cy="1004447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 dirty="0"/>
              <a:t>Внешкольную</a:t>
            </a:r>
          </a:p>
          <a:p>
            <a:pPr algn="ctr"/>
            <a:r>
              <a:rPr lang="ru-RU" altLang="ru-RU" sz="2400" dirty="0"/>
              <a:t>деятельность</a:t>
            </a:r>
          </a:p>
        </p:txBody>
      </p:sp>
      <p:pic>
        <p:nvPicPr>
          <p:cNvPr id="7" name="Picture 25" descr="detia-708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63" y="1451365"/>
            <a:ext cx="1000125" cy="1114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6" descr="hightech3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2508408"/>
            <a:ext cx="1235075" cy="1131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7" descr="а9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201" y="4322182"/>
            <a:ext cx="1107799" cy="8638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28"/>
          <p:cNvSpPr>
            <a:spLocks/>
          </p:cNvSpPr>
          <p:nvPr/>
        </p:nvSpPr>
        <p:spPr bwMode="auto">
          <a:xfrm rot="5400000">
            <a:off x="3963331" y="1373843"/>
            <a:ext cx="865188" cy="7280551"/>
          </a:xfrm>
          <a:prstGeom prst="rightBrace">
            <a:avLst>
              <a:gd name="adj1" fmla="val 63807"/>
              <a:gd name="adj2" fmla="val 478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1497080" y="4447337"/>
            <a:ext cx="62421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FF0000"/>
                </a:solidFill>
              </a:rPr>
              <a:t>Следовательно, существует необходимость взаимодействия </a:t>
            </a:r>
          </a:p>
          <a:p>
            <a:pPr algn="ctr"/>
            <a:r>
              <a:rPr lang="ru-RU" altLang="ru-RU" b="1" dirty="0">
                <a:solidFill>
                  <a:srgbClr val="FF0000"/>
                </a:solidFill>
              </a:rPr>
              <a:t>субъектов</a:t>
            </a:r>
          </a:p>
          <a:p>
            <a:pPr algn="ctr"/>
            <a:r>
              <a:rPr lang="ru-RU" altLang="ru-RU" b="1" dirty="0">
                <a:solidFill>
                  <a:srgbClr val="FF0000"/>
                </a:solidFill>
              </a:rPr>
              <a:t> образовательного процесса: учителей, обучающихся, родителей </a:t>
            </a:r>
          </a:p>
        </p:txBody>
      </p:sp>
    </p:spTree>
    <p:extLst>
      <p:ext uri="{BB962C8B-B14F-4D97-AF65-F5344CB8AC3E}">
        <p14:creationId xmlns="" xmlns:p14="http://schemas.microsoft.com/office/powerpoint/2010/main" val="3213549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Учебная  деятельность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     В воспитании патриотизма и гражданственности уроки истории и обществознания играют большую роль.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dirty="0">
                <a:solidFill>
                  <a:srgbClr val="C00000"/>
                </a:solidFill>
              </a:rPr>
              <a:t>Патриотическое воспитание на уроках </a:t>
            </a:r>
            <a:r>
              <a:rPr lang="ru-RU" altLang="ru-RU" sz="3600" dirty="0" smtClean="0">
                <a:solidFill>
                  <a:srgbClr val="C00000"/>
                </a:solidFill>
              </a:rPr>
              <a:t>истории и обществознания</a:t>
            </a:r>
            <a:r>
              <a:rPr lang="ru-RU" altLang="ru-RU" dirty="0" smtClean="0">
                <a:solidFill>
                  <a:srgbClr val="FF0000"/>
                </a:solidFill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 воздействия на учащихся с целью осознанного 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во-.-</a:t>
            </a:r>
            <a:endParaRPr lang="ru-RU" alt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сприятия</a:t>
            </a:r>
            <a:r>
              <a:rPr lang="ru-RU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ими исторических знаний о лучших традициях российского народа, героической борьбе, подвигах, талантах, нравственных качествах сынов Отечества, любви к гербу, флагу, гимну страны, непримиримость к врагам России. Знание истории (своей семьи, своего народа, села, края, страны) помогает определить жизненную общественную позицию. Ребенок должен знать, что он хранитель памяти своих предков и должен передать её потомкам. Память о предках – это показатель нравственного здоровья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нации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12769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Ни один урок не должен проходить без изучения достойных личностей. Особенно ярко представлены борцы, созидатели, мужественные и благородные люди, радевшие за землю русскую, на примерах которых должны воспитываться идеалы служения Отечеству.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603958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«Наша школа должна быть открыта для всего нового, должна идти в ногу со временем и при этом сохранять свое уникальное лицо, свои корни, те ценности, которые веками закладывались в обществе, должна не только учить, но и воспитывать человека и гражданина».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>                                                          </a:t>
            </a:r>
            <a:endParaRPr lang="ru-RU" sz="1600" b="1" dirty="0" smtClean="0"/>
          </a:p>
          <a:p>
            <a:r>
              <a:rPr lang="ru-RU" sz="1600" b="1" dirty="0" smtClean="0"/>
              <a:t>                                                                      </a:t>
            </a:r>
            <a:r>
              <a:rPr lang="ru-RU" sz="3600" b="1" i="1" dirty="0"/>
              <a:t>В.В. Путин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27592636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500">
        <p14:reveal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rgbClr val="C00000"/>
                </a:solidFill>
              </a:rPr>
              <a:t>Учебный процесс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 b="1" i="1" dirty="0"/>
              <a:t>При проведении своих уроков применяю следующие технологии: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b="1" i="1" dirty="0"/>
              <a:t>-  Учебное сотрудничество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b="1" i="1" dirty="0"/>
              <a:t>-  Дискуссия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b="1" i="1" dirty="0"/>
              <a:t>-  Презентация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b="1" i="1" dirty="0"/>
              <a:t>-  Нравственная  дилемма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b="1" i="1" dirty="0"/>
              <a:t>-  Ролевые и деловые игры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b="1" i="1" dirty="0"/>
              <a:t>-  Социальное проектирование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b="1" i="1" dirty="0"/>
              <a:t>-  Гражданский форум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b="1" i="1" dirty="0"/>
              <a:t>-  Практикум</a:t>
            </a:r>
          </a:p>
          <a:p>
            <a:pPr>
              <a:lnSpc>
                <a:spcPct val="80000"/>
              </a:lnSpc>
            </a:pPr>
            <a:r>
              <a:rPr lang="ru-RU" altLang="ru-RU" sz="2000" b="1" i="1" dirty="0"/>
              <a:t> Типология нетрадиционных уроков разнообразна, но  ближе по духу уроки </a:t>
            </a:r>
            <a:r>
              <a:rPr lang="ru-RU" altLang="ru-RU" sz="2000" b="1" i="1" dirty="0">
                <a:solidFill>
                  <a:schemeClr val="tx2"/>
                </a:solidFill>
              </a:rPr>
              <a:t>интеллектуальных раздумий, уроки поиски истины, уроки нравственных решений</a:t>
            </a:r>
            <a:r>
              <a:rPr lang="ru-RU" altLang="ru-RU" sz="2000" b="1" i="1" dirty="0"/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2072969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771" y="274637"/>
            <a:ext cx="8266517" cy="1454409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Внеурочная деятельность</a:t>
            </a:r>
            <a:r>
              <a:rPr lang="ru-RU" sz="3600" dirty="0">
                <a:solidFill>
                  <a:srgbClr val="C00000"/>
                </a:solidFill>
              </a:rPr>
              <a:t/>
            </a:r>
            <a:br>
              <a:rPr lang="ru-RU" sz="3600" dirty="0">
                <a:solidFill>
                  <a:srgbClr val="C00000"/>
                </a:solidFill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/>
              <a:t>       Формы работы внеурочной деятельности разнообразны. Самыми распространенными являются: тематические заседания, КВН, викторины, конкурсы, экскурсии, исследовательская и проектная деятельность учащихся.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88" y="274638"/>
            <a:ext cx="8229600" cy="1960562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Использование регионального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компонента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уроках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истории и обществознания.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74088" cy="4525963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Одним из действенных способов выполнения поставленных задач перед историческим сообществом является проведение занятий, которые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направленны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всестороннее изучение родного края. История - это тот предмет, где реализация изучения регионального компонента является необходимой.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Основной целью данной деятельности является формирование самосознания учеников, воспитание у них патриотических качеств, пробуждение интереса к своему краю и углубленные знания о нём.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267" y="990600"/>
            <a:ext cx="8591021" cy="1193800"/>
          </a:xfrm>
        </p:spPr>
        <p:txBody>
          <a:bodyPr/>
          <a:lstStyle/>
          <a:p>
            <a:r>
              <a:rPr lang="ru-RU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Знакомясь </a:t>
            </a:r>
            <a:r>
              <a:rPr lang="ru-RU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родным краем, его достопримечательностями, ребёнок учится осознавать себя живущим в определённый временной период, в определённых условиях и в то же время приобщается к богатствам национальной и мировой культуры.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4267" y="4072467"/>
            <a:ext cx="8337021" cy="2053696"/>
          </a:xfrm>
        </p:spPr>
        <p:txBody>
          <a:bodyPr/>
          <a:lstStyle/>
          <a:p>
            <a:r>
              <a:rPr lang="ru-RU" i="1" dirty="0" smtClean="0"/>
              <a:t>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1688" y="347134"/>
            <a:ext cx="8229600" cy="5779030"/>
          </a:xfrm>
        </p:spPr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«Знать – значит любить» </a:t>
            </a:r>
            <a:r>
              <a:rPr lang="ru-RU" i="1" dirty="0" smtClean="0"/>
              <a:t>говорится в русской поговорке. Поэтому необходимо начинать знакомить детей с Крымом в </a:t>
            </a:r>
            <a:r>
              <a:rPr lang="ru-RU" i="1" dirty="0" smtClean="0"/>
              <a:t>школьном </a:t>
            </a:r>
            <a:r>
              <a:rPr lang="ru-RU" i="1" dirty="0" smtClean="0"/>
              <a:t>возрасте. Эти знания, а значит и чувство гордости за свой край, страну и народ помогут ребенку правильно распоряжаться, владеть, сохранить и приумножить наследие, полученное от предшествующих поколений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C00000"/>
                </a:solidFill>
                <a:cs typeface="Arial" charset="0"/>
              </a:rPr>
              <a:t>Эффективные формы работы по патриотическому воспитанию: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SzPct val="60000"/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rgbClr val="0D0D0D"/>
                </a:solidFill>
              </a:rPr>
              <a:t>встречи с </a:t>
            </a:r>
            <a:r>
              <a:rPr lang="ru-RU" sz="2800" dirty="0" err="1">
                <a:solidFill>
                  <a:srgbClr val="0D0D0D"/>
                </a:solidFill>
              </a:rPr>
              <a:t>воинами-интернационалистами;ветеранами</a:t>
            </a:r>
            <a:r>
              <a:rPr lang="ru-RU" sz="2800" dirty="0">
                <a:solidFill>
                  <a:srgbClr val="0D0D0D"/>
                </a:solidFill>
              </a:rPr>
              <a:t> ВОВ</a:t>
            </a:r>
          </a:p>
          <a:p>
            <a:pPr eaLnBrk="0" hangingPunct="0">
              <a:lnSpc>
                <a:spcPct val="90000"/>
              </a:lnSpc>
              <a:buSzPct val="60000"/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rgbClr val="0D0D0D"/>
                </a:solidFill>
              </a:rPr>
              <a:t>проведение военно-спортивных </a:t>
            </a:r>
            <a:r>
              <a:rPr lang="ru-RU" sz="2800" dirty="0" smtClean="0">
                <a:solidFill>
                  <a:srgbClr val="0D0D0D"/>
                </a:solidFill>
              </a:rPr>
              <a:t>игр“Зарница”;</a:t>
            </a:r>
            <a:endParaRPr lang="ru-RU" sz="2800" dirty="0">
              <a:solidFill>
                <a:srgbClr val="0D0D0D"/>
              </a:solidFill>
            </a:endParaRPr>
          </a:p>
          <a:p>
            <a:pPr eaLnBrk="0" hangingPunct="0">
              <a:lnSpc>
                <a:spcPct val="90000"/>
              </a:lnSpc>
              <a:buSzPct val="60000"/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rgbClr val="0D0D0D"/>
                </a:solidFill>
              </a:rPr>
              <a:t>тимуровское движение;</a:t>
            </a:r>
          </a:p>
          <a:p>
            <a:pPr eaLnBrk="0" hangingPunct="0">
              <a:lnSpc>
                <a:spcPct val="90000"/>
              </a:lnSpc>
              <a:buSzPct val="60000"/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rgbClr val="0D0D0D"/>
                </a:solidFill>
              </a:rPr>
              <a:t>историко-краеведческая работа;</a:t>
            </a:r>
          </a:p>
          <a:p>
            <a:pPr eaLnBrk="0" hangingPunct="0">
              <a:lnSpc>
                <a:spcPct val="90000"/>
              </a:lnSpc>
              <a:buSzPct val="60000"/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rgbClr val="0D0D0D"/>
                </a:solidFill>
              </a:rPr>
              <a:t>проведение внеклассных мероприятий на патриотическую тему, классные часы, вечера, литературные гостиные, интеллектуально-познавательные программы, праздничные утренники, спортивные мероприятия.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140461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>
                <a:solidFill>
                  <a:srgbClr val="C00000"/>
                </a:solidFill>
              </a:rPr>
              <a:t>Патриотическое воспитание в рамках работы с родителями.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- родительские собрания гражданско-патриотической направленности;</a:t>
            </a:r>
          </a:p>
          <a:p>
            <a:r>
              <a:rPr lang="ru-RU" dirty="0"/>
              <a:t>- помощь в организации  и проведении внеклассных мероприятий; </a:t>
            </a:r>
          </a:p>
          <a:p>
            <a:r>
              <a:rPr lang="ru-RU" dirty="0"/>
              <a:t>- привлечение родителей к организации экскурсий, походов, </a:t>
            </a:r>
            <a:r>
              <a:rPr lang="ru-RU" dirty="0" smtClean="0"/>
              <a:t>праздников, </a:t>
            </a:r>
            <a:r>
              <a:rPr lang="ru-RU" dirty="0"/>
              <a:t>совместных внеклассных мероприятий (выставки,  конкурсы,  экскурсии).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58530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Тимуровское движение</a:t>
            </a:r>
            <a:r>
              <a:rPr lang="ru-RU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677" y="1152939"/>
            <a:ext cx="4638261" cy="403145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7772"/>
            <a:ext cx="5013739" cy="28202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96911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rgbClr val="C00000"/>
                </a:solidFill>
              </a:rPr>
              <a:t>Воспитание во внеурочное </a:t>
            </a:r>
            <a:r>
              <a:rPr lang="ru-RU" altLang="ru-RU" b="1" dirty="0" smtClean="0">
                <a:solidFill>
                  <a:srgbClr val="C00000"/>
                </a:solidFill>
              </a:rPr>
              <a:t>время.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7" name="Объект 1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049" y="1325736"/>
            <a:ext cx="3786210" cy="3024809"/>
          </a:xfrm>
        </p:spPr>
      </p:pic>
      <p:pic>
        <p:nvPicPr>
          <p:cNvPr id="18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515" y="1775790"/>
            <a:ext cx="4421578" cy="286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s://i.mycdn.me/image?t=3&amp;bid=839585305847&amp;id=839585303287&amp;plc=WEB&amp;tkn=*f9sEKwMroqtfM-_bAV4PvXTvrCw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4034926"/>
            <a:ext cx="4002156" cy="2733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2045724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chemeClr val="folHlink"/>
                </a:solidFill>
              </a:rPr>
              <a:t>     </a:t>
            </a:r>
            <a:r>
              <a:rPr lang="ru-RU" altLang="ru-RU" b="1" dirty="0">
                <a:solidFill>
                  <a:srgbClr val="C00000"/>
                </a:solidFill>
              </a:rPr>
              <a:t>Наши традиции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69" y="2794208"/>
            <a:ext cx="5111221" cy="3833416"/>
          </a:xfrm>
        </p:spPr>
      </p:pic>
      <p:pic>
        <p:nvPicPr>
          <p:cNvPr id="5" name="Рисунок 4" descr="https://pp.vk.me/c636922/v636922636/1c36c/NFertPm87IY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8957"/>
            <a:ext cx="4717774" cy="3472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7251590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Патриотизм - преданность и любовь к своему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Отечеству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к своему народу.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157" y="3715933"/>
            <a:ext cx="5141843" cy="2893969"/>
          </a:xfrm>
        </p:spPr>
      </p:pic>
      <p:sp>
        <p:nvSpPr>
          <p:cNvPr id="8" name="Прямоугольник 7"/>
          <p:cNvSpPr/>
          <p:nvPr/>
        </p:nvSpPr>
        <p:spPr>
          <a:xfrm>
            <a:off x="660401" y="2235200"/>
            <a:ext cx="77414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 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Патриот – человек, преданный своему народу, любящий свое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Отечество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готовый на жертвы и совершающий подвиги во имя интересов своей родины. 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</a:rPr>
              <a:t> 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6522105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/>
              <a:t>   </a:t>
            </a:r>
            <a:r>
              <a:rPr lang="ru-RU" b="1" cap="all" dirty="0">
                <a:solidFill>
                  <a:srgbClr val="C00000"/>
                </a:solidFill>
              </a:rPr>
              <a:t>БЕССМЕРТНЫЙ ПОЛК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4" y="1656177"/>
            <a:ext cx="8428382" cy="5201823"/>
          </a:xfrm>
        </p:spPr>
      </p:pic>
    </p:spTree>
    <p:extLst>
      <p:ext uri="{BB962C8B-B14F-4D97-AF65-F5344CB8AC3E}">
        <p14:creationId xmlns="" xmlns:p14="http://schemas.microsoft.com/office/powerpoint/2010/main" val="15917324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Наши выпускники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100" y="1934817"/>
            <a:ext cx="5813286" cy="4359965"/>
          </a:xfrm>
        </p:spPr>
      </p:pic>
    </p:spTree>
    <p:extLst>
      <p:ext uri="{BB962C8B-B14F-4D97-AF65-F5344CB8AC3E}">
        <p14:creationId xmlns="" xmlns:p14="http://schemas.microsoft.com/office/powerpoint/2010/main" val="36602939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</a:t>
            </a:r>
          </a:p>
        </p:txBody>
      </p:sp>
      <p:pic>
        <p:nvPicPr>
          <p:cNvPr id="6" name="Picture 4" descr="https://pp.vk.me/c617123/v617123331/15d00/va8yMaZq_Z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440"/>
            <a:ext cx="4532244" cy="33991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i.mycdn.me/image?t=52&amp;bid=587606614519&amp;id=587606614519&amp;plc=WEB&amp;tkn=*BmX-s1XEXyS51SSbRKJtSPeicBw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2662238"/>
            <a:ext cx="3831235" cy="40590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297" y="-186267"/>
            <a:ext cx="3219703" cy="43069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23850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414" y="1716375"/>
            <a:ext cx="3727213" cy="5899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ru-RU" altLang="ru-RU" sz="2000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Вот и получается, </a:t>
            </a: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что </a:t>
            </a:r>
            <a:r>
              <a:rPr lang="ru-RU" altLang="ru-RU" sz="2000" b="1" u="sng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история</a:t>
            </a: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ru-RU" altLang="ru-RU" sz="200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это и есть </a:t>
            </a:r>
            <a:r>
              <a:rPr lang="ru-RU" altLang="ru-RU" sz="2000" b="1" u="sng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учитель</a:t>
            </a: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; </a:t>
            </a:r>
            <a:endParaRPr lang="ru-RU" altLang="ru-RU" sz="200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altLang="ru-RU" sz="2000" b="1" u="sng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учитель</a:t>
            </a: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помогающий </a:t>
            </a: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понимать действительность, искать достойные примеры не только в прошлом, но и в настоящем; </a:t>
            </a:r>
            <a:endParaRPr lang="ru-RU" altLang="ru-RU" sz="200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altLang="ru-RU" sz="2000" b="1" u="sng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учитель</a:t>
            </a: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обогащающий </a:t>
            </a: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душу и насыщающий окружающий мир; </a:t>
            </a:r>
            <a:endParaRPr lang="ru-RU" altLang="ru-RU" sz="200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altLang="ru-RU" sz="2000" b="1" u="sng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учитель </a:t>
            </a:r>
            <a:r>
              <a:rPr lang="ru-RU" altLang="ru-RU" sz="20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помогающий </a:t>
            </a: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воспитывать не просто гражданина, а настоящего патриота своей Родины.</a:t>
            </a:r>
            <a:endParaRPr lang="ru-RU" altLang="ru-RU" sz="2000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2050" name="Picture 2" descr="http://img-fotki.yandex.ru/get/5628/140065178.a/0_b3738_8157cd4b_L.gi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590" y="4240696"/>
            <a:ext cx="2315698" cy="24582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501043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340" y="274638"/>
            <a:ext cx="8596948" cy="2239962"/>
          </a:xfrm>
        </p:spPr>
        <p:txBody>
          <a:bodyPr/>
          <a:lstStyle/>
          <a:p>
            <a:pPr algn="ctr"/>
            <a:r>
              <a:rPr lang="ru-RU" altLang="ru-RU" sz="3200" b="1" dirty="0" smtClean="0">
                <a:solidFill>
                  <a:srgbClr val="FF0000"/>
                </a:solidFill>
              </a:rPr>
              <a:t>       </a:t>
            </a:r>
            <a:r>
              <a:rPr lang="ru-RU" altLang="ru-RU" sz="3200" b="1" dirty="0" smtClean="0">
                <a:solidFill>
                  <a:srgbClr val="C00000"/>
                </a:solidFill>
              </a:rPr>
              <a:t>В </a:t>
            </a:r>
            <a:r>
              <a:rPr lang="ru-RU" altLang="ru-RU" sz="3200" b="1" dirty="0">
                <a:solidFill>
                  <a:srgbClr val="C00000"/>
                </a:solidFill>
              </a:rPr>
              <a:t>результате </a:t>
            </a:r>
            <a:r>
              <a:rPr lang="ru-RU" altLang="ru-RU" sz="3200" b="1" dirty="0" smtClean="0">
                <a:solidFill>
                  <a:srgbClr val="C00000"/>
                </a:solidFill>
              </a:rPr>
              <a:t>гражданско-патриотического </a:t>
            </a:r>
            <a:r>
              <a:rPr lang="ru-RU" altLang="ru-RU" sz="3200" b="1" dirty="0">
                <a:solidFill>
                  <a:srgbClr val="C00000"/>
                </a:solidFill>
              </a:rPr>
              <a:t>воспитания в школе у учащихся должны </a:t>
            </a:r>
            <a:r>
              <a:rPr lang="ru-RU" altLang="ru-RU" sz="3200" b="1" dirty="0" smtClean="0">
                <a:solidFill>
                  <a:srgbClr val="C00000"/>
                </a:solidFill>
              </a:rPr>
              <a:t>            быть </a:t>
            </a:r>
            <a:r>
              <a:rPr lang="ru-RU" altLang="ru-RU" sz="3200" b="1" dirty="0">
                <a:solidFill>
                  <a:srgbClr val="C00000"/>
                </a:solidFill>
              </a:rPr>
              <a:t>сформированы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AutoShape 10"/>
          <p:cNvSpPr>
            <a:spLocks noGrp="1" noChangeArrowheads="1"/>
          </p:cNvSpPr>
          <p:nvPr>
            <p:ph idx="1"/>
          </p:nvPr>
        </p:nvSpPr>
        <p:spPr bwMode="auto">
          <a:xfrm flipH="1">
            <a:off x="0" y="2034223"/>
            <a:ext cx="5188585" cy="3028950"/>
          </a:xfrm>
          <a:prstGeom prst="cloudCallout">
            <a:avLst>
              <a:gd name="adj1" fmla="val -36481"/>
              <a:gd name="adj2" fmla="val 64944"/>
            </a:avLst>
          </a:prstGeom>
          <a:gradFill rotWithShape="1">
            <a:gsLst>
              <a:gs pos="0">
                <a:srgbClr val="FFCC99"/>
              </a:gs>
              <a:gs pos="100000">
                <a:srgbClr val="FFFFFF"/>
              </a:gs>
            </a:gsLst>
            <a:lin ang="5400000" scaled="1"/>
          </a:gradFill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SzPct val="60000"/>
              <a:buFont typeface="Wingdings" panose="05000000000000000000" pitchFamily="2" charset="2"/>
              <a:buChar char="v"/>
            </a:pPr>
            <a:r>
              <a:rPr lang="ru-RU" altLang="ru-RU" sz="1800" b="1" i="1" dirty="0">
                <a:solidFill>
                  <a:srgbClr val="0D0D0D"/>
                </a:solidFill>
              </a:rPr>
              <a:t>активная жизненная позиция;</a:t>
            </a:r>
          </a:p>
          <a:p>
            <a:pPr>
              <a:spcBef>
                <a:spcPct val="20000"/>
              </a:spcBef>
              <a:buSzPct val="60000"/>
              <a:buFont typeface="Wingdings" panose="05000000000000000000" pitchFamily="2" charset="2"/>
              <a:buChar char="v"/>
            </a:pPr>
            <a:r>
              <a:rPr lang="ru-RU" altLang="ru-RU" sz="1800" b="1" i="1" dirty="0">
                <a:solidFill>
                  <a:srgbClr val="0D0D0D"/>
                </a:solidFill>
              </a:rPr>
              <a:t>способность нести личную ответственность за судьбу своей семьи, города, Родины;</a:t>
            </a:r>
          </a:p>
        </p:txBody>
      </p:sp>
      <p:pic>
        <p:nvPicPr>
          <p:cNvPr id="5" name="Picture 10" descr="C:\Users\Irina\Desktop\анна\курсыы\ФГОСЫ\+ОП_УТ_ФГОС_1 сес_20.03.2013\paren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870" y="2286000"/>
            <a:ext cx="3051493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234727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667" y="274637"/>
            <a:ext cx="8311621" cy="3806296"/>
          </a:xfrm>
        </p:spPr>
        <p:txBody>
          <a:bodyPr/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endParaRPr lang="ru-RU" sz="8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&amp;Kcy;&amp;ocy;&amp;ncy;&amp;tscy;&amp;iecy;&amp;pcy;&amp;tscy;&amp;icy;&amp;yacy; &amp;dcy;&amp;ucy;&amp;khcy;&amp;ocy;&amp;vcy;&amp;ncy;&amp;ocy;-&amp;ncy;&amp;rcy;&amp;acy;&amp;vcy;&amp;scy;&amp;tcy;&amp;vcy;&amp;iecy;&amp;ncy;&amp;ncy;&amp;ocy;&amp;gcy;&amp;ocy; &amp;rcy;&amp;acy;&amp;zcy;&amp;vcy;&amp;icy;&amp;tcy;&amp;icy;&amp;yacy; &amp;icy; &amp;vcy;&amp;ocy;&amp;scy;&amp;pcy;&amp;icy;&amp;tcy;&amp;acy;&amp;ncy;&amp;icy;&amp;yacy; &amp;lcy;&amp;icy;&amp;chcy;&amp;ncy;&amp;ocy;&amp;scy;&amp;tcy;&amp;icy; - &amp;Kcy;&amp;acy;&amp;rcy;&amp;tcy;&amp;icy;&amp;ncy;&amp;kcy;&amp;acy; 9268/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27" y="132522"/>
            <a:ext cx="8872262" cy="37238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584175" y="4260443"/>
            <a:ext cx="64471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Общеобразовательные учреждения должны воспитывать гражданина</a:t>
            </a:r>
            <a:r>
              <a:rPr lang="ru-RU" b="1" dirty="0"/>
              <a:t> и </a:t>
            </a:r>
            <a:r>
              <a:rPr lang="ru-RU" b="1" u="sng" dirty="0"/>
              <a:t>патриота</a:t>
            </a:r>
            <a:r>
              <a:rPr lang="ru-RU" b="1" dirty="0"/>
              <a:t>, раскрывать способности и таланты молодых россиян, готовить их к жизни в высокотехнологичном конкурентном мире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065580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В соответствии с требованиями ФГОС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процессе учебной и внеурочной деятельности в образовательных организациях должны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формироваться личностные результаты образовательной деятельности,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которые предполагают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готовность и способность обучающихся к саморазвитию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личностному самоопределению, сформированность их мотивации к обучению и целенаправленной познавательной деятельности, системы значимых социальных и межличностных отношений, ценностно-смысловых установок, отражающих личностные и гражданские позиции в деятельности, социальные компетенции, правосознание, способность ставить цели и строить жизненные планы, способность к осознанию российской идентичности в поликультурном социуме.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31185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66191" y="1417637"/>
            <a:ext cx="68116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Стандарт второго поколения направлен на новое содержание образования, современные технологии обучения, постановку целей для учителя и ученика и </a:t>
            </a:r>
            <a:r>
              <a:rPr lang="ru-RU" sz="36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новые средства обучения. </a:t>
            </a:r>
          </a:p>
        </p:txBody>
      </p:sp>
    </p:spTree>
    <p:extLst>
      <p:ext uri="{BB962C8B-B14F-4D97-AF65-F5344CB8AC3E}">
        <p14:creationId xmlns="" xmlns:p14="http://schemas.microsoft.com/office/powerpoint/2010/main" val="14079584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013" y="168593"/>
            <a:ext cx="8507412" cy="5683250"/>
          </a:xfrm>
        </p:spPr>
        <p:txBody>
          <a:bodyPr/>
          <a:lstStyle/>
          <a:p>
            <a:pPr algn="ctr">
              <a:buNone/>
            </a:pPr>
            <a:r>
              <a:rPr lang="ru-RU" sz="2200" b="1" dirty="0" smtClean="0">
                <a:solidFill>
                  <a:srgbClr val="C00000"/>
                </a:solidFill>
              </a:rPr>
              <a:t>Определен «портрет </a:t>
            </a:r>
            <a:r>
              <a:rPr lang="ru-RU" sz="2200" b="1" dirty="0">
                <a:solidFill>
                  <a:srgbClr val="C00000"/>
                </a:solidFill>
              </a:rPr>
              <a:t>выпускника школы</a:t>
            </a:r>
            <a:r>
              <a:rPr lang="ru-RU" sz="2200" b="1" dirty="0" smtClean="0">
                <a:solidFill>
                  <a:srgbClr val="C00000"/>
                </a:solidFill>
              </a:rPr>
              <a:t>»,в котором определяющую роль играют следующие </a:t>
            </a:r>
            <a:r>
              <a:rPr lang="ru-RU" sz="2200" b="1" dirty="0">
                <a:solidFill>
                  <a:srgbClr val="C00000"/>
                </a:solidFill>
              </a:rPr>
              <a:t>гражданско-патриотические </a:t>
            </a:r>
            <a:r>
              <a:rPr lang="ru-RU" sz="2200" b="1" dirty="0" smtClean="0">
                <a:solidFill>
                  <a:srgbClr val="C00000"/>
                </a:solidFill>
              </a:rPr>
              <a:t>качества:</a:t>
            </a:r>
            <a:endParaRPr lang="ru-RU" sz="2200" b="1" dirty="0">
              <a:solidFill>
                <a:srgbClr val="C00000"/>
              </a:solidFill>
            </a:endParaRPr>
          </a:p>
          <a:p>
            <a:pPr lvl="0"/>
            <a:r>
              <a:rPr lang="ru-RU" sz="2200" dirty="0"/>
              <a:t>любящий свой край и свою Родину, уважающий свой народ, его культуру и духовные традиции;</a:t>
            </a:r>
          </a:p>
          <a:p>
            <a:pPr lvl="0"/>
            <a:r>
              <a:rPr lang="ru-RU" sz="2200" dirty="0"/>
              <a:t>осознающий и принимающий традиционные ценности семьи, российского гражданского общества, многонационального российского народа, человечества, осознающий свою сопричастность судьбе Отечества;</a:t>
            </a:r>
          </a:p>
          <a:p>
            <a:pPr lvl="0"/>
            <a:r>
              <a:rPr lang="ru-RU" sz="2200" dirty="0"/>
              <a:t>осознающий себя личностью, социально активный, уважающий закон и правопорядок, осознающий ответственность перед семьей, обществом, государством, человечеством.</a:t>
            </a:r>
          </a:p>
          <a:p>
            <a:pPr indent="342900">
              <a:buFontTx/>
              <a:buNone/>
            </a:pPr>
            <a:endParaRPr lang="ru-RU" sz="2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</a:t>
            </a:r>
            <a:r>
              <a:rPr lang="ru-RU" b="1" dirty="0" smtClean="0">
                <a:solidFill>
                  <a:srgbClr val="C00000"/>
                </a:solidFill>
              </a:rPr>
              <a:t>Актуальность темы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Необходимость создания системы гражданско-патриотического воспитания, наиболее полно удовлетворяющей интересам государства, общества, учащихся и их родителей;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необходимость создания системы гражданско-патриотического воспитания в рамках организации внеурочной деятельности в условиях реализации ФГОС Процесс формирования правового гражданского общества во многом затрудняется тем, что в подготовке будущего гражданина превалирует акцент на теоретические знания о гражданственности, но нет возможности реализации своих потребностей в области патриотического воспитания. Школа не может оставаться безучастной к гражданскому самосознанию детей, без которого невозможно формирование полноценной личности.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  <a:p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16075786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401" y="234881"/>
            <a:ext cx="8229600" cy="1143000"/>
          </a:xfrm>
        </p:spPr>
        <p:txBody>
          <a:bodyPr/>
          <a:lstStyle/>
          <a:p>
            <a:r>
              <a:rPr lang="ru-RU" sz="4000" dirty="0">
                <a:solidFill>
                  <a:srgbClr val="C00000"/>
                </a:solidFill>
              </a:rPr>
              <a:t>Цель современного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Воспитание ответственного, инициативного и компетентного гражданина России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934181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карта России">
  <a:themeElements>
    <a:clrScheme name="Тема Office 1">
      <a:dk1>
        <a:srgbClr val="000000"/>
      </a:dk1>
      <a:lt1>
        <a:srgbClr val="D6DBEF"/>
      </a:lt1>
      <a:dk2>
        <a:srgbClr val="000000"/>
      </a:dk2>
      <a:lt2>
        <a:srgbClr val="B2B2B2"/>
      </a:lt2>
      <a:accent1>
        <a:srgbClr val="EFEBF7"/>
      </a:accent1>
      <a:accent2>
        <a:srgbClr val="B2BBE4"/>
      </a:accent2>
      <a:accent3>
        <a:srgbClr val="E8EAF6"/>
      </a:accent3>
      <a:accent4>
        <a:srgbClr val="000000"/>
      </a:accent4>
      <a:accent5>
        <a:srgbClr val="F6F3FA"/>
      </a:accent5>
      <a:accent6>
        <a:srgbClr val="A1A9CF"/>
      </a:accent6>
      <a:hlink>
        <a:srgbClr val="6379CE"/>
      </a:hlink>
      <a:folHlink>
        <a:srgbClr val="31459C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EFEBF7"/>
        </a:accent1>
        <a:accent2>
          <a:srgbClr val="B2BBE4"/>
        </a:accent2>
        <a:accent3>
          <a:srgbClr val="E8EAF6"/>
        </a:accent3>
        <a:accent4>
          <a:srgbClr val="000000"/>
        </a:accent4>
        <a:accent5>
          <a:srgbClr val="F6F3FA"/>
        </a:accent5>
        <a:accent6>
          <a:srgbClr val="A1A9CF"/>
        </a:accent6>
        <a:hlink>
          <a:srgbClr val="6379CE"/>
        </a:hlink>
        <a:folHlink>
          <a:srgbClr val="3145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A0ABDA"/>
        </a:accent1>
        <a:accent2>
          <a:srgbClr val="7CB0CC"/>
        </a:accent2>
        <a:accent3>
          <a:srgbClr val="E8EAF6"/>
        </a:accent3>
        <a:accent4>
          <a:srgbClr val="000000"/>
        </a:accent4>
        <a:accent5>
          <a:srgbClr val="CDD2EA"/>
        </a:accent5>
        <a:accent6>
          <a:srgbClr val="709FB9"/>
        </a:accent6>
        <a:hlink>
          <a:srgbClr val="586BBE"/>
        </a:hlink>
        <a:folHlink>
          <a:srgbClr val="846B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D3D38E"/>
        </a:accent1>
        <a:accent2>
          <a:srgbClr val="DBAF8F"/>
        </a:accent2>
        <a:accent3>
          <a:srgbClr val="E8EAF6"/>
        </a:accent3>
        <a:accent4>
          <a:srgbClr val="000000"/>
        </a:accent4>
        <a:accent5>
          <a:srgbClr val="E6E6C6"/>
        </a:accent5>
        <a:accent6>
          <a:srgbClr val="C69E81"/>
        </a:accent6>
        <a:hlink>
          <a:srgbClr val="7C8BCC"/>
        </a:hlink>
        <a:folHlink>
          <a:srgbClr val="9292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C5C56A"/>
        </a:accent1>
        <a:accent2>
          <a:srgbClr val="7C8BCC"/>
        </a:accent2>
        <a:accent3>
          <a:srgbClr val="E8EAF6"/>
        </a:accent3>
        <a:accent4>
          <a:srgbClr val="000000"/>
        </a:accent4>
        <a:accent5>
          <a:srgbClr val="DFDFB9"/>
        </a:accent5>
        <a:accent6>
          <a:srgbClr val="707DB9"/>
        </a:accent6>
        <a:hlink>
          <a:srgbClr val="B68F47"/>
        </a:hlink>
        <a:folHlink>
          <a:srgbClr val="B647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FEBF7"/>
        </a:accent1>
        <a:accent2>
          <a:srgbClr val="B2BBE4"/>
        </a:accent2>
        <a:accent3>
          <a:srgbClr val="FFFFFF"/>
        </a:accent3>
        <a:accent4>
          <a:srgbClr val="000000"/>
        </a:accent4>
        <a:accent5>
          <a:srgbClr val="F6F3FA"/>
        </a:accent5>
        <a:accent6>
          <a:srgbClr val="A1A9CF"/>
        </a:accent6>
        <a:hlink>
          <a:srgbClr val="6379CE"/>
        </a:hlink>
        <a:folHlink>
          <a:srgbClr val="3145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0ABDA"/>
        </a:accent1>
        <a:accent2>
          <a:srgbClr val="7CB0CC"/>
        </a:accent2>
        <a:accent3>
          <a:srgbClr val="FFFFFF"/>
        </a:accent3>
        <a:accent4>
          <a:srgbClr val="000000"/>
        </a:accent4>
        <a:accent5>
          <a:srgbClr val="CDD2EA"/>
        </a:accent5>
        <a:accent6>
          <a:srgbClr val="709FB9"/>
        </a:accent6>
        <a:hlink>
          <a:srgbClr val="586BBE"/>
        </a:hlink>
        <a:folHlink>
          <a:srgbClr val="846B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3D38E"/>
        </a:accent1>
        <a:accent2>
          <a:srgbClr val="DBAF8F"/>
        </a:accent2>
        <a:accent3>
          <a:srgbClr val="FFFFFF"/>
        </a:accent3>
        <a:accent4>
          <a:srgbClr val="000000"/>
        </a:accent4>
        <a:accent5>
          <a:srgbClr val="E6E6C6"/>
        </a:accent5>
        <a:accent6>
          <a:srgbClr val="C69E81"/>
        </a:accent6>
        <a:hlink>
          <a:srgbClr val="7C8BCC"/>
        </a:hlink>
        <a:folHlink>
          <a:srgbClr val="9292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5C56A"/>
        </a:accent1>
        <a:accent2>
          <a:srgbClr val="7C8BCC"/>
        </a:accent2>
        <a:accent3>
          <a:srgbClr val="FFFFFF"/>
        </a:accent3>
        <a:accent4>
          <a:srgbClr val="000000"/>
        </a:accent4>
        <a:accent5>
          <a:srgbClr val="DFDFB9"/>
        </a:accent5>
        <a:accent6>
          <a:srgbClr val="707DB9"/>
        </a:accent6>
        <a:hlink>
          <a:srgbClr val="B68F47"/>
        </a:hlink>
        <a:folHlink>
          <a:srgbClr val="B647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карта России</Template>
  <TotalTime>1060</TotalTime>
  <Words>1120</Words>
  <Application>Microsoft Office PowerPoint</Application>
  <PresentationFormat>Экран (4:3)</PresentationFormat>
  <Paragraphs>98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карта России</vt:lpstr>
      <vt:lpstr> Особенности гражданско-патриотического воспитания  учащихся на уроках и во внеурочное время. </vt:lpstr>
      <vt:lpstr>Слайд 2</vt:lpstr>
      <vt:lpstr>Патриотизм - преданность и любовь к своему  Отечеству, к своему народу.</vt:lpstr>
      <vt:lpstr>Слайд 4</vt:lpstr>
      <vt:lpstr>Слайд 5</vt:lpstr>
      <vt:lpstr>Слайд 6</vt:lpstr>
      <vt:lpstr>Слайд 7</vt:lpstr>
      <vt:lpstr>     Актуальность темы: </vt:lpstr>
      <vt:lpstr>Цель современного образования</vt:lpstr>
      <vt:lpstr>  Цель патриотического                          воспитания в школе</vt:lpstr>
      <vt:lpstr>       Задача школы:</vt:lpstr>
      <vt:lpstr>Слайд 12</vt:lpstr>
      <vt:lpstr>      Проблемы в сфере патриотического воспитания</vt:lpstr>
      <vt:lpstr>Можно ли научить патриотизму и как это сделать? </vt:lpstr>
      <vt:lpstr>Слайд 15</vt:lpstr>
      <vt:lpstr>Структура гражданско-патриотического  образования включает в себя </vt:lpstr>
      <vt:lpstr>Учебная  деятельность</vt:lpstr>
      <vt:lpstr>Патриотическое воспитание на уроках истории и обществознания.</vt:lpstr>
      <vt:lpstr>Слайд 19</vt:lpstr>
      <vt:lpstr>Учебный процесс</vt:lpstr>
      <vt:lpstr>Внеурочная деятельность </vt:lpstr>
      <vt:lpstr>Использование регионального                 компонента на уроках истории и обществознания. </vt:lpstr>
      <vt:lpstr>  Знакомясь с родным краем, его достопримечательностями, ребёнок учится осознавать себя живущим в определённый временной период, в определённых условиях и в то же время приобщается к богатствам национальной и мировой культуры.</vt:lpstr>
      <vt:lpstr>Слайд 24</vt:lpstr>
      <vt:lpstr>Эффективные формы работы по патриотическому воспитанию:</vt:lpstr>
      <vt:lpstr>Патриотическое воспитание в рамках работы с родителями. </vt:lpstr>
      <vt:lpstr>Тимуровское движение.</vt:lpstr>
      <vt:lpstr>Воспитание во внеурочное время.</vt:lpstr>
      <vt:lpstr>     Наши традиции</vt:lpstr>
      <vt:lpstr>   БЕССМЕРТНЫЙ ПОЛК</vt:lpstr>
      <vt:lpstr>     Наши выпускники</vt:lpstr>
      <vt:lpstr>     </vt:lpstr>
      <vt:lpstr>Слайд 33</vt:lpstr>
      <vt:lpstr>       В результате гражданско-патриотического воспитания в школе у учащихся должны             быть сформированы</vt:lpstr>
      <vt:lpstr>Спасибо за внимание!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значит быть патриотом России?</dc:title>
  <dc:creator>Admin</dc:creator>
  <cp:lastModifiedBy>admin</cp:lastModifiedBy>
  <cp:revision>84</cp:revision>
  <dcterms:created xsi:type="dcterms:W3CDTF">2011-11-30T20:11:58Z</dcterms:created>
  <dcterms:modified xsi:type="dcterms:W3CDTF">2021-11-22T16:26:36Z</dcterms:modified>
</cp:coreProperties>
</file>