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9" r:id="rId4"/>
    <p:sldId id="256" r:id="rId5"/>
    <p:sldId id="261" r:id="rId6"/>
    <p:sldId id="262" r:id="rId7"/>
    <p:sldId id="257" r:id="rId8"/>
    <p:sldId id="260" r:id="rId9"/>
    <p:sldId id="263" r:id="rId10"/>
    <p:sldId id="264" r:id="rId11"/>
    <p:sldId id="266" r:id="rId12"/>
    <p:sldId id="268" r:id="rId13"/>
    <p:sldId id="265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4967"/>
    <a:srgbClr val="3AAC0C"/>
    <a:srgbClr val="00487E"/>
    <a:srgbClr val="005A9E"/>
    <a:srgbClr val="56A917"/>
    <a:srgbClr val="E76376"/>
    <a:srgbClr val="8A0000"/>
    <a:srgbClr val="FF8B8B"/>
    <a:srgbClr val="B07BD7"/>
    <a:srgbClr val="D1B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>
                <a:solidFill>
                  <a:prstClr val="black"/>
                </a:solidFill>
              </a:rPr>
              <a:pPr/>
              <a:t>21.02.2022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14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>
                <a:solidFill>
                  <a:prstClr val="black"/>
                </a:solidFill>
              </a:rPr>
              <a:pPr/>
              <a:t>21.02.2022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2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>
                <a:solidFill>
                  <a:prstClr val="black"/>
                </a:solidFill>
              </a:rPr>
              <a:pPr/>
              <a:t>21.02.2022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34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>
                <a:solidFill>
                  <a:prstClr val="black"/>
                </a:solidFill>
              </a:rPr>
              <a:pPr/>
              <a:t>21.02.2022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18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>
                <a:solidFill>
                  <a:prstClr val="black"/>
                </a:solidFill>
              </a:rPr>
              <a:pPr/>
              <a:t>21.02.2022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31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>
                <a:solidFill>
                  <a:prstClr val="black"/>
                </a:solidFill>
              </a:rPr>
              <a:pPr/>
              <a:t>21.02.2022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84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>
                <a:solidFill>
                  <a:prstClr val="black"/>
                </a:solidFill>
              </a:rPr>
              <a:pPr/>
              <a:t>21.02.2022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01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>
                <a:solidFill>
                  <a:prstClr val="black"/>
                </a:solidFill>
              </a:rPr>
              <a:pPr/>
              <a:t>21.02.2022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1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>
                <a:solidFill>
                  <a:prstClr val="black"/>
                </a:solidFill>
              </a:rPr>
              <a:pPr/>
              <a:t>21.02.2022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731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>
                <a:solidFill>
                  <a:prstClr val="black"/>
                </a:solidFill>
              </a:rPr>
              <a:pPr/>
              <a:t>21.02.2022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69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>
                <a:solidFill>
                  <a:prstClr val="black"/>
                </a:solidFill>
              </a:rPr>
              <a:pPr/>
              <a:t>21.02.2022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52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>
                <a:solidFill>
                  <a:prstClr val="black"/>
                </a:solidFill>
              </a:rPr>
              <a:pPr/>
              <a:t>21.02.2022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6289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>
                <a:solidFill>
                  <a:prstClr val="black"/>
                </a:solidFill>
              </a:rPr>
              <a:pPr/>
              <a:t>21.02.2022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24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>
                <a:solidFill>
                  <a:prstClr val="black"/>
                </a:solidFill>
              </a:rPr>
              <a:pPr/>
              <a:t>21.02.2022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08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>
                <a:solidFill>
                  <a:prstClr val="black"/>
                </a:solidFill>
              </a:rPr>
              <a:pPr/>
              <a:t>21.02.2022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835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>
                <a:solidFill>
                  <a:prstClr val="black"/>
                </a:solidFill>
              </a:rPr>
              <a:pPr/>
              <a:t>21.02.2022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062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>
                <a:solidFill>
                  <a:prstClr val="black"/>
                </a:solidFill>
              </a:rPr>
              <a:pPr/>
              <a:t>21.02.2022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90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>
                <a:solidFill>
                  <a:prstClr val="black"/>
                </a:solidFill>
              </a:rPr>
              <a:pPr/>
              <a:t>21.02.2022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832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>
                <a:solidFill>
                  <a:prstClr val="black"/>
                </a:solidFill>
              </a:rPr>
              <a:pPr/>
              <a:t>21.02.2022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27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>
                <a:solidFill>
                  <a:prstClr val="black"/>
                </a:solidFill>
              </a:rPr>
              <a:pPr/>
              <a:t>21.02.2022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0813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>
                <a:solidFill>
                  <a:prstClr val="black"/>
                </a:solidFill>
              </a:rPr>
              <a:pPr/>
              <a:t>21.02.2022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5821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>
                <a:solidFill>
                  <a:prstClr val="black"/>
                </a:solidFill>
              </a:rPr>
              <a:pPr/>
              <a:t>21.02.2022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5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29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83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386780" y="692696"/>
            <a:ext cx="7500990" cy="5602109"/>
            <a:chOff x="1143786" y="353057"/>
            <a:chExt cx="7165477" cy="603506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43786" y="353057"/>
              <a:ext cx="7165477" cy="38295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4500" b="1" i="1" dirty="0">
                  <a:ln w="19050">
                    <a:solidFill>
                      <a:schemeClr val="bg1">
                        <a:lumMod val="85000"/>
                      </a:schemeClr>
                    </a:solidFill>
                    <a:prstDash val="solid"/>
                  </a:ln>
                  <a:solidFill>
                    <a:srgbClr val="005A9E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Активные формы взаимодействия с родителями в дошкольном образовательном учреждении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022216" y="4697148"/>
              <a:ext cx="3287047" cy="16909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400" i="1" dirty="0">
                  <a:solidFill>
                    <a:srgbClr val="00487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Подготовила:</a:t>
              </a:r>
            </a:p>
            <a:p>
              <a:pPr>
                <a:defRPr/>
              </a:pPr>
              <a:r>
                <a:rPr lang="ru-RU" sz="2400" i="1" dirty="0">
                  <a:solidFill>
                    <a:srgbClr val="00487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Заместитель заведующего по ВМР Соколова О.И.</a:t>
              </a:r>
              <a:endParaRPr lang="ru-RU" sz="2400" i="1" dirty="0">
                <a:solidFill>
                  <a:srgbClr val="00487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4" name="Picture 2" descr="C:\Users\admin\Desktop\семья аниме\2135467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95800"/>
            <a:ext cx="34671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595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8FBA8C-E5A2-4680-8C29-CFE98156D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94" y="260648"/>
            <a:ext cx="7932373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58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8717" y="404664"/>
            <a:ext cx="74888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>
                <a:solidFill>
                  <a:srgbClr val="C749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родителей и педагогов может быть успешной только в том случае, если они станут союзниками.</a:t>
            </a:r>
          </a:p>
          <a:p>
            <a:pPr algn="ctr"/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Взаимопонимание родителей и педагогов, их взаимное доверие возможно лишь в том случае, если педагог не поучает, а советует, размышляет вместе с родителями, договаривается о совместных действиях, тактично подводит их к пониманию необходимости педагогических знаний. </a:t>
            </a:r>
          </a:p>
          <a:p>
            <a:pPr algn="r"/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должны чувствовать, что воспитатель нуждается в них, в объединении общих усилий, что они - его союзники и педагог не может обойтись без их совета или помощи. </a:t>
            </a:r>
          </a:p>
        </p:txBody>
      </p:sp>
      <p:pic>
        <p:nvPicPr>
          <p:cNvPr id="9218" name="Picture 2" descr="C:\Users\admin\Desktop\семья аниме\3082131-43187bc5241c320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27836"/>
            <a:ext cx="1817738" cy="181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esktop\семья аниме\2135467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870" y="4655816"/>
            <a:ext cx="3131962" cy="196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570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E33B16-80CA-4A4D-8910-91494E390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36" y="332656"/>
            <a:ext cx="7512835" cy="612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0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82985" y="476672"/>
            <a:ext cx="750099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200" b="1" i="1" dirty="0">
                <a:solidFill>
                  <a:srgbClr val="3AAC0C"/>
                </a:solidFill>
                <a:latin typeface="Times New Roman" pitchFamily="18" charset="0"/>
                <a:cs typeface="Times New Roman" pitchFamily="18" charset="0"/>
              </a:rPr>
              <a:t>ФГОС представляет собой совокупность обязательных требований к дошкольному образованию</a:t>
            </a:r>
          </a:p>
          <a:p>
            <a:pPr lvl="0" algn="ctr">
              <a:defRPr/>
            </a:pPr>
            <a:endParaRPr lang="ru-RU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соответствии с законом «Об образовании в Российской Федерации» одной из основных задач стоящих перед детским дошкольным учреждением является «взаимодействие с семьей для обеспечения полноценного развития личности ребенка». 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Новый федеральный государственный образовательный стандарт дошкольного образования большое внимание уделяет работе с родителями. </a:t>
            </a:r>
          </a:p>
          <a:p>
            <a:pPr lvl="0" algn="ctr">
              <a:defRPr/>
            </a:pPr>
            <a:endParaRPr lang="ru-RU" sz="2200" b="1" i="1" dirty="0">
              <a:solidFill>
                <a:srgbClr val="3AAC0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ru-RU" sz="2200" b="1" i="1" dirty="0">
              <a:solidFill>
                <a:srgbClr val="3AAC0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admin\Desktop\семья аниме\3965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77190"/>
            <a:ext cx="4311596" cy="235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семья аниме\image003_16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079" y="3212976"/>
            <a:ext cx="2188443" cy="31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C:\Users\admin\Desktop\семья аниме\8351a45fcdacadf741148bfef648c47d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885" y="1386743"/>
            <a:ext cx="3744416" cy="192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260648"/>
            <a:ext cx="7704856" cy="1512168"/>
          </a:xfrm>
        </p:spPr>
        <p:txBody>
          <a:bodyPr/>
          <a:lstStyle/>
          <a:p>
            <a:pPr algn="ctr"/>
            <a:r>
              <a:rPr lang="ru-RU" sz="2800" i="1" dirty="0">
                <a:solidFill>
                  <a:srgbClr val="C74967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Цель  взаимодействия ДОУ с родителями:</a:t>
            </a:r>
          </a:p>
          <a:p>
            <a:pPr algn="ctr"/>
            <a:r>
              <a:rPr lang="ru-RU" sz="2200" i="1" dirty="0">
                <a:solidFill>
                  <a:srgbClr val="C74967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работать в тесном контакте с семьями воспитанников</a:t>
            </a:r>
          </a:p>
          <a:p>
            <a:endParaRPr lang="ru-RU" dirty="0">
              <a:solidFill>
                <a:srgbClr val="4F81BD">
                  <a:lumMod val="75000"/>
                </a:srgb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4021422" y="2960648"/>
            <a:ext cx="2278770" cy="1934924"/>
            <a:chOff x="2375501" y="1437027"/>
            <a:chExt cx="2278770" cy="2011299"/>
          </a:xfrm>
          <a:scene3d>
            <a:camera prst="orthographicFront"/>
            <a:lightRig rig="flat" dir="t"/>
          </a:scene3d>
        </p:grpSpPr>
        <p:sp>
          <p:nvSpPr>
            <p:cNvPr id="55" name="Овал 54"/>
            <p:cNvSpPr/>
            <p:nvPr/>
          </p:nvSpPr>
          <p:spPr>
            <a:xfrm>
              <a:off x="2375501" y="1437027"/>
              <a:ext cx="2278770" cy="2011299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C0504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dkEdge">
              <a:bevelT w="8200" h="38100"/>
            </a:sp3d>
          </p:spPr>
        </p:sp>
        <p:sp>
          <p:nvSpPr>
            <p:cNvPr id="56" name="Овал 4"/>
            <p:cNvSpPr/>
            <p:nvPr/>
          </p:nvSpPr>
          <p:spPr>
            <a:xfrm>
              <a:off x="2709219" y="1731575"/>
              <a:ext cx="1611334" cy="1422203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marR="0" lvl="0" indent="0" algn="ctr" defTabSz="1244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Задачи работы ДОУ с семьёй</a:t>
              </a: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1403648" y="2935556"/>
            <a:ext cx="2718578" cy="1800201"/>
            <a:chOff x="2088235" y="-377865"/>
            <a:chExt cx="2831438" cy="2192704"/>
          </a:xfrm>
          <a:scene3d>
            <a:camera prst="orthographicFront"/>
            <a:lightRig rig="flat" dir="t"/>
          </a:scene3d>
        </p:grpSpPr>
        <p:sp>
          <p:nvSpPr>
            <p:cNvPr id="53" name="Овал 52"/>
            <p:cNvSpPr/>
            <p:nvPr/>
          </p:nvSpPr>
          <p:spPr>
            <a:xfrm>
              <a:off x="2088235" y="-377865"/>
              <a:ext cx="2831438" cy="2192704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9BBB59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9BBB59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dkEdge">
              <a:bevelT w="8200" h="38100"/>
            </a:sp3d>
          </p:spPr>
        </p:sp>
        <p:sp>
          <p:nvSpPr>
            <p:cNvPr id="54" name="Овал 6"/>
            <p:cNvSpPr/>
            <p:nvPr/>
          </p:nvSpPr>
          <p:spPr>
            <a:xfrm>
              <a:off x="2502889" y="-56751"/>
              <a:ext cx="2002130" cy="1550476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Создание атмосферы взаимопонимания, общности интересов, эмоциональной взаимной поддержки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6228184" y="3061244"/>
            <a:ext cx="2183983" cy="1656301"/>
            <a:chOff x="4293792" y="1614463"/>
            <a:chExt cx="2145593" cy="1554789"/>
          </a:xfrm>
          <a:scene3d>
            <a:camera prst="orthographicFront"/>
            <a:lightRig rig="flat" dir="t"/>
          </a:scene3d>
        </p:grpSpPr>
        <p:sp>
          <p:nvSpPr>
            <p:cNvPr id="51" name="Овал 50"/>
            <p:cNvSpPr/>
            <p:nvPr/>
          </p:nvSpPr>
          <p:spPr>
            <a:xfrm>
              <a:off x="4293792" y="1614463"/>
              <a:ext cx="2145593" cy="1554789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hueOff val="3750088"/>
                    <a:satOff val="-5627"/>
                    <a:lumOff val="-915"/>
                    <a:alphaOff val="0"/>
                    <a:tint val="50000"/>
                    <a:satMod val="300000"/>
                  </a:srgbClr>
                </a:gs>
                <a:gs pos="35000">
                  <a:srgbClr val="9BBB59">
                    <a:hueOff val="3750088"/>
                    <a:satOff val="-5627"/>
                    <a:lumOff val="-915"/>
                    <a:alphaOff val="0"/>
                    <a:tint val="37000"/>
                    <a:satMod val="300000"/>
                  </a:srgbClr>
                </a:gs>
                <a:gs pos="100000">
                  <a:srgbClr val="9BBB59">
                    <a:hueOff val="3750088"/>
                    <a:satOff val="-5627"/>
                    <a:lumOff val="-915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dkEdge">
              <a:bevelT w="8200" h="38100"/>
            </a:sp3d>
          </p:spPr>
        </p:sp>
        <p:sp>
          <p:nvSpPr>
            <p:cNvPr id="52" name="Овал 8"/>
            <p:cNvSpPr/>
            <p:nvPr/>
          </p:nvSpPr>
          <p:spPr>
            <a:xfrm>
              <a:off x="4678749" y="1808797"/>
              <a:ext cx="1517163" cy="1099401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Объединение усилий для развития и воспитания детей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5272900" y="4614798"/>
            <a:ext cx="2200167" cy="1567748"/>
            <a:chOff x="2375517" y="3260857"/>
            <a:chExt cx="2200167" cy="1629630"/>
          </a:xfrm>
          <a:scene3d>
            <a:camera prst="orthographicFront"/>
            <a:lightRig rig="flat" dir="t"/>
          </a:scene3d>
        </p:grpSpPr>
        <p:sp>
          <p:nvSpPr>
            <p:cNvPr id="49" name="Овал 48"/>
            <p:cNvSpPr/>
            <p:nvPr/>
          </p:nvSpPr>
          <p:spPr>
            <a:xfrm>
              <a:off x="2375517" y="3260857"/>
              <a:ext cx="2200167" cy="1629630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hueOff val="7500176"/>
                    <a:satOff val="-11253"/>
                    <a:lumOff val="-1830"/>
                    <a:alphaOff val="0"/>
                    <a:tint val="50000"/>
                    <a:satMod val="300000"/>
                  </a:srgbClr>
                </a:gs>
                <a:gs pos="35000">
                  <a:srgbClr val="9BBB59">
                    <a:hueOff val="7500176"/>
                    <a:satOff val="-11253"/>
                    <a:lumOff val="-1830"/>
                    <a:alphaOff val="0"/>
                    <a:tint val="37000"/>
                    <a:satMod val="300000"/>
                  </a:srgbClr>
                </a:gs>
                <a:gs pos="100000">
                  <a:srgbClr val="9BBB59">
                    <a:hueOff val="7500176"/>
                    <a:satOff val="-11253"/>
                    <a:lumOff val="-183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dkEdge">
              <a:bevelT w="8200" h="38100"/>
            </a:sp3d>
          </p:spPr>
        </p:sp>
        <p:sp>
          <p:nvSpPr>
            <p:cNvPr id="50" name="Овал 10"/>
            <p:cNvSpPr/>
            <p:nvPr/>
          </p:nvSpPr>
          <p:spPr>
            <a:xfrm>
              <a:off x="2697724" y="3499511"/>
              <a:ext cx="1555753" cy="115232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Активизация и обогащение воспитательных умений родителей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2840409" y="4614798"/>
            <a:ext cx="2303258" cy="1732802"/>
            <a:chOff x="551803" y="1380134"/>
            <a:chExt cx="2303258" cy="1782923"/>
          </a:xfrm>
          <a:scene3d>
            <a:camera prst="orthographicFront"/>
            <a:lightRig rig="flat" dir="t"/>
          </a:scene3d>
        </p:grpSpPr>
        <p:sp>
          <p:nvSpPr>
            <p:cNvPr id="47" name="Овал 46"/>
            <p:cNvSpPr/>
            <p:nvPr/>
          </p:nvSpPr>
          <p:spPr>
            <a:xfrm>
              <a:off x="551803" y="1380134"/>
              <a:ext cx="2303258" cy="1782923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hueOff val="11250264"/>
                    <a:satOff val="-16880"/>
                    <a:lumOff val="-2745"/>
                    <a:alphaOff val="0"/>
                    <a:tint val="50000"/>
                    <a:satMod val="300000"/>
                  </a:srgbClr>
                </a:gs>
                <a:gs pos="35000">
                  <a:srgbClr val="9BBB59">
                    <a:hueOff val="11250264"/>
                    <a:satOff val="-16880"/>
                    <a:lumOff val="-2745"/>
                    <a:alphaOff val="0"/>
                    <a:tint val="37000"/>
                    <a:satMod val="300000"/>
                  </a:srgbClr>
                </a:gs>
                <a:gs pos="100000">
                  <a:srgbClr val="9BBB59">
                    <a:hueOff val="11250264"/>
                    <a:satOff val="-16880"/>
                    <a:lumOff val="-2745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dkEdge">
              <a:bevelT w="8200" h="38100"/>
            </a:sp3d>
          </p:spPr>
        </p:sp>
        <p:sp>
          <p:nvSpPr>
            <p:cNvPr id="48" name="Овал 12"/>
            <p:cNvSpPr/>
            <p:nvPr/>
          </p:nvSpPr>
          <p:spPr>
            <a:xfrm>
              <a:off x="889107" y="1641237"/>
              <a:ext cx="1628650" cy="1260717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Установление доверительных, партнерских отношений с родителями</a:t>
              </a:r>
            </a:p>
          </p:txBody>
        </p:sp>
      </p:grpSp>
      <p:pic>
        <p:nvPicPr>
          <p:cNvPr id="19" name="Picture 3" descr="C:\Users\admin\Desktop\семья аниме\image003_16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8651" y="4077072"/>
            <a:ext cx="1752185" cy="250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576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76672"/>
            <a:ext cx="7200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успешной работы с родителями: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rgbClr val="0048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изучение социального состава родителей, уровня образования, социального благополучия, выявление семей группа риска;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rgbClr val="0048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дифференцированный подход к работе с родителями с учетом специфики каждой семьи;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rgbClr val="0048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целенаправленность, систематичность, плановость;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rgbClr val="0048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доброжелательность и открытость.</a:t>
            </a:r>
          </a:p>
        </p:txBody>
      </p:sp>
      <p:pic>
        <p:nvPicPr>
          <p:cNvPr id="4098" name="Picture 2" descr="C:\Users\admin\Desktop\семья аниме\1-Famille-géné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21" y="4221088"/>
            <a:ext cx="7295270" cy="199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609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1582" y="1268760"/>
            <a:ext cx="698477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rgbClr val="56A9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 аналитические.</a:t>
            </a:r>
          </a:p>
          <a:p>
            <a:r>
              <a:rPr lang="ru-RU" sz="2200" b="1" i="1" dirty="0">
                <a:solidFill>
                  <a:srgbClr val="56A9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интересов, потребностей, запросов родителей, уровня их педагогической грамотности.</a:t>
            </a:r>
          </a:p>
          <a:p>
            <a:r>
              <a:rPr lang="ru-RU" sz="2200" b="1" i="1" dirty="0">
                <a:solidFill>
                  <a:srgbClr val="56A9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проведения общения:</a:t>
            </a:r>
          </a:p>
          <a:p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социологических опросов, анкеты</a:t>
            </a:r>
          </a:p>
          <a:p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Индивидуальные беседы</a:t>
            </a:r>
          </a:p>
          <a:p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-Картотеки «Педагогическая копилка: родители для педагогов», «Педагогическая копилка: педагоги для родителей» (с целью взаимообогащения педагогического мастерства)</a:t>
            </a:r>
          </a:p>
          <a:p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Переписка по электронной почте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453" y="284431"/>
            <a:ext cx="70072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56A9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форм работы с родителями можно выделить следующие подгруппы:</a:t>
            </a:r>
          </a:p>
        </p:txBody>
      </p:sp>
      <p:pic>
        <p:nvPicPr>
          <p:cNvPr id="5122" name="Picture 2" descr="C:\Users\admin\Desktop\семья аниме\268038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85596"/>
            <a:ext cx="2985814" cy="225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nim05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19" y="5085190"/>
            <a:ext cx="4822162" cy="116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38310"/>
            <a:ext cx="763934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rgbClr val="C749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Познавательные.</a:t>
            </a:r>
          </a:p>
          <a:p>
            <a:r>
              <a:rPr lang="ru-RU" sz="2200" b="1" i="1" dirty="0">
                <a:solidFill>
                  <a:srgbClr val="C749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Ознакомление родителей с возрастными и психологическими особенностями детей дошкольного возраста. Формирование у родителей практических навыков воспитания детей.</a:t>
            </a:r>
          </a:p>
          <a:p>
            <a:r>
              <a:rPr lang="ru-RU" sz="2200" b="1" i="1" dirty="0">
                <a:solidFill>
                  <a:srgbClr val="C749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проведения общения:</a:t>
            </a:r>
          </a:p>
          <a:p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Семинары-практикумы</a:t>
            </a:r>
          </a:p>
          <a:p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собраний, консультаций в нетрадиционной форме</a:t>
            </a:r>
          </a:p>
          <a:p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Мини-собрания</a:t>
            </a:r>
          </a:p>
          <a:p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гостиная</a:t>
            </a:r>
          </a:p>
          <a:p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Устные педагогические журналы</a:t>
            </a:r>
          </a:p>
          <a:p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Исследовательская, проектная деятельность</a:t>
            </a:r>
          </a:p>
          <a:p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Интернет-журнал</a:t>
            </a:r>
          </a:p>
        </p:txBody>
      </p:sp>
      <p:pic>
        <p:nvPicPr>
          <p:cNvPr id="6148" name="Picture 4" descr="C:\Users\admin\Desktop\семья аниме\rod_sobranie2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29754"/>
            <a:ext cx="2814811" cy="239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m1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86916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lady_news_anchor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798" y="4725144"/>
            <a:ext cx="1968244" cy="168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501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admin\Desktop\семья аниме\recreation-animated-clipart-playing-puppets-cc-classroom-5656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299" y="1340768"/>
            <a:ext cx="2493361" cy="181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404664"/>
            <a:ext cx="732001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rgbClr val="0048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Досуговые.</a:t>
            </a:r>
          </a:p>
          <a:p>
            <a:r>
              <a:rPr lang="ru-RU" sz="2200" b="1" i="1" dirty="0">
                <a:solidFill>
                  <a:srgbClr val="0048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Установление эмоционального контакта между педагогами, родителями, детьми.</a:t>
            </a:r>
          </a:p>
          <a:p>
            <a:r>
              <a:rPr lang="ru-RU" sz="2200" b="1" i="1" dirty="0">
                <a:solidFill>
                  <a:srgbClr val="0048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проведения общения:</a:t>
            </a:r>
          </a:p>
          <a:p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досуги, праздники</a:t>
            </a:r>
          </a:p>
          <a:p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досуговые мероприятия</a:t>
            </a:r>
          </a:p>
          <a:p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работ родителей и детей</a:t>
            </a:r>
          </a:p>
          <a:p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</a:t>
            </a:r>
          </a:p>
          <a:p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</a:t>
            </a:r>
          </a:p>
          <a:p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 добрых дел</a:t>
            </a:r>
          </a:p>
          <a:p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Турниры знатоков КВН</a:t>
            </a:r>
          </a:p>
        </p:txBody>
      </p:sp>
      <p:pic>
        <p:nvPicPr>
          <p:cNvPr id="7170" name="Picture 2" descr="C:\Users\admin\Desktop\семья аниме\animashki-muzika-43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58" y="3881089"/>
            <a:ext cx="2376264" cy="145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семья аниме\ludia-261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307" y="4372688"/>
            <a:ext cx="1158380" cy="193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\Desktop\семья аниме\ludia-259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52759"/>
            <a:ext cx="1612107" cy="127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admin\Desktop\семья аниме\Farmers-9089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353" y="5004659"/>
            <a:ext cx="1798441" cy="136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371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4m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287122"/>
            <a:ext cx="2664718" cy="131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dmin\Desktop\семья аниме\dwulatki_wpisy_mniejsz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416" y="4869161"/>
            <a:ext cx="2623528" cy="173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262375"/>
            <a:ext cx="732953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rgbClr val="3AA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 информационные: информационно- ознакомительные; информационно- просветительские.</a:t>
            </a:r>
          </a:p>
          <a:p>
            <a:r>
              <a:rPr lang="ru-RU" sz="2200" b="1" i="1" dirty="0">
                <a:solidFill>
                  <a:srgbClr val="3AA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родителей с работой дошкольного учреждения, особенностями воспитания детей. Формирование у родителей знаний о воспитании и развитии детей.</a:t>
            </a:r>
          </a:p>
          <a:p>
            <a:r>
              <a:rPr lang="ru-RU" sz="2200" b="1" i="1" dirty="0">
                <a:solidFill>
                  <a:srgbClr val="3AA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проведения общения: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Буклеты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газеты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 (недели) открытых дверей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просмотры занятий и других видов деятельности детей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стенгазет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видеозаписей наблюдений за ребёнком в процессе его деятельности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Взаимообмен фотографиями, видеозаписями о жизни ребёнка в семье и в детском саду</a:t>
            </a:r>
          </a:p>
        </p:txBody>
      </p:sp>
    </p:spTree>
    <p:extLst>
      <p:ext uri="{BB962C8B-B14F-4D97-AF65-F5344CB8AC3E}">
        <p14:creationId xmlns:p14="http://schemas.microsoft.com/office/powerpoint/2010/main" val="1290437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99DD2A-DF19-41CC-8304-8C1C7F84E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Активные формы работы с родителями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A3D3E19-F103-4693-A186-36F628428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4870"/>
            <a:ext cx="7666381" cy="5528492"/>
          </a:xfrm>
        </p:spPr>
      </p:pic>
    </p:spTree>
    <p:extLst>
      <p:ext uri="{BB962C8B-B14F-4D97-AF65-F5344CB8AC3E}">
        <p14:creationId xmlns:p14="http://schemas.microsoft.com/office/powerpoint/2010/main" val="9580657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3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4F81B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Другая 3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504D"/>
      </a:hlink>
      <a:folHlink>
        <a:srgbClr val="C0504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496</Words>
  <Application>Microsoft Office PowerPoint</Application>
  <PresentationFormat>Экран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Активные формы работы с родителями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Пользователь</cp:lastModifiedBy>
  <cp:revision>31</cp:revision>
  <dcterms:created xsi:type="dcterms:W3CDTF">2014-11-07T17:01:55Z</dcterms:created>
  <dcterms:modified xsi:type="dcterms:W3CDTF">2022-02-21T05:02:47Z</dcterms:modified>
</cp:coreProperties>
</file>