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0" r:id="rId12"/>
    <p:sldId id="274" r:id="rId13"/>
    <p:sldId id="266" r:id="rId14"/>
    <p:sldId id="275" r:id="rId15"/>
    <p:sldId id="268" r:id="rId16"/>
    <p:sldId id="269" r:id="rId17"/>
    <p:sldId id="272" r:id="rId18"/>
    <p:sldId id="273" r:id="rId19"/>
    <p:sldId id="271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23728" y="1844824"/>
            <a:ext cx="6172200" cy="254243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Из опыта работы по подготовке учащихся к </a:t>
            </a:r>
            <a:r>
              <a:rPr lang="ru-RU" dirty="0" err="1">
                <a:solidFill>
                  <a:schemeClr val="tx1"/>
                </a:solidFill>
              </a:rPr>
              <a:t>ОГЭ</a:t>
            </a:r>
            <a:r>
              <a:rPr lang="ru-RU" dirty="0">
                <a:solidFill>
                  <a:schemeClr val="tx1"/>
                </a:solidFill>
              </a:rPr>
              <a:t> по русскому языку. </a:t>
            </a:r>
            <a:r>
              <a:rPr lang="ru-RU" sz="3200" dirty="0">
                <a:solidFill>
                  <a:schemeClr val="tx1"/>
                </a:solidFill>
              </a:rPr>
              <a:t>Задание 5. Орфографический анализ</a:t>
            </a:r>
            <a:r>
              <a:rPr lang="ru-RU" sz="3200" dirty="0"/>
              <a:t/>
            </a:r>
            <a:br>
              <a:rPr lang="ru-RU" sz="3200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Учитель русского языка и литературы</a:t>
            </a:r>
          </a:p>
          <a:p>
            <a:r>
              <a:rPr lang="ru-RU" dirty="0" err="1" smtClean="0"/>
              <a:t>МБОУ</a:t>
            </a:r>
            <a:r>
              <a:rPr lang="ru-RU" dirty="0" smtClean="0"/>
              <a:t> «Пожарская школа»</a:t>
            </a:r>
          </a:p>
          <a:p>
            <a:r>
              <a:rPr lang="ru-RU" dirty="0" smtClean="0"/>
              <a:t>Граничная Валентина Павловна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131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ОРФОГРАММЫ (согласно кодификатору </a:t>
            </a:r>
            <a:r>
              <a:rPr lang="ru-RU" dirty="0" err="1" smtClean="0"/>
              <a:t>огэ</a:t>
            </a:r>
            <a:r>
              <a:rPr lang="ru-RU" dirty="0" smtClean="0"/>
              <a:t>, размещённому на </a:t>
            </a:r>
            <a:r>
              <a:rPr lang="ru-RU" dirty="0" err="1" smtClean="0"/>
              <a:t>ФИПИ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Употребление  гласных  букв  О/Е (Ё)  после шипящих и Ц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 Употребление Ь и Ъ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Правописание корней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 Правописание приставок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 Правописание суффиксов различных частей речи (кроме -Н-/-</a:t>
            </a:r>
            <a:r>
              <a:rPr lang="ru-RU" dirty="0" err="1" smtClean="0"/>
              <a:t>НН</a:t>
            </a:r>
            <a:r>
              <a:rPr lang="ru-RU" dirty="0" smtClean="0"/>
              <a:t>-)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Правописание </a:t>
            </a:r>
            <a:r>
              <a:rPr lang="ru-RU" dirty="0"/>
              <a:t>-Н-  и -</a:t>
            </a:r>
            <a:r>
              <a:rPr lang="ru-RU" dirty="0" err="1"/>
              <a:t>НН</a:t>
            </a:r>
            <a:r>
              <a:rPr lang="ru-RU" dirty="0"/>
              <a:t>-  в  различных  частях </a:t>
            </a:r>
            <a:r>
              <a:rPr lang="ru-RU" dirty="0" smtClean="0"/>
              <a:t>речи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119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ОРФОГРАММЫ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dirty="0"/>
              <a:t>Правописание падежных и родовых окончаний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Правописание  личных  окончаний  глаголов и суффиксов причастий 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Слитное  и  раздельное  написание  НЕ  с различными частями речи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Правописание  отрицательных  местоимений  и наречий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 Правописание НЕ и НИ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/>
              <a:t>Правописание служебных слов 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Слитное</a:t>
            </a:r>
            <a:r>
              <a:rPr lang="ru-RU" dirty="0"/>
              <a:t>,  дефисное,  раздельное  написание  слов различных частей речи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844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7467600" cy="652934"/>
          </a:xfrm>
        </p:spPr>
        <p:txBody>
          <a:bodyPr/>
          <a:lstStyle/>
          <a:p>
            <a:r>
              <a:rPr lang="ru-RU" dirty="0" smtClean="0"/>
              <a:t>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/>
              <a:t>ПРИГОРЕЛ </a:t>
            </a:r>
          </a:p>
          <a:p>
            <a:r>
              <a:rPr lang="ru-RU" dirty="0"/>
              <a:t>ГОРИСТЫЙ </a:t>
            </a:r>
          </a:p>
          <a:p>
            <a:r>
              <a:rPr lang="ru-RU" dirty="0"/>
              <a:t>ПОЛОЖИТЬ</a:t>
            </a:r>
          </a:p>
          <a:p>
            <a:r>
              <a:rPr lang="ru-RU" dirty="0"/>
              <a:t>ПРИМЕРЯТЬ </a:t>
            </a:r>
          </a:p>
          <a:p>
            <a:r>
              <a:rPr lang="ru-RU" dirty="0"/>
              <a:t>СОЧЕТАТЬ </a:t>
            </a:r>
          </a:p>
          <a:p>
            <a:r>
              <a:rPr lang="ru-RU" dirty="0"/>
              <a:t>ГОРЕВАТЬ </a:t>
            </a:r>
          </a:p>
          <a:p>
            <a:r>
              <a:rPr lang="ru-RU" dirty="0"/>
              <a:t>ПОДРАСТИ </a:t>
            </a:r>
          </a:p>
          <a:p>
            <a:r>
              <a:rPr lang="ru-RU" dirty="0"/>
              <a:t>ПРОЧИТАТЬ </a:t>
            </a:r>
          </a:p>
          <a:p>
            <a:r>
              <a:rPr lang="ru-RU" dirty="0"/>
              <a:t>РОСТОК </a:t>
            </a:r>
          </a:p>
          <a:p>
            <a:r>
              <a:rPr lang="ru-RU" dirty="0"/>
              <a:t>ПОДРОВНЯТЬ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2293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ТАБЛИЦА-  </a:t>
            </a:r>
            <a:r>
              <a:rPr lang="ru-RU" dirty="0" smtClean="0"/>
              <a:t>ШПАРГАЛКА</a:t>
            </a:r>
            <a:br>
              <a:rPr lang="ru-RU" dirty="0" smtClean="0"/>
            </a:br>
            <a:r>
              <a:rPr lang="ru-RU" dirty="0" smtClean="0"/>
              <a:t>чередование гласных</a:t>
            </a:r>
            <a:endParaRPr lang="ru-RU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385709880"/>
              </p:ext>
            </p:extLst>
          </p:nvPr>
        </p:nvGraphicFramePr>
        <p:xfrm>
          <a:off x="179512" y="1484783"/>
          <a:ext cx="8784975" cy="3536808"/>
        </p:xfrm>
        <a:graphic>
          <a:graphicData uri="http://schemas.openxmlformats.org/drawingml/2006/table">
            <a:tbl>
              <a:tblPr firstRow="1" firstCol="1" bandRow="1"/>
              <a:tblGrid>
                <a:gridCol w="1049282"/>
                <a:gridCol w="130020"/>
                <a:gridCol w="1213637"/>
                <a:gridCol w="916502"/>
                <a:gridCol w="1089763"/>
                <a:gridCol w="1038756"/>
                <a:gridCol w="1101908"/>
                <a:gridCol w="1141580"/>
                <a:gridCol w="1103527"/>
              </a:tblGrid>
              <a:tr h="204950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суффикса –а-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ударения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согласной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От значения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бер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бир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А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гор′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га′р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раСТ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роС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мак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мок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пир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Выгарь, пригарь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раЩ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«погружать»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«впитывать»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мир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зо′р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зар′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Росток, Ростов, Ростислав, отрасль, ростовщик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равн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ровн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тер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тир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Зоревать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«равный, одинаковый»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«ровный, гладкий»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блест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блист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клон′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кла′н</a:t>
                      </a: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и </a:t>
                      </a: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кл′он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жег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жиг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скаК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скоЧ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Равнина, равнение, Равняйсь!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дир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твор′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тва′р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Скачок, скачу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стел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стил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Утварь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плав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плов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чет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чит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 слова, кроме →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пловец, пловчиха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i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НО! СочетАть, сочетАние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кос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кас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69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лож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лаг А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663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ТАБЛИЦА-ШПАРГАЛКА</a:t>
            </a:r>
            <a:br>
              <a:rPr lang="ru-RU" dirty="0" smtClean="0"/>
            </a:br>
            <a:r>
              <a:rPr lang="ru-RU" dirty="0" smtClean="0"/>
              <a:t>ОМОНИМИЧНЫЕ КОРНИ</a:t>
            </a:r>
            <a:endParaRPr lang="ru-RU" dirty="0"/>
          </a:p>
        </p:txBody>
      </p:sp>
      <p:pic>
        <p:nvPicPr>
          <p:cNvPr id="4" name="Объект 3" descr="https://sun9-37.userapi.com/c857024/v857024345/82866/hfCYje-NwH0.jpg"/>
          <p:cNvPicPr>
            <a:picLocks noGrp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8568952" cy="4392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463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4322" y="447998"/>
            <a:ext cx="7467600" cy="724942"/>
          </a:xfrm>
        </p:spPr>
        <p:txBody>
          <a:bodyPr/>
          <a:lstStyle/>
          <a:p>
            <a:r>
              <a:rPr lang="ru-RU" dirty="0" smtClean="0"/>
              <a:t>РЕЗУЛЬТАТ: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/>
          <a:lstStyle/>
          <a:p>
            <a:r>
              <a:rPr lang="ru-RU" dirty="0"/>
              <a:t>ПРИГОРЕЛ – черед. в корне, от удар.</a:t>
            </a:r>
          </a:p>
          <a:p>
            <a:r>
              <a:rPr lang="ru-RU" dirty="0"/>
              <a:t>ГОРИСТЫЙ – </a:t>
            </a:r>
            <a:r>
              <a:rPr lang="ru-RU" dirty="0" err="1"/>
              <a:t>провер.гл</a:t>
            </a:r>
            <a:r>
              <a:rPr lang="ru-RU" dirty="0"/>
              <a:t>. (горы)</a:t>
            </a:r>
          </a:p>
          <a:p>
            <a:r>
              <a:rPr lang="ru-RU" dirty="0"/>
              <a:t>ПОЛОЖИТЬ-черед. в корне, от </a:t>
            </a:r>
            <a:r>
              <a:rPr lang="ru-RU" dirty="0" err="1"/>
              <a:t>суф.А</a:t>
            </a:r>
            <a:endParaRPr lang="ru-RU" dirty="0"/>
          </a:p>
          <a:p>
            <a:r>
              <a:rPr lang="ru-RU" dirty="0"/>
              <a:t>ПОДРОВНЯТЬ – черед. в корне, от значения.</a:t>
            </a:r>
          </a:p>
          <a:p>
            <a:r>
              <a:rPr lang="ru-RU" dirty="0"/>
              <a:t>СОЧЕТАТЬ – черед. в корне, от </a:t>
            </a:r>
            <a:r>
              <a:rPr lang="ru-RU" dirty="0" err="1"/>
              <a:t>суф</a:t>
            </a:r>
            <a:r>
              <a:rPr lang="ru-RU" dirty="0"/>
              <a:t>. А, но </a:t>
            </a:r>
            <a:r>
              <a:rPr lang="ru-RU" dirty="0" err="1"/>
              <a:t>искл</a:t>
            </a:r>
            <a:r>
              <a:rPr lang="ru-RU" dirty="0"/>
              <a:t>.</a:t>
            </a:r>
          </a:p>
          <a:p>
            <a:r>
              <a:rPr lang="ru-RU" dirty="0"/>
              <a:t>ГОРЕВАТЬ – </a:t>
            </a:r>
            <a:r>
              <a:rPr lang="ru-RU" dirty="0" err="1"/>
              <a:t>провер</a:t>
            </a:r>
            <a:r>
              <a:rPr lang="ru-RU" dirty="0"/>
              <a:t>. гл. (горе)</a:t>
            </a:r>
          </a:p>
          <a:p>
            <a:r>
              <a:rPr lang="ru-RU" dirty="0"/>
              <a:t>ПОДРАСТИ – черед. гл. в корне, от </a:t>
            </a:r>
            <a:r>
              <a:rPr lang="ru-RU" dirty="0" err="1"/>
              <a:t>согл</a:t>
            </a:r>
            <a:r>
              <a:rPr lang="ru-RU" dirty="0"/>
              <a:t>.</a:t>
            </a:r>
          </a:p>
          <a:p>
            <a:r>
              <a:rPr lang="ru-RU" dirty="0"/>
              <a:t>ПРОЧИТАТЬ – </a:t>
            </a:r>
            <a:r>
              <a:rPr lang="ru-RU" dirty="0" err="1"/>
              <a:t>провер</a:t>
            </a:r>
            <a:r>
              <a:rPr lang="ru-RU" dirty="0"/>
              <a:t>. гл. (читка)</a:t>
            </a:r>
          </a:p>
          <a:p>
            <a:r>
              <a:rPr lang="ru-RU" dirty="0"/>
              <a:t>РОСТОК – черед. гл. в корне, от </a:t>
            </a:r>
            <a:r>
              <a:rPr lang="ru-RU" dirty="0" err="1"/>
              <a:t>согл</a:t>
            </a:r>
            <a:r>
              <a:rPr lang="ru-RU" dirty="0"/>
              <a:t>., но </a:t>
            </a:r>
            <a:r>
              <a:rPr lang="ru-RU" dirty="0" err="1"/>
              <a:t>искл</a:t>
            </a:r>
            <a:r>
              <a:rPr lang="ru-RU" dirty="0"/>
              <a:t>.</a:t>
            </a:r>
          </a:p>
          <a:p>
            <a:r>
              <a:rPr lang="ru-RU" dirty="0"/>
              <a:t>ПРИМЕРЯТЬ – </a:t>
            </a:r>
            <a:r>
              <a:rPr lang="ru-RU" dirty="0" err="1"/>
              <a:t>пров</a:t>
            </a:r>
            <a:r>
              <a:rPr lang="ru-RU" dirty="0"/>
              <a:t>. гл. (мера)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395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ПОТРЕНИРУЕМСЯ?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НАСЛ</a:t>
            </a:r>
            <a:r>
              <a:rPr lang="ru-RU" dirty="0" smtClean="0"/>
              <a:t>..</a:t>
            </a:r>
            <a:r>
              <a:rPr lang="ru-RU" dirty="0" err="1" smtClean="0"/>
              <a:t>ЖДЕНИЕ</a:t>
            </a:r>
            <a:endParaRPr lang="ru-RU" dirty="0" smtClean="0"/>
          </a:p>
          <a:p>
            <a:r>
              <a:rPr lang="ru-RU" dirty="0" err="1" smtClean="0"/>
              <a:t>УЛ..ЖИТЬ</a:t>
            </a:r>
            <a:endParaRPr lang="ru-RU" dirty="0" smtClean="0"/>
          </a:p>
          <a:p>
            <a:r>
              <a:rPr lang="ru-RU" dirty="0" smtClean="0"/>
              <a:t>К..</a:t>
            </a:r>
            <a:r>
              <a:rPr lang="ru-RU" dirty="0" err="1" smtClean="0"/>
              <a:t>СИТЬ</a:t>
            </a:r>
            <a:endParaRPr lang="ru-RU" dirty="0" smtClean="0"/>
          </a:p>
          <a:p>
            <a:r>
              <a:rPr lang="ru-RU" dirty="0" smtClean="0"/>
              <a:t>Г..</a:t>
            </a:r>
            <a:r>
              <a:rPr lang="ru-RU" dirty="0" err="1" smtClean="0"/>
              <a:t>РЕТЬ</a:t>
            </a:r>
            <a:endParaRPr lang="ru-RU" dirty="0" smtClean="0"/>
          </a:p>
          <a:p>
            <a:r>
              <a:rPr lang="ru-RU" dirty="0" err="1" smtClean="0"/>
              <a:t>ВЫР..ЩЕННЫЙ</a:t>
            </a:r>
            <a:endParaRPr lang="ru-RU" dirty="0" smtClean="0"/>
          </a:p>
          <a:p>
            <a:r>
              <a:rPr lang="ru-RU" dirty="0" smtClean="0"/>
              <a:t>Т..</a:t>
            </a:r>
            <a:r>
              <a:rPr lang="ru-RU" dirty="0" err="1" smtClean="0"/>
              <a:t>РПЕТЬ</a:t>
            </a:r>
            <a:endParaRPr lang="ru-RU" dirty="0" smtClean="0"/>
          </a:p>
          <a:p>
            <a:r>
              <a:rPr lang="ru-RU" dirty="0" smtClean="0"/>
              <a:t>К..</a:t>
            </a:r>
            <a:r>
              <a:rPr lang="ru-RU" dirty="0" err="1" smtClean="0"/>
              <a:t>САТЕЛЬНАЯ</a:t>
            </a:r>
            <a:endParaRPr lang="ru-RU" dirty="0" smtClean="0"/>
          </a:p>
          <a:p>
            <a:r>
              <a:rPr lang="ru-RU" dirty="0" smtClean="0"/>
              <a:t>Р..</a:t>
            </a:r>
            <a:r>
              <a:rPr lang="ru-RU" dirty="0" err="1" smtClean="0"/>
              <a:t>СКОШНЫЙ</a:t>
            </a:r>
            <a:endParaRPr lang="ru-RU" dirty="0" smtClean="0"/>
          </a:p>
          <a:p>
            <a:r>
              <a:rPr lang="ru-RU" dirty="0" err="1" smtClean="0"/>
              <a:t>ЗАР</a:t>
            </a:r>
            <a:r>
              <a:rPr lang="ru-RU" dirty="0" smtClean="0"/>
              <a:t>..СТАЛИ</a:t>
            </a:r>
          </a:p>
          <a:p>
            <a:r>
              <a:rPr lang="ru-RU" dirty="0" smtClean="0"/>
              <a:t>М..</a:t>
            </a:r>
            <a:r>
              <a:rPr lang="ru-RU" dirty="0" err="1" smtClean="0"/>
              <a:t>РОЛЮБИВЫЙ</a:t>
            </a:r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327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r>
              <a:rPr lang="ru-RU" dirty="0" smtClean="0"/>
              <a:t>ПРОВЕРИМ!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pPr lvl="0"/>
            <a:r>
              <a:rPr lang="ru-RU" dirty="0" err="1"/>
              <a:t>НАСЛ</a:t>
            </a:r>
            <a:r>
              <a:rPr lang="ru-RU" dirty="0"/>
              <a:t>..</a:t>
            </a:r>
            <a:r>
              <a:rPr lang="ru-RU" dirty="0" err="1"/>
              <a:t>ЖДЕНИЕ-пров</a:t>
            </a:r>
            <a:r>
              <a:rPr lang="ru-RU" dirty="0"/>
              <a:t>., сладкий</a:t>
            </a:r>
          </a:p>
          <a:p>
            <a:pPr lvl="0"/>
            <a:r>
              <a:rPr lang="ru-RU" dirty="0" err="1"/>
              <a:t>УЛ..ЖИТЬ</a:t>
            </a:r>
            <a:r>
              <a:rPr lang="ru-RU" dirty="0"/>
              <a:t> – черед., от </a:t>
            </a:r>
            <a:r>
              <a:rPr lang="ru-RU" dirty="0" err="1"/>
              <a:t>суф</a:t>
            </a:r>
            <a:r>
              <a:rPr lang="ru-RU" dirty="0"/>
              <a:t>. А</a:t>
            </a:r>
          </a:p>
          <a:p>
            <a:pPr lvl="0"/>
            <a:r>
              <a:rPr lang="ru-RU" dirty="0"/>
              <a:t>К..</a:t>
            </a:r>
            <a:r>
              <a:rPr lang="ru-RU" dirty="0" err="1"/>
              <a:t>СИТЬ</a:t>
            </a:r>
            <a:r>
              <a:rPr lang="ru-RU" dirty="0"/>
              <a:t> – </a:t>
            </a:r>
            <a:r>
              <a:rPr lang="ru-RU" dirty="0" err="1"/>
              <a:t>провер</a:t>
            </a:r>
            <a:r>
              <a:rPr lang="ru-RU" dirty="0"/>
              <a:t>, косит</a:t>
            </a:r>
          </a:p>
          <a:p>
            <a:pPr lvl="0"/>
            <a:r>
              <a:rPr lang="ru-RU" dirty="0"/>
              <a:t>Г..</a:t>
            </a:r>
            <a:r>
              <a:rPr lang="ru-RU" dirty="0" err="1"/>
              <a:t>РЕТЬ</a:t>
            </a:r>
            <a:r>
              <a:rPr lang="ru-RU" dirty="0"/>
              <a:t> – черед, от удар.</a:t>
            </a:r>
          </a:p>
          <a:p>
            <a:pPr lvl="0"/>
            <a:r>
              <a:rPr lang="ru-RU" dirty="0" err="1"/>
              <a:t>ВЫР..ЩЕННЫЙ</a:t>
            </a:r>
            <a:r>
              <a:rPr lang="ru-RU" dirty="0"/>
              <a:t> – черед., от </a:t>
            </a:r>
            <a:r>
              <a:rPr lang="ru-RU" dirty="0" err="1"/>
              <a:t>согл</a:t>
            </a:r>
            <a:r>
              <a:rPr lang="ru-RU" dirty="0"/>
              <a:t>.</a:t>
            </a:r>
          </a:p>
          <a:p>
            <a:pPr lvl="0"/>
            <a:r>
              <a:rPr lang="ru-RU" dirty="0" smtClean="0"/>
              <a:t>Т..</a:t>
            </a:r>
            <a:r>
              <a:rPr lang="ru-RU" dirty="0" err="1" smtClean="0"/>
              <a:t>РПЕТЬ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err="1"/>
              <a:t>провер</a:t>
            </a:r>
            <a:r>
              <a:rPr lang="ru-RU" dirty="0"/>
              <a:t>., терпит</a:t>
            </a:r>
          </a:p>
          <a:p>
            <a:pPr lvl="0"/>
            <a:r>
              <a:rPr lang="ru-RU" dirty="0"/>
              <a:t>К..</a:t>
            </a:r>
            <a:r>
              <a:rPr lang="ru-RU" dirty="0" err="1"/>
              <a:t>САТЕЛЬНАЯ</a:t>
            </a:r>
            <a:r>
              <a:rPr lang="ru-RU" dirty="0"/>
              <a:t>, черед, от </a:t>
            </a:r>
            <a:r>
              <a:rPr lang="ru-RU" dirty="0" err="1"/>
              <a:t>суф</a:t>
            </a:r>
            <a:r>
              <a:rPr lang="ru-RU" dirty="0"/>
              <a:t>. А</a:t>
            </a:r>
          </a:p>
          <a:p>
            <a:pPr lvl="0"/>
            <a:r>
              <a:rPr lang="ru-RU" dirty="0"/>
              <a:t>Р..</a:t>
            </a:r>
            <a:r>
              <a:rPr lang="ru-RU" dirty="0" err="1"/>
              <a:t>СКОШНЫЙ</a:t>
            </a:r>
            <a:r>
              <a:rPr lang="ru-RU" dirty="0"/>
              <a:t> – </a:t>
            </a:r>
            <a:r>
              <a:rPr lang="ru-RU" dirty="0" err="1"/>
              <a:t>провер</a:t>
            </a:r>
            <a:r>
              <a:rPr lang="ru-RU" dirty="0"/>
              <a:t>., роскошь</a:t>
            </a:r>
          </a:p>
          <a:p>
            <a:pPr lvl="0"/>
            <a:r>
              <a:rPr lang="ru-RU" dirty="0" err="1"/>
              <a:t>ЗАР</a:t>
            </a:r>
            <a:r>
              <a:rPr lang="ru-RU" dirty="0"/>
              <a:t>..СТАЛИ – черед., от </a:t>
            </a:r>
            <a:r>
              <a:rPr lang="ru-RU" dirty="0" err="1"/>
              <a:t>согл</a:t>
            </a:r>
            <a:r>
              <a:rPr lang="ru-RU" dirty="0"/>
              <a:t>.</a:t>
            </a:r>
          </a:p>
          <a:p>
            <a:pPr lvl="0"/>
            <a:r>
              <a:rPr lang="ru-RU" dirty="0"/>
              <a:t>М..</a:t>
            </a:r>
            <a:r>
              <a:rPr lang="ru-RU" dirty="0" err="1"/>
              <a:t>РОЛЮБИВЫЙ</a:t>
            </a:r>
            <a:r>
              <a:rPr lang="ru-RU" dirty="0"/>
              <a:t>- </a:t>
            </a:r>
            <a:r>
              <a:rPr lang="ru-RU" dirty="0" err="1"/>
              <a:t>провер</a:t>
            </a:r>
            <a:r>
              <a:rPr lang="ru-RU" dirty="0"/>
              <a:t>., мир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6982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Именно таким образом мы прорабатываем с ребятами каждую орфограмму. </a:t>
            </a:r>
          </a:p>
          <a:p>
            <a:r>
              <a:rPr lang="ru-RU" dirty="0" smtClean="0"/>
              <a:t>Хочется отметить, что такое задание можно давать не только в 9 классах, но и в 7,8.</a:t>
            </a:r>
          </a:p>
          <a:p>
            <a:r>
              <a:rPr lang="ru-RU" dirty="0" smtClean="0"/>
              <a:t>Чем чаще учащиеся выполняют такие задания, тем эффективнее результат.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731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8208911" cy="61566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6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СТРУКТУРА </a:t>
            </a:r>
            <a:r>
              <a:rPr lang="ru-RU" dirty="0" err="1" smtClean="0"/>
              <a:t>ОГЭ</a:t>
            </a:r>
            <a:r>
              <a:rPr lang="ru-RU" dirty="0" smtClean="0"/>
              <a:t> ПО РУССКОМУ ЯЗЫКУ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1"/>
            <a:r>
              <a:rPr lang="ru-RU" sz="4400" dirty="0"/>
              <a:t>Изложение</a:t>
            </a:r>
            <a:endParaRPr lang="ru-RU" sz="4400" dirty="0" smtClean="0"/>
          </a:p>
          <a:p>
            <a:pPr lvl="1"/>
            <a:r>
              <a:rPr lang="ru-RU" sz="4400" dirty="0" smtClean="0"/>
              <a:t>Тестовая часть </a:t>
            </a:r>
          </a:p>
          <a:p>
            <a:pPr lvl="1"/>
            <a:r>
              <a:rPr lang="ru-RU" sz="4400" dirty="0" smtClean="0"/>
              <a:t>Сочинение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98172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КОЛИЧЕСТВО БАЛЛОВ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Изложение – 7 б.</a:t>
            </a:r>
          </a:p>
          <a:p>
            <a:r>
              <a:rPr lang="ru-RU" dirty="0" smtClean="0"/>
              <a:t>Тестовая часть -7 б. </a:t>
            </a:r>
          </a:p>
          <a:p>
            <a:r>
              <a:rPr lang="ru-RU" dirty="0"/>
              <a:t>Сочинение </a:t>
            </a:r>
            <a:r>
              <a:rPr lang="ru-RU" dirty="0" smtClean="0"/>
              <a:t>– 9 б.</a:t>
            </a:r>
          </a:p>
          <a:p>
            <a:r>
              <a:rPr lang="ru-RU" dirty="0" smtClean="0"/>
              <a:t>Грамотность – 10 б. </a:t>
            </a:r>
          </a:p>
          <a:p>
            <a:endParaRPr lang="ru-RU" dirty="0"/>
          </a:p>
          <a:p>
            <a:r>
              <a:rPr lang="ru-RU" dirty="0" smtClean="0"/>
              <a:t>Максимальное количество – 33 б.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868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67600" cy="580926"/>
          </a:xfrm>
        </p:spPr>
        <p:txBody>
          <a:bodyPr/>
          <a:lstStyle/>
          <a:p>
            <a:pPr algn="ctr"/>
            <a:r>
              <a:rPr lang="ru-RU" dirty="0" smtClean="0"/>
              <a:t>ФОРМУЛИРОВКА ЗАДАНИЯ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83568" y="908720"/>
            <a:ext cx="7920880" cy="5256584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i="1" dirty="0"/>
              <a:t>Орфографический </a:t>
            </a:r>
            <a:r>
              <a:rPr lang="ru-RU" i="1" dirty="0" smtClean="0"/>
              <a:t>анализ</a:t>
            </a:r>
            <a:r>
              <a:rPr lang="ru-RU" i="1" dirty="0" smtClean="0"/>
              <a:t>. </a:t>
            </a:r>
            <a:r>
              <a:rPr lang="ru-RU" dirty="0" smtClean="0"/>
              <a:t>Укажите </a:t>
            </a:r>
            <a:r>
              <a:rPr lang="ru-RU" dirty="0"/>
              <a:t>варианты ответов, в которых дано верное объяснение написания выделенного слова. Запишите номера этих ответов.</a:t>
            </a:r>
          </a:p>
          <a:p>
            <a:r>
              <a:rPr lang="ru-RU" dirty="0"/>
              <a:t>1) РАССТАВЛЯТЬ — на конце приставки перед буквой, обозначающей глухой согласный звук, пишется буква С.</a:t>
            </a:r>
          </a:p>
          <a:p>
            <a:r>
              <a:rPr lang="ru-RU" dirty="0"/>
              <a:t>2) РЕШЕНА (задача) — в краткой форме имени прилагательного пишется столько же Н, сколько и в полной форме этого прилагательного.</a:t>
            </a:r>
          </a:p>
          <a:p>
            <a:r>
              <a:rPr lang="ru-RU" dirty="0"/>
              <a:t>3) ПРИКАСАТЬСЯ — написание безударной чередующейся гласной в корне слова зависит от его лексического значения.</a:t>
            </a:r>
          </a:p>
          <a:p>
            <a:r>
              <a:rPr lang="ru-RU" dirty="0"/>
              <a:t>4) (устал от) НЕУДАЧ — в форме множественного числа имени существительного 3-го склонения после шипящего буква Ь не пишется.</a:t>
            </a:r>
          </a:p>
          <a:p>
            <a:r>
              <a:rPr lang="ru-RU" dirty="0"/>
              <a:t>5) (объяснялся) ПО-НЕМЕЦКИ — наречие пишется через дефис, потому что оно образовано от основы имени прилагательного при помощи приставки ПО- и суффикса -И.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37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В чем же трудность?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sz="3200" dirty="0"/>
              <a:t>	</a:t>
            </a:r>
            <a:r>
              <a:rPr lang="ru-RU" sz="3200" dirty="0" smtClean="0"/>
              <a:t>Чтобы </a:t>
            </a:r>
            <a:r>
              <a:rPr lang="ru-RU" sz="3200" dirty="0"/>
              <a:t>верно выполнить </a:t>
            </a:r>
            <a:r>
              <a:rPr lang="ru-RU" sz="3200" dirty="0" smtClean="0"/>
              <a:t>задание, </a:t>
            </a:r>
            <a:r>
              <a:rPr lang="ru-RU" sz="3200" dirty="0"/>
              <a:t>нужно </a:t>
            </a:r>
            <a:r>
              <a:rPr lang="ru-RU" sz="3200" dirty="0" smtClean="0"/>
              <a:t>внимательно </a:t>
            </a:r>
            <a:r>
              <a:rPr lang="ru-RU" sz="3200" dirty="0"/>
              <a:t>прочитать правило, </a:t>
            </a:r>
            <a:r>
              <a:rPr lang="ru-RU" sz="3200" dirty="0" smtClean="0"/>
              <a:t>приведённое </a:t>
            </a:r>
            <a:r>
              <a:rPr lang="ru-RU" sz="3200" dirty="0"/>
              <a:t>в качестве объяснения к выделенному </a:t>
            </a:r>
            <a:r>
              <a:rPr lang="ru-RU" sz="3200" dirty="0" smtClean="0"/>
              <a:t>слову, и проверить каждую часть данной формулировки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131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7600" cy="863846"/>
          </a:xfrm>
        </p:spPr>
        <p:txBody>
          <a:bodyPr/>
          <a:lstStyle/>
          <a:p>
            <a:r>
              <a:rPr lang="ru-RU" dirty="0" smtClean="0"/>
              <a:t>АЛГОРИТМ ВЫПОЛНЕНИЯ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Можно </a:t>
            </a:r>
            <a:r>
              <a:rPr lang="ru-RU" dirty="0"/>
              <a:t>работать по такому принципу:</a:t>
            </a:r>
          </a:p>
          <a:p>
            <a:r>
              <a:rPr lang="ru-RU" dirty="0"/>
              <a:t>ЧТО? — о какой орфограмме спрашивается (гласная, согласная, слитное, раздельное или дефисное написание, Н или </a:t>
            </a:r>
            <a:r>
              <a:rPr lang="ru-RU" dirty="0" err="1"/>
              <a:t>НН</a:t>
            </a:r>
            <a:r>
              <a:rPr lang="ru-RU" dirty="0"/>
              <a:t> и т.д.); </a:t>
            </a:r>
          </a:p>
          <a:p>
            <a:r>
              <a:rPr lang="ru-RU" dirty="0"/>
              <a:t>ГДЕ? — часть речи, морфема; </a:t>
            </a:r>
          </a:p>
          <a:p>
            <a:r>
              <a:rPr lang="ru-RU" dirty="0"/>
              <a:t>ПОЧЕМУ? — обоснование правописания. </a:t>
            </a:r>
          </a:p>
          <a:p>
            <a:pPr marL="0" indent="0" algn="just">
              <a:buNone/>
            </a:pPr>
            <a:r>
              <a:rPr lang="ru-RU" dirty="0" smtClean="0"/>
              <a:t>	Таким </a:t>
            </a:r>
            <a:r>
              <a:rPr lang="ru-RU" dirty="0"/>
              <a:t>образом, ответив на все эти вопросы, нужно определить, верно ли суждение. Если хотя бы один ответ </a:t>
            </a:r>
            <a:r>
              <a:rPr lang="ru-RU" dirty="0" smtClean="0"/>
              <a:t>неправильный, </a:t>
            </a:r>
            <a:r>
              <a:rPr lang="ru-RU" dirty="0"/>
              <a:t>то и весь вариант ответа неверный.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707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7600" cy="580926"/>
          </a:xfrm>
        </p:spPr>
        <p:txBody>
          <a:bodyPr/>
          <a:lstStyle/>
          <a:p>
            <a:r>
              <a:rPr lang="ru-RU" dirty="0" smtClean="0"/>
              <a:t>Например: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539552" y="1052736"/>
            <a:ext cx="7467600" cy="4873752"/>
          </a:xfrm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ru-RU" dirty="0"/>
              <a:t>1) РАССТАВЛЯТЬ — на конце приставки </a:t>
            </a:r>
            <a:r>
              <a:rPr lang="ru-RU" dirty="0" smtClean="0"/>
              <a:t>перед </a:t>
            </a:r>
            <a:r>
              <a:rPr lang="ru-RU" dirty="0"/>
              <a:t>буквой, обозначающей глухой согласный </a:t>
            </a:r>
            <a:r>
              <a:rPr lang="ru-RU" dirty="0" smtClean="0"/>
              <a:t>звук</a:t>
            </a:r>
            <a:r>
              <a:rPr lang="ru-RU" dirty="0"/>
              <a:t>, пишется буква </a:t>
            </a:r>
            <a:r>
              <a:rPr lang="ru-RU" dirty="0" smtClean="0"/>
              <a:t>С.</a:t>
            </a:r>
          </a:p>
          <a:p>
            <a:endParaRPr lang="ru-RU" dirty="0" smtClean="0"/>
          </a:p>
          <a:p>
            <a:r>
              <a:rPr lang="ru-RU" dirty="0" smtClean="0"/>
              <a:t>ЧТО? – буква С +</a:t>
            </a:r>
          </a:p>
          <a:p>
            <a:r>
              <a:rPr lang="ru-RU" dirty="0" smtClean="0"/>
              <a:t>ГДЕ? – на конце приставки +;</a:t>
            </a:r>
          </a:p>
          <a:p>
            <a:r>
              <a:rPr lang="ru-RU" dirty="0" smtClean="0"/>
              <a:t>ПОЧЕМУ? - </a:t>
            </a:r>
            <a:r>
              <a:rPr lang="ru-RU" dirty="0"/>
              <a:t>перед буквой, обозначающей </a:t>
            </a:r>
            <a:r>
              <a:rPr lang="ru-RU" dirty="0" smtClean="0"/>
              <a:t>глухой звук +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Все эти три суждения совпадают, поэтому вариант верный.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6430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467600" cy="580926"/>
          </a:xfrm>
        </p:spPr>
        <p:txBody>
          <a:bodyPr/>
          <a:lstStyle/>
          <a:p>
            <a:r>
              <a:rPr lang="ru-RU" dirty="0" smtClean="0"/>
              <a:t>НАПРИМЕР: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7467600" cy="4873752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2) РЕШЕНА (задача) — в краткой форме имени прилагательного пишется столько же Н, сколько и в полной форме этого прилагательного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ЧТО? – Н +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ГДЕ? – в краткой форме имени </a:t>
            </a:r>
            <a:r>
              <a:rPr lang="ru-RU" dirty="0" smtClean="0"/>
              <a:t>прилагательного-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Мы </a:t>
            </a:r>
            <a:r>
              <a:rPr lang="ru-RU" dirty="0" smtClean="0"/>
              <a:t>понимаем, что это краткое причастие, поэтому весь вариант </a:t>
            </a:r>
            <a:r>
              <a:rPr lang="ru-RU" b="1" dirty="0" smtClean="0"/>
              <a:t>неверный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76789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467600" cy="4369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НАПРИМЕР: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74676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3) ПРИКАСАТЬСЯ — написание безударной чередующейся гласной в корне слова зависит от его лексического значения.</a:t>
            </a:r>
          </a:p>
          <a:p>
            <a:endParaRPr lang="ru-RU" dirty="0" smtClean="0"/>
          </a:p>
          <a:p>
            <a:r>
              <a:rPr lang="ru-RU" dirty="0" smtClean="0"/>
              <a:t>ЧТО? - </a:t>
            </a:r>
            <a:r>
              <a:rPr lang="ru-RU" dirty="0"/>
              <a:t>написание безударной чередующейся гласной </a:t>
            </a:r>
            <a:r>
              <a:rPr lang="ru-RU" dirty="0" smtClean="0"/>
              <a:t>+</a:t>
            </a:r>
          </a:p>
          <a:p>
            <a:r>
              <a:rPr lang="ru-RU" dirty="0" smtClean="0"/>
              <a:t>ГДЕ? - </a:t>
            </a:r>
            <a:r>
              <a:rPr lang="ru-RU" dirty="0"/>
              <a:t>в корне слова </a:t>
            </a:r>
            <a:r>
              <a:rPr lang="ru-RU" dirty="0" smtClean="0"/>
              <a:t>+</a:t>
            </a:r>
          </a:p>
          <a:p>
            <a:pPr lvl="0"/>
            <a:r>
              <a:rPr lang="ru-RU" dirty="0" smtClean="0"/>
              <a:t>ПОЧЕМУ? - </a:t>
            </a:r>
            <a:r>
              <a:rPr lang="ru-RU" dirty="0"/>
              <a:t>зависит от его лексического </a:t>
            </a:r>
            <a:r>
              <a:rPr lang="ru-RU" dirty="0" smtClean="0"/>
              <a:t>значения </a:t>
            </a:r>
            <a:r>
              <a:rPr lang="ru-RU" dirty="0" smtClean="0"/>
              <a:t>–, </a:t>
            </a:r>
            <a:r>
              <a:rPr lang="ru-RU" dirty="0"/>
              <a:t>т.к. зависит от суффикса А</a:t>
            </a:r>
          </a:p>
          <a:p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	Значит</a:t>
            </a:r>
            <a:r>
              <a:rPr lang="ru-RU" dirty="0" smtClean="0"/>
              <a:t>, этот вариант неверный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718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253</TotalTime>
  <Words>662</Words>
  <Application>Microsoft Office PowerPoint</Application>
  <PresentationFormat>Экран (4:3)</PresentationFormat>
  <Paragraphs>198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Из опыта работы по подготовке учащихся к ОГЭ по русскому языку. Задание 5. Орфографический анализ </vt:lpstr>
      <vt:lpstr>СТРУКТУРА ОГЭ ПО РУССКОМУ ЯЗЫКУ</vt:lpstr>
      <vt:lpstr>КОЛИЧЕСТВО БАЛЛОВ</vt:lpstr>
      <vt:lpstr>ФОРМУЛИРОВКА ЗАДАНИЯ</vt:lpstr>
      <vt:lpstr>В чем же трудность?</vt:lpstr>
      <vt:lpstr>АЛГОРИТМ ВЫПОЛНЕНИЯ </vt:lpstr>
      <vt:lpstr>Например:</vt:lpstr>
      <vt:lpstr>НАПРИМЕР: </vt:lpstr>
      <vt:lpstr>НАПРИМЕР:</vt:lpstr>
      <vt:lpstr>ОРФОГРАММЫ (согласно кодификатору огэ, размещённому на ФИПИ)</vt:lpstr>
      <vt:lpstr>ОРФОГРАММЫ</vt:lpstr>
      <vt:lpstr>ЗАДАНИЕ</vt:lpstr>
      <vt:lpstr>ТАБЛИЦА-  ШПАРГАЛКА чередование гласных</vt:lpstr>
      <vt:lpstr>ТАБЛИЦА-ШПАРГАЛКА ОМОНИМИЧНЫЕ КОРНИ</vt:lpstr>
      <vt:lpstr>РЕЗУЛЬТАТ:</vt:lpstr>
      <vt:lpstr>ПОТРЕНИРУЕМСЯ?</vt:lpstr>
      <vt:lpstr>ПРОВЕРИМ!</vt:lpstr>
      <vt:lpstr>ВЫВОДЫ: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 опыта работы по подготовке учащихся к ОГЭ по русскому языку. Задание 5. Орфографический анализ </dc:title>
  <dc:creator>Пользователь</dc:creator>
  <cp:lastModifiedBy>Сембирцева</cp:lastModifiedBy>
  <cp:revision>18</cp:revision>
  <dcterms:created xsi:type="dcterms:W3CDTF">2022-11-02T18:35:51Z</dcterms:created>
  <dcterms:modified xsi:type="dcterms:W3CDTF">2022-11-22T19:00:13Z</dcterms:modified>
</cp:coreProperties>
</file>