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7"/>
  </p:notesMasterIdLst>
  <p:handoutMasterIdLst>
    <p:handoutMasterId r:id="rId18"/>
  </p:handoutMasterIdLst>
  <p:sldIdLst>
    <p:sldId id="258" r:id="rId2"/>
    <p:sldId id="259" r:id="rId3"/>
    <p:sldId id="260" r:id="rId4"/>
    <p:sldId id="261" r:id="rId5"/>
    <p:sldId id="264" r:id="rId6"/>
    <p:sldId id="265" r:id="rId7"/>
    <p:sldId id="271" r:id="rId8"/>
    <p:sldId id="272" r:id="rId9"/>
    <p:sldId id="266" r:id="rId10"/>
    <p:sldId id="263" r:id="rId11"/>
    <p:sldId id="262" r:id="rId12"/>
    <p:sldId id="267" r:id="rId13"/>
    <p:sldId id="268" r:id="rId14"/>
    <p:sldId id="270" r:id="rId15"/>
    <p:sldId id="273" r:id="rId16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73" d="100"/>
          <a:sy n="73" d="100"/>
        </p:scale>
        <p:origin x="78" y="14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5E33A-A902-4131-AA8F-9B2DF5EB0D25}" type="datetime1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pPr rtl="0"/>
              <a:t>28.02.2024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pPr rtl="0"/>
              <a:t>‹#›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4648FAF-D68E-4D63-B71F-8AF8669E62A6}" type="datetime1">
              <a:rPr lang="ru-RU" noProof="0" smtClean="0"/>
              <a:pPr/>
              <a:t>28.02.2024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u-RU" smtClean="0">
                <a:latin typeface="Calibri" panose="020F0502020204030204" pitchFamily="34" charset="0"/>
              </a:rPr>
              <a:pPr rtl="0"/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5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2907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923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12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 descr="Стопка книг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4DA005-6FEA-455D-837C-11B0D7484343}" type="datetime1">
              <a:rPr lang="ru-RU" noProof="0" smtClean="0"/>
              <a:pPr/>
              <a:t>28.02.2024</a:t>
            </a:fld>
            <a:endParaRPr lang="ru-RU" noProof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01A54D-AC64-4676-8B0F-D298DF690246}" type="datetime1">
              <a:rPr lang="ru-RU" noProof="0" smtClean="0"/>
              <a:pPr/>
              <a:t>28.02.2024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AA28C1-D16F-4F05-85BA-523568B99D13}" type="datetime1">
              <a:rPr lang="ru-RU" noProof="0" smtClean="0"/>
              <a:pPr/>
              <a:t>28.02.2024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1564AE4-1635-43DA-948E-95C0D2FC5C6D}" type="datetime1">
              <a:rPr lang="ru-RU" noProof="0" smtClean="0"/>
              <a:pPr/>
              <a:t>28.02.2024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noProof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80798E2-A37B-465D-AE43-4B189777EF23}" type="datetime1">
              <a:rPr lang="ru-RU" noProof="0" smtClean="0"/>
              <a:pPr/>
              <a:t>28.02.2024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3D16D7-FCE8-4388-BC96-3A796553CFFB}" type="datetime1">
              <a:rPr lang="ru-RU" noProof="0" smtClean="0"/>
              <a:pPr/>
              <a:t>28.02.2024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CC8EA0-AEAA-4FA7-BA63-5BC7DD49388C}" type="datetime1">
              <a:rPr lang="ru-RU" noProof="0" smtClean="0"/>
              <a:pPr/>
              <a:t>28.02.2024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CCC636-5A9F-4760-B2C7-A0C50296A35F}" type="datetime1">
              <a:rPr lang="ru-RU" noProof="0" smtClean="0"/>
              <a:pPr/>
              <a:t>28.02.2024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555DF2-F37D-45A5-9B87-35C3843FB32C}" type="datetime1">
              <a:rPr lang="ru-RU" noProof="0" smtClean="0"/>
              <a:pPr/>
              <a:t>28.02.2024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24DCB0-7EB9-46BB-AB75-55060ED8B36A}" type="datetime1">
              <a:rPr lang="ru-RU" noProof="0" smtClean="0"/>
              <a:pPr/>
              <a:t>28.02.2024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D65154-D9C5-462F-A17F-9219139566A3}" type="datetime1">
              <a:rPr lang="ru-RU" noProof="0" smtClean="0"/>
              <a:pPr/>
              <a:t>28.02.2024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5479D01-6828-4805-89BD-F0BAA96C6083}" type="datetime1">
              <a:rPr lang="ru-RU" noProof="0" smtClean="0"/>
              <a:pPr/>
              <a:t>28.02.2024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2"/>
            <a:ext cx="7008574" cy="1244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rtl="0"/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методики ситуативного обучения на уроках биологии, с целью формирования компетенций у учащихся</a:t>
            </a:r>
            <a:endParaRPr lang="ru-RU" sz="6000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06380" y="5877272"/>
            <a:ext cx="7008574" cy="1244600"/>
          </a:xfrm>
        </p:spPr>
        <p:txBody>
          <a:bodyPr rtlCol="0">
            <a:normAutofit/>
          </a:bodyPr>
          <a:lstStyle/>
          <a:p>
            <a:pPr rtl="0"/>
            <a:r>
              <a:rPr lang="ru-RU" sz="20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МБОУ «Заречненская школа им. 126 ОГББО»</a:t>
            </a:r>
          </a:p>
          <a:p>
            <a:pPr rtl="0"/>
            <a:r>
              <a:rPr lang="ru-RU" sz="2000" dirty="0">
                <a:latin typeface="Bookman Old Style" panose="02050604050505020204" pitchFamily="18" charset="0"/>
              </a:rPr>
              <a:t>Учитель биологии </a:t>
            </a:r>
            <a:r>
              <a:rPr lang="ru-RU" sz="2000" dirty="0" err="1">
                <a:latin typeface="Bookman Old Style" panose="02050604050505020204" pitchFamily="18" charset="0"/>
              </a:rPr>
              <a:t>Ситенко</a:t>
            </a:r>
            <a:r>
              <a:rPr lang="ru-RU" sz="2000" dirty="0">
                <a:latin typeface="Bookman Old Style" panose="02050604050505020204" pitchFamily="18" charset="0"/>
              </a:rPr>
              <a:t> Татьяна Андреевна</a:t>
            </a: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0B572-6683-456A-958D-F4FE46F9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548680"/>
            <a:ext cx="10157354" cy="1397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Ситуативно-</a:t>
            </a:r>
            <a:r>
              <a:rPr lang="ru-RU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валеологические</a:t>
            </a: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задачи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направленны на исследования собственного организма, с целью сохранения здоровья.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10B973-F194-4E06-9668-4BE38E5D6AFB}"/>
              </a:ext>
            </a:extLst>
          </p:cNvPr>
          <p:cNvSpPr txBox="1"/>
          <p:nvPr/>
        </p:nvSpPr>
        <p:spPr>
          <a:xfrm>
            <a:off x="3646140" y="1635557"/>
            <a:ext cx="8136904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Пример:1. 8 класс.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Тема: «Орган. Система органов» Изучение проекций тела.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  <p:pic>
        <p:nvPicPr>
          <p:cNvPr id="8196" name="Picture 4" descr="предмет анатомии. внутренний орган человека. анатомия Иллюстрация вектора -  иллюстрации насчитывающей медицинско, диктор: 230746394">
            <a:extLst>
              <a:ext uri="{FF2B5EF4-FFF2-40B4-BE49-F238E27FC236}">
                <a16:creationId xmlns:a16="http://schemas.microsoft.com/office/drawing/2014/main" id="{AB9C3C67-5110-4B58-A4BE-54CCF956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6179">
            <a:off x="694470" y="1297788"/>
            <a:ext cx="238309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Подростки Изучают Анатомию Человека В Школе — стоковые фотографии и другие  картинки Анатомия - Анатомия, Биология, В помещении - iStock">
            <a:extLst>
              <a:ext uri="{FF2B5EF4-FFF2-40B4-BE49-F238E27FC236}">
                <a16:creationId xmlns:a16="http://schemas.microsoft.com/office/drawing/2014/main" id="{C07E2F12-5C02-4906-AB72-F65790B85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2420888"/>
            <a:ext cx="2612970" cy="1740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ECCF6E-5B58-4141-8C83-D1555F599AC0}"/>
              </a:ext>
            </a:extLst>
          </p:cNvPr>
          <p:cNvSpPr txBox="1"/>
          <p:nvPr/>
        </p:nvSpPr>
        <p:spPr>
          <a:xfrm>
            <a:off x="909836" y="4813526"/>
            <a:ext cx="6624736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Пример:2. 8 класс.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паспортного и биологического возраста. Ответственное отношение к своему здоровью и владение основными здоровье-сберегающими компетенциями – это необходимое условие успешности жизни.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  <p:pic>
        <p:nvPicPr>
          <p:cNvPr id="8200" name="Picture 8" descr="Занимательная анатомия для учащихся школы № 461 Колпинского района - СПбМСИ">
            <a:extLst>
              <a:ext uri="{FF2B5EF4-FFF2-40B4-BE49-F238E27FC236}">
                <a16:creationId xmlns:a16="http://schemas.microsoft.com/office/drawing/2014/main" id="{09B76791-4C3B-47F0-8A9F-7E263574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484">
            <a:off x="7592250" y="2461981"/>
            <a:ext cx="3851919" cy="2888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93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76200"/>
            <a:ext cx="10796875" cy="1397000"/>
          </a:xfrm>
        </p:spPr>
        <p:txBody>
          <a:bodyPr rtlCol="0">
            <a:noAutofit/>
          </a:bodyPr>
          <a:lstStyle/>
          <a:p>
            <a:pPr rtl="0"/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Ситуативно-технологические задачи и задачи, связанные с применением ИКТ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помогающие быстро чувствовать новизну вопроса, видеть его практическую пользу, быть гибким в зависимости от ситуации, уметь осваивать все технически новое.</a:t>
            </a:r>
            <a:endParaRPr lang="ru-RU" sz="4800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DE12F4-F7EC-4943-A8DD-2B05F9569911}"/>
              </a:ext>
            </a:extLst>
          </p:cNvPr>
          <p:cNvSpPr txBox="1"/>
          <p:nvPr/>
        </p:nvSpPr>
        <p:spPr>
          <a:xfrm>
            <a:off x="3790156" y="1980077"/>
            <a:ext cx="849694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Пример:1. 8 класс.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Тема: «Кровообращение». Нужно составить свою суточную диаграмму кровяного давления.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7FEC5-4914-4E4B-B593-9A6CBDF75D67}"/>
              </a:ext>
            </a:extLst>
          </p:cNvPr>
          <p:cNvSpPr txBox="1"/>
          <p:nvPr/>
        </p:nvSpPr>
        <p:spPr>
          <a:xfrm>
            <a:off x="837828" y="4941168"/>
            <a:ext cx="806489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Пример:2. 8 класс.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Освоить новый медицинский аппарат по измерению кровяного давления и пульса.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  <p:pic>
        <p:nvPicPr>
          <p:cNvPr id="9218" name="Picture 2" descr="Кровяное давление">
            <a:extLst>
              <a:ext uri="{FF2B5EF4-FFF2-40B4-BE49-F238E27FC236}">
                <a16:creationId xmlns:a16="http://schemas.microsoft.com/office/drawing/2014/main" id="{CD1A8B28-EAD0-4527-A7A0-615DF926D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84" y="1772816"/>
            <a:ext cx="3378341" cy="1993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4" name="Picture 8" descr="Измерение артериального давления. Правила и ошибки. - Доказательная  медицина для всех">
            <a:extLst>
              <a:ext uri="{FF2B5EF4-FFF2-40B4-BE49-F238E27FC236}">
                <a16:creationId xmlns:a16="http://schemas.microsoft.com/office/drawing/2014/main" id="{F80ED2DE-06F0-4D4E-95E6-B2C112E9B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68" y="2786553"/>
            <a:ext cx="7011719" cy="22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943B4-E4DB-4E29-8CAD-C73A146F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Задачи межпредметной проблематики. 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Задачи, требующие определенных знаний сразу нескольких наук - это наиболее трудный тип задач и порой выполним только сообща.</a:t>
            </a:r>
            <a:endParaRPr lang="ru-RU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31B87-17D6-4993-B15B-39E89CC0DBAE}"/>
              </a:ext>
            </a:extLst>
          </p:cNvPr>
          <p:cNvSpPr txBox="1"/>
          <p:nvPr/>
        </p:nvSpPr>
        <p:spPr>
          <a:xfrm>
            <a:off x="4078188" y="3820123"/>
            <a:ext cx="705678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Пример:1. 11класс.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«Экология». Задача: «В чем выиграла и в чем проиграла Россия, проводя олимпиаду в Сочи в 2020г.».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  <p:pic>
        <p:nvPicPr>
          <p:cNvPr id="10242" name="Picture 2" descr="Экология как часть корпоративной культуры. Экоинициативы в ICL Services -  Новости от">
            <a:extLst>
              <a:ext uri="{FF2B5EF4-FFF2-40B4-BE49-F238E27FC236}">
                <a16:creationId xmlns:a16="http://schemas.microsoft.com/office/drawing/2014/main" id="{2E6B2B74-D467-4602-B986-AF27E41C6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80" y="1772816"/>
            <a:ext cx="2704330" cy="1756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Учитель географии: где учиться? Особенности профессии, зарплата, где  получить образование с нуля? Плюсы и минусы профессии">
            <a:extLst>
              <a:ext uri="{FF2B5EF4-FFF2-40B4-BE49-F238E27FC236}">
                <a16:creationId xmlns:a16="http://schemas.microsoft.com/office/drawing/2014/main" id="{2BBA06EC-B216-4AF9-980C-239ED2BD8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04" y="1772816"/>
            <a:ext cx="2704330" cy="1756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Рыночная экономика простыми словами. Что такое свободная рыночная экономика?">
            <a:extLst>
              <a:ext uri="{FF2B5EF4-FFF2-40B4-BE49-F238E27FC236}">
                <a16:creationId xmlns:a16="http://schemas.microsoft.com/office/drawing/2014/main" id="{14DF88FB-2B78-49E6-BCB4-11B7C706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1772816"/>
            <a:ext cx="2701989" cy="1756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Почему школам важно уделять больше времени изучению дискретной математики /  Хабр">
            <a:extLst>
              <a:ext uri="{FF2B5EF4-FFF2-40B4-BE49-F238E27FC236}">
                <a16:creationId xmlns:a16="http://schemas.microsoft.com/office/drawing/2014/main" id="{DE27655D-39E3-4256-BBBC-DD2B7F3F6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22" y="3834065"/>
            <a:ext cx="2701989" cy="1756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Обществознание – наука-конструктор об обществе">
            <a:extLst>
              <a:ext uri="{FF2B5EF4-FFF2-40B4-BE49-F238E27FC236}">
                <a16:creationId xmlns:a16="http://schemas.microsoft.com/office/drawing/2014/main" id="{74A6C567-873C-44A9-AC34-6562EDEE2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72" y="4941168"/>
            <a:ext cx="2709367" cy="1756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7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DBDE7-CB46-401B-B162-2A1BCE4B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332656"/>
            <a:ext cx="10157354" cy="1397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 Ситуативно–практические задачи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связаны с эстетическим чутьем восприятия окружающего мира, развивающие практические навыки и требующие умений выполнять статистические прогнозы.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6562EE-01E1-49EE-B685-E343FBC49662}"/>
              </a:ext>
            </a:extLst>
          </p:cNvPr>
          <p:cNvSpPr txBox="1"/>
          <p:nvPr/>
        </p:nvSpPr>
        <p:spPr>
          <a:xfrm>
            <a:off x="4798268" y="2060848"/>
            <a:ext cx="6984776" cy="202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Пример:1. 8 класс.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«Класс насекомые». Задача: «После нашествия непарного шелкопряда, лес теряет 15% зеленой массы листа и увеличивает площадь распространения на 80%. Сделать прогноз: через сколько лет, если не принимать меры, шелкопряд съест леса Кубани, если в 2009г он заселил 60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тыс.га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Всего леса на Кубани составляют 430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тыс.га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  <p:pic>
        <p:nvPicPr>
          <p:cNvPr id="11266" name="Picture 2" descr="Почему в школе оказался в яме предмет &quot;физика&quot;, без которого не будет  инженера - Российская газета">
            <a:extLst>
              <a:ext uri="{FF2B5EF4-FFF2-40B4-BE49-F238E27FC236}">
                <a16:creationId xmlns:a16="http://schemas.microsoft.com/office/drawing/2014/main" id="{8B039B74-1560-49F1-848E-9C2978AA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1732425"/>
            <a:ext cx="3384376" cy="2257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A2CA3E-8545-44D4-B4DD-61D9EFF6B146}"/>
              </a:ext>
            </a:extLst>
          </p:cNvPr>
          <p:cNvSpPr txBox="1"/>
          <p:nvPr/>
        </p:nvSpPr>
        <p:spPr>
          <a:xfrm>
            <a:off x="4798268" y="4414132"/>
            <a:ext cx="6840760" cy="175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Пример:2. 8 класс.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Задание на лето. Просчитать эффективность защиты сада от непарного шелкопряда, проведя практические опыты. Обвертывание ствола гофрированной бумагой, обработка грены керосином, соскабливание грены щеткой. Опыт подтвердить на 3 деревьях».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  <p:pic>
        <p:nvPicPr>
          <p:cNvPr id="11268" name="Picture 4" descr="Школьники сами хотят зарабатывать деньги – как им быть? | 25.05.2022 |  Кингисепп - БезФормата">
            <a:extLst>
              <a:ext uri="{FF2B5EF4-FFF2-40B4-BE49-F238E27FC236}">
                <a16:creationId xmlns:a16="http://schemas.microsoft.com/office/drawing/2014/main" id="{3C8E7660-9F6D-4E0F-BEB7-249BF4F83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4163529"/>
            <a:ext cx="3384376" cy="2260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7D738-5BDE-4A2D-B938-41F45761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Метод Кейсов.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Основан на подборе ситуаций для конкретной личности с целью развития у нее той или иной компетенции.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98D1AB-6256-42E7-9FFC-B5C68450265B}"/>
              </a:ext>
            </a:extLst>
          </p:cNvPr>
          <p:cNvSpPr txBox="1"/>
          <p:nvPr/>
        </p:nvSpPr>
        <p:spPr>
          <a:xfrm>
            <a:off x="3574132" y="5417468"/>
            <a:ext cx="8352928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«Что надо получить?», «Как сделать?» и «Какими средствами?»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3314" name="Picture 2" descr="Кейсы и кейс-мероприятия — Инновационные ресурсосберегающие технологии">
            <a:extLst>
              <a:ext uri="{FF2B5EF4-FFF2-40B4-BE49-F238E27FC236}">
                <a16:creationId xmlns:a16="http://schemas.microsoft.com/office/drawing/2014/main" id="{B76B12F6-35BB-44A9-BC16-444792BD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1772816"/>
            <a:ext cx="4032448" cy="39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4FFAF7-D842-4691-8D99-68498B58C840}"/>
              </a:ext>
            </a:extLst>
          </p:cNvPr>
          <p:cNvSpPr txBox="1"/>
          <p:nvPr/>
        </p:nvSpPr>
        <p:spPr>
          <a:xfrm>
            <a:off x="5662364" y="2348880"/>
            <a:ext cx="5184576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Пример:1. </a:t>
            </a:r>
            <a:r>
              <a:rPr lang="ru-RU" sz="180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класс.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«Пресмыкающиеся». Вы пошли в лес за грибами, и вашего друга укусила змея. Какие действия вы можете предпринять. Вариантов ответа несколько: можно ввести противоядие, отсосать яд ртом из раны, доставить в больницу, дать выпить тонизирующий напиток(кисломолочный) или спиртное, удалить ножом пораженную ткань и т.д.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0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Сверху цветы - 64 фото">
            <a:extLst>
              <a:ext uri="{FF2B5EF4-FFF2-40B4-BE49-F238E27FC236}">
                <a16:creationId xmlns:a16="http://schemas.microsoft.com/office/drawing/2014/main" id="{1C8B3877-D83D-4632-8E73-C356D98AA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988895-2D0D-423D-8406-EB8C9278DA82}"/>
              </a:ext>
            </a:extLst>
          </p:cNvPr>
          <p:cNvSpPr txBox="1"/>
          <p:nvPr/>
        </p:nvSpPr>
        <p:spPr>
          <a:xfrm>
            <a:off x="3934172" y="1628800"/>
            <a:ext cx="3960440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36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186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813" y="3284984"/>
            <a:ext cx="7776863" cy="4752528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«</a:t>
            </a:r>
            <a:r>
              <a:rPr lang="ru-RU" sz="36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Ситуативная педагогика - это альтернатива плановой педагогики и средство самореализации учащихся</a:t>
            </a:r>
            <a:r>
              <a:rPr lang="ru-RU" sz="1800" dirty="0">
                <a:solidFill>
                  <a:srgbClr val="333333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». </a:t>
            </a:r>
          </a:p>
          <a:p>
            <a:pPr marL="0" indent="0" algn="ctr" rtl="0">
              <a:buNone/>
            </a:pPr>
            <a:r>
              <a:rPr lang="ru-RU" sz="2400" b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А.В.Хуторской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2A0EBA-5FF4-4391-8764-DC3A3E92C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0" y="404664"/>
            <a:ext cx="331236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красный Мальчик С Черепахой — стоковые фотографии и другие картинки  Черепаха - Черепаха, Питомцы, Ребёнок - iStock">
            <a:extLst>
              <a:ext uri="{FF2B5EF4-FFF2-40B4-BE49-F238E27FC236}">
                <a16:creationId xmlns:a16="http://schemas.microsoft.com/office/drawing/2014/main" id="{8093D6D5-C208-438B-B410-2580A5443B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3" y="1855751"/>
            <a:ext cx="2606409" cy="1737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1172528"/>
            <a:ext cx="10157354" cy="864096"/>
          </a:xfrm>
        </p:spPr>
        <p:txBody>
          <a:bodyPr rtlCol="0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Социально – бытовые</a:t>
            </a: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заимствованного из ситуаций быта реальной жизни учебного материала и создание условий учебного общения, наиболее приближенных к реальным;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5400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11C42-6AAF-46C2-9277-E1A3487A131B}"/>
              </a:ext>
            </a:extLst>
          </p:cNvPr>
          <p:cNvSpPr txBox="1"/>
          <p:nvPr/>
        </p:nvSpPr>
        <p:spPr>
          <a:xfrm>
            <a:off x="3358108" y="1855751"/>
            <a:ext cx="8334714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Пример:1.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7класс. Тема: «Пресмыкающиеся». «Вам в аквариум подарили декоративную черепаху, как вы обеспечите ей комфорт существования».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решения такой простой задачи ребенок как минимум должен найти соответствующую литературу или пройти в зоомагазин и проконсультироваться с продавцом, как правильно ухаживать и содержать животное.</a:t>
            </a:r>
          </a:p>
          <a:p>
            <a:pPr>
              <a:lnSpc>
                <a:spcPct val="95000"/>
              </a:lnSpc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DDD44-2105-424D-B608-D0DB673CEF60}"/>
              </a:ext>
            </a:extLst>
          </p:cNvPr>
          <p:cNvSpPr txBox="1"/>
          <p:nvPr/>
        </p:nvSpPr>
        <p:spPr>
          <a:xfrm>
            <a:off x="3358108" y="4221088"/>
            <a:ext cx="8424936" cy="202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Пример:2.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7класс. Аквариумные рыбы, купленные в зоомагазине, были привезены покупателем домой и выпущены в аквариум. Через несколько часов их нашли мертвыми. </a:t>
            </a:r>
          </a:p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Предложите, возможно большее число гипотез, объясняющих причины гибели рыб. Дайте советы продавцу зоомагазина, чтобы она могла составить необходимую инструкцию для покупателей рыб в зоомагазине.</a:t>
            </a:r>
          </a:p>
          <a:p>
            <a:pPr>
              <a:lnSpc>
                <a:spcPct val="95000"/>
              </a:lnSpc>
            </a:pPr>
            <a:endParaRPr lang="ru-RU" dirty="0"/>
          </a:p>
        </p:txBody>
      </p:sp>
      <p:pic>
        <p:nvPicPr>
          <p:cNvPr id="2058" name="Picture 10" descr="Ностальгия: почему прошла советская мода на аквариумных рыбок">
            <a:extLst>
              <a:ext uri="{FF2B5EF4-FFF2-40B4-BE49-F238E27FC236}">
                <a16:creationId xmlns:a16="http://schemas.microsoft.com/office/drawing/2014/main" id="{D9D6897E-9E9F-48D3-85CD-6BE80489D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0" y="4149080"/>
            <a:ext cx="2606409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раснодар - Геленджик: как добраться | Геленджик: от Кабардинки до Тешебса">
            <a:extLst>
              <a:ext uri="{FF2B5EF4-FFF2-40B4-BE49-F238E27FC236}">
                <a16:creationId xmlns:a16="http://schemas.microsoft.com/office/drawing/2014/main" id="{0E8B7A1C-8C3F-4E25-AB1A-E1711E24C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1772816"/>
            <a:ext cx="291268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-190813"/>
            <a:ext cx="11521280" cy="1397000"/>
          </a:xfrm>
        </p:spPr>
        <p:txBody>
          <a:bodyPr rtlCol="0"/>
          <a:lstStyle/>
          <a:p>
            <a:pPr rtl="0"/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2.Социально – общественные задачи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связанные с социально-экономическими проблемами общества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3076" name="Picture 4" descr="КОРВЕТ58»">
            <a:extLst>
              <a:ext uri="{FF2B5EF4-FFF2-40B4-BE49-F238E27FC236}">
                <a16:creationId xmlns:a16="http://schemas.microsoft.com/office/drawing/2014/main" id="{3F747030-41BA-461F-B96E-F3CA83F62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82" y="2928459"/>
            <a:ext cx="1831280" cy="130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8C0A05-D84F-4F45-ADF1-A01C23BC3A42}"/>
              </a:ext>
            </a:extLst>
          </p:cNvPr>
          <p:cNvSpPr txBox="1"/>
          <p:nvPr/>
        </p:nvSpPr>
        <p:spPr>
          <a:xfrm>
            <a:off x="4150197" y="1772816"/>
            <a:ext cx="7416824" cy="202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Пример:1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Краснодарскому краю экономически очень выгодно иметь дорогу Абинск – Геленджик. Особенно в этом заинтересованы транспортники. Строительство этой дороги сократит время и расходы на доставки грузов в южные районы края. При обсуждении этой проблемы, сильно столкнулись интересы двух ведомств «Управление транспортной промышленности края» и «Управление охраны окружающей среды».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597E7-77DF-4C0A-9D11-14DDEB3DF316}"/>
              </a:ext>
            </a:extLst>
          </p:cNvPr>
          <p:cNvSpPr txBox="1"/>
          <p:nvPr/>
        </p:nvSpPr>
        <p:spPr>
          <a:xfrm>
            <a:off x="549796" y="4581128"/>
            <a:ext cx="7656679" cy="175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Одну группу детей необходимо назначить служащими одного ведомства, другую представителями другого ведомства. Задание группам: доказать свою правоту в суде. Для этого необходимо обладать нужными аргументами, которые будут являться доказательной базой и юридически грамотно и этично достичь желаемого результата.</a:t>
            </a:r>
          </a:p>
          <a:p>
            <a:pPr>
              <a:lnSpc>
                <a:spcPct val="95000"/>
              </a:lnSpc>
            </a:pPr>
            <a:endParaRPr lang="ru-RU" dirty="0"/>
          </a:p>
        </p:txBody>
      </p:sp>
      <p:sp>
        <p:nvSpPr>
          <p:cNvPr id="7" name="AutoShape 6" descr="Мозговой штурм как метод обучения математике, английскому языку, биологии и  прочим предметам: примеры и советы специалистов">
            <a:extLst>
              <a:ext uri="{FF2B5EF4-FFF2-40B4-BE49-F238E27FC236}">
                <a16:creationId xmlns:a16="http://schemas.microsoft.com/office/drawing/2014/main" id="{3B2FF5CD-443A-44B8-B1CB-E0DF804440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8EBF5B-DAAD-4606-A196-6C7A810BC15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6475" y="3771264"/>
            <a:ext cx="3237534" cy="2428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9E6B82-859D-48E1-824E-5CAFA701C440}"/>
              </a:ext>
            </a:extLst>
          </p:cNvPr>
          <p:cNvSpPr txBox="1"/>
          <p:nvPr/>
        </p:nvSpPr>
        <p:spPr>
          <a:xfrm>
            <a:off x="4150197" y="1212748"/>
            <a:ext cx="554461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10 классе при изучении темы «Основы экологии. Защита окружающей среды»</a:t>
            </a: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3BC35-04AB-4F6E-B66A-3EF22E46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1196752"/>
            <a:ext cx="9361040" cy="57606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Социально – личные задачи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основаны на производственных взаимоотношениях.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0A324-8C94-4DBE-9256-984BDA11E72A}"/>
              </a:ext>
            </a:extLst>
          </p:cNvPr>
          <p:cNvSpPr txBox="1"/>
          <p:nvPr/>
        </p:nvSpPr>
        <p:spPr>
          <a:xfrm>
            <a:off x="981844" y="1139814"/>
            <a:ext cx="6192688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 8 класс. Тема: «СПИД. Профилактика СПИДа».</a:t>
            </a:r>
          </a:p>
          <a:p>
            <a:pPr>
              <a:lnSpc>
                <a:spcPct val="95000"/>
              </a:lnSpc>
            </a:pPr>
            <a:endParaRPr lang="ru-RU" dirty="0"/>
          </a:p>
        </p:txBody>
      </p:sp>
      <p:pic>
        <p:nvPicPr>
          <p:cNvPr id="4098" name="Picture 2" descr="Директор упирается и не думает увольняться. Как принудить его сделать это  :: РБК Pro">
            <a:extLst>
              <a:ext uri="{FF2B5EF4-FFF2-40B4-BE49-F238E27FC236}">
                <a16:creationId xmlns:a16="http://schemas.microsoft.com/office/drawing/2014/main" id="{E9866EE5-AB62-4119-A6CA-921F8386D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2" y="1772816"/>
            <a:ext cx="3660313" cy="2263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57DD8B-2F49-4535-BF1C-ABFCAC0EBD9D}"/>
              </a:ext>
            </a:extLst>
          </p:cNvPr>
          <p:cNvSpPr txBox="1"/>
          <p:nvPr/>
        </p:nvSpPr>
        <p:spPr>
          <a:xfrm>
            <a:off x="723768" y="5229200"/>
            <a:ext cx="9649071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игры: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«Вы директор предприятия. К вам на работу поступает специалист и вы как работодатель согласны его зачислить в штат. Но вдруг вы узнаете, что он ВИЧ-инфицирован. Имеете ли право отказать ему в приеме на работу. Как в этом случае должен защитить себя больной».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3D1162-AD5C-4283-8054-307F6D7D4A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0532">
            <a:off x="8793232" y="871235"/>
            <a:ext cx="2924944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E7FF-C30A-48F6-B554-8BEDB1446C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38017">
            <a:off x="1008614" y="1983301"/>
            <a:ext cx="3074459" cy="2377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55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5DDB5-0AA4-41F8-B578-5A1F8F68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Задания на тренинг жизненной </a:t>
            </a:r>
            <a:r>
              <a:rPr lang="ru-RU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аутогенности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эти задачи учат основным жизненным умения, как правильно войти и выйти из конфликта.</a:t>
            </a:r>
            <a:r>
              <a:rPr lang="ru-RU" sz="2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ACC2B9-2464-423D-83E5-2F3B9DCEF9E1}"/>
              </a:ext>
            </a:extLst>
          </p:cNvPr>
          <p:cNvSpPr txBox="1"/>
          <p:nvPr/>
        </p:nvSpPr>
        <p:spPr>
          <a:xfrm>
            <a:off x="765820" y="1772816"/>
            <a:ext cx="6768752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 8класс. Тема: «Пищеварение».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Поставленная задача «Выразить свое недовольство заведующему поликлиникой относительно некачественной санации зубов». Претензии можно попросить выразить в письменной и устной форме.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7D6990-ECF9-4344-A199-C5E3FCCEFB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148" y="3408065"/>
            <a:ext cx="5544616" cy="3283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3FDF8A-033A-4BC3-81D8-E8943EB833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7326" y="1916832"/>
            <a:ext cx="3190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F211D-CCD9-406D-AC27-12197FA3A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332656"/>
            <a:ext cx="10157354" cy="1397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Социально - статусные задачи, 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направлены на выявление профессиональных качеств личности в соответствии с ее статусом в социуме.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522BA1-0B49-4457-9594-26592EBA99AC}"/>
              </a:ext>
            </a:extLst>
          </p:cNvPr>
          <p:cNvSpPr txBox="1"/>
          <p:nvPr/>
        </p:nvSpPr>
        <p:spPr>
          <a:xfrm>
            <a:off x="4726260" y="2348880"/>
            <a:ext cx="6696744" cy="335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 8 класс. Тема: «Внутренняя среда организма. Влияние вредных привычек алкоголя, наркотиков, курения на состояние организма».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этой теме я включаю задания следующего содержания. Вы заведующий поликлиникой. Вам необходимо разработать месячник мероприятий на тему «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Антинарко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среди населения города. Составьте план работы, назначьте ответственных людей, проанализируйте эффективность действий.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76FAB9-E7B2-41ED-BD51-B90A0B2EFF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9822">
            <a:off x="621805" y="1196752"/>
            <a:ext cx="1944216" cy="27319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A9D33D-20C7-4AD5-B52F-7209D70CA5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4893">
            <a:off x="2205980" y="1729656"/>
            <a:ext cx="2248365" cy="3180009"/>
          </a:xfrm>
          <a:prstGeom prst="rect">
            <a:avLst/>
          </a:prstGeom>
        </p:spPr>
      </p:pic>
      <p:pic>
        <p:nvPicPr>
          <p:cNvPr id="5124" name="Picture 4" descr="МАОУ CОШ №6 им. Евдокии Бершанской г. Геленджик - Антинарко">
            <a:extLst>
              <a:ext uri="{FF2B5EF4-FFF2-40B4-BE49-F238E27FC236}">
                <a16:creationId xmlns:a16="http://schemas.microsoft.com/office/drawing/2014/main" id="{DA29F8F1-24AD-4F9D-B214-ABE8431DB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138">
            <a:off x="1015850" y="3180927"/>
            <a:ext cx="1993651" cy="28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D60814-F5B2-4470-839F-4A22F4AF3F0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98868" y="5307375"/>
            <a:ext cx="1561028" cy="15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796ED-A487-4C78-B7B8-662D2431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12" y="76200"/>
            <a:ext cx="11089232" cy="1397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Информативно – самообразовательные задачи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Эти задачи, направлены на расширение собственного профессионального и жизненного кругозора, самостоятельного приобретения знаний из различных источников.</a:t>
            </a:r>
            <a:endParaRPr lang="ru-RU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D6967-AAE9-416E-908E-55399A3B88EA}"/>
              </a:ext>
            </a:extLst>
          </p:cNvPr>
          <p:cNvSpPr txBox="1"/>
          <p:nvPr/>
        </p:nvSpPr>
        <p:spPr>
          <a:xfrm>
            <a:off x="2566020" y="1463501"/>
            <a:ext cx="7992888" cy="1099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Пример:1.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 класс.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«Экология. Охрана окружающей среды». Почему в ядерной войне победителей не будет.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  <p:pic>
        <p:nvPicPr>
          <p:cNvPr id="7170" name="Picture 2" descr="Экология">
            <a:extLst>
              <a:ext uri="{FF2B5EF4-FFF2-40B4-BE49-F238E27FC236}">
                <a16:creationId xmlns:a16="http://schemas.microsoft.com/office/drawing/2014/main" id="{6A1F157D-85A2-4D8D-98BC-B71CBD418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4973">
            <a:off x="321689" y="1704915"/>
            <a:ext cx="214312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Ноосфера с точки зрения физики информационных процессов (некоторые  утверждения о природе человеческого интеллекта)">
            <a:extLst>
              <a:ext uri="{FF2B5EF4-FFF2-40B4-BE49-F238E27FC236}">
                <a16:creationId xmlns:a16="http://schemas.microsoft.com/office/drawing/2014/main" id="{66A652F0-7A33-44D1-B356-2080D5441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094">
            <a:off x="9590233" y="2035909"/>
            <a:ext cx="1937351" cy="143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34550A-30EE-430F-ABC7-9814E6ABC6A1}"/>
              </a:ext>
            </a:extLst>
          </p:cNvPr>
          <p:cNvSpPr txBox="1"/>
          <p:nvPr/>
        </p:nvSpPr>
        <p:spPr>
          <a:xfrm>
            <a:off x="2998068" y="2429259"/>
            <a:ext cx="6696744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Пример:2. 10 класс.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Ученье о ноосфере - реальность или утопия.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BCDE5-91FA-4616-A270-B2D91D92807F}"/>
              </a:ext>
            </a:extLst>
          </p:cNvPr>
          <p:cNvSpPr txBox="1"/>
          <p:nvPr/>
        </p:nvSpPr>
        <p:spPr>
          <a:xfrm>
            <a:off x="576942" y="3429000"/>
            <a:ext cx="8690792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Пример:3. 8 класс.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«Класс Пресмыкающиеся». Известно, что неядовитые змеи - полозы питаются в природе мышевидными грызунами. Но выпушенная в террариум со змеей белая мышь через сутки не была съедена. Выскажите наибольшее число гипотез, объясняющих этот факт.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  <p:pic>
        <p:nvPicPr>
          <p:cNvPr id="7174" name="Picture 6" descr="Маисовый полоз - Pantherophis guttatus">
            <a:extLst>
              <a:ext uri="{FF2B5EF4-FFF2-40B4-BE49-F238E27FC236}">
                <a16:creationId xmlns:a16="http://schemas.microsoft.com/office/drawing/2014/main" id="{8EBBECEF-CCA9-4EB0-BCBA-C97754C8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40" y="3879803"/>
            <a:ext cx="2286421" cy="143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B4E221-50D1-4FA3-8746-8E434DF51786}"/>
              </a:ext>
            </a:extLst>
          </p:cNvPr>
          <p:cNvSpPr txBox="1"/>
          <p:nvPr/>
        </p:nvSpPr>
        <p:spPr>
          <a:xfrm>
            <a:off x="3412281" y="5404375"/>
            <a:ext cx="7920880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Пример:4. 8 класс.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«Класс Птицы». Ученые долгое время в одни и те же часы утром, днем и вечером проводили подсчет чаек в небольшой колонии этих птиц. Какие цели могли стоять перед исследователями? Какие вопросы о жизнедеятельности птиц могут быть изучены таким образом?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  <p:pic>
        <p:nvPicPr>
          <p:cNvPr id="7176" name="Picture 8" descr="Чайки в городе (Просто Ольга) / Проза.ру">
            <a:extLst>
              <a:ext uri="{FF2B5EF4-FFF2-40B4-BE49-F238E27FC236}">
                <a16:creationId xmlns:a16="http://schemas.microsoft.com/office/drawing/2014/main" id="{60023A90-23EA-4C78-90F9-669EE63BA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4166">
            <a:off x="317445" y="4844248"/>
            <a:ext cx="2796937" cy="168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0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D02E8-1969-4BBF-97DD-C6DDC34E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35" y="114556"/>
            <a:ext cx="10157354" cy="1397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Ситуативные задачи, связанные с эпистолярными умениями.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наш техногенный век эпистолярные компетенции все больше и больше набирают популярность: от написания резюме и до различных административных ответов и писем.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2E0E9-17CA-49D8-8147-E5A85E9B8962}"/>
              </a:ext>
            </a:extLst>
          </p:cNvPr>
          <p:cNvSpPr txBox="1"/>
          <p:nvPr/>
        </p:nvSpPr>
        <p:spPr>
          <a:xfrm>
            <a:off x="4070604" y="1890128"/>
            <a:ext cx="7632848" cy="3762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Пример:1.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 класс.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«Человек и его здоровье». Вам необходимо выделение денежных средств на сложную операцию. Как правильно составить прошение в министерство здравоохранения.</a:t>
            </a: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Пример:2.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 класс.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Вам необходимо составить повестку об инфицировании населения против свиного гриппа. Как правильно это сделать.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2EAE68-9B32-4CB6-8F8D-2DBB4E4D61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80" y="1700808"/>
            <a:ext cx="3481068" cy="2070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049D8B-4ACF-41F8-91BA-96AD62E65C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10475">
            <a:off x="622485" y="3933056"/>
            <a:ext cx="3264363" cy="2448272"/>
          </a:xfrm>
          <a:prstGeom prst="rect">
            <a:avLst/>
          </a:prstGeom>
        </p:spPr>
      </p:pic>
      <p:pic>
        <p:nvPicPr>
          <p:cNvPr id="6146" name="Picture 2" descr="рисованной мультфильм мальчик вопросительный знак бесплатные иллюстрации  PNG , Мальчик клипарт, смущенный, проблема мышления PNG картинки и пнг PSD  рисунок для бесплатной загрузки">
            <a:extLst>
              <a:ext uri="{FF2B5EF4-FFF2-40B4-BE49-F238E27FC236}">
                <a16:creationId xmlns:a16="http://schemas.microsoft.com/office/drawing/2014/main" id="{C8D24765-4C3A-478A-980B-A42958EAF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60" y="5219166"/>
            <a:ext cx="1422733" cy="1422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3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, посвященная началу учебного года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88_TF03460615" id="{04225133-E7BC-43E6-B4AC-606DB5FF67EE}" vid="{27A55C89-1BE2-45B9-A40B-64E9F07FAF11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началу учебного года</Template>
  <TotalTime>273</TotalTime>
  <Words>1217</Words>
  <Application>Microsoft Office PowerPoint</Application>
  <PresentationFormat>Произвольный</PresentationFormat>
  <Paragraphs>51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Calibri</vt:lpstr>
      <vt:lpstr>Century Gothic</vt:lpstr>
      <vt:lpstr>Monotype Corsiva</vt:lpstr>
      <vt:lpstr>Times New Roman</vt:lpstr>
      <vt:lpstr>Презентация, посвященная началу учебного года</vt:lpstr>
      <vt:lpstr>Применение методики ситуативного обучения на уроках биологии, с целью формирования компетенций у учащихся</vt:lpstr>
      <vt:lpstr>Презентация PowerPoint</vt:lpstr>
      <vt:lpstr>1. Социально – бытовые, использование заимствованного из ситуаций быта реальной жизни учебного материала и создание условий учебного общения, наиболее приближенных к реальным; </vt:lpstr>
      <vt:lpstr>2.Социально – общественные задачи, связанные с социально-экономическими проблемами общества.</vt:lpstr>
      <vt:lpstr>3. Социально – личные задачи), основаны на производственных взаимоотношениях. </vt:lpstr>
      <vt:lpstr>4. Задания на тренинг жизненной аутогенности, эти задачи учат основным жизненным умения, как правильно войти и выйти из конфликта. </vt:lpstr>
      <vt:lpstr>5. Социально - статусные задачи, направлены на выявление профессиональных качеств личности в соответствии с ее статусом в социуме. </vt:lpstr>
      <vt:lpstr>6. Информативно – самообразовательные задачи. Эти задачи, направлены на расширение собственного профессионального и жизненного кругозора, самостоятельного приобретения знаний из различных источников.</vt:lpstr>
      <vt:lpstr>7. Ситуативные задачи, связанные с эпистолярными умениями. В наш техногенный век эпистолярные компетенции все больше и больше набирают популярность: от написания резюме и до различных административных ответов и писем. </vt:lpstr>
      <vt:lpstr>8. Ситуативно-валеологические задачи, направленны на исследования собственного организма, с целью сохранения здоровья.  </vt:lpstr>
      <vt:lpstr>9. Ситуативно-технологические задачи и задачи, связанные с применением ИКТ, помогающие быстро чувствовать новизну вопроса, видеть его практическую пользу, быть гибким в зависимости от ситуации, уметь осваивать все технически новое.</vt:lpstr>
      <vt:lpstr>10. Задачи межпредметной проблематики. Задачи, требующие определенных знаний сразу нескольких наук - это наиболее трудный тип задач и порой выполним только сообща.</vt:lpstr>
      <vt:lpstr>11. Ситуативно–практические задачи, связаны с эстетическим чутьем восприятия окружающего мира, развивающие практические навыки и требующие умений выполнять статистические прогнозы. </vt:lpstr>
      <vt:lpstr>12. Метод Кейсов. Основан на подборе ситуаций для конкретной личности с целью развития у нее той или иной компетенции.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методики ситуативного обучения на уроках биологии, с целью формирования компетенций у учащихся</dc:title>
  <dc:creator>Александр Иванов</dc:creator>
  <cp:lastModifiedBy>Александр Ситенко</cp:lastModifiedBy>
  <cp:revision>24</cp:revision>
  <dcterms:created xsi:type="dcterms:W3CDTF">2024-02-24T13:15:51Z</dcterms:created>
  <dcterms:modified xsi:type="dcterms:W3CDTF">2024-02-28T18:08:58Z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