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18F16-95AF-4591-8AA7-5A1E46356F79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841310-890F-4AD6-8EB0-BE18A41E7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470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41310-890F-4AD6-8EB0-BE18A41E736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693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9AC78-0446-D3D8-6574-E3D44CD81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054" y="745723"/>
            <a:ext cx="9916358" cy="268327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Дидактический материал и его роль в современном образовательном процессе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F57D536-F990-51A6-C9D9-84278F713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1973" y="4645636"/>
            <a:ext cx="9359201" cy="1914961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химии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Мирновская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 №1»</a:t>
            </a:r>
          </a:p>
          <a:p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Брезгулевская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О.В.</a:t>
            </a:r>
          </a:p>
        </p:txBody>
      </p:sp>
    </p:spTree>
    <p:extLst>
      <p:ext uri="{BB962C8B-B14F-4D97-AF65-F5344CB8AC3E}">
        <p14:creationId xmlns:p14="http://schemas.microsoft.com/office/powerpoint/2010/main" val="91071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B83A0E-CF2C-10EE-358B-0E1B232EC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1325276" cy="1320800"/>
          </a:xfrm>
        </p:spPr>
        <p:txBody>
          <a:bodyPr>
            <a:noAutofit/>
          </a:bodyPr>
          <a:lstStyle/>
          <a:p>
            <a:pPr marL="342900" marR="0" lvl="0" indent="-342900" algn="ctr" defTabSz="457200" rtl="0" eaLnBrk="1" fontAlgn="base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353535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Роль дидактических материалов в обучении</a:t>
            </a:r>
            <a:b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2303FA-DDBA-E3F7-64B4-D833958E5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Поддержка обучения. </a:t>
            </a: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Стимулирование интереса. </a:t>
            </a: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Индивидуализация обучения.</a:t>
            </a:r>
            <a:endParaRPr lang="ru-RU" sz="3600" dirty="0">
              <a:solidFill>
                <a:srgbClr val="353535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критического мышления.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6567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478FB-1AD4-0430-897D-51F2AC2FD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109035" cy="1320800"/>
          </a:xfrm>
        </p:spPr>
        <p:txBody>
          <a:bodyPr>
            <a:normAutofit/>
          </a:bodyPr>
          <a:lstStyle/>
          <a:p>
            <a:pPr algn="ctr"/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353535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 дидактических материалов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5A42A3-219C-D637-F6AF-D52B8250A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04513"/>
            <a:ext cx="8596668" cy="4336849"/>
          </a:xfrm>
        </p:spPr>
        <p:txBody>
          <a:bodyPr/>
          <a:lstStyle/>
          <a:p>
            <a:pPr marL="0" indent="0" algn="just" fontAlgn="base">
              <a:lnSpc>
                <a:spcPct val="115000"/>
              </a:lnSpc>
              <a:spcAft>
                <a:spcPts val="1000"/>
              </a:spcAft>
              <a:buNone/>
            </a:pPr>
            <a:endParaRPr lang="ru-RU" sz="14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Разнообразие форм и типов.</a:t>
            </a: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Систематизированная структура.</a:t>
            </a: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Направленность на цели обучения.</a:t>
            </a:r>
            <a:endParaRPr lang="ru-RU" sz="36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704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D70583-8EE3-30D7-84FF-E2AD3F388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330977" cy="1320800"/>
          </a:xfrm>
        </p:spPr>
        <p:txBody>
          <a:bodyPr>
            <a:noAutofit/>
          </a:bodyPr>
          <a:lstStyle/>
          <a:p>
            <a:pPr marL="342900" marR="0" lvl="0" indent="-342900" algn="ctr" defTabSz="457200" rtl="0" eaLnBrk="1" fontAlgn="base" latinLnBrk="0" hangingPunct="1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353535"/>
                </a:solidFill>
                <a:effectLst/>
                <a:highlight>
                  <a:srgbClr val="FFFFFF"/>
                </a:highligh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Функции дидактических материалов</a:t>
            </a:r>
            <a:b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highlight>
                  <a:srgbClr val="FFFFFF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F364A5-A063-B928-5481-79C67C491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4615"/>
            <a:ext cx="8596668" cy="4416748"/>
          </a:xfrm>
        </p:spPr>
        <p:txBody>
          <a:bodyPr>
            <a:normAutofit/>
          </a:bodyPr>
          <a:lstStyle/>
          <a:p>
            <a:pPr marL="0" indent="0" algn="just" fontAlgn="base">
              <a:lnSpc>
                <a:spcPct val="115000"/>
              </a:lnSpc>
              <a:spcAft>
                <a:spcPts val="1000"/>
              </a:spcAft>
              <a:buNone/>
            </a:pPr>
            <a:endParaRPr lang="ru-RU" sz="14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Иллюстрация концепций.</a:t>
            </a:r>
            <a:endParaRPr lang="ru-RU" sz="36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Усиление запоминания.</a:t>
            </a:r>
            <a:endParaRPr lang="ru-RU" sz="36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интерактивности.</a:t>
            </a:r>
            <a:endParaRPr lang="ru-RU" sz="36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600" dirty="0">
                <a:solidFill>
                  <a:srgbClr val="353535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Инновационные методы обучения.</a:t>
            </a:r>
            <a:endParaRPr lang="ru-RU" sz="36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857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AFE77-1D36-84AB-B2EC-D9D2A6D17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224445" cy="1320800"/>
          </a:xfrm>
        </p:spPr>
        <p:txBody>
          <a:bodyPr/>
          <a:lstStyle/>
          <a:p>
            <a:pPr algn="ctr" fontAlgn="base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Виды дидактических материалов</a:t>
            </a:r>
            <a:br>
              <a:rPr lang="ru-RU" sz="2800" dirty="0"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7D3C3D-0070-4C46-1AE3-D6790911F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3593"/>
            <a:ext cx="8596668" cy="4487770"/>
          </a:xfrm>
        </p:spPr>
        <p:txBody>
          <a:bodyPr>
            <a:normAutofit fontScale="55000" lnSpcReduction="20000"/>
          </a:bodyPr>
          <a:lstStyle/>
          <a:p>
            <a:r>
              <a:rPr lang="ru-RU" sz="6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Учебники</a:t>
            </a:r>
          </a:p>
          <a:p>
            <a:r>
              <a:rPr lang="ru-RU" sz="6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</a:t>
            </a:r>
          </a:p>
          <a:p>
            <a:r>
              <a:rPr lang="ru-RU" sz="6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Аудио- и видеоматериалы</a:t>
            </a:r>
          </a:p>
          <a:p>
            <a:r>
              <a:rPr lang="ru-RU" sz="6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Игры</a:t>
            </a:r>
          </a:p>
          <a:p>
            <a:r>
              <a:rPr lang="ru-RU" sz="6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Задания/задачи</a:t>
            </a:r>
          </a:p>
          <a:p>
            <a:pPr marL="342900" lvl="0" indent="-342900" algn="just" fontAlgn="base">
              <a:lnSpc>
                <a:spcPct val="120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65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Модели и симуляции</a:t>
            </a:r>
            <a:endParaRPr lang="ru-RU" sz="6500" dirty="0">
              <a:solidFill>
                <a:schemeClr val="tx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65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Интерактивные приложения и др.</a:t>
            </a:r>
            <a:endParaRPr lang="ru-RU" sz="6500" dirty="0">
              <a:solidFill>
                <a:schemeClr val="tx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656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242392-E257-1497-0084-3FCAC79F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332913"/>
            <a:ext cx="10526285" cy="139823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ринципы обучения, реализуемые использовании дидактических материалов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B47ADC-E51E-2358-29EB-B63CB25D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5837"/>
            <a:ext cx="8596668" cy="5322163"/>
          </a:xfrm>
        </p:spPr>
        <p:txBody>
          <a:bodyPr>
            <a:normAutofit fontScale="70000" lnSpcReduction="20000"/>
          </a:bodyPr>
          <a:lstStyle/>
          <a:p>
            <a:pPr indent="449580" algn="just">
              <a:lnSpc>
                <a:spcPct val="120000"/>
              </a:lnSpc>
              <a:spcAft>
                <a:spcPts val="1000"/>
              </a:spcAft>
            </a:pPr>
            <a:r>
              <a:rPr lang="ru-RU" sz="4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доступность; </a:t>
            </a:r>
          </a:p>
          <a:p>
            <a:pPr indent="449580" algn="just">
              <a:lnSpc>
                <a:spcPct val="120000"/>
              </a:lnSpc>
              <a:spcAft>
                <a:spcPts val="1000"/>
              </a:spcAft>
            </a:pPr>
            <a:r>
              <a:rPr lang="ru-RU" sz="4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самостоятельная деятельность;</a:t>
            </a:r>
          </a:p>
          <a:p>
            <a:pPr indent="449580" algn="just">
              <a:lnSpc>
                <a:spcPct val="120000"/>
              </a:lnSpc>
              <a:spcAft>
                <a:spcPts val="1000"/>
              </a:spcAft>
            </a:pPr>
            <a:r>
              <a:rPr lang="ru-RU" sz="4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индивидуальная направленность;</a:t>
            </a:r>
          </a:p>
          <a:p>
            <a:pPr indent="449580" algn="just">
              <a:lnSpc>
                <a:spcPct val="120000"/>
              </a:lnSpc>
              <a:spcAft>
                <a:spcPts val="1000"/>
              </a:spcAft>
            </a:pPr>
            <a:r>
              <a:rPr lang="ru-RU" sz="4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наглядность и моделирование; </a:t>
            </a:r>
          </a:p>
          <a:p>
            <a:pPr indent="449580" algn="just">
              <a:lnSpc>
                <a:spcPct val="120000"/>
              </a:lnSpc>
              <a:spcAft>
                <a:spcPts val="1000"/>
              </a:spcAft>
            </a:pPr>
            <a:r>
              <a:rPr lang="ru-RU" sz="4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прочность;</a:t>
            </a:r>
          </a:p>
          <a:p>
            <a:pPr indent="449580" algn="just">
              <a:lnSpc>
                <a:spcPct val="120000"/>
              </a:lnSpc>
              <a:spcAft>
                <a:spcPts val="1000"/>
              </a:spcAft>
            </a:pPr>
            <a:r>
              <a:rPr lang="ru-RU" sz="4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познавательная мотивация; </a:t>
            </a:r>
          </a:p>
          <a:p>
            <a:pPr indent="449580" algn="just">
              <a:lnSpc>
                <a:spcPct val="120000"/>
              </a:lnSpc>
              <a:spcAft>
                <a:spcPts val="1000"/>
              </a:spcAft>
            </a:pPr>
            <a:r>
              <a:rPr lang="ru-RU" sz="4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проблемность.</a:t>
            </a: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endParaRPr lang="ru-RU" sz="4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753921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123</Words>
  <Application>Microsoft Office PowerPoint</Application>
  <PresentationFormat>Широкоэкранный</PresentationFormat>
  <Paragraphs>37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Wingdings 3</vt:lpstr>
      <vt:lpstr>Аспект</vt:lpstr>
      <vt:lpstr>Дидактический материал и его роль в современном образовательном процессе</vt:lpstr>
      <vt:lpstr>Роль дидактических материалов в обучении </vt:lpstr>
      <vt:lpstr>Особенности дидактических материалов</vt:lpstr>
      <vt:lpstr>Функции дидактических материалов </vt:lpstr>
      <vt:lpstr>Виды дидактических материалов </vt:lpstr>
      <vt:lpstr>Принципы обучения, реализуемые использовании дидактических материалов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Дидактический материал и его роль в современном образовательном процессе</dc:title>
  <dc:creator>Оксана</dc:creator>
  <cp:lastModifiedBy>Оксана</cp:lastModifiedBy>
  <cp:revision>1</cp:revision>
  <dcterms:created xsi:type="dcterms:W3CDTF">2024-04-25T02:50:55Z</dcterms:created>
  <dcterms:modified xsi:type="dcterms:W3CDTF">2024-04-25T03:53:26Z</dcterms:modified>
</cp:coreProperties>
</file>