
<file path=[Content_Types].xml><?xml version="1.0" encoding="utf-8"?>
<Types xmlns="http://schemas.openxmlformats.org/package/2006/content-types">
  <Default Extension="jpeg" ContentType="image/jpeg"/>
  <Default Extension="JPG" ContentType="image/.jp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handoutMasterIdLst>
    <p:handoutMasterId r:id="rId42"/>
  </p:handoutMasterIdLst>
  <p:sldIdLst>
    <p:sldId id="256" r:id="rId3"/>
    <p:sldId id="260" r:id="rId4"/>
    <p:sldId id="258" r:id="rId5"/>
    <p:sldId id="296" r:id="rId6"/>
    <p:sldId id="261" r:id="rId7"/>
    <p:sldId id="268" r:id="rId8"/>
    <p:sldId id="264" r:id="rId9"/>
    <p:sldId id="269" r:id="rId10"/>
    <p:sldId id="276" r:id="rId11"/>
    <p:sldId id="279" r:id="rId12"/>
    <p:sldId id="280" r:id="rId13"/>
    <p:sldId id="283" r:id="rId14"/>
    <p:sldId id="284" r:id="rId15"/>
    <p:sldId id="285" r:id="rId16"/>
    <p:sldId id="286" r:id="rId17"/>
    <p:sldId id="287" r:id="rId18"/>
    <p:sldId id="288" r:id="rId19"/>
    <p:sldId id="289" r:id="rId20"/>
    <p:sldId id="290" r:id="rId21"/>
    <p:sldId id="291" r:id="rId22"/>
    <p:sldId id="292" r:id="rId23"/>
    <p:sldId id="294" r:id="rId24"/>
    <p:sldId id="295" r:id="rId25"/>
    <p:sldId id="297" r:id="rId26"/>
    <p:sldId id="281" r:id="rId27"/>
    <p:sldId id="303" r:id="rId28"/>
    <p:sldId id="304" r:id="rId29"/>
    <p:sldId id="305" r:id="rId30"/>
    <p:sldId id="306" r:id="rId31"/>
    <p:sldId id="307" r:id="rId32"/>
    <p:sldId id="308" r:id="rId33"/>
    <p:sldId id="309" r:id="rId34"/>
    <p:sldId id="310" r:id="rId35"/>
    <p:sldId id="311" r:id="rId36"/>
    <p:sldId id="312" r:id="rId37"/>
    <p:sldId id="313" r:id="rId38"/>
    <p:sldId id="317" r:id="rId39"/>
    <p:sldId id="319" r:id="rId4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2278" autoAdjust="0"/>
    <p:restoredTop sz="94660"/>
  </p:normalViewPr>
  <p:slideViewPr>
    <p:cSldViewPr snapToGrid="0" showGuides="1">
      <p:cViewPr varScale="1">
        <p:scale>
          <a:sx n="117" d="100"/>
          <a:sy n="117" d="100"/>
        </p:scale>
        <p:origin x="510" y="102"/>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handoutMaster" Target="handoutMasters/handoutMaster1.xml"/><Relationship Id="rId41" Type="http://schemas.openxmlformats.org/officeDocument/2006/relationships/notesMaster" Target="notesMasters/notes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en-US"/>
          </a:p>
        </p:txBody>
      </p:sp>
      <p:sp>
        <p:nvSpPr>
          <p:cNvPr id="3" name="Date Placeholder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en-US" smtClean="0"/>
            </a:fld>
            <a:endParaRPr lang="en-US"/>
          </a:p>
        </p:txBody>
      </p:sp>
      <p:sp>
        <p:nvSpPr>
          <p:cNvPr id="4" name="Footer Placeholder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en-US"/>
          </a:p>
        </p:txBody>
      </p:sp>
      <p:sp>
        <p:nvSpPr>
          <p:cNvPr id="5" name="Slide Number Placeholder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Slide Number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en-US" smtClean="0"/>
            </a:fld>
            <a:endParaRPr lang="en-US"/>
          </a:p>
        </p:txBody>
      </p:sp>
      <p:sp>
        <p:nvSpPr>
          <p:cNvPr id="4" name="Slide Image Placeho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22962"/>
            <a:ext cx="9144000" cy="2187001"/>
          </a:xfrm>
        </p:spPr>
        <p:txBody>
          <a:bodyPr anchor="b">
            <a:normAutofit/>
          </a:bodyPr>
          <a:lstStyle>
            <a:lvl1pPr algn="ctr">
              <a:lnSpc>
                <a:spcPct val="130000"/>
              </a:lnSpc>
              <a:defRPr sz="6000">
                <a:effectLst/>
                <a:latin typeface="Calibri Light" panose="020F0302020204030204" pitchFamily="34"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effectLst/>
                <a:latin typeface="Calibri Light" panose="020F0302020204030204" pitchFamily="34" charset="0"/>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AE70B2-8BF9-45C0-BB95-33D1B9D3A854}" type="slidenum">
              <a:rPr lang="en-US" smtClean="0"/>
            </a:fld>
            <a:endParaRPr lang="en-US"/>
          </a:p>
        </p:txBody>
      </p:sp>
      <p:sp>
        <p:nvSpPr>
          <p:cNvPr id="7" name="Content Placeholder 6"/>
          <p:cNvSpPr>
            <a:spLocks noGrp="1"/>
          </p:cNvSpPr>
          <p:nvPr>
            <p:ph sz="quarter" idx="13"/>
          </p:nvPr>
        </p:nvSpPr>
        <p:spPr>
          <a:xfrm>
            <a:off x="838200" y="551543"/>
            <a:ext cx="10515600" cy="5558971"/>
          </a:xfrm>
        </p:spPr>
        <p:txBody>
          <a:bodyPr/>
          <a:lstStyle/>
          <a:p>
            <a:pPr lvl="0"/>
            <a:r>
              <a:rPr lang="en-US" dirty="0">
                <a:sym typeface="+mn-ea"/>
              </a:rPr>
              <a:t>Click to edit Master text styles</a:t>
            </a:r>
            <a:endParaRPr lang="en-US" dirty="0"/>
          </a:p>
          <a:p>
            <a:pPr lvl="1"/>
            <a:r>
              <a:rPr lang="en-US" dirty="0">
                <a:sym typeface="+mn-ea"/>
              </a:rPr>
              <a:t>Second level</a:t>
            </a:r>
            <a:endParaRPr lang="en-US" dirty="0"/>
          </a:p>
          <a:p>
            <a:pPr lvl="2"/>
            <a:r>
              <a:rPr lang="en-US" dirty="0">
                <a:sym typeface="+mn-ea"/>
              </a:rPr>
              <a:t>Third level</a:t>
            </a:r>
            <a:endParaRPr lang="en-US" dirty="0"/>
          </a:p>
          <a:p>
            <a:pPr lvl="3"/>
            <a:r>
              <a:rPr lang="en-US" dirty="0">
                <a:sym typeface="+mn-ea"/>
              </a:rPr>
              <a:t>Fourth level</a:t>
            </a:r>
            <a:endParaRPr lang="en-US" dirty="0"/>
          </a:p>
          <a:p>
            <a:pPr lvl="4"/>
            <a:r>
              <a:rPr lang="en-US" dirty="0">
                <a:sym typeface="+mn-ea"/>
              </a:rPr>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7700" y="258445"/>
            <a:ext cx="10515600" cy="1325563"/>
          </a:xfrm>
        </p:spPr>
        <p:txBody>
          <a:bodyPr anchor="ctr" anchorCtr="0">
            <a:normAutofit/>
          </a:bodyPr>
          <a:lstStyle>
            <a:lvl1pPr>
              <a:defRPr sz="4400" b="1">
                <a:effectLst/>
                <a:latin typeface="Calibri Light" panose="020F03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latin typeface="Calibri Light" panose="020F0302020204030204" pitchFamily="34" charset="0"/>
                <a:cs typeface="Calibri Light" panose="020F0302020204030204" pitchFamily="34" charset="0"/>
              </a:defRPr>
            </a:lvl1pPr>
            <a:lvl2pPr>
              <a:defRPr sz="2400">
                <a:solidFill>
                  <a:schemeClr val="tx1">
                    <a:lumMod val="75000"/>
                    <a:lumOff val="25000"/>
                  </a:schemeClr>
                </a:solidFill>
                <a:latin typeface="Calibri Light" panose="020F0302020204030204" pitchFamily="34" charset="0"/>
                <a:cs typeface="Calibri Light" panose="020F0302020204030204" pitchFamily="34" charset="0"/>
              </a:defRPr>
            </a:lvl2pPr>
            <a:lvl3pPr>
              <a:defRPr sz="2000">
                <a:solidFill>
                  <a:schemeClr val="tx1">
                    <a:lumMod val="75000"/>
                    <a:lumOff val="25000"/>
                  </a:schemeClr>
                </a:solidFill>
                <a:latin typeface="Calibri Light" panose="020F0302020204030204" pitchFamily="34" charset="0"/>
                <a:cs typeface="Calibri Light" panose="020F0302020204030204" pitchFamily="34" charset="0"/>
              </a:defRPr>
            </a:lvl3pPr>
            <a:lvl4pPr>
              <a:defRPr sz="1800">
                <a:solidFill>
                  <a:schemeClr val="tx1">
                    <a:lumMod val="75000"/>
                    <a:lumOff val="25000"/>
                  </a:schemeClr>
                </a:solidFill>
                <a:latin typeface="Calibri Light" panose="020F0302020204030204" pitchFamily="34" charset="0"/>
                <a:cs typeface="Calibri Light" panose="020F0302020204030204" pitchFamily="34" charset="0"/>
              </a:defRPr>
            </a:lvl4pPr>
            <a:lvl5pPr>
              <a:defRPr sz="1800">
                <a:solidFill>
                  <a:schemeClr val="tx1">
                    <a:lumMod val="75000"/>
                    <a:lumOff val="25000"/>
                  </a:schemeClr>
                </a:solidFill>
                <a:latin typeface="Calibri Light" panose="020F0302020204030204" pitchFamily="34" charset="0"/>
                <a:cs typeface="Calibri Light" panose="020F0302020204030204" pitchFamily="34" charset="0"/>
              </a:defRPr>
            </a:lvl5pPr>
          </a:lstStyle>
          <a:p>
            <a:pPr lvl="0"/>
            <a:r>
              <a:rPr lang="en-US" dirty="0" smtClean="0"/>
              <a:t>Click to edit Master text styles</a:t>
            </a:r>
            <a:endParaRPr lang="en-US" dirty="0" smtClean="0"/>
          </a:p>
          <a:p>
            <a:pPr lvl="1"/>
            <a:r>
              <a:rPr lang="en-US" dirty="0"/>
              <a:t>Second level </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3750945"/>
            <a:ext cx="9843135" cy="811530"/>
          </a:xfrm>
        </p:spPr>
        <p:txBody>
          <a:bodyPr anchor="b">
            <a:noAutofit/>
          </a:bodyPr>
          <a:lstStyle>
            <a:lvl1pPr>
              <a:defRPr sz="6000">
                <a:effectLst/>
              </a:defRPr>
            </a:lvl1pPr>
          </a:lstStyle>
          <a:p>
            <a:r>
              <a:rPr lang="en-US" dirty="0" smtClean="0">
                <a:sym typeface="+mn-ea"/>
              </a:rPr>
              <a:t>Click to edit Master title style</a:t>
            </a:r>
            <a:endParaRPr lang="en-US" dirty="0" smtClean="0">
              <a:sym typeface="+mn-ea"/>
            </a:endParaRPr>
          </a:p>
        </p:txBody>
      </p:sp>
      <p:sp>
        <p:nvSpPr>
          <p:cNvPr id="3" name="Text Placeholder 2"/>
          <p:cNvSpPr>
            <a:spLocks noGrp="1"/>
          </p:cNvSpPr>
          <p:nvPr>
            <p:ph type="body" idx="1"/>
          </p:nvPr>
        </p:nvSpPr>
        <p:spPr>
          <a:xfrm>
            <a:off x="831850" y="4610028"/>
            <a:ext cx="7321550" cy="647555"/>
          </a:xfrm>
        </p:spPr>
        <p:txBody>
          <a:bodyPr>
            <a:noAutofit/>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endParaRPr lang="en-US" dirty="0"/>
          </a:p>
        </p:txBody>
      </p:sp>
      <p:sp>
        <p:nvSpPr>
          <p:cNvPr id="4" name="Slide Number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47700" y="258445"/>
            <a:ext cx="10515600" cy="1325563"/>
          </a:xfrm>
        </p:spPr>
        <p:txBody>
          <a:bodyPr>
            <a:normAutofit/>
          </a:bodyPr>
          <a:lstStyle>
            <a:lvl1pPr>
              <a:defRPr sz="4400" b="0" i="0">
                <a:effectLst/>
              </a:defRPr>
            </a:lvl1pPr>
          </a:lstStyle>
          <a:p>
            <a:r>
              <a:rPr lang="en-US" dirty="0" smtClean="0">
                <a:sym typeface="+mn-ea"/>
              </a:rPr>
              <a:t>Click to edit Master title style</a:t>
            </a:r>
            <a:endParaRPr lang="en-US" dirty="0"/>
          </a:p>
        </p:txBody>
      </p:sp>
      <p:sp>
        <p:nvSpPr>
          <p:cNvPr id="3" name="Content Placeholder 2"/>
          <p:cNvSpPr>
            <a:spLocks noGrp="1"/>
          </p:cNvSpPr>
          <p:nvPr>
            <p:ph sz="half" idx="1"/>
          </p:nvPr>
        </p:nvSpPr>
        <p:spPr>
          <a:xfrm>
            <a:off x="647700" y="1825625"/>
            <a:ext cx="5181600" cy="4351338"/>
          </a:xfrm>
        </p:spPr>
        <p:txBody>
          <a:bodyPr>
            <a:normAutofit/>
          </a:bodyPr>
          <a:lstStyle>
            <a:lvl1pPr>
              <a:lnSpc>
                <a:spcPct val="150000"/>
              </a:lnSpc>
              <a:defRPr sz="2800">
                <a:solidFill>
                  <a:schemeClr val="tx1">
                    <a:lumMod val="75000"/>
                    <a:lumOff val="25000"/>
                  </a:schemeClr>
                </a:solidFill>
                <a:latin typeface="Calibri Light" panose="020F0302020204030204" pitchFamily="34" charset="0"/>
                <a:cs typeface="Calibri Light" panose="020F0302020204030204" pitchFamily="34" charset="0"/>
              </a:defRPr>
            </a:lvl1pPr>
            <a:lvl2pPr>
              <a:lnSpc>
                <a:spcPct val="150000"/>
              </a:lnSpc>
              <a:defRPr sz="2400">
                <a:solidFill>
                  <a:schemeClr val="tx1">
                    <a:lumMod val="75000"/>
                    <a:lumOff val="25000"/>
                  </a:schemeClr>
                </a:solidFill>
                <a:latin typeface="Calibri Light" panose="020F0302020204030204" pitchFamily="34" charset="0"/>
                <a:cs typeface="Calibri Light" panose="020F0302020204030204" pitchFamily="34" charset="0"/>
              </a:defRPr>
            </a:lvl2pPr>
            <a:lvl3pPr>
              <a:lnSpc>
                <a:spcPct val="150000"/>
              </a:lnSpc>
              <a:defRPr sz="2000">
                <a:solidFill>
                  <a:schemeClr val="tx1">
                    <a:lumMod val="75000"/>
                    <a:lumOff val="25000"/>
                  </a:schemeClr>
                </a:solidFill>
                <a:latin typeface="Calibri Light" panose="020F0302020204030204" pitchFamily="34" charset="0"/>
                <a:cs typeface="Calibri Light" panose="020F0302020204030204" pitchFamily="34" charset="0"/>
              </a:defRPr>
            </a:lvl3pPr>
            <a:lvl4pPr>
              <a:lnSpc>
                <a:spcPct val="150000"/>
              </a:lnSpc>
              <a:defRPr sz="1800">
                <a:solidFill>
                  <a:schemeClr val="tx1">
                    <a:lumMod val="75000"/>
                    <a:lumOff val="25000"/>
                  </a:schemeClr>
                </a:solidFill>
                <a:latin typeface="Calibri Light" panose="020F0302020204030204" pitchFamily="34" charset="0"/>
                <a:cs typeface="Calibri Light" panose="020F0302020204030204" pitchFamily="34" charset="0"/>
              </a:defRPr>
            </a:lvl4pPr>
            <a:lvl5pPr>
              <a:lnSpc>
                <a:spcPct val="150000"/>
              </a:lnSpc>
              <a:defRPr sz="1800">
                <a:solidFill>
                  <a:schemeClr val="tx1">
                    <a:lumMod val="75000"/>
                    <a:lumOff val="25000"/>
                  </a:schemeClr>
                </a:solidFill>
                <a:latin typeface="Calibri Light" panose="020F0302020204030204" pitchFamily="34" charset="0"/>
                <a:cs typeface="Calibri Light" panose="020F0302020204030204" pitchFamily="34" charset="0"/>
              </a:defRPr>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5981700" y="1825625"/>
            <a:ext cx="5181600" cy="4351338"/>
          </a:xfrm>
        </p:spPr>
        <p:txBody>
          <a:bodyPr>
            <a:normAutofit/>
          </a:bodyPr>
          <a:lstStyle>
            <a:lvl1pPr>
              <a:lnSpc>
                <a:spcPct val="150000"/>
              </a:lnSpc>
              <a:defRPr kumimoji="0" lang="en-US" sz="2800" b="0" i="0" u="none" strike="noStrike" kern="1200" cap="none" spc="0" normalizeH="0" baseline="0" noProof="1" dirty="0">
                <a:solidFill>
                  <a:schemeClr val="tx1">
                    <a:lumMod val="75000"/>
                    <a:lumOff val="25000"/>
                  </a:schemeClr>
                </a:solidFill>
                <a:latin typeface="Calibri Light" panose="020F0302020204030204" pitchFamily="34" charset="0"/>
                <a:ea typeface="+mn-ea"/>
                <a:cs typeface="+mn-cs"/>
              </a:defRPr>
            </a:lvl1pPr>
            <a:lvl2pPr>
              <a:lnSpc>
                <a:spcPct val="150000"/>
              </a:lnSpc>
              <a:defRPr sz="2400">
                <a:solidFill>
                  <a:schemeClr val="tx1">
                    <a:lumMod val="75000"/>
                    <a:lumOff val="25000"/>
                  </a:schemeClr>
                </a:solidFill>
              </a:defRPr>
            </a:lvl2pPr>
            <a:lvl3pPr>
              <a:lnSpc>
                <a:spcPct val="150000"/>
              </a:lnSpc>
              <a:defRPr sz="2000">
                <a:solidFill>
                  <a:schemeClr val="tx1">
                    <a:lumMod val="75000"/>
                    <a:lumOff val="25000"/>
                  </a:schemeClr>
                </a:solidFill>
              </a:defRPr>
            </a:lvl3pPr>
            <a:lvl4pPr>
              <a:lnSpc>
                <a:spcPct val="150000"/>
              </a:lnSpc>
              <a:defRPr sz="2000">
                <a:solidFill>
                  <a:schemeClr val="tx1">
                    <a:lumMod val="75000"/>
                    <a:lumOff val="25000"/>
                  </a:schemeClr>
                </a:solidFill>
              </a:defRPr>
            </a:lvl4pPr>
            <a:lvl5pPr>
              <a:lnSpc>
                <a:spcPct val="150000"/>
              </a:lnSpc>
              <a:defRPr sz="2000">
                <a:solidFill>
                  <a:schemeClr val="tx1">
                    <a:lumMod val="75000"/>
                    <a:lumOff val="25000"/>
                  </a:schemeClr>
                </a:solidFill>
              </a:defRPr>
            </a:lvl5pPr>
          </a:lstStyle>
          <a:p>
            <a:pPr lvl="0"/>
            <a:r>
              <a:rPr lang="en-US" dirty="0"/>
              <a:t>Click to edit Master text styles</a:t>
            </a:r>
            <a:endParaRPr lang="en-US" dirty="0"/>
          </a:p>
          <a:p>
            <a:pPr lvl="1"/>
            <a:r>
              <a:rPr lang="en-US" dirty="0">
                <a:sym typeface="+mn-ea"/>
              </a:rPr>
              <a:t>Second level</a:t>
            </a:r>
            <a:endParaRPr lang="en-US" dirty="0"/>
          </a:p>
          <a:p>
            <a:pPr lvl="2"/>
            <a:r>
              <a:rPr lang="en-US" dirty="0">
                <a:sym typeface="+mn-ea"/>
              </a:rPr>
              <a:t>Third level</a:t>
            </a:r>
            <a:endParaRPr lang="en-US" dirty="0"/>
          </a:p>
          <a:p>
            <a:pPr lvl="3"/>
            <a:r>
              <a:rPr lang="en-US" dirty="0">
                <a:sym typeface="+mn-ea"/>
              </a:rPr>
              <a:t>Fourth level</a:t>
            </a:r>
            <a:endParaRPr lang="en-US" dirty="0"/>
          </a:p>
          <a:p>
            <a:pPr lvl="4"/>
            <a:r>
              <a:rPr lang="en-US" dirty="0">
                <a:sym typeface="+mn-ea"/>
              </a:rPr>
              <a:t>Fifth level</a:t>
            </a:r>
            <a:endParaRPr lang="en-US" dirty="0"/>
          </a:p>
        </p:txBody>
      </p:sp>
      <p:sp>
        <p:nvSpPr>
          <p:cNvPr id="5" name="Date Placeholder 4"/>
          <p:cNvSpPr>
            <a:spLocks noGrp="1"/>
          </p:cNvSpPr>
          <p:nvPr>
            <p:ph type="dt" sz="half" idx="10"/>
          </p:nvPr>
        </p:nvSpPr>
        <p:spPr/>
        <p:txBody>
          <a:bodyPr/>
          <a:lstStyle/>
          <a:p>
            <a:fld id="{760FBDFE-C587-4B4C-A407-44438C67B59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sz="4400"/>
            </a:lvl1pPr>
          </a:lstStyle>
          <a:p>
            <a:r>
              <a:rPr lang="en-US" dirty="0" smtClean="0">
                <a:sym typeface="+mn-ea"/>
              </a:rPr>
              <a:t>Click to edit Master title style</a:t>
            </a:r>
            <a:endParaRPr lang="en-US"/>
          </a:p>
        </p:txBody>
      </p:sp>
      <p:sp>
        <p:nvSpPr>
          <p:cNvPr id="3" name="Text Placeholder 2"/>
          <p:cNvSpPr>
            <a:spLocks noGrp="1"/>
          </p:cNvSpPr>
          <p:nvPr>
            <p:ph type="body" idx="1"/>
          </p:nvPr>
        </p:nvSpPr>
        <p:spPr>
          <a:xfrm>
            <a:off x="839788" y="1744961"/>
            <a:ext cx="5157787" cy="823912"/>
          </a:xfrm>
        </p:spPr>
        <p:txBody>
          <a:bodyPr anchor="b"/>
          <a:lstStyle>
            <a:lvl1pPr marL="0" indent="0">
              <a:buNone/>
              <a:defRPr sz="2400" b="1">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4" name="Content Placeholder 3"/>
          <p:cNvSpPr>
            <a:spLocks noGrp="1"/>
          </p:cNvSpPr>
          <p:nvPr>
            <p:ph sz="half" idx="2"/>
          </p:nvPr>
        </p:nvSpPr>
        <p:spPr>
          <a:xfrm>
            <a:off x="839788" y="2615609"/>
            <a:ext cx="5157787" cy="3574054"/>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6" name="内容占位符 5"/>
          <p:cNvSpPr>
            <a:spLocks noGrp="1"/>
          </p:cNvSpPr>
          <p:nvPr>
            <p:ph sz="quarter" idx="4"/>
          </p:nvPr>
        </p:nvSpPr>
        <p:spPr>
          <a:xfrm>
            <a:off x="6172200" y="2615609"/>
            <a:ext cx="5183188" cy="3574054"/>
          </a:xfrm>
        </p:spPr>
        <p:txBody>
          <a:bodyPr/>
          <a:lstStyle/>
          <a:p>
            <a:pPr lvl="0"/>
            <a:r>
              <a:rPr lang="en-US" dirty="0">
                <a:sym typeface="+mn-ea"/>
              </a:rPr>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7" name="Date Placeholder 6"/>
          <p:cNvSpPr>
            <a:spLocks noGrp="1"/>
          </p:cNvSpPr>
          <p:nvPr>
            <p:ph type="dt" sz="half" idx="10"/>
          </p:nvPr>
        </p:nvSpPr>
        <p:spPr/>
        <p:txBody>
          <a:bodyPr/>
          <a:lstStyle/>
          <a:p>
            <a:fld id="{760FBDFE-C587-4B4C-A407-44438C67B59E}"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2766219"/>
            <a:ext cx="10515600" cy="1325563"/>
          </a:xfrm>
        </p:spPr>
        <p:txBody>
          <a:bodyPr>
            <a:normAutofit/>
          </a:bodyPr>
          <a:lstStyle>
            <a:lvl1pPr algn="ctr">
              <a:defRPr sz="4400" b="0">
                <a:effectLst/>
                <a:latin typeface="Calibri Light" panose="020F0302020204030204" pitchFamily="34" charset="0"/>
                <a:cs typeface="Calibri Light" panose="020F0302020204030204" pitchFamily="34" charset="0"/>
              </a:defRPr>
            </a:lvl1pPr>
          </a:lstStyle>
          <a:p>
            <a:r>
              <a:rPr lang="en-US" dirty="0"/>
              <a:t>Click to edit Master title style</a:t>
            </a:r>
            <a:endParaRPr lang="en-US" dirty="0"/>
          </a:p>
        </p:txBody>
      </p:sp>
      <p:sp>
        <p:nvSpPr>
          <p:cNvPr id="3" name="Date Placeholder 2"/>
          <p:cNvSpPr>
            <a:spLocks noGrp="1"/>
          </p:cNvSpPr>
          <p:nvPr>
            <p:ph type="dt" sz="half" idx="10"/>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FBDFE-C587-4B4C-A407-44438C67B59E}"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6747" y="127000"/>
            <a:ext cx="4165200" cy="1600200"/>
          </a:xfrm>
        </p:spPr>
        <p:txBody>
          <a:bodyPr anchor="ctr" anchorCtr="0">
            <a:normAutofit/>
          </a:bodyPr>
          <a:lstStyle>
            <a:lvl1pPr>
              <a:defRPr sz="3200" b="0">
                <a:effectLst/>
                <a:latin typeface="Calibri Light" panose="020F0302020204030204" pitchFamily="34" charset="0"/>
                <a:cs typeface="Calibri Light" panose="020F0302020204030204" pitchFamily="34" charset="0"/>
              </a:defRPr>
            </a:lvl1pPr>
          </a:lstStyle>
          <a:p>
            <a:r>
              <a:rPr lang="en-US" dirty="0"/>
              <a:t>Click to edit Master title style</a:t>
            </a:r>
            <a:endParaRPr lang="en-US" dirty="0"/>
          </a:p>
        </p:txBody>
      </p:sp>
      <p:sp>
        <p:nvSpPr>
          <p:cNvPr id="3" name="Picture Placeholder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endParaRPr lang="en-US" dirty="0"/>
          </a:p>
        </p:txBody>
      </p:sp>
      <p:sp>
        <p:nvSpPr>
          <p:cNvPr id="5" name="Date Placeholder 4"/>
          <p:cNvSpPr>
            <a:spLocks noGrp="1"/>
          </p:cNvSpPr>
          <p:nvPr>
            <p:ph type="dt" sz="half" idx="10"/>
          </p:nvPr>
        </p:nvSpPr>
        <p:spPr/>
        <p:txBody>
          <a:bodyPr/>
          <a:lstStyle/>
          <a:p>
            <a:fld id="{9EFD9D74-47D9-4702-A33C-335B63B48DBF}"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BC47A4-756D-490B-A52F-7D9E2C9FC05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4484" y="365125"/>
            <a:ext cx="1529316" cy="5811838"/>
          </a:xfrm>
        </p:spPr>
        <p:txBody>
          <a:bodyPr vert="eaVert">
            <a:normAutofit/>
          </a:bodyPr>
          <a:lstStyle>
            <a:lvl1pPr>
              <a:defRPr sz="4400"/>
            </a:lvl1pPr>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8879958" cy="5811838"/>
          </a:xfrm>
        </p:spPr>
        <p:txBody>
          <a:bodyPr vert="eaVert"/>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defRPr/>
            </a:pPr>
            <a:r>
              <a:rPr lang="en-US" dirty="0" smtClean="0"/>
              <a:t>Click to edit Master text styles</a:t>
            </a:r>
            <a:endParaRPr lang="en-US" dirty="0" smtClean="0"/>
          </a:p>
          <a:p>
            <a:pPr lvl="1"/>
            <a:r>
              <a:rPr lang="en-US" dirty="0" smtClean="0"/>
              <a:t>Second level</a:t>
            </a:r>
            <a:endParaRPr lang="en-US" dirty="0" smtClean="0"/>
          </a:p>
          <a:p>
            <a:pPr lvl="2"/>
            <a:r>
              <a:rPr lang="en-US" dirty="0" smtClean="0"/>
              <a:t>Third level</a:t>
            </a:r>
            <a:endParaRPr lang="en-US" dirty="0"/>
          </a:p>
          <a:p>
            <a:pPr lvl="3"/>
            <a:r>
              <a:rPr lang="en-US" dirty="0" smtClean="0"/>
              <a:t>Fourth level</a:t>
            </a:r>
            <a:endParaRPr lang="en-US" dirty="0"/>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baseline="0">
                <a:solidFill>
                  <a:schemeClr val="tx1">
                    <a:tint val="75000"/>
                  </a:schemeClr>
                </a:solidFill>
              </a:defRPr>
            </a:lvl1pPr>
          </a:lstStyle>
          <a:p>
            <a:fld id="{760FBDFE-C587-4B4C-A407-44438C67B59E}" type="datetimeFigureOut">
              <a:rPr lang="en-US" smtClean="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latin typeface="Calibri Light" panose="020F0302020204030204" pitchFamily="34" charset="0"/>
                <a:cs typeface="Calibri Light" panose="020F0302020204030204"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latin typeface="Calibri Light" panose="020F0302020204030204" pitchFamily="34" charset="0"/>
                <a:cs typeface="Calibri Light" panose="020F0302020204030204" pitchFamily="34" charset="0"/>
              </a:defRPr>
            </a:lvl1pPr>
          </a:lstStyle>
          <a:p>
            <a:fld id="{49AE70B2-8BF9-45C0-BB95-33D1B9D3A854}"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Calibri Light" panose="020F0302020204030204" pitchFamily="34" charset="0"/>
          <a:ea typeface="+mj-ea"/>
          <a:cs typeface="+mj-cs"/>
        </a:defRPr>
      </a:lvl1pPr>
    </p:titleStyle>
    <p:body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sz="2800" b="0" kern="1200">
          <a:solidFill>
            <a:schemeClr val="tx1"/>
          </a:solidFill>
          <a:latin typeface="Calibri Light" panose="020F03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Light" panose="020F03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effectLst/>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effectLst/>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effectLst/>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ctrTitle"/>
          </p:nvPr>
        </p:nvSpPr>
        <p:spPr/>
        <p:txBody>
          <a:bodyPr>
            <a:normAutofit/>
          </a:bodyPr>
          <a:p>
            <a:r>
              <a:rPr lang="ru-RU" altLang="en-US" sz="3555">
                <a:sym typeface="+mn-ea"/>
              </a:rPr>
              <a:t>Алгоритмизация работы над сочинением на ГИА по русскому языку  (ОГЭ)</a:t>
            </a:r>
            <a:endParaRPr lang="ru-RU" altLang="en-US" sz="3555">
              <a:sym typeface="+mn-ea"/>
            </a:endParaRPr>
          </a:p>
        </p:txBody>
      </p:sp>
      <p:sp>
        <p:nvSpPr>
          <p:cNvPr id="3" name="Подзаголовок 2"/>
          <p:cNvSpPr>
            <a:spLocks noGrp="1"/>
          </p:cNvSpPr>
          <p:nvPr>
            <p:ph type="subTitle" idx="1"/>
          </p:nvPr>
        </p:nvSpPr>
        <p:spPr/>
        <p:txBody>
          <a:bodyPr/>
          <a:p>
            <a:r>
              <a:rPr lang="ru-RU" altLang="en-US">
                <a:sym typeface="+mn-ea"/>
              </a:rPr>
              <a:t>Доклад учителя русского языка и литературы </a:t>
            </a:r>
            <a:endParaRPr lang="ru-RU" altLang="en-US"/>
          </a:p>
          <a:p>
            <a:r>
              <a:rPr lang="ru-RU" altLang="en-US">
                <a:sym typeface="+mn-ea"/>
              </a:rPr>
              <a:t>МБОУ «Молодёжненская школа №2»</a:t>
            </a:r>
            <a:endParaRPr lang="ru-RU" altLang="en-US"/>
          </a:p>
          <a:p>
            <a:r>
              <a:rPr lang="ru-RU" altLang="en-US" b="1">
                <a:sym typeface="+mn-ea"/>
              </a:rPr>
              <a:t>Маркешина КС</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47700" y="258445"/>
            <a:ext cx="10515600" cy="868680"/>
          </a:xfrm>
        </p:spPr>
        <p:txBody>
          <a:bodyPr>
            <a:normAutofit/>
          </a:bodyPr>
          <a:p>
            <a:pPr algn="ctr"/>
            <a:r>
              <a:rPr lang="ru-RU" altLang="en-US" sz="2220"/>
              <a:t>Возьмём для примера текст</a:t>
            </a:r>
            <a:endParaRPr lang="ru-RU" altLang="en-US" sz="2220"/>
          </a:p>
        </p:txBody>
      </p:sp>
      <p:sp>
        <p:nvSpPr>
          <p:cNvPr id="3" name="Замещающее содержимое 2"/>
          <p:cNvSpPr>
            <a:spLocks noGrp="1"/>
          </p:cNvSpPr>
          <p:nvPr>
            <p:ph idx="1"/>
          </p:nvPr>
        </p:nvSpPr>
        <p:spPr>
          <a:xfrm>
            <a:off x="647700" y="843915"/>
            <a:ext cx="10957560" cy="5617845"/>
          </a:xfrm>
        </p:spPr>
        <p:txBody>
          <a:bodyPr>
            <a:normAutofit fontScale="25000"/>
          </a:bodyPr>
          <a:p>
            <a:pPr algn="just"/>
            <a:r>
              <a:rPr lang="ru-RU" altLang="en-US" sz="6400"/>
              <a:t>(1)Мама, когда я ещё не учился в школе, работала инженером и много чертила. (2)Чертежи были такие красивые, а её готовальня с блестящими штуками была такая необыкновенно притягательная, что я не мог пройти мимо. (3)Конечно, меня отлавливали, не пускали, но несколько чертежей я всё же испортил, какие-то циркули сломал.– (4)Его явно тянет к точным наукам,  — серьёзно говорила мама отцу.(5)В школе сразу стало ясно, что меня к точным наукам не тянет. (6)Я учился очень средне. (7)Мама говорила, что если я так продолжу, то стану грузчиком. (8)Выражение же лица отца в это время было таким, что я догадывался: он сомневается, что мама говорит правду.(9)Короче, профессия грузчика как перспективная мною никогда не рассматривалась. (10)Когда я учился в старших классах, родители преподавали в университете. (11)Мама вела термодинамику, а отец работал заведующим кафедрой на экономическом факультете. (12)Но алгебра, геометрия и физика по-прежнему были самыми тёмными для меня предметами. (13)Родители сами понимали, что по их стопам я не пойду, и даже не намекали на это.(14)Какие возможности у меня имелись? (15)Университет, институт культуры и, конечно же, медицинский. (16)Медицинский мне всегда нравился. (17)Во-первых, там преподавал мой любимый дядя. (18)Во-вторых, там учился мой троюродный брат, который мне тоже нравился. (19)Но как-то пугала так называемая анатомичка. (20)Я понимал: даже просто войти в здание, где она находится, я не смогу. (21)Тогда я стал ходить в институт культуры. (22)Слушал и смотрел выступления студенческого хора, концерты студентов эстрадного отделения, спектакли, поставленные и сыгранные студентами. (23)Конечно, я тогда плохо разбирался в этом, но мертвенную скуку и ужасающую безрадостность увиденного чувствовал. (24)3апах «анатомички», казалось, преследовал меня, он исходил там от всего: во всех выступлениях была видна ненужность происходящего. (25)Ненужность никому! (26)Ни выступающим, ни зрителям. (27)Это отсутствие надежды на радость заставило меня твёрдо отказаться от мысли поступить в институт культуры. (28)Но я хотел... (29)Не знаю, чего я хотел. (30)Ничего определённого. (31)Мне хотелось быть студентом. (32)Хотелось учиться не очень трудно и не очень скучно... (33)Хотелось весёлой, интересной, настоящей жизни. (34)Главное  — настоящей, всем существом  — жизни.(По Е. Гришковцу) *Гришковец Евгений Валерьевич (род. в 1967 г.) — современный российский писатель, драматург, режиссёр, актёр, музыкант. Стал известен после того, как в 1999 г. был удостоен национальной театральной премии «Золотая маска». Является автором книг «Рубашка», «Реки», «Следы на мне», «Асфальт».</a:t>
            </a:r>
            <a:endParaRPr lang="ru-RU" altLang="en-US" sz="64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sz="3200"/>
              <a:t>Задание 13.2 на толкование фрагмента</a:t>
            </a:r>
            <a:endParaRPr lang="ru-RU" altLang="en-US" sz="3200"/>
          </a:p>
        </p:txBody>
      </p:sp>
      <p:sp>
        <p:nvSpPr>
          <p:cNvPr id="3" name="Замещающее содержимое 2"/>
          <p:cNvSpPr>
            <a:spLocks noGrp="1"/>
          </p:cNvSpPr>
          <p:nvPr>
            <p:ph idx="1"/>
          </p:nvPr>
        </p:nvSpPr>
        <p:spPr/>
        <p:txBody>
          <a:bodyPr>
            <a:normAutofit/>
          </a:bodyPr>
          <a:p>
            <a:pPr algn="just"/>
            <a:r>
              <a:rPr lang="ru-RU" altLang="en-US" sz="3200"/>
              <a:t>13.2 Напишите сочинение-рассуждение. Объясните, как Вы понимаете смысл финала текста: «Хотелось весёлой, интересной, настоящей жизни. Главное  — настоящей, всем существом  — жизни».Приведите в сочинении два примера-иллюстрации из прочитанного текста, подтверждающих Ваши рассуждения.</a:t>
            </a:r>
            <a:endParaRPr lang="ru-RU" altLang="en-US" sz="3200"/>
          </a:p>
          <a:p>
            <a:pPr algn="just"/>
            <a:r>
              <a:rPr lang="ru-RU" altLang="en-US" sz="3200"/>
              <a:t>Приводя примеры, указывайте номера нужных предложений или применяйте цитирование.</a:t>
            </a:r>
            <a:endParaRPr lang="ru-RU" altLang="en-US" sz="3200"/>
          </a:p>
          <a:p>
            <a:pPr algn="just"/>
            <a:r>
              <a:rPr lang="ru-RU" altLang="en-US" sz="3200"/>
              <a:t>Объём сочинения должен составлять не менее 70 слов.</a:t>
            </a:r>
            <a:endParaRPr lang="ru-RU" altLang="en-US" sz="32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sz="2400"/>
              <a:t>Чем может быть финал текста</a:t>
            </a:r>
            <a:r>
              <a:rPr lang="ru-RU" altLang="en-US" sz="2400">
                <a:sym typeface="+mn-ea"/>
              </a:rPr>
              <a:t>?</a:t>
            </a:r>
            <a:endParaRPr lang="ru-RU" altLang="en-US" sz="2400"/>
          </a:p>
        </p:txBody>
      </p:sp>
      <p:sp>
        <p:nvSpPr>
          <p:cNvPr id="3" name="Замещающее содержимое 2"/>
          <p:cNvSpPr>
            <a:spLocks noGrp="1"/>
          </p:cNvSpPr>
          <p:nvPr>
            <p:ph idx="1"/>
          </p:nvPr>
        </p:nvSpPr>
        <p:spPr>
          <a:xfrm>
            <a:off x="647700" y="1270635"/>
            <a:ext cx="10515600" cy="4906645"/>
          </a:xfrm>
        </p:spPr>
        <p:txBody>
          <a:bodyPr/>
          <a:p>
            <a:r>
              <a:rPr lang="ru-RU" altLang="en-US" sz="3600"/>
              <a:t>1. Заключением, прямо связанным с главной мыслью (авторской позицией, идеей) текста.</a:t>
            </a:r>
            <a:endParaRPr lang="ru-RU" altLang="en-US" sz="3600"/>
          </a:p>
          <a:p>
            <a:r>
              <a:rPr lang="ru-RU" altLang="en-US" sz="3600"/>
              <a:t>2. </a:t>
            </a:r>
            <a:r>
              <a:rPr lang="ru-RU" altLang="en-US" sz="3600">
                <a:sym typeface="+mn-ea"/>
              </a:rPr>
              <a:t>Заключением, косвенно связанным с главной мыслью (авторской позицией, идеей) текста.</a:t>
            </a:r>
            <a:endParaRPr lang="ru-RU" altLang="en-US" sz="3600">
              <a:sym typeface="+mn-ea"/>
            </a:endParaRPr>
          </a:p>
          <a:p>
            <a:r>
              <a:rPr lang="ru-RU" altLang="en-US" sz="3600">
                <a:sym typeface="+mn-ea"/>
              </a:rPr>
              <a:t>3. </a:t>
            </a:r>
            <a:r>
              <a:rPr lang="ru-RU" altLang="en-US" sz="3600">
                <a:sym typeface="+mn-ea"/>
              </a:rPr>
              <a:t>Заключением, никак не связанным с главной мыслью (авторской позицией, идеей) текста.</a:t>
            </a:r>
            <a:endParaRPr lang="ru-RU" altLang="en-US" sz="3600">
              <a:sym typeface="+mn-ea"/>
            </a:endParaRPr>
          </a:p>
          <a:p>
            <a:r>
              <a:rPr lang="ru-RU" altLang="en-US" sz="3600"/>
              <a:t>4. </a:t>
            </a:r>
            <a:r>
              <a:rPr lang="ru-RU" altLang="en-US" sz="3600">
                <a:sym typeface="+mn-ea"/>
              </a:rPr>
              <a:t>Заключением, прямо выражающим </a:t>
            </a:r>
            <a:r>
              <a:rPr lang="ru-RU" altLang="en-US" sz="3600">
                <a:sym typeface="+mn-ea"/>
              </a:rPr>
              <a:t>главную мысль (авторскую позицию, идею) текста.</a:t>
            </a:r>
            <a:endParaRPr lang="ru-RU" altLang="en-US" sz="3600"/>
          </a:p>
          <a:p>
            <a:endParaRPr lang="ru-RU" altLang="en-US" sz="36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a:t>Какую позицию  представляет собой финальная фраза: </a:t>
            </a:r>
            <a:endParaRPr lang="ru-RU" altLang="en-US"/>
          </a:p>
        </p:txBody>
      </p:sp>
      <p:sp>
        <p:nvSpPr>
          <p:cNvPr id="3" name="Замещающее содержимое 2"/>
          <p:cNvSpPr>
            <a:spLocks noGrp="1"/>
          </p:cNvSpPr>
          <p:nvPr>
            <p:ph idx="1"/>
          </p:nvPr>
        </p:nvSpPr>
        <p:spPr/>
        <p:txBody>
          <a:bodyPr/>
          <a:p>
            <a:pPr algn="just"/>
            <a:r>
              <a:rPr lang="ru-RU" altLang="en-US" sz="5400"/>
              <a:t>«Хотелось весёлой, интересной, настоящей жизни. Главное  — настоящей, всем существом  — жизни»?</a:t>
            </a:r>
            <a:endParaRPr lang="ru-RU" altLang="en-US" sz="54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Ответ на данный вопрос и есть то..,</a:t>
            </a:r>
            <a:endParaRPr lang="ru-RU" altLang="en-US"/>
          </a:p>
        </p:txBody>
      </p:sp>
      <p:sp>
        <p:nvSpPr>
          <p:cNvPr id="3" name="Замещающее содержимое 2"/>
          <p:cNvSpPr>
            <a:spLocks noGrp="1"/>
          </p:cNvSpPr>
          <p:nvPr>
            <p:ph idx="1"/>
          </p:nvPr>
        </p:nvSpPr>
        <p:spPr/>
        <p:txBody>
          <a:bodyPr/>
          <a:p>
            <a:r>
              <a:rPr lang="ru-RU" altLang="en-US" sz="4000"/>
              <a:t>... «</a:t>
            </a:r>
            <a:r>
              <a:rPr lang="ru-RU" altLang="en-US" sz="4000" i="1"/>
              <a:t>как Вы понимаете смысл финала текста»,</a:t>
            </a:r>
            <a:endParaRPr lang="ru-RU" altLang="en-US" sz="4000" i="1"/>
          </a:p>
          <a:p>
            <a:pPr algn="ctr"/>
            <a:r>
              <a:rPr lang="ru-RU" altLang="en-US" sz="4000" i="1"/>
              <a:t>т.е.</a:t>
            </a:r>
            <a:endParaRPr lang="ru-RU" altLang="en-US" sz="4000" i="1"/>
          </a:p>
          <a:p>
            <a:pPr algn="ctr"/>
            <a:r>
              <a:rPr lang="ru-RU" altLang="en-US" sz="4000" b="1" i="1"/>
              <a:t>«верное объяснение содержания </a:t>
            </a:r>
            <a:endParaRPr lang="ru-RU" altLang="en-US" sz="4000" b="1" i="1"/>
          </a:p>
          <a:p>
            <a:pPr algn="ctr"/>
            <a:r>
              <a:rPr lang="ru-RU" altLang="en-US" sz="4000" b="1" i="1"/>
              <a:t>фрагмента» </a:t>
            </a:r>
            <a:r>
              <a:rPr lang="ru-RU" altLang="en-US" sz="4000" b="1"/>
              <a:t>(критерии оценивания)</a:t>
            </a:r>
            <a:endParaRPr lang="ru-RU" altLang="en-US" sz="4000" b="1"/>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Второй шаг  -  ответ на вопрос:</a:t>
            </a:r>
            <a:endParaRPr lang="ru-RU" altLang="en-US"/>
          </a:p>
        </p:txBody>
      </p:sp>
      <p:sp>
        <p:nvSpPr>
          <p:cNvPr id="3" name="Замещающее содержимое 2"/>
          <p:cNvSpPr>
            <a:spLocks noGrp="1"/>
          </p:cNvSpPr>
          <p:nvPr>
            <p:ph idx="1"/>
          </p:nvPr>
        </p:nvSpPr>
        <p:spPr/>
        <p:txBody>
          <a:bodyPr/>
          <a:p>
            <a:pPr algn="just"/>
            <a:r>
              <a:rPr lang="ru-RU" altLang="en-US" sz="5400"/>
              <a:t>           «А что это означает?» </a:t>
            </a:r>
            <a:endParaRPr lang="ru-RU" altLang="en-US" sz="5400"/>
          </a:p>
          <a:p>
            <a:pPr algn="ctr"/>
            <a:r>
              <a:rPr lang="ru-RU" altLang="en-US" sz="5400"/>
              <a:t>(применительно к тексту)</a:t>
            </a:r>
            <a:endParaRPr lang="ru-RU" altLang="en-US" sz="54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a:t>Итак, вернёмся к нашему финалу.</a:t>
            </a:r>
            <a:br>
              <a:rPr lang="ru-RU" altLang="en-US"/>
            </a:br>
            <a:endParaRPr lang="ru-RU" altLang="en-US"/>
          </a:p>
        </p:txBody>
      </p:sp>
      <p:sp>
        <p:nvSpPr>
          <p:cNvPr id="3" name="Замещающее содержимое 2"/>
          <p:cNvSpPr>
            <a:spLocks noGrp="1"/>
          </p:cNvSpPr>
          <p:nvPr>
            <p:ph idx="1"/>
          </p:nvPr>
        </p:nvSpPr>
        <p:spPr/>
        <p:txBody>
          <a:bodyPr/>
          <a:p>
            <a:pPr algn="just"/>
            <a:r>
              <a:rPr lang="ru-RU" altLang="en-US" sz="4000"/>
              <a:t>Полагаю, что здесь вариант  </a:t>
            </a:r>
            <a:r>
              <a:rPr lang="ru-RU" altLang="en-US" sz="4000" b="1"/>
              <a:t> 1: финальные фразы являются з</a:t>
            </a:r>
            <a:r>
              <a:rPr lang="ru-RU" altLang="en-US" sz="4000" b="1">
                <a:sym typeface="+mn-ea"/>
              </a:rPr>
              <a:t>аключением, прямо связанным с главной мыслью (авторской позицией, идеей) текста.</a:t>
            </a:r>
            <a:r>
              <a:rPr lang="ru-RU" altLang="en-US" sz="4000">
                <a:sym typeface="+mn-ea"/>
              </a:rPr>
              <a:t> (Почему не 4? 4 вариант - вариант только для публицистики, где автор прямо говорит, что и зачем он имел в виду) </a:t>
            </a:r>
            <a:r>
              <a:rPr lang="ru-RU" altLang="en-US" sz="4000" i="1">
                <a:sym typeface="+mn-ea"/>
              </a:rPr>
              <a:t>А что это означает?</a:t>
            </a:r>
            <a:endParaRPr lang="ru-RU" altLang="en-US" sz="4000"/>
          </a:p>
          <a:p>
            <a:pPr algn="just"/>
            <a:endParaRPr lang="ru-RU" altLang="en-US" sz="40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i="1">
                <a:sym typeface="+mn-ea"/>
              </a:rPr>
              <a:t>Это означает, что </a:t>
            </a:r>
            <a:endParaRPr lang="ru-RU" altLang="en-US"/>
          </a:p>
        </p:txBody>
      </p:sp>
      <p:sp>
        <p:nvSpPr>
          <p:cNvPr id="3" name="Замещающее содержимое 2"/>
          <p:cNvSpPr>
            <a:spLocks noGrp="1"/>
          </p:cNvSpPr>
          <p:nvPr>
            <p:ph idx="1"/>
          </p:nvPr>
        </p:nvSpPr>
        <p:spPr/>
        <p:txBody>
          <a:bodyPr/>
          <a:p>
            <a:pPr algn="just"/>
            <a:r>
              <a:rPr lang="ru-RU" altLang="en-US" sz="3600" b="1"/>
              <a:t>Е. </a:t>
            </a:r>
            <a:r>
              <a:rPr lang="ru-RU" altLang="en-US" sz="3600" b="1">
                <a:sym typeface="+mn-ea"/>
              </a:rPr>
              <a:t>Гришковец  </a:t>
            </a:r>
            <a:r>
              <a:rPr lang="ru-RU" altLang="en-US" sz="3600" b="1"/>
              <a:t>говорит о главных чувствах , обуревавших его в ранней юности и определивших всю его дальнейшую жизнь. Ими  стали желание заниматься чем-то подлинным, интересным, прекрасным, и, самое главное, </a:t>
            </a:r>
            <a:r>
              <a:rPr lang="ru-RU" altLang="en-US" sz="3600" b="1">
                <a:sym typeface="+mn-ea"/>
              </a:rPr>
              <a:t>важным и для себя , и для других </a:t>
            </a:r>
            <a:r>
              <a:rPr lang="ru-RU" altLang="en-US" sz="3600" b="1"/>
              <a:t> - и одновременно отвращение к занятиям скучным, неинтересным и никому не нужным.</a:t>
            </a:r>
            <a:r>
              <a:rPr lang="ru-RU" altLang="en-US" i="1"/>
              <a:t> (Тезис сочинения готов)</a:t>
            </a:r>
            <a:endParaRPr lang="ru-RU" altLang="en-US" i="1"/>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a:t>Осталось подобрать два примера, подтверждающих тезис</a:t>
            </a:r>
            <a:endParaRPr lang="ru-RU" altLang="en-US"/>
          </a:p>
        </p:txBody>
      </p:sp>
      <p:sp>
        <p:nvSpPr>
          <p:cNvPr id="3" name="Замещающее содержимое 2"/>
          <p:cNvSpPr>
            <a:spLocks noGrp="1"/>
          </p:cNvSpPr>
          <p:nvPr>
            <p:ph idx="1"/>
          </p:nvPr>
        </p:nvSpPr>
        <p:spPr/>
        <p:txBody>
          <a:bodyPr/>
          <a:p>
            <a:pPr algn="ctr"/>
            <a:endParaRPr lang="ru-RU" altLang="en-US"/>
          </a:p>
          <a:p>
            <a:pPr algn="ctr"/>
            <a:endParaRPr lang="ru-RU" altLang="en-US"/>
          </a:p>
          <a:p>
            <a:pPr algn="ctr"/>
            <a:endParaRPr lang="ru-RU" altLang="en-US"/>
          </a:p>
          <a:p>
            <a:pPr algn="ctr"/>
            <a:r>
              <a:rPr lang="ru-RU" altLang="en-US" sz="9600"/>
              <a:t>?</a:t>
            </a:r>
            <a:endParaRPr lang="ru-RU" altLang="en-US" sz="96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Первый пример</a:t>
            </a:r>
            <a:endParaRPr lang="ru-RU" altLang="en-US"/>
          </a:p>
        </p:txBody>
      </p:sp>
      <p:sp>
        <p:nvSpPr>
          <p:cNvPr id="3" name="Замещающее содержимое 2"/>
          <p:cNvSpPr>
            <a:spLocks noGrp="1"/>
          </p:cNvSpPr>
          <p:nvPr>
            <p:ph idx="1"/>
          </p:nvPr>
        </p:nvSpPr>
        <p:spPr/>
        <p:txBody>
          <a:bodyPr>
            <a:noAutofit/>
          </a:bodyPr>
          <a:p>
            <a:pPr algn="just"/>
            <a:r>
              <a:rPr lang="ru-RU" altLang="en-US" sz="3200"/>
              <a:t>Мама, когда я ещё не учился в школе, работала инженером и много чертила. (2)Чертежи были такие красивые, а её готовальня с блестящими штуками была такая необыкновенно притягательная, что я не мог пройти мимо. (3)Конечно, меня отлавливали, не пускали, но несколько чертежей я всё же испортил, какие-то циркули сломал.– </a:t>
            </a:r>
            <a:r>
              <a:rPr lang="ru-RU" altLang="en-US" sz="3200" u="sng"/>
              <a:t>(4)Его явно тянет к точным наукам,  — серьёзно говорила мама отцу.</a:t>
            </a:r>
            <a:endParaRPr lang="ru-RU" altLang="en-US" sz="3200" u="sng"/>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555"/>
              <a:t>13.2 сочинение-рассуждение, связанное с анализом текста (понимание смысла фрагмента текста) Структура</a:t>
            </a:r>
            <a:endParaRPr lang="ru-RU" altLang="en-US" sz="3555"/>
          </a:p>
        </p:txBody>
      </p:sp>
      <p:sp>
        <p:nvSpPr>
          <p:cNvPr id="3" name="Замещающее содержимое 2"/>
          <p:cNvSpPr>
            <a:spLocks noGrp="1"/>
          </p:cNvSpPr>
          <p:nvPr>
            <p:ph idx="1"/>
          </p:nvPr>
        </p:nvSpPr>
        <p:spPr/>
        <p:txBody>
          <a:bodyPr/>
          <a:p>
            <a:r>
              <a:rPr lang="ru-RU" altLang="en-US"/>
              <a:t>I. Толкование указанного фрагмента: что и зачем сказал  этим предложением автор</a:t>
            </a:r>
            <a:endParaRPr lang="ru-RU" altLang="en-US"/>
          </a:p>
          <a:p>
            <a:r>
              <a:rPr lang="ru-RU" altLang="en-US"/>
              <a:t>II Первый пример-иллюстрация вашего  мнения о смысле цитаты</a:t>
            </a:r>
            <a:endParaRPr lang="ru-RU" altLang="en-US"/>
          </a:p>
          <a:p>
            <a:r>
              <a:rPr lang="ru-RU" altLang="en-US"/>
              <a:t>III Второй пример-иллюстрация вашего мнения о смысле цитаты</a:t>
            </a:r>
            <a:endParaRPr lang="ru-RU" altLang="en-US"/>
          </a:p>
          <a:p>
            <a:r>
              <a:rPr lang="ru-RU" altLang="en-US"/>
              <a:t>IV Вывод, соотнесённый с  объяснением смысла фрагмента в первом абзаце.</a:t>
            </a:r>
            <a:endParaRPr lang="ru-RU" altLang="en-US"/>
          </a:p>
        </p:txBody>
      </p:sp>
      <p:graphicFrame>
        <p:nvGraphicFramePr>
          <p:cNvPr id="4" name="Таблица 3"/>
          <p:cNvGraphicFramePr/>
          <p:nvPr/>
        </p:nvGraphicFramePr>
        <p:xfrm>
          <a:off x="6096000" y="1601343"/>
          <a:ext cx="0" cy="4526280"/>
        </p:xfrm>
        <a:graphic>
          <a:graphicData uri="http://schemas.openxmlformats.org/drawingml/2006/table">
            <a:tbl>
              <a:tblPr/>
              <a:tblGrid>
                <a:gridCol w="0"/>
              </a:tblGrid>
              <a:tr h="1323975">
                <a:tc>
                  <a:txBody>
                    <a:bodyPr/>
                    <a:p>
                      <a:pPr indent="0">
                        <a:buNone/>
                      </a:pPr>
                      <a:r>
                        <a:rPr lang="en-US" sz="100" b="0">
                          <a:latin typeface="Times New Roman" panose="02020603050405020304" pitchFamily="18" charset="0"/>
                        </a:rPr>
                        <a:t>I. Толкование указанного фрагмента: что и зачем сказал этим предложением автор</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1008380">
                <a:tc>
                  <a:txBody>
                    <a:bodyPr/>
                    <a:p>
                      <a:pPr indent="0">
                        <a:buNone/>
                      </a:pPr>
                      <a:r>
                        <a:rPr lang="en-US" sz="100" b="0">
                          <a:latin typeface="Times New Roman" panose="02020603050405020304" pitchFamily="18" charset="0"/>
                        </a:rPr>
                        <a:t>IIПервый пример-иллюстрация вашегомнения о смысле цитаты</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1028065">
                <a:tc>
                  <a:txBody>
                    <a:bodyPr/>
                    <a:p>
                      <a:pPr indent="0">
                        <a:buNone/>
                      </a:pPr>
                      <a:r>
                        <a:rPr lang="en-US" sz="100" b="0">
                          <a:latin typeface="Times New Roman" panose="02020603050405020304" pitchFamily="18" charset="0"/>
                        </a:rPr>
                        <a:t>IIIВторой пример-иллюстрация вашего мнения о смысле цитаты</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1165860">
                <a:tc>
                  <a:txBody>
                    <a:bodyPr/>
                    <a:p>
                      <a:pPr indent="0">
                        <a:buNone/>
                      </a:pPr>
                      <a:r>
                        <a:rPr lang="en-US" sz="100" b="0">
                          <a:latin typeface="Times New Roman" panose="02020603050405020304" pitchFamily="18" charset="0"/>
                        </a:rPr>
                        <a:t>IVВывод, соотнесённый с объяснением смысла фрагмента в первом абзаце.</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 Второй  пример </a:t>
            </a:r>
            <a:endParaRPr lang="ru-RU" altLang="en-US"/>
          </a:p>
        </p:txBody>
      </p:sp>
      <p:sp>
        <p:nvSpPr>
          <p:cNvPr id="3" name="Замещающее содержимое 2"/>
          <p:cNvSpPr>
            <a:spLocks noGrp="1"/>
          </p:cNvSpPr>
          <p:nvPr>
            <p:ph idx="1"/>
          </p:nvPr>
        </p:nvSpPr>
        <p:spPr/>
        <p:txBody>
          <a:bodyPr/>
          <a:p>
            <a:pPr algn="just"/>
            <a:r>
              <a:rPr lang="ru-RU" altLang="en-US"/>
              <a:t>(21)Тогда я стал ходить в институт культуры. (22)Слушал и смотрел выступления студенческого хора, концерты студентов эстрадного отделения, спектакли, поставленные и сыгранные студентами. (23)Конечно, я тогда плохо разбирался в этом, но </a:t>
            </a:r>
            <a:r>
              <a:rPr lang="ru-RU" altLang="en-US" b="1"/>
              <a:t>мертвенную скуку </a:t>
            </a:r>
            <a:r>
              <a:rPr lang="ru-RU" altLang="en-US"/>
              <a:t>и </a:t>
            </a:r>
            <a:r>
              <a:rPr lang="ru-RU" altLang="en-US" b="1"/>
              <a:t>ужасающую безрадостность </a:t>
            </a:r>
            <a:r>
              <a:rPr lang="ru-RU" altLang="en-US"/>
              <a:t>увиденного чувствовал. (24)3апах «анатомички», казалось, преследовал меня, он исходил там от всего: во всех выступлениях была видна </a:t>
            </a:r>
            <a:r>
              <a:rPr lang="ru-RU" altLang="en-US" b="1"/>
              <a:t>ненужность</a:t>
            </a:r>
            <a:r>
              <a:rPr lang="ru-RU" altLang="en-US"/>
              <a:t> происходящего. (25)Ненужность никому! (26)Ни выступающим, ни зрителям. (27)Это </a:t>
            </a:r>
            <a:r>
              <a:rPr lang="ru-RU" altLang="en-US" b="1"/>
              <a:t>отсутствие надежды на радость</a:t>
            </a:r>
            <a:r>
              <a:rPr lang="ru-RU" altLang="en-US"/>
              <a:t> заставило меня твёрдо отказаться от мысли поступить в институт культуры. </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Поясняем их. Первый пример.</a:t>
            </a:r>
            <a:endParaRPr lang="ru-RU" altLang="en-US"/>
          </a:p>
        </p:txBody>
      </p:sp>
      <p:sp>
        <p:nvSpPr>
          <p:cNvPr id="3" name="Замещающее содержимое 2"/>
          <p:cNvSpPr>
            <a:spLocks noGrp="1"/>
          </p:cNvSpPr>
          <p:nvPr>
            <p:ph idx="1"/>
          </p:nvPr>
        </p:nvSpPr>
        <p:spPr/>
        <p:txBody>
          <a:bodyPr/>
          <a:p>
            <a:pPr algn="just"/>
            <a:r>
              <a:rPr lang="ru-RU" altLang="en-US" sz="3600"/>
              <a:t>Чертежное дело манило  мальчика не потому, что, как ошибочно думала мама, «его тянуло  к точным наукам», а потому, что его неосознанно влекло к прекрасному,  выражением которого совершенно случайно стала внешняя красивость и правильность маминых чертежей и чертёжных инструментов.</a:t>
            </a:r>
            <a:endParaRPr lang="ru-RU" altLang="en-US" sz="360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Поясняем второй пример.</a:t>
            </a:r>
            <a:endParaRPr lang="ru-RU" altLang="en-US"/>
          </a:p>
        </p:txBody>
      </p:sp>
      <p:sp>
        <p:nvSpPr>
          <p:cNvPr id="3" name="Замещающее содержимое 2"/>
          <p:cNvSpPr>
            <a:spLocks noGrp="1"/>
          </p:cNvSpPr>
          <p:nvPr>
            <p:ph idx="1"/>
          </p:nvPr>
        </p:nvSpPr>
        <p:spPr/>
        <p:txBody>
          <a:bodyPr/>
          <a:p>
            <a:pPr algn="just"/>
            <a:r>
              <a:rPr lang="ru-RU" altLang="en-US"/>
              <a:t>Отвращение , вызванное в юноше институтом культуры, можно считать следствем  болезни самой культуры, которая , перестав быть интересной и нужной, превратилась в нечто мертвенное , обязательное, безжизненное и стала , по сути,  трупом культуры. Именно поэтому Гришковец говорит о запахе «анатомички», продолжавшем преследовать его на концертах и спектаклях.</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sz="3600"/>
              <a:t>Сочинение готово. Осталось заключение.</a:t>
            </a:r>
            <a:endParaRPr lang="ru-RU" altLang="en-US" sz="3600"/>
          </a:p>
        </p:txBody>
      </p:sp>
      <p:sp>
        <p:nvSpPr>
          <p:cNvPr id="3" name="Замещающее содержимое 2"/>
          <p:cNvSpPr>
            <a:spLocks noGrp="1"/>
          </p:cNvSpPr>
          <p:nvPr>
            <p:ph idx="1"/>
          </p:nvPr>
        </p:nvSpPr>
        <p:spPr>
          <a:xfrm>
            <a:off x="647700" y="1447165"/>
            <a:ext cx="10515600" cy="4730115"/>
          </a:xfrm>
        </p:spPr>
        <p:txBody>
          <a:bodyPr/>
          <a:p>
            <a:pPr algn="just"/>
            <a:r>
              <a:rPr lang="ru-RU" altLang="en-US"/>
              <a:t>Таким образом, «современный российский писатель, драматург, режиссёр, актёр, музыкант» Е. Гришковец , создавая свой  вариант «портрета художника в юности», подводит нас к мысли, что только   творчество смогло удовлетворить его страстное алкание «весёлой, интересной, ... настоящей, всем существом  — жизни». И в этом, вероятно, он видит высокое предназначение Искусства, противостоящего «анатомичке», те. всему механическому, пошлому, скучному и ненужному. Это его писательское кредо.</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838200" y="346710"/>
            <a:ext cx="10515600" cy="506730"/>
          </a:xfrm>
        </p:spPr>
        <p:txBody>
          <a:bodyPr/>
          <a:p>
            <a:pPr algn="ctr"/>
            <a:r>
              <a:rPr lang="ru-RU" altLang="en-US" sz="2400"/>
              <a:t>Оформим в матрице, что  у нас получилось.</a:t>
            </a:r>
            <a:endParaRPr lang="ru-RU" altLang="en-US" sz="2400"/>
          </a:p>
        </p:txBody>
      </p:sp>
      <p:sp>
        <p:nvSpPr>
          <p:cNvPr id="3" name="Замещающее содержимое 2"/>
          <p:cNvSpPr>
            <a:spLocks noGrp="1"/>
          </p:cNvSpPr>
          <p:nvPr>
            <p:ph idx="1"/>
          </p:nvPr>
        </p:nvSpPr>
        <p:spPr>
          <a:xfrm>
            <a:off x="647700" y="852805"/>
            <a:ext cx="10515600" cy="5670550"/>
          </a:xfrm>
        </p:spPr>
        <p:txBody>
          <a:bodyPr>
            <a:noAutofit/>
          </a:bodyPr>
          <a:p>
            <a:pPr algn="just"/>
            <a:r>
              <a:rPr lang="ru-RU" altLang="en-US" sz="1500" i="1">
                <a:sym typeface="+mn-ea"/>
              </a:rPr>
              <a:t>С</a:t>
            </a:r>
            <a:r>
              <a:rPr lang="ru-RU" altLang="en-US" sz="1600" i="1">
                <a:sym typeface="+mn-ea"/>
              </a:rPr>
              <a:t>мысл  указанного в задании фрагмента я понимаю так: </a:t>
            </a:r>
            <a:r>
              <a:rPr lang="ru-RU" altLang="en-US" sz="1600" b="1">
                <a:sym typeface="+mn-ea"/>
              </a:rPr>
              <a:t>Е. </a:t>
            </a:r>
            <a:r>
              <a:rPr lang="ru-RU" altLang="en-US" sz="1600" b="1">
                <a:sym typeface="+mn-ea"/>
              </a:rPr>
              <a:t>Гришковец  </a:t>
            </a:r>
            <a:r>
              <a:rPr lang="ru-RU" altLang="en-US" sz="1600" b="1">
                <a:sym typeface="+mn-ea"/>
              </a:rPr>
              <a:t>говорит о главных чувствах , обуревавших его в ранней юности и определивших всю его дальнейшую жизнь. Ими стали желание заниматься чем-то подлинным, интересным, прекрасным, и, самое главное, важным и для себя , и для других - и одновременно отвращение к занятиям скучным, неинтересным и никому не нужным.</a:t>
            </a:r>
            <a:r>
              <a:rPr lang="ru-RU" altLang="en-US" sz="1600" i="1">
                <a:sym typeface="+mn-ea"/>
              </a:rPr>
              <a:t>Чтобы проиллюстрировать высказанные положения, обратимся к примерам из текста.</a:t>
            </a:r>
            <a:endParaRPr lang="ru-RU" altLang="en-US" sz="1600" i="1"/>
          </a:p>
          <a:p>
            <a:pPr algn="just"/>
            <a:r>
              <a:rPr lang="ru-RU" altLang="en-US" sz="1600" i="1">
                <a:sym typeface="+mn-ea"/>
              </a:rPr>
              <a:t>Во-первых, в предложениях № 1-4  автор вспоминает: «</a:t>
            </a:r>
            <a:r>
              <a:rPr lang="ru-RU" altLang="en-US" sz="1600" b="1">
                <a:sym typeface="+mn-ea"/>
              </a:rPr>
              <a:t>Мама, когда я ещё не учился в школе, работала инженером и много чертила. (2)Чертежи были такие красивые, а её готовальня с блестящими штуками была такая необыкновенно притягательная, что я не мог пройти мимо. ...4)Его явно тянет к точным наукам,  — серьёзно говорила мама отцу. </a:t>
            </a:r>
            <a:r>
              <a:rPr lang="ru-RU" altLang="en-US" sz="1600" i="1">
                <a:sym typeface="+mn-ea"/>
              </a:rPr>
              <a:t>Однако </a:t>
            </a:r>
            <a:r>
              <a:rPr lang="ru-RU" altLang="en-US" sz="1600" b="1" i="1">
                <a:sym typeface="+mn-ea"/>
              </a:rPr>
              <a:t>ч</a:t>
            </a:r>
            <a:r>
              <a:rPr lang="ru-RU" altLang="en-US" sz="1600" b="1">
                <a:sym typeface="+mn-ea"/>
              </a:rPr>
              <a:t>ертежное дело манило  мальчика не потому, что, как ошибочно думала мама, «его тянуло  к точным наукам», а потому, что его неосознанно влекло к прекрасному, внешим выражением которого совершенно случайно стала внешняя красивость и правильность маминых чертежей и чертёжных инструментов.</a:t>
            </a:r>
            <a:endParaRPr lang="ru-RU" altLang="en-US" sz="1600" b="1"/>
          </a:p>
          <a:p>
            <a:pPr algn="just"/>
            <a:r>
              <a:rPr lang="ru-RU" altLang="en-US" sz="1600" i="1">
                <a:sym typeface="+mn-ea"/>
              </a:rPr>
              <a:t>Во-вторых, в предложениях № 21-27  писатель  рассказывает, как, когда он после медицинского иститута стал ходить на занятия института культуры, он почувстовал там  «</a:t>
            </a:r>
            <a:r>
              <a:rPr lang="ru-RU" altLang="en-US" sz="1600" b="1">
                <a:sym typeface="+mn-ea"/>
              </a:rPr>
              <a:t>мертвенную скуку </a:t>
            </a:r>
            <a:r>
              <a:rPr lang="ru-RU" altLang="en-US" sz="1600">
                <a:sym typeface="+mn-ea"/>
              </a:rPr>
              <a:t>и </a:t>
            </a:r>
            <a:r>
              <a:rPr lang="ru-RU" altLang="en-US" sz="1600" b="1">
                <a:sym typeface="+mn-ea"/>
              </a:rPr>
              <a:t>ужасающую безрадостность», «ненужность» и «отсутствие надежды на радость» Отвращение , вызванное в юноше институтом культуры, можно считать следствем  болезни самой культуры, которая , перестав быть интересной и нужной, превратилась в нечто мертвенное , обязательное, безжизненное и стала , по сути,  трупом культуры. Именно поэтому Гришковец говорит о запахе «анатомички», продолжавшем преследовать его на концертах и спектаклях.</a:t>
            </a:r>
            <a:endParaRPr lang="ru-RU" altLang="en-US" sz="1600" b="1"/>
          </a:p>
          <a:p>
            <a:pPr algn="just"/>
            <a:r>
              <a:rPr lang="ru-RU" altLang="en-US" sz="1600" i="1">
                <a:sym typeface="+mn-ea"/>
              </a:rPr>
              <a:t>Таким образом, </a:t>
            </a:r>
            <a:r>
              <a:rPr lang="ru-RU" altLang="en-US" sz="1600">
                <a:sym typeface="+mn-ea"/>
              </a:rPr>
              <a:t>«</a:t>
            </a:r>
            <a:r>
              <a:rPr lang="ru-RU" altLang="en-US" sz="1600" b="1">
                <a:sym typeface="+mn-ea"/>
              </a:rPr>
              <a:t>современный российский писатель, драматург, режиссёр, актёр, музыкант» Е. Гришковец , создавая свой  вариант «портрета художника в юности», подводит нас к мысли, что только   творчество смогло удовлетворить его страстное алкание «весёлой, интересной, ... настоящей, всем существом  — жизни». И в этом, вероятно, он видит высокое предназначение Искусства, противостоящего «анатомичке», те. всему механическому, пошлому, скучному и ненужному. Это его писательское  кредо.</a:t>
            </a:r>
            <a:endParaRPr lang="ru-RU" altLang="en-US" sz="1600" b="1"/>
          </a:p>
          <a:p>
            <a:pPr algn="just"/>
            <a:endParaRPr lang="ru-RU" altLang="en-US" sz="1600" b="1" i="1"/>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sz="3200"/>
              <a:t>Задание 13.3</a:t>
            </a:r>
            <a:endParaRPr lang="ru-RU" altLang="en-US" sz="3200"/>
          </a:p>
        </p:txBody>
      </p:sp>
      <p:sp>
        <p:nvSpPr>
          <p:cNvPr id="3" name="Замещающее содержимое 2"/>
          <p:cNvSpPr>
            <a:spLocks noGrp="1"/>
          </p:cNvSpPr>
          <p:nvPr>
            <p:ph idx="1"/>
          </p:nvPr>
        </p:nvSpPr>
        <p:spPr/>
        <p:txBody>
          <a:bodyPr>
            <a:normAutofit lnSpcReduction="20000"/>
          </a:bodyPr>
          <a:p>
            <a:pPr algn="just"/>
            <a:r>
              <a:rPr lang="ru-RU" altLang="en-US"/>
              <a:t>Напишите сочинение-рассуждение на тему «Почему важно сделать правильный выбор?». Дайте определение выражению ВЫБОР и прокомментируйте его, ответив на вопрос, сформулированный в теме сочинения. Приведите в сочинении два примера-аргумента, подтверждающих Ваши рассуждения: один пример-аргумент приведите из прочитанного текста, а другой – из Вашего жизненного опыта. Приводя пример-аргумент из прочитанного текста, указывайте номера нужных предложений или применяйте цитирование.</a:t>
            </a:r>
            <a:endParaRPr lang="ru-RU" altLang="en-US"/>
          </a:p>
          <a:p>
            <a:pPr algn="just"/>
            <a:r>
              <a:rPr lang="ru-RU" altLang="en-US"/>
              <a:t>Объём сочинения должен составлять не менее 70 слов.</a:t>
            </a:r>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Как соотносится вопрос и понятия? </a:t>
            </a:r>
            <a:endParaRPr lang="ru-RU" altLang="en-US"/>
          </a:p>
        </p:txBody>
      </p:sp>
      <p:sp>
        <p:nvSpPr>
          <p:cNvPr id="3" name="Замещающее содержимое 2"/>
          <p:cNvSpPr>
            <a:spLocks noGrp="1"/>
          </p:cNvSpPr>
          <p:nvPr>
            <p:ph idx="1"/>
          </p:nvPr>
        </p:nvSpPr>
        <p:spPr/>
        <p:txBody>
          <a:bodyPr/>
          <a:p>
            <a:r>
              <a:rPr lang="ru-RU" altLang="en-US">
                <a:sym typeface="+mn-ea"/>
              </a:rPr>
              <a:t>«Дайте </a:t>
            </a:r>
            <a:r>
              <a:rPr lang="ru-RU" altLang="en-US" u="sng">
                <a:sym typeface="+mn-ea"/>
              </a:rPr>
              <a:t>определение</a:t>
            </a:r>
            <a:r>
              <a:rPr lang="ru-RU" altLang="en-US">
                <a:sym typeface="+mn-ea"/>
              </a:rPr>
              <a:t> выражению ВЫБОР и </a:t>
            </a:r>
            <a:r>
              <a:rPr lang="ru-RU" altLang="en-US" u="sng">
                <a:sym typeface="+mn-ea"/>
              </a:rPr>
              <a:t>прокомментируйте его, ответив на вопрос</a:t>
            </a:r>
            <a:r>
              <a:rPr lang="ru-RU" altLang="en-US">
                <a:sym typeface="+mn-ea"/>
              </a:rPr>
              <a:t>, сформулированный в теме сочинения»</a:t>
            </a:r>
            <a:endParaRPr lang="ru-RU" altLang="en-US">
              <a:sym typeface="+mn-ea"/>
            </a:endParaRPr>
          </a:p>
          <a:p>
            <a:pPr algn="ctr"/>
            <a:r>
              <a:rPr lang="ru-RU" altLang="en-US"/>
              <a:t>Т.Е.</a:t>
            </a:r>
            <a:endParaRPr lang="ru-RU" altLang="en-US"/>
          </a:p>
          <a:p>
            <a:pPr algn="ctr"/>
            <a:r>
              <a:rPr lang="ru-RU" altLang="en-US" sz="5400"/>
              <a:t>Ответ на вопрос есть комментарий к тезису, определяющему понятие.</a:t>
            </a:r>
            <a:endParaRPr lang="ru-RU" altLang="en-US" sz="54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Что это означает?</a:t>
            </a:r>
            <a:endParaRPr lang="ru-RU" altLang="en-US"/>
          </a:p>
        </p:txBody>
      </p:sp>
      <p:sp>
        <p:nvSpPr>
          <p:cNvPr id="3" name="Замещающее содержимое 2"/>
          <p:cNvSpPr>
            <a:spLocks noGrp="1"/>
          </p:cNvSpPr>
          <p:nvPr>
            <p:ph idx="1"/>
          </p:nvPr>
        </p:nvSpPr>
        <p:spPr>
          <a:xfrm>
            <a:off x="647700" y="1584325"/>
            <a:ext cx="10909935" cy="4351655"/>
          </a:xfrm>
        </p:spPr>
        <p:txBody>
          <a:bodyPr>
            <a:noAutofit/>
          </a:bodyPr>
          <a:p>
            <a:pPr algn="just"/>
            <a:r>
              <a:rPr lang="ru-RU" altLang="en-US" sz="4000"/>
              <a:t>Мы должны (для себя !) сначала ответить на вопрос, а потом уже давать определение понятию, так, чтобы это определение соотносилось с нашим ответом на вопрос. (Т.е. реально обратное движение: от вопроса к понятию, хотя в тексте должно  выглядеть наоборот(комментарий после тезиса))</a:t>
            </a:r>
            <a:endParaRPr lang="ru-RU" altLang="en-US" sz="40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sz="3600"/>
              <a:t>В нашем случае это выглядит так</a:t>
            </a:r>
            <a:endParaRPr lang="ru-RU" altLang="en-US" sz="3600"/>
          </a:p>
        </p:txBody>
      </p:sp>
      <p:sp>
        <p:nvSpPr>
          <p:cNvPr id="3" name="Замещающее содержимое 2"/>
          <p:cNvSpPr>
            <a:spLocks noGrp="1"/>
          </p:cNvSpPr>
          <p:nvPr>
            <p:ph idx="1"/>
          </p:nvPr>
        </p:nvSpPr>
        <p:spPr>
          <a:xfrm>
            <a:off x="647700" y="1584960"/>
            <a:ext cx="10515600" cy="4592320"/>
          </a:xfrm>
        </p:spPr>
        <p:txBody>
          <a:bodyPr/>
          <a:p>
            <a:pPr algn="just"/>
            <a:r>
              <a:rPr lang="ru-RU" altLang="en-US" sz="4400"/>
              <a:t>1. Отвечаем на вопрос: </a:t>
            </a:r>
            <a:r>
              <a:rPr lang="ru-RU" altLang="en-US" sz="4400">
                <a:sym typeface="+mn-ea"/>
              </a:rPr>
              <a:t>«Почему важно сделать правильный выбор?»</a:t>
            </a:r>
            <a:endParaRPr lang="ru-RU" altLang="en-US" sz="4400">
              <a:sym typeface="+mn-ea"/>
            </a:endParaRPr>
          </a:p>
          <a:p>
            <a:pPr algn="just"/>
            <a:r>
              <a:rPr lang="ru-RU" altLang="en-US" sz="4400"/>
              <a:t>2. Отвечаем на вопрос: « А что такое выбор?» - подразумевая при этом  не всякий выбор, а только тот, который «важно» сделать «правильно»</a:t>
            </a:r>
            <a:endParaRPr lang="ru-RU" altLang="en-US" sz="44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a:t>Попробуем. </a:t>
            </a:r>
            <a:r>
              <a:rPr lang="ru-RU" altLang="en-US">
                <a:sym typeface="+mn-ea"/>
              </a:rPr>
              <a:t>Почему важно сделать правильный выбор?</a:t>
            </a:r>
            <a:endParaRPr lang="ru-RU" altLang="en-US"/>
          </a:p>
        </p:txBody>
      </p:sp>
      <p:sp>
        <p:nvSpPr>
          <p:cNvPr id="3" name="Замещающее содержимое 2"/>
          <p:cNvSpPr>
            <a:spLocks noGrp="1"/>
          </p:cNvSpPr>
          <p:nvPr>
            <p:ph idx="1"/>
          </p:nvPr>
        </p:nvSpPr>
        <p:spPr/>
        <p:txBody>
          <a:bodyPr/>
          <a:p>
            <a:r>
              <a:rPr lang="ru-RU" altLang="en-US"/>
              <a:t>                                                               </a:t>
            </a:r>
            <a:endParaRPr lang="ru-RU" altLang="en-US"/>
          </a:p>
          <a:p>
            <a:endParaRPr lang="ru-RU" altLang="en-US"/>
          </a:p>
          <a:p>
            <a:endParaRPr lang="ru-RU" altLang="en-US"/>
          </a:p>
          <a:p>
            <a:r>
              <a:rPr lang="ru-RU" altLang="en-US"/>
              <a:t>                                                          </a:t>
            </a:r>
            <a:r>
              <a:rPr lang="ru-RU" altLang="en-US" sz="9600"/>
              <a:t> ?</a:t>
            </a:r>
            <a:endParaRPr lang="ru-RU" altLang="en-US"/>
          </a:p>
          <a:p>
            <a:r>
              <a:rPr lang="ru-RU" altLang="en-US"/>
              <a:t>                </a:t>
            </a:r>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555">
                <a:sym typeface="+mn-ea"/>
              </a:rPr>
              <a:t>13.2 сочинение-рассуждение, связанное с анализом текста (понимание смысла фрагмента текста) Содержание</a:t>
            </a:r>
            <a:endParaRPr lang="ru-RU" altLang="en-US" sz="3555"/>
          </a:p>
        </p:txBody>
      </p:sp>
      <p:sp>
        <p:nvSpPr>
          <p:cNvPr id="3" name="Замещающее содержимое 2"/>
          <p:cNvSpPr>
            <a:spLocks noGrp="1"/>
          </p:cNvSpPr>
          <p:nvPr>
            <p:ph idx="1"/>
          </p:nvPr>
        </p:nvSpPr>
        <p:spPr/>
        <p:txBody>
          <a:bodyPr/>
          <a:p>
            <a:r>
              <a:rPr lang="ru-RU" altLang="en-US"/>
              <a:t>Что содержится в данном высказывании, если попытаться передать его другими словами? Как связан указанный фрагмент текста с его главной мыслью? </a:t>
            </a:r>
            <a:endParaRPr lang="ru-RU" altLang="en-US"/>
          </a:p>
          <a:p>
            <a:r>
              <a:rPr lang="ru-RU" altLang="en-US"/>
              <a:t>Какой фрагмент текста может подтвердить ваше толкование указанной цитаты и почему?</a:t>
            </a:r>
            <a:endParaRPr lang="ru-RU" altLang="en-US"/>
          </a:p>
          <a:p>
            <a:r>
              <a:rPr lang="ru-RU" altLang="en-US"/>
              <a:t>Ещё какой фрагмент текста может подтвердить ваше толкование указанной цитаты и почему?</a:t>
            </a:r>
            <a:endParaRPr lang="ru-RU" altLang="en-US"/>
          </a:p>
          <a:p>
            <a:r>
              <a:rPr lang="ru-RU" altLang="en-US"/>
              <a:t>Какой вывод можно сделать из предыдущего рассуждения? </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Почему важно сделать правильный выбор?</a:t>
            </a:r>
            <a:endParaRPr lang="ru-RU" altLang="en-US"/>
          </a:p>
        </p:txBody>
      </p:sp>
      <p:sp>
        <p:nvSpPr>
          <p:cNvPr id="3" name="Замещающее содержимое 2"/>
          <p:cNvSpPr>
            <a:spLocks noGrp="1"/>
          </p:cNvSpPr>
          <p:nvPr>
            <p:ph idx="1"/>
          </p:nvPr>
        </p:nvSpPr>
        <p:spPr/>
        <p:txBody>
          <a:bodyPr/>
          <a:p>
            <a:pPr algn="just"/>
            <a:r>
              <a:rPr lang="ru-RU" altLang="en-US" sz="4400"/>
              <a:t>Правильный выбор важно сделать потому, что от его последствий зависит, будешь ли ты жить жизнью настоящей, интересной, полной, «всем существом», или же это будет абсолютно  ненужное, ненастоящее прозябание, похожее на смерть. </a:t>
            </a:r>
            <a:endParaRPr lang="ru-RU" altLang="en-US" sz="44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Тогда «</a:t>
            </a:r>
            <a:r>
              <a:rPr lang="ru-RU" altLang="en-US">
                <a:sym typeface="+mn-ea"/>
              </a:rPr>
              <a:t>что такое выбор»?</a:t>
            </a:r>
            <a:endParaRPr lang="ru-RU" altLang="en-US"/>
          </a:p>
        </p:txBody>
      </p:sp>
      <p:sp>
        <p:nvSpPr>
          <p:cNvPr id="3" name="Замещающее содержимое 2"/>
          <p:cNvSpPr>
            <a:spLocks noGrp="1"/>
          </p:cNvSpPr>
          <p:nvPr>
            <p:ph idx="1"/>
          </p:nvPr>
        </p:nvSpPr>
        <p:spPr>
          <a:xfrm>
            <a:off x="647700" y="2345690"/>
            <a:ext cx="10515600" cy="3831590"/>
          </a:xfrm>
        </p:spPr>
        <p:txBody>
          <a:bodyPr>
            <a:normAutofit lnSpcReduction="20000"/>
          </a:bodyPr>
          <a:p>
            <a:r>
              <a:rPr lang="ru-RU" altLang="en-US"/>
              <a:t>  </a:t>
            </a:r>
            <a:endParaRPr lang="ru-RU" altLang="en-US"/>
          </a:p>
          <a:p>
            <a:endParaRPr lang="ru-RU" altLang="en-US"/>
          </a:p>
          <a:p>
            <a:endParaRPr lang="ru-RU" altLang="en-US"/>
          </a:p>
          <a:p>
            <a:r>
              <a:rPr lang="ru-RU" altLang="en-US"/>
              <a:t>                                                              </a:t>
            </a:r>
            <a:r>
              <a:rPr lang="ru-RU" altLang="en-US" sz="9600"/>
              <a:t>?</a:t>
            </a:r>
            <a:endParaRPr lang="ru-RU" altLang="en-US" sz="96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sym typeface="+mn-ea"/>
              </a:rPr>
              <a:t>Что такое выбор?</a:t>
            </a:r>
            <a:endParaRPr lang="ru-RU" altLang="en-US"/>
          </a:p>
        </p:txBody>
      </p:sp>
      <p:sp>
        <p:nvSpPr>
          <p:cNvPr id="3" name="Замещающее содержимое 2"/>
          <p:cNvSpPr>
            <a:spLocks noGrp="1"/>
          </p:cNvSpPr>
          <p:nvPr>
            <p:ph idx="1"/>
          </p:nvPr>
        </p:nvSpPr>
        <p:spPr>
          <a:xfrm>
            <a:off x="647700" y="1584960"/>
            <a:ext cx="10515600" cy="4592320"/>
          </a:xfrm>
        </p:spPr>
        <p:txBody>
          <a:bodyPr/>
          <a:p>
            <a:pPr algn="just"/>
            <a:r>
              <a:rPr lang="ru-RU" altLang="en-US" sz="4000"/>
              <a:t>Выбор - это предпочтение одной из двух или нескольких равноправных возможностей, как бы определяющее для человека его будущее; когда же мы выбираем между возможными вариантами развития своей жизни, мы говорим о жизненном выборе.</a:t>
            </a:r>
            <a:endParaRPr lang="ru-RU" altLang="en-US" sz="40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a:bodyPr>
          <a:p>
            <a:r>
              <a:rPr lang="ru-RU" altLang="en-US" sz="2800"/>
              <a:t>Теперь совмещаем определение понятия и его комментарий (ответ на вопрос задания) , меняя их местами в целях композиционных.</a:t>
            </a:r>
            <a:endParaRPr lang="ru-RU" altLang="en-US" sz="2800"/>
          </a:p>
        </p:txBody>
      </p:sp>
      <p:sp>
        <p:nvSpPr>
          <p:cNvPr id="3" name="Замещающее содержимое 2"/>
          <p:cNvSpPr>
            <a:spLocks noGrp="1"/>
          </p:cNvSpPr>
          <p:nvPr>
            <p:ph idx="1"/>
          </p:nvPr>
        </p:nvSpPr>
        <p:spPr/>
        <p:txBody>
          <a:bodyPr/>
          <a:p>
            <a:pPr algn="just"/>
            <a:r>
              <a:rPr lang="ru-RU" altLang="en-US" sz="3200">
                <a:sym typeface="+mn-ea"/>
              </a:rPr>
              <a:t>Выбор - это предпочтение одной из двух или нескольких равноправных возможностей, как бы определяющее для человека его будущее; когда же мы выбираем между возможными вариантами развития своей жизни, мы говорим о жизненном выборе. Правильный  выбор важно сделать потому, что от его последствий зависит, будешь ли ты жить жизнью настоящей, интересной, полной, «всем существом», или же это будет абсолютно  ненужное, ненастоящее прозябание, похожее на смерть.</a:t>
            </a:r>
            <a:r>
              <a:rPr lang="ru-RU" altLang="en-US">
                <a:sym typeface="+mn-ea"/>
              </a:rPr>
              <a:t> </a:t>
            </a:r>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Подбираем примеры к ответу на вопрос</a:t>
            </a:r>
            <a:endParaRPr lang="ru-RU" altLang="en-US"/>
          </a:p>
        </p:txBody>
      </p:sp>
      <p:sp>
        <p:nvSpPr>
          <p:cNvPr id="3" name="Замещающее содержимое 2"/>
          <p:cNvSpPr>
            <a:spLocks noGrp="1"/>
          </p:cNvSpPr>
          <p:nvPr>
            <p:ph idx="1"/>
          </p:nvPr>
        </p:nvSpPr>
        <p:spPr/>
        <p:txBody>
          <a:bodyPr/>
          <a:p>
            <a:pPr algn="just"/>
            <a:r>
              <a:rPr lang="ru-RU" altLang="en-US" sz="3200"/>
              <a:t>В предложениях 21- 27 автор  текста вспоминает  о своём решении, принятом  не в пользу института культуры. Хотя рассказчик  тогда ешё слабо представлял то дело, которое позволит ему жить полной жизнью, тем не менее свой выбор он уже совершил, твёрдо отказавшись от карьеры деятеля официальной культуры как от одной из вполне реальных возможностей своего развития.</a:t>
            </a:r>
            <a:endParaRPr lang="ru-RU" altLang="en-US" sz="3200"/>
          </a:p>
          <a:p>
            <a:pPr algn="just"/>
            <a:endParaRPr lang="ru-RU" altLang="en-US" sz="3200"/>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Второй пример (из текста)</a:t>
            </a:r>
            <a:endParaRPr lang="ru-RU" altLang="en-US"/>
          </a:p>
        </p:txBody>
      </p:sp>
      <p:sp>
        <p:nvSpPr>
          <p:cNvPr id="3" name="Замещающее содержимое 2"/>
          <p:cNvSpPr>
            <a:spLocks noGrp="1"/>
          </p:cNvSpPr>
          <p:nvPr>
            <p:ph idx="1"/>
          </p:nvPr>
        </p:nvSpPr>
        <p:spPr>
          <a:xfrm>
            <a:off x="647700" y="1583690"/>
            <a:ext cx="10515600" cy="4593590"/>
          </a:xfrm>
        </p:spPr>
        <p:txBody>
          <a:bodyPr/>
          <a:p>
            <a:pPr algn="just"/>
            <a:r>
              <a:rPr lang="ru-RU" altLang="en-US"/>
              <a:t>Также можно обратить внимание на предложения 28-34, в которых Гришковец говорит о своих неясных тогда ещё ему самому мотивах, определивших всё-таки его судьбу писателя, драматурга, театрального деятеля уже тем, что ему хотелось « весёлой, интересной, настоящей жизни. (34)Главное  — настоящей, всем существом  — жизни». Мы можем додумать эту оставшуюся за гранью текста мысль и предположить, что такой «настоящей», «всем существом»,  «жизнью» и стало для Евгения Гришковца его творчество.</a:t>
            </a:r>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110"/>
              <a:t>Осталось сделать «в</a:t>
            </a:r>
            <a:r>
              <a:rPr lang="ru-RU" altLang="en-US" sz="3110">
                <a:sym typeface="+mn-ea"/>
              </a:rPr>
              <a:t>ывод, соотнесённый с  объяснением вашего определения  значения слова (содержания понятия) в первом абзаце»</a:t>
            </a:r>
            <a:endParaRPr lang="ru-RU" altLang="en-US" sz="3110"/>
          </a:p>
        </p:txBody>
      </p:sp>
      <p:sp>
        <p:nvSpPr>
          <p:cNvPr id="3" name="Замещающее содержимое 2"/>
          <p:cNvSpPr>
            <a:spLocks noGrp="1"/>
          </p:cNvSpPr>
          <p:nvPr>
            <p:ph idx="1"/>
          </p:nvPr>
        </p:nvSpPr>
        <p:spPr/>
        <p:txBody>
          <a:bodyPr/>
          <a:p>
            <a:pPr algn="just"/>
            <a:r>
              <a:rPr lang="ru-RU" altLang="en-US" sz="5400">
                <a:sym typeface="+mn-ea"/>
              </a:rPr>
              <a:t>Делая   жизненный выбор, ты, по сути, выбираешь всегда быть или не быть - и ничего больше.</a:t>
            </a:r>
            <a:endParaRPr lang="ru-RU" altLang="en-US" sz="5400"/>
          </a:p>
          <a:p>
            <a:endParaRPr lang="ru-RU" altLang="en-US"/>
          </a:p>
          <a:p>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Оформим в матрице, что  у нас получилось.</a:t>
            </a:r>
            <a:endParaRPr lang="ru-RU" altLang="en-US"/>
          </a:p>
        </p:txBody>
      </p:sp>
      <p:sp>
        <p:nvSpPr>
          <p:cNvPr id="3" name="Замещающее содержимое 2"/>
          <p:cNvSpPr>
            <a:spLocks noGrp="1"/>
          </p:cNvSpPr>
          <p:nvPr>
            <p:ph idx="1"/>
          </p:nvPr>
        </p:nvSpPr>
        <p:spPr>
          <a:xfrm>
            <a:off x="647700" y="1399540"/>
            <a:ext cx="10515600" cy="4777740"/>
          </a:xfrm>
        </p:spPr>
        <p:txBody>
          <a:bodyPr>
            <a:normAutofit fontScale="60000"/>
          </a:bodyPr>
          <a:p>
            <a:r>
              <a:rPr lang="ru-RU" altLang="en-US">
                <a:sym typeface="+mn-ea"/>
              </a:rPr>
              <a:t>Что такое </a:t>
            </a:r>
            <a:r>
              <a:rPr lang="ru-RU" altLang="en-US" b="1">
                <a:sym typeface="+mn-ea"/>
              </a:rPr>
              <a:t>выбор </a:t>
            </a:r>
            <a:r>
              <a:rPr lang="ru-RU" altLang="en-US">
                <a:sym typeface="+mn-ea"/>
              </a:rPr>
              <a:t> и почему</a:t>
            </a:r>
            <a:r>
              <a:rPr lang="ru-RU" altLang="en-US" b="1">
                <a:sym typeface="+mn-ea"/>
              </a:rPr>
              <a:t> всем важно сделать правильный выбор?</a:t>
            </a:r>
            <a:r>
              <a:rPr lang="ru-RU" altLang="en-US">
                <a:sym typeface="+mn-ea"/>
              </a:rPr>
              <a:t> Попробуем над этим поразмышлять. Я считаю, что </a:t>
            </a:r>
            <a:r>
              <a:rPr lang="ru-RU" altLang="en-US" b="1">
                <a:sym typeface="+mn-ea"/>
              </a:rPr>
              <a:t>в</a:t>
            </a:r>
            <a:r>
              <a:rPr lang="ru-RU" altLang="en-US" b="1">
                <a:sym typeface="+mn-ea"/>
              </a:rPr>
              <a:t>ыбор - это предпочтение одной из двух или нескольких равноправных возможностей, как бы определяющее для человека  его будущее; когда же мы выбираем между возможными вариантами развития своей жизни , мы говорим о жизненном выборе. Правильный</a:t>
            </a:r>
            <a:r>
              <a:rPr lang="ru-RU" altLang="en-US" b="1">
                <a:sym typeface="+mn-ea"/>
              </a:rPr>
              <a:t> жизненный выбор важно сделать потому, что от его последствий зависит, будешь ли ты жить жизнью настоящей, интересной, полной, «всем существом», или же это будет абсолютно  ненужное, ненастоящее прозябание, похожее на смерть. </a:t>
            </a:r>
            <a:endParaRPr lang="ru-RU" altLang="en-US" b="1"/>
          </a:p>
          <a:p>
            <a:r>
              <a:rPr lang="ru-RU" altLang="en-US">
                <a:sym typeface="+mn-ea"/>
              </a:rPr>
              <a:t> Чтобы подтвердить сказанное, обратимся к тексту.</a:t>
            </a:r>
            <a:r>
              <a:rPr lang="ru-RU" altLang="en-US" b="1">
                <a:sym typeface="+mn-ea"/>
              </a:rPr>
              <a:t> </a:t>
            </a:r>
            <a:r>
              <a:rPr lang="ru-RU" altLang="en-US" b="1">
                <a:sym typeface="+mn-ea"/>
              </a:rPr>
              <a:t>В предложениях 21- 27 автор  текста вспоминает  о своём решении, принятом  не в пользу института культуры.  Хотя рассказчик  тогда ешё слабо представлял то дело, которое позволит ему жить полной жизнью, тем не менее свой выбор он уже совершил , твёрдо отказавшись от карьеры деятеля официальной культуры как от одной из вполне реальных возможностей своего развития.</a:t>
            </a:r>
            <a:endParaRPr lang="ru-RU" altLang="en-US" b="1"/>
          </a:p>
          <a:p>
            <a:r>
              <a:rPr lang="ru-RU" altLang="en-US">
                <a:sym typeface="+mn-ea"/>
              </a:rPr>
              <a:t>Также </a:t>
            </a:r>
            <a:r>
              <a:rPr lang="ru-RU" altLang="en-US" b="1">
                <a:sym typeface="+mn-ea"/>
              </a:rPr>
              <a:t>можно братить внимание на предложения 28-34, в которых Гришковец говорит о своих неясных тогда ещё ему самому мотивах, определивших всё-таки его судьбу писателя, драматурга, театрального деятеля уже тем, что ему хотелось « весёлой, интересной, настоящей жизни. (34)Главное  — настоящей, всем существом  — жизни». Мы можем додумать эту оставшуюся за гранью текста мысль и предположить, что такой «настоящей», «всем существом»,  «жизнью» и стало для Евгения Гришковца его творчество.</a:t>
            </a:r>
            <a:endParaRPr lang="ru-RU" altLang="en-US" b="1"/>
          </a:p>
          <a:p>
            <a:r>
              <a:rPr lang="ru-RU" altLang="en-US">
                <a:sym typeface="+mn-ea"/>
              </a:rPr>
              <a:t>Таким образом, мы можем сделать следующий вывод: </a:t>
            </a:r>
            <a:r>
              <a:rPr lang="ru-RU" altLang="en-US" b="1">
                <a:sym typeface="+mn-ea"/>
              </a:rPr>
              <a:t>делая</a:t>
            </a:r>
            <a:r>
              <a:rPr lang="ru-RU" altLang="en-US" b="1">
                <a:sym typeface="+mn-ea"/>
              </a:rPr>
              <a:t> жизненный выбор, ты, по сути, выбираешь всегда быть или не быть - и ничего больше.</a:t>
            </a:r>
            <a:endParaRPr lang="ru-RU" altLang="en-US" b="1"/>
          </a:p>
          <a:p>
            <a:endParaRPr lang="ru-RU" altLang="en-US" b="1"/>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47700" y="258445"/>
            <a:ext cx="10515600" cy="2555240"/>
          </a:xfrm>
        </p:spPr>
        <p:txBody>
          <a:bodyPr/>
          <a:p>
            <a:pPr algn="ctr"/>
            <a:r>
              <a:rPr lang="ru-RU" altLang="en-US" sz="6000"/>
              <a:t>Удачи!  Спасибо за внимание!</a:t>
            </a:r>
            <a:endParaRPr lang="ru-RU" altLang="en-US" sz="6000"/>
          </a:p>
        </p:txBody>
      </p:sp>
      <p:sp>
        <p:nvSpPr>
          <p:cNvPr id="3" name="Замещающее содержимое 2"/>
          <p:cNvSpPr>
            <a:spLocks noGrp="1"/>
          </p:cNvSpPr>
          <p:nvPr>
            <p:ph idx="1"/>
          </p:nvPr>
        </p:nvSpPr>
        <p:spPr>
          <a:xfrm>
            <a:off x="647700" y="3228340"/>
            <a:ext cx="10515600" cy="2948940"/>
          </a:xfrm>
        </p:spPr>
        <p:txBody>
          <a:bodyPr/>
          <a:p>
            <a:endParaRPr lang="ru-RU" altLang="en-US"/>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a:bodyPr>
          <a:p>
            <a:r>
              <a:rPr lang="ru-RU" altLang="en-US" sz="2665">
                <a:sym typeface="+mn-ea"/>
              </a:rPr>
              <a:t>13.2 сочинение-рассуждение, связанное с анализом текста (понимание смысла фрагмента текста) Оформление</a:t>
            </a:r>
            <a:endParaRPr lang="ru-RU" altLang="en-US" sz="2665"/>
          </a:p>
        </p:txBody>
      </p:sp>
      <p:sp>
        <p:nvSpPr>
          <p:cNvPr id="3" name="Замещающее содержимое 2"/>
          <p:cNvSpPr>
            <a:spLocks noGrp="1"/>
          </p:cNvSpPr>
          <p:nvPr>
            <p:ph idx="1"/>
          </p:nvPr>
        </p:nvSpPr>
        <p:spPr/>
        <p:txBody>
          <a:bodyPr>
            <a:normAutofit lnSpcReduction="10000"/>
          </a:bodyPr>
          <a:p>
            <a:r>
              <a:rPr lang="ru-RU" altLang="en-US">
                <a:sym typeface="+mn-ea"/>
              </a:rPr>
              <a:t>Смысл  указанного в задании фрагмента я понимаю так: автор  как бы говорит, что…, тем самым подтверждая ( выражая)  главную мысль всего текста: … Чтобы проиллюстрировать высказанные положения, обратимся к примерам из текста.</a:t>
            </a:r>
            <a:endParaRPr lang="ru-RU" altLang="en-US"/>
          </a:p>
          <a:p>
            <a:r>
              <a:rPr lang="ru-RU" altLang="en-US">
                <a:sym typeface="+mn-ea"/>
              </a:rPr>
              <a:t>Во-первых, в предложениях № …   автор …, что (как, чтобы)…, потому что …</a:t>
            </a:r>
            <a:endParaRPr lang="ru-RU" altLang="en-US"/>
          </a:p>
          <a:p>
            <a:r>
              <a:rPr lang="ru-RU" altLang="en-US">
                <a:sym typeface="+mn-ea"/>
              </a:rPr>
              <a:t>Во-вторых, в предложениях № …   автор …, что (как, чтобы)…, так как…</a:t>
            </a:r>
            <a:endParaRPr lang="ru-RU" altLang="en-US"/>
          </a:p>
          <a:p>
            <a:r>
              <a:rPr lang="ru-RU" altLang="en-US">
                <a:sym typeface="+mn-ea"/>
              </a:rPr>
              <a:t>Таким образом, мы можем сделать </a:t>
            </a:r>
            <a:endParaRPr lang="ru-RU" altLang="en-US"/>
          </a:p>
          <a:p>
            <a:r>
              <a:rPr lang="ru-RU" altLang="en-US">
                <a:sym typeface="+mn-ea"/>
              </a:rPr>
              <a:t>следующий вывод:</a:t>
            </a:r>
            <a:endParaRPr lang="ru-RU" altLang="en-US"/>
          </a:p>
          <a:p>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47700" y="258445"/>
            <a:ext cx="10515600" cy="566420"/>
          </a:xfrm>
        </p:spPr>
        <p:txBody>
          <a:bodyPr>
            <a:normAutofit/>
          </a:bodyPr>
          <a:p>
            <a:pPr algn="ctr"/>
            <a:r>
              <a:rPr lang="ru-RU" altLang="en-US" sz="2000"/>
              <a:t>матрица сочинения 13.2</a:t>
            </a:r>
            <a:endParaRPr lang="ru-RU" altLang="en-US" sz="2000"/>
          </a:p>
        </p:txBody>
      </p:sp>
      <p:pic>
        <p:nvPicPr>
          <p:cNvPr id="4" name="Замещающее содержимое 3"/>
          <p:cNvPicPr>
            <a:picLocks noChangeAspect="1"/>
          </p:cNvPicPr>
          <p:nvPr>
            <p:ph idx="1"/>
          </p:nvPr>
        </p:nvPicPr>
        <p:blipFill>
          <a:blip r:embed="rId1"/>
          <a:stretch>
            <a:fillRect/>
          </a:stretch>
        </p:blipFill>
        <p:spPr>
          <a:xfrm>
            <a:off x="1842770" y="919480"/>
            <a:ext cx="9751695" cy="478472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555"/>
              <a:t>13.3.сочинение-рассуждение, связанное с анализом текста </a:t>
            </a:r>
            <a:br>
              <a:rPr lang="ru-RU" altLang="en-US" sz="3555"/>
            </a:br>
            <a:r>
              <a:rPr lang="ru-RU" altLang="en-US" sz="3555"/>
              <a:t>(толкование значения слова (выражения)) Структура</a:t>
            </a:r>
            <a:endParaRPr lang="ru-RU" altLang="en-US" sz="3555"/>
          </a:p>
        </p:txBody>
      </p:sp>
      <p:sp>
        <p:nvSpPr>
          <p:cNvPr id="3" name="Замещающее содержимое 2"/>
          <p:cNvSpPr>
            <a:spLocks noGrp="1"/>
          </p:cNvSpPr>
          <p:nvPr>
            <p:ph idx="1"/>
          </p:nvPr>
        </p:nvSpPr>
        <p:spPr/>
        <p:txBody>
          <a:bodyPr/>
          <a:p>
            <a:r>
              <a:rPr lang="ru-RU" altLang="en-US"/>
              <a:t>I.Толкование значение приведённого слова (словосочетания) с комментарием своего определения</a:t>
            </a:r>
            <a:endParaRPr lang="ru-RU" altLang="en-US"/>
          </a:p>
          <a:p>
            <a:r>
              <a:rPr lang="ru-RU" altLang="en-US"/>
              <a:t>II Подтверждение своего тезиса примером-аргументом из текста</a:t>
            </a:r>
            <a:endParaRPr lang="ru-RU" altLang="en-US"/>
          </a:p>
          <a:p>
            <a:r>
              <a:rPr lang="ru-RU" altLang="en-US"/>
              <a:t>III Подтверждение своего тезиса примером-аргументом из жизненного опыта (текста)</a:t>
            </a:r>
            <a:endParaRPr lang="ru-RU" altLang="en-US"/>
          </a:p>
          <a:p>
            <a:r>
              <a:rPr lang="ru-RU" altLang="en-US"/>
              <a:t>IV Вывод, соотнесённый с  объяснением вашего определения  значения слова (содержания понятия) в первом абзаце</a:t>
            </a:r>
            <a:endParaRPr lang="ru-RU" altLang="en-US"/>
          </a:p>
        </p:txBody>
      </p:sp>
      <p:graphicFrame>
        <p:nvGraphicFramePr>
          <p:cNvPr id="4" name="Таблица 3"/>
          <p:cNvGraphicFramePr/>
          <p:nvPr/>
        </p:nvGraphicFramePr>
        <p:xfrm>
          <a:off x="6096000" y="1593723"/>
          <a:ext cx="0" cy="4526280"/>
        </p:xfrm>
        <a:graphic>
          <a:graphicData uri="http://schemas.openxmlformats.org/drawingml/2006/table">
            <a:tbl>
              <a:tblPr/>
              <a:tblGrid>
                <a:gridCol w="0"/>
              </a:tblGrid>
              <a:tr h="1229995">
                <a:tc>
                  <a:txBody>
                    <a:bodyPr/>
                    <a:p>
                      <a:pPr indent="0">
                        <a:buNone/>
                      </a:pPr>
                      <a:r>
                        <a:rPr lang="en-US" sz="100" b="0">
                          <a:latin typeface="Times New Roman" panose="02020603050405020304" pitchFamily="18" charset="0"/>
                        </a:rPr>
                        <a:t>I.</a:t>
                      </a:r>
                      <a:r>
                        <a:rPr lang="en-US" sz="100" b="0" u="sng">
                          <a:latin typeface="Times New Roman" panose="02020603050405020304" pitchFamily="18" charset="0"/>
                        </a:rPr>
                        <a:t>Толкование</a:t>
                      </a:r>
                      <a:r>
                        <a:rPr lang="en-US" sz="100" b="0">
                          <a:latin typeface="Times New Roman" panose="02020603050405020304" pitchFamily="18" charset="0"/>
                        </a:rPr>
                        <a:t>значение приведённого слова (словосочетания) с </a:t>
                      </a:r>
                      <a:r>
                        <a:rPr lang="en-US" sz="100" b="0" u="sng">
                          <a:latin typeface="Times New Roman" panose="02020603050405020304" pitchFamily="18" charset="0"/>
                        </a:rPr>
                        <a:t>комментарием</a:t>
                      </a:r>
                      <a:r>
                        <a:rPr lang="en-US" sz="100" b="0">
                          <a:latin typeface="Times New Roman" panose="02020603050405020304" pitchFamily="18" charset="0"/>
                        </a:rPr>
                        <a:t>своего определения</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820420">
                <a:tc>
                  <a:txBody>
                    <a:bodyPr/>
                    <a:p>
                      <a:pPr indent="0">
                        <a:buNone/>
                      </a:pPr>
                      <a:r>
                        <a:rPr lang="en-US" sz="100" b="0">
                          <a:latin typeface="Times New Roman" panose="02020603050405020304" pitchFamily="18" charset="0"/>
                        </a:rPr>
                        <a:t>IIПодтверждение своего тезиса примером-аргументом из текста</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1078230">
                <a:tc>
                  <a:txBody>
                    <a:bodyPr/>
                    <a:p>
                      <a:pPr indent="0">
                        <a:buNone/>
                      </a:pPr>
                      <a:r>
                        <a:rPr lang="en-US" sz="100" b="0">
                          <a:latin typeface="Times New Roman" panose="02020603050405020304" pitchFamily="18" charset="0"/>
                        </a:rPr>
                        <a:t>IIIПодтверждение своего тезиса примером-аргументом из жизненного опыта (текста)</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r h="1397635">
                <a:tc>
                  <a:txBody>
                    <a:bodyPr/>
                    <a:p>
                      <a:pPr indent="0">
                        <a:buNone/>
                      </a:pPr>
                      <a:r>
                        <a:rPr lang="en-US" sz="100" b="0">
                          <a:latin typeface="Times New Roman" panose="02020603050405020304" pitchFamily="18" charset="0"/>
                        </a:rPr>
                        <a:t>IVВывод, соотнесённый с объяснением вашего определения значения слова (содержания понятия) в первом абзаце</a:t>
                      </a:r>
                      <a:endParaRPr lang="en-US" altLang="en-US" sz="100" b="0">
                        <a:latin typeface="Times New Roman" panose="02020603050405020304" pitchFamily="18"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555"/>
              <a:t>13.3.сочинение-рассуждение, связанное с анализом текста </a:t>
            </a:r>
            <a:br>
              <a:rPr lang="ru-RU" altLang="en-US" sz="3555"/>
            </a:br>
            <a:r>
              <a:rPr lang="ru-RU" altLang="en-US" sz="3555"/>
              <a:t>(толкование значения слова (выражения))Содержание</a:t>
            </a:r>
            <a:endParaRPr lang="ru-RU" altLang="en-US" sz="3555"/>
          </a:p>
        </p:txBody>
      </p:sp>
      <p:sp>
        <p:nvSpPr>
          <p:cNvPr id="3" name="Замещающее содержимое 2"/>
          <p:cNvSpPr>
            <a:spLocks noGrp="1"/>
          </p:cNvSpPr>
          <p:nvPr>
            <p:ph idx="1"/>
          </p:nvPr>
        </p:nvSpPr>
        <p:spPr/>
        <p:txBody>
          <a:bodyPr>
            <a:normAutofit lnSpcReduction="20000"/>
          </a:bodyPr>
          <a:p>
            <a:r>
              <a:rPr lang="ru-RU" altLang="en-US"/>
              <a:t>Что означает данное слово (словосочетание) в соотношении с темой, данной в задании? Насколько оно актуально ( ценно) для людей и почему, что в этом понятии самое важное и почему, какие явления жизни охватываются им? На какие размышления наталкивает это понятие при данной постановке вопроса? </a:t>
            </a:r>
            <a:endParaRPr lang="ru-RU" altLang="en-US"/>
          </a:p>
          <a:p>
            <a:r>
              <a:rPr lang="ru-RU" altLang="en-US"/>
              <a:t>Какой фрагмент текста может подтвердить ваше определение и почему?</a:t>
            </a:r>
            <a:endParaRPr lang="ru-RU" altLang="en-US"/>
          </a:p>
          <a:p>
            <a:r>
              <a:rPr lang="ru-RU" altLang="en-US"/>
              <a:t>Какой пример из личного жизненного опыта ( из литературы, из СМИ , из фактов истории или современности, из  высказываний известных людей –  или опять из данного текста)  также подтвердит ваше определение и почему?</a:t>
            </a:r>
            <a:endParaRPr lang="ru-RU" altLang="en-US"/>
          </a:p>
          <a:p>
            <a:r>
              <a:rPr lang="ru-RU" altLang="en-US"/>
              <a:t>Какой вывод можно сделать из предыдущего рассуждения?</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3555"/>
              <a:t>13.3.сочинение-рассуждение, связанное с анализом текста </a:t>
            </a:r>
            <a:br>
              <a:rPr lang="ru-RU" altLang="en-US" sz="3555"/>
            </a:br>
            <a:r>
              <a:rPr lang="ru-RU" altLang="en-US" sz="3555"/>
              <a:t>(толкование значения слова (выражения))Оформление</a:t>
            </a:r>
            <a:endParaRPr lang="ru-RU" altLang="en-US" sz="3555"/>
          </a:p>
        </p:txBody>
      </p:sp>
      <p:sp>
        <p:nvSpPr>
          <p:cNvPr id="3" name="Замещающее содержимое 2"/>
          <p:cNvSpPr>
            <a:spLocks noGrp="1"/>
          </p:cNvSpPr>
          <p:nvPr>
            <p:ph idx="1"/>
          </p:nvPr>
        </p:nvSpPr>
        <p:spPr/>
        <p:txBody>
          <a:bodyPr>
            <a:normAutofit lnSpcReduction="20000"/>
          </a:bodyPr>
          <a:p>
            <a:r>
              <a:rPr lang="ru-RU" altLang="en-US"/>
              <a:t>Что такое …? Попробуем над этим поразмышлять. Я считаю, что…  Проблема … волнует многих, так как … Говоря о …, мы часто имеем в виду…, и это, на мой взгляд, самое важное в понятии …, потому что … Поэтому задаваясь  вопросом «…?», я  понимаю , что…</a:t>
            </a:r>
            <a:endParaRPr lang="ru-RU" altLang="en-US"/>
          </a:p>
          <a:p>
            <a:r>
              <a:rPr lang="ru-RU" altLang="en-US"/>
              <a:t>Чтобы подтвердить сказанное, обратимся к тексту. В предложениях №  (в … абзаце)…автор повествует (описывает, рассуждает) о … Это подтверждает, что…, потому что…</a:t>
            </a:r>
            <a:endParaRPr lang="ru-RU" altLang="en-US"/>
          </a:p>
          <a:p>
            <a:r>
              <a:rPr lang="ru-RU" altLang="en-US"/>
              <a:t>Для доказательства своего тезиса приведу также пример из жизни (из художественной литературы, из СМИ, искусства ит.д. или из этого же текста)…</a:t>
            </a:r>
            <a:endParaRPr lang="ru-RU" altLang="en-US"/>
          </a:p>
          <a:p>
            <a:r>
              <a:rPr lang="ru-RU" altLang="en-US"/>
              <a:t>Таким образом, мы можем сделать </a:t>
            </a:r>
            <a:endParaRPr lang="ru-RU" altLang="en-US"/>
          </a:p>
          <a:p>
            <a:r>
              <a:rPr lang="ru-RU" altLang="en-US"/>
              <a:t>следующий вывод: …</a:t>
            </a:r>
            <a:endParaRPr lang="ru-RU" alt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47700" y="599440"/>
            <a:ext cx="10515600" cy="705485"/>
          </a:xfrm>
        </p:spPr>
        <p:txBody>
          <a:bodyPr>
            <a:normAutofit/>
          </a:bodyPr>
          <a:p>
            <a:pPr algn="ctr"/>
            <a:r>
              <a:rPr lang="ru-RU" altLang="en-US" sz="2000"/>
              <a:t>матрица сочинения 13.3</a:t>
            </a:r>
            <a:endParaRPr lang="ru-RU" altLang="en-US" sz="2000"/>
          </a:p>
        </p:txBody>
      </p:sp>
      <p:pic>
        <p:nvPicPr>
          <p:cNvPr id="5" name="Замещающее содержимое 4"/>
          <p:cNvPicPr>
            <a:picLocks noChangeAspect="1"/>
          </p:cNvPicPr>
          <p:nvPr>
            <p:ph idx="1"/>
          </p:nvPr>
        </p:nvPicPr>
        <p:blipFill>
          <a:blip r:embed="rId1"/>
          <a:stretch>
            <a:fillRect/>
          </a:stretch>
        </p:blipFill>
        <p:spPr>
          <a:xfrm>
            <a:off x="2069465" y="1304925"/>
            <a:ext cx="9093835" cy="4470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Calibri"/>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18482</Words>
  <Application>WPS Presentation</Application>
  <PresentationFormat>宽屏</PresentationFormat>
  <Paragraphs>220</Paragraphs>
  <Slides>38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38</vt:i4>
      </vt:variant>
    </vt:vector>
  </HeadingPairs>
  <TitlesOfParts>
    <vt:vector size="47" baseType="lpstr">
      <vt:lpstr>Arial</vt:lpstr>
      <vt:lpstr>SimSun</vt:lpstr>
      <vt:lpstr>Wingdings</vt:lpstr>
      <vt:lpstr>Calibri Light</vt:lpstr>
      <vt:lpstr>Times New Roman</vt:lpstr>
      <vt:lpstr>Microsoft YaHei</vt:lpstr>
      <vt:lpstr>Arial Unicode MS</vt:lpstr>
      <vt:lpstr>Calibri</vt:lpstr>
      <vt:lpstr>Office Theme</vt:lpstr>
      <vt:lpstr>Алгоритмизация работы над сочинением на ГИА по русскому языку  (ОГЭ)</vt:lpstr>
      <vt:lpstr>13.2 сочинение-рассуждение, связанное с анализом текста (понимание смысла фрагмента текста) Структура</vt:lpstr>
      <vt:lpstr>13.2 сочинение-рассуждение, связанное с анализом текста (понимание смысла фрагмента текста) Содержание</vt:lpstr>
      <vt:lpstr>13.2 сочинение-рассуждение, связанное с анализом текста (понимание смысла фрагмента текста) Оформление</vt:lpstr>
      <vt:lpstr>матрица сочинения 13.2</vt:lpstr>
      <vt:lpstr>13.3.сочинение-рассуждение, связанное с анализом текста  (толкование значения слова (выражения)) Структура</vt:lpstr>
      <vt:lpstr>13.3.сочинение-рассуждение, связанное с анализом текста  (толкование значения слова (выражения))Содержание</vt:lpstr>
      <vt:lpstr>13.3.сочинение-рассуждение, связанное с анализом текста  (толкование значения слова (выражения))Оформление</vt:lpstr>
      <vt:lpstr>матрица сочинения 13.3</vt:lpstr>
      <vt:lpstr>Возьмём для примера текст</vt:lpstr>
      <vt:lpstr>Задание 13.2 на толкование фрагмента</vt:lpstr>
      <vt:lpstr>Чем может быть финал текста?</vt:lpstr>
      <vt:lpstr>Какую позицию  представляет собой финальная фраза: </vt:lpstr>
      <vt:lpstr>Ответ на данный вопрос и есть то..,</vt:lpstr>
      <vt:lpstr>Второй шаг  -  ответ на вопрос:</vt:lpstr>
      <vt:lpstr>Итак, вернёмся к нашему финалу. </vt:lpstr>
      <vt:lpstr>Это означает, что </vt:lpstr>
      <vt:lpstr>Осталось подобрать два примера, подтверждающих тезис</vt:lpstr>
      <vt:lpstr>Первый пример</vt:lpstr>
      <vt:lpstr> Второй  пример </vt:lpstr>
      <vt:lpstr>Поясняем их. Первый пример.</vt:lpstr>
      <vt:lpstr>Поясняем второй пример.</vt:lpstr>
      <vt:lpstr>Сочинение готово. Осталось заключение.</vt:lpstr>
      <vt:lpstr>Оформим в матрице, что  у нас получилось.</vt:lpstr>
      <vt:lpstr>Задание 13.3</vt:lpstr>
      <vt:lpstr>Как соотносится вопрос и понятия? </vt:lpstr>
      <vt:lpstr>Что это означает?</vt:lpstr>
      <vt:lpstr>В нашем случае это выглядит так</vt:lpstr>
      <vt:lpstr>Попробуем. Почему важно сделать правильный выбор?</vt:lpstr>
      <vt:lpstr>Почему важно сделать правильный выбор?</vt:lpstr>
      <vt:lpstr>Тогда «что такое выбор»?</vt:lpstr>
      <vt:lpstr>Что такое выбор?</vt:lpstr>
      <vt:lpstr>Теперь совмещаем определение понятия и его комментарий (ответ на вопрос задания) , меняя их местами в целях композиционных.</vt:lpstr>
      <vt:lpstr>Подбираем примеры к ответу на вопрос</vt:lpstr>
      <vt:lpstr>Второй пример (из текста)</vt:lpstr>
      <vt:lpstr>Осталось сделать «вывод, соотнесённый с  объяснением вашего определения  значения слова (содержания понятия) в первом абзаце»</vt:lpstr>
      <vt:lpstr>Оформим в матрице, что  у нас получилось.</vt:lpstr>
      <vt:lpstr>Удачи!  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27</cp:revision>
  <dcterms:created xsi:type="dcterms:W3CDTF">2024-03-19T15:37:00Z</dcterms:created>
  <dcterms:modified xsi:type="dcterms:W3CDTF">2024-03-20T11:49:56Z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1049-12.2.0.13489</vt:lpwstr>
  </property>
  <property fmtid="{D5CDD505-2E9C-101B-9397-08002B2CF9AE}" pid="3" name="ICV">
    <vt:lpwstr>3CA62ADA66AE4C829CBAB23B1153D207_11</vt:lpwstr>
  </property>
</Properties>
</file>