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75" r:id="rId8"/>
    <p:sldId id="276" r:id="rId9"/>
    <p:sldId id="277" r:id="rId10"/>
    <p:sldId id="278" r:id="rId11"/>
    <p:sldId id="279" r:id="rId12"/>
    <p:sldId id="280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chemeClr val="bg1"/>
        </a:solidFill>
        <a:latin typeface="Constantia" pitchFamily="18" charset="0"/>
        <a:ea typeface="Lucida Sans Unicode" pitchFamily="34" charset="0"/>
        <a:cs typeface="Lucida Sans Unicode" pitchFamily="34" charset="0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chemeClr val="bg1"/>
        </a:solidFill>
        <a:latin typeface="Constantia" pitchFamily="18" charset="0"/>
        <a:ea typeface="Lucida Sans Unicode" pitchFamily="34" charset="0"/>
        <a:cs typeface="Lucida Sans Unicode" pitchFamily="34" charset="0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chemeClr val="bg1"/>
        </a:solidFill>
        <a:latin typeface="Constantia" pitchFamily="18" charset="0"/>
        <a:ea typeface="Lucida Sans Unicode" pitchFamily="34" charset="0"/>
        <a:cs typeface="Lucida Sans Unicode" pitchFamily="34" charset="0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chemeClr val="bg1"/>
        </a:solidFill>
        <a:latin typeface="Constantia" pitchFamily="18" charset="0"/>
        <a:ea typeface="Lucida Sans Unicode" pitchFamily="34" charset="0"/>
        <a:cs typeface="Lucida Sans Unicode" pitchFamily="34" charset="0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chemeClr val="bg1"/>
        </a:solidFill>
        <a:latin typeface="Constantia" pitchFamily="18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Constantia" pitchFamily="18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Constantia" pitchFamily="18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Constantia" pitchFamily="18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Constantia" pitchFamily="18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0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29062363"/>
            <a:ext cx="0" cy="2975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06091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35813" y="-29060775"/>
            <a:ext cx="39673213" cy="2975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35813" y="-29060775"/>
            <a:ext cx="39673213" cy="2975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35813" y="-29060775"/>
            <a:ext cx="39673213" cy="2975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35813" y="-29060775"/>
            <a:ext cx="39673213" cy="29756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5BEF4-4027-44BC-B071-F01F797F14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575B5-611B-406C-8AE5-993C865277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6C4D9-6CFD-43E2-9FC1-6986097993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E6B11-89E3-4D10-8992-B7D6DE473A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65955-5AB5-427D-BC6D-8EDF5E500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AD8D7-6AF3-409A-BD30-B085DE27F1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FA459-A490-4103-8092-6AA6B9701D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2704B-50C6-4B7B-A82B-B12FC0C059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AB568-2EEF-4659-9EA5-74F206EB76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9AC25-346A-434E-A123-39451AB3E0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65FB8-D365-47FB-B9B6-16D7962641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712859D-C071-40F1-8172-9AFA24A269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403648" y="4350023"/>
            <a:ext cx="7416502" cy="21746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18360" bIns="46800"/>
          <a:lstStyle/>
          <a:p>
            <a:pPr algn="r">
              <a:spcBef>
                <a:spcPts val="650"/>
              </a:spcBef>
              <a:buClrTx/>
              <a:buSzPct val="9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 i="1" dirty="0">
              <a:solidFill>
                <a:srgbClr val="FFFFFF"/>
              </a:solidFill>
            </a:endParaRPr>
          </a:p>
          <a:p>
            <a:pPr algn="r">
              <a:spcBef>
                <a:spcPts val="650"/>
              </a:spcBef>
              <a:buClrTx/>
              <a:buSzPct val="9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 dirty="0">
                <a:solidFill>
                  <a:srgbClr val="FFFFFF"/>
                </a:solidFill>
              </a:rPr>
              <a:t>учитель истории и обществознания </a:t>
            </a:r>
          </a:p>
          <a:p>
            <a:pPr algn="r">
              <a:spcBef>
                <a:spcPts val="650"/>
              </a:spcBef>
              <a:buClrTx/>
              <a:buSzPct val="9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 dirty="0" smtClean="0">
                <a:solidFill>
                  <a:srgbClr val="FFFFFF"/>
                </a:solidFill>
              </a:rPr>
              <a:t>М</a:t>
            </a:r>
            <a:r>
              <a:rPr lang="ru-RU" sz="2600" b="1" i="1" dirty="0" smtClean="0">
                <a:solidFill>
                  <a:srgbClr val="FFFFFF"/>
                </a:solidFill>
                <a:latin typeface="Arial" charset="0"/>
              </a:rPr>
              <a:t>Б</a:t>
            </a:r>
            <a:r>
              <a:rPr lang="ru-RU" sz="2600" b="1" i="1" dirty="0" smtClean="0">
                <a:solidFill>
                  <a:srgbClr val="FFFFFF"/>
                </a:solidFill>
              </a:rPr>
              <a:t>ОУ «</a:t>
            </a:r>
            <a:r>
              <a:rPr lang="ru-RU" sz="2600" b="1" i="1" dirty="0" err="1" smtClean="0">
                <a:solidFill>
                  <a:srgbClr val="FFFFFF"/>
                </a:solidFill>
              </a:rPr>
              <a:t>Кленовская</a:t>
            </a:r>
            <a:r>
              <a:rPr lang="ru-RU" sz="2600" b="1" i="1" dirty="0" smtClean="0">
                <a:solidFill>
                  <a:srgbClr val="FFFFFF"/>
                </a:solidFill>
              </a:rPr>
              <a:t> основная школа»</a:t>
            </a:r>
          </a:p>
          <a:p>
            <a:pPr algn="r">
              <a:spcBef>
                <a:spcPts val="650"/>
              </a:spcBef>
              <a:buClrTx/>
              <a:buSzPct val="9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 dirty="0" err="1" smtClean="0">
                <a:solidFill>
                  <a:srgbClr val="FFFFFF"/>
                </a:solidFill>
              </a:rPr>
              <a:t>Синодалова</a:t>
            </a:r>
            <a:r>
              <a:rPr lang="ru-RU" sz="2600" b="1" i="1" dirty="0" smtClean="0">
                <a:solidFill>
                  <a:srgbClr val="FFFFFF"/>
                </a:solidFill>
              </a:rPr>
              <a:t> Л.Н.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57912" y="2060848"/>
            <a:ext cx="7058025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FFFFFF"/>
                </a:solidFill>
              </a:rPr>
              <a:t>Использование </a:t>
            </a:r>
            <a:r>
              <a:rPr lang="ru-RU" sz="3600" b="1" dirty="0" smtClean="0">
                <a:solidFill>
                  <a:srgbClr val="FFFFFF"/>
                </a:solidFill>
              </a:rPr>
              <a:t> активных  и </a:t>
            </a:r>
            <a:r>
              <a:rPr lang="ru-RU" sz="3600" b="1" dirty="0">
                <a:solidFill>
                  <a:srgbClr val="FFFFFF"/>
                </a:solidFill>
              </a:rPr>
              <a:t>интерактивных </a:t>
            </a:r>
            <a:r>
              <a:rPr lang="ru-RU" sz="3600" b="1" dirty="0" smtClean="0">
                <a:solidFill>
                  <a:srgbClr val="FFFFFF"/>
                </a:solidFill>
              </a:rPr>
              <a:t> методов обучения  </a:t>
            </a:r>
            <a:r>
              <a:rPr lang="ru-RU" sz="3600" b="1" dirty="0">
                <a:solidFill>
                  <a:srgbClr val="FFFFFF"/>
                </a:solidFill>
              </a:rPr>
              <a:t>на </a:t>
            </a:r>
            <a:r>
              <a:rPr lang="ru-RU" sz="3600" b="1" dirty="0" smtClean="0">
                <a:solidFill>
                  <a:srgbClr val="FFFFFF"/>
                </a:solidFill>
              </a:rPr>
              <a:t> уроках  </a:t>
            </a:r>
            <a:r>
              <a:rPr lang="ru-RU" sz="3600" b="1" dirty="0">
                <a:solidFill>
                  <a:srgbClr val="FFFFFF"/>
                </a:solidFill>
              </a:rPr>
              <a:t>истории </a:t>
            </a:r>
            <a:r>
              <a:rPr lang="ru-RU" sz="3600" b="1" dirty="0" smtClean="0">
                <a:solidFill>
                  <a:srgbClr val="FFFFFF"/>
                </a:solidFill>
              </a:rPr>
              <a:t>и  </a:t>
            </a:r>
            <a:r>
              <a:rPr lang="ru-RU" sz="3600" b="1" dirty="0">
                <a:solidFill>
                  <a:srgbClr val="FFFFFF"/>
                </a:solidFill>
              </a:rPr>
              <a:t>обществознания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3.slideserve.com/6445895/slide20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59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.znanio.ru/d5af0e/94/d4/e86ff6e009a1aa8f6da9f6cb9a8f600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04896" cy="538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8816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4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-257175"/>
            <a:ext cx="8229600" cy="210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500" b="1">
                <a:solidFill>
                  <a:srgbClr val="04617B"/>
                </a:solidFill>
                <a:latin typeface="Calibri" pitchFamily="34" charset="0"/>
              </a:rPr>
              <a:t>Методики  и формы интерактивного обучения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68288" indent="-268288" algn="l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2000" u="sng">
                <a:solidFill>
                  <a:srgbClr val="000000"/>
                </a:solidFill>
              </a:rPr>
              <a:t>Ситуативные</a:t>
            </a:r>
            <a:r>
              <a:rPr lang="ru-RU" sz="2000">
                <a:solidFill>
                  <a:srgbClr val="000000"/>
                </a:solidFill>
              </a:rPr>
              <a:t> – рассмотрение реальной или вымышленной ситуации.</a:t>
            </a:r>
          </a:p>
          <a:p>
            <a:pPr marL="268288" indent="-268288" algn="l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2000" u="sng">
                <a:solidFill>
                  <a:srgbClr val="000000"/>
                </a:solidFill>
              </a:rPr>
              <a:t>Дискуссионные </a:t>
            </a:r>
            <a:r>
              <a:rPr lang="ru-RU" sz="2000">
                <a:solidFill>
                  <a:srgbClr val="000000"/>
                </a:solidFill>
              </a:rPr>
              <a:t>– обсуждение той или иной проблемы, обмен идеями, мнениями.</a:t>
            </a:r>
          </a:p>
          <a:p>
            <a:pPr marL="268288" indent="-268288" algn="l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2000" u="sng">
                <a:solidFill>
                  <a:srgbClr val="000000"/>
                </a:solidFill>
              </a:rPr>
              <a:t>Рефлексивные </a:t>
            </a:r>
            <a:r>
              <a:rPr lang="ru-RU" sz="2000">
                <a:solidFill>
                  <a:srgbClr val="000000"/>
                </a:solidFill>
              </a:rPr>
              <a:t>– самоанализ, осмысление и оценка собственных действий или действий группы.</a:t>
            </a:r>
          </a:p>
          <a:p>
            <a:pPr marL="268288" indent="-268288" algn="l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2000" u="sng">
                <a:solidFill>
                  <a:srgbClr val="000000"/>
                </a:solidFill>
              </a:rPr>
              <a:t>Поисковые </a:t>
            </a:r>
            <a:r>
              <a:rPr lang="ru-RU" sz="2000">
                <a:solidFill>
                  <a:srgbClr val="000000"/>
                </a:solidFill>
              </a:rPr>
              <a:t>– получение определенной информации из разных источников, модель научного исследования.</a:t>
            </a:r>
          </a:p>
          <a:p>
            <a:pPr marL="268288" indent="-268288" algn="l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2000" u="sng">
                <a:solidFill>
                  <a:srgbClr val="000000"/>
                </a:solidFill>
              </a:rPr>
              <a:t>Ассоциативные</a:t>
            </a:r>
            <a:r>
              <a:rPr lang="ru-RU" sz="2000">
                <a:solidFill>
                  <a:srgbClr val="000000"/>
                </a:solidFill>
              </a:rPr>
              <a:t> – опора на ассоциативное мышление.</a:t>
            </a:r>
          </a:p>
          <a:p>
            <a:pPr marL="268288" indent="-268288" algn="l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2000" u="sng">
                <a:solidFill>
                  <a:srgbClr val="000000"/>
                </a:solidFill>
              </a:rPr>
              <a:t>Аналитические</a:t>
            </a:r>
            <a:r>
              <a:rPr lang="ru-RU" sz="2000">
                <a:solidFill>
                  <a:srgbClr val="000000"/>
                </a:solidFill>
              </a:rPr>
              <a:t> – критическое мышление- дедукция- от частного к общему и индукция – от общего к частному.</a:t>
            </a:r>
          </a:p>
          <a:p>
            <a:pPr marL="268288" indent="-268288" algn="l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2000" u="sng">
                <a:solidFill>
                  <a:srgbClr val="000000"/>
                </a:solidFill>
              </a:rPr>
              <a:t>Репродуктивные </a:t>
            </a:r>
            <a:r>
              <a:rPr lang="ru-RU" sz="2000">
                <a:solidFill>
                  <a:srgbClr val="000000"/>
                </a:solidFill>
              </a:rPr>
              <a:t>– воспроизводство готовых сведений.</a:t>
            </a:r>
          </a:p>
          <a:p>
            <a:pPr marL="268288" indent="-268288" algn="l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2000" u="sng">
                <a:solidFill>
                  <a:srgbClr val="000000"/>
                </a:solidFill>
              </a:rPr>
              <a:t>Игровые</a:t>
            </a:r>
            <a:r>
              <a:rPr lang="ru-RU" sz="2000">
                <a:solidFill>
                  <a:srgbClr val="000000"/>
                </a:solidFill>
              </a:rPr>
              <a:t> – моделирование реальных или вымышленных ситуаций.</a:t>
            </a:r>
          </a:p>
          <a:p>
            <a:pPr marL="268288" indent="-268288" algn="l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2000" u="sng">
                <a:solidFill>
                  <a:srgbClr val="000000"/>
                </a:solidFill>
              </a:rPr>
              <a:t>Проектные</a:t>
            </a:r>
            <a:r>
              <a:rPr lang="ru-RU" sz="2000">
                <a:solidFill>
                  <a:srgbClr val="000000"/>
                </a:solidFill>
              </a:rPr>
              <a:t> – не накопление знаний, главная  цель, а овладение  способами деятельности.</a:t>
            </a:r>
          </a:p>
          <a:p>
            <a:pPr marL="268288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endParaRPr lang="ru-RU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687388"/>
            <a:ext cx="8229600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4617B"/>
                </a:solidFill>
                <a:latin typeface="Calibri" pitchFamily="34" charset="0"/>
              </a:rPr>
              <a:t>Основные принципы преподавания</a:t>
            </a:r>
            <a:r>
              <a:rPr lang="ru-RU" sz="4500" b="1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4500" b="1">
                <a:solidFill>
                  <a:srgbClr val="04617B"/>
                </a:solidFill>
                <a:latin typeface="Calibri" pitchFamily="34" charset="0"/>
              </a:rPr>
            </a:br>
            <a:endParaRPr lang="ru-RU" sz="4500" b="1">
              <a:solidFill>
                <a:srgbClr val="04617B"/>
              </a:solidFill>
              <a:latin typeface="Calibri" pitchFamily="34" charset="0"/>
            </a:endParaRPr>
          </a:p>
        </p:txBody>
      </p:sp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500063" y="1357313"/>
          <a:ext cx="8232775" cy="5300468"/>
        </p:xfrm>
        <a:graphic>
          <a:graphicData uri="http://schemas.openxmlformats.org/drawingml/2006/table">
            <a:tbl>
              <a:tblPr/>
              <a:tblGrid>
                <a:gridCol w="411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Основные принципы</a:t>
                      </a:r>
                    </a:p>
                  </a:txBody>
                  <a:tcPr marL="68760" marR="68760" marT="72576" marB="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Комментарии</a:t>
                      </a:r>
                    </a:p>
                  </a:txBody>
                  <a:tcPr marL="68760" marR="68760" marT="72576" marB="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4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Сотрудничество обучаемых и обучающих</a:t>
                      </a:r>
                    </a:p>
                  </a:txBody>
                  <a:tcPr marL="68760" marR="68760" marT="72576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Необходимо создать обстановку взаимодействия и взаимной ответственности.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76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Эффективность стратегии преподавания</a:t>
                      </a:r>
                    </a:p>
                  </a:txBody>
                  <a:tcPr marL="68760" marR="68760" marT="72576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Необходимо обеспечить готовность всех участников процесса образования к различному роду взаимодействия. 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2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04BC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Стратегия преподавания должна быть целесообразной</a:t>
                      </a:r>
                    </a:p>
                  </a:txBody>
                  <a:tcPr marL="68760" marR="68760" marT="72576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При использовании любого метода следует соразмерять ожидаемый результат с затраченным временем и силами.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 Интересный методический прием может оказаться не оправдано энергоемким и затратным по времени.</a:t>
                      </a:r>
                    </a:p>
                  </a:txBody>
                  <a:tcPr marL="68760" marR="68760" marT="48384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843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94183"/>
              </p:ext>
            </p:extLst>
          </p:nvPr>
        </p:nvGraphicFramePr>
        <p:xfrm>
          <a:off x="395536" y="548680"/>
          <a:ext cx="8352928" cy="6168331"/>
        </p:xfrm>
        <a:graphic>
          <a:graphicData uri="http://schemas.openxmlformats.org/drawingml/2006/table">
            <a:tbl>
              <a:tblPr/>
              <a:tblGrid>
                <a:gridCol w="439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793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Вариативность</a:t>
                      </a:r>
                    </a:p>
                  </a:txBody>
                  <a:tcPr marL="68760" marR="68760" marT="72576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В преподавании необходимо разнообразие, как содержания, так и методики, на уроке следует добиваться смены форм деятельности обучающихся. </a:t>
                      </a:r>
                    </a:p>
                  </a:txBody>
                  <a:tcPr marL="68760" marR="68760" marT="48384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3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Творческий подход</a:t>
                      </a:r>
                    </a:p>
                  </a:txBody>
                  <a:tcPr marL="68760" marR="68760" marT="72576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В методике нет застывших догм и окончательных правил. </a:t>
                      </a:r>
                    </a:p>
                  </a:txBody>
                  <a:tcPr marL="68760" marR="68760" marT="48384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364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5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Наличие алгоритма</a:t>
                      </a:r>
                    </a:p>
                  </a:txBody>
                  <a:tcPr marL="68760" marR="68760" marT="72576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Каждый метод должен иметь четкую структуру его применения с обоснованием и тщательной проработкой всех этапов.</a:t>
                      </a:r>
                    </a:p>
                  </a:txBody>
                  <a:tcPr marL="68760" marR="68760" marT="48384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541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Демократичность</a:t>
                      </a:r>
                    </a:p>
                  </a:txBody>
                  <a:tcPr marL="68760" marR="68760" marT="72576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Применение любого метода должно быть построено на демократических ценностях (уважении других точек зрения, мирное разрешение конфликтов, соблюдение прав человека и т.д.).</a:t>
                      </a:r>
                    </a:p>
                  </a:txBody>
                  <a:tcPr marL="68760" marR="68760" marT="42335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404813"/>
            <a:ext cx="8229600" cy="158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4617B"/>
                </a:solidFill>
                <a:latin typeface="Calibri" pitchFamily="34" charset="0"/>
              </a:rPr>
              <a:t>Положительные и отрицательные стороны интерактивной стратегии</a:t>
            </a:r>
            <a:r>
              <a:rPr lang="ru-RU" sz="4500" b="1">
                <a:solidFill>
                  <a:srgbClr val="04617B"/>
                </a:solidFill>
                <a:latin typeface="Calibri" pitchFamily="34" charset="0"/>
              </a:rPr>
              <a:t/>
            </a:r>
            <a:br>
              <a:rPr lang="ru-RU" sz="4500" b="1">
                <a:solidFill>
                  <a:srgbClr val="04617B"/>
                </a:solidFill>
                <a:latin typeface="Calibri" pitchFamily="34" charset="0"/>
              </a:rPr>
            </a:br>
            <a:endParaRPr lang="ru-RU" sz="4500" b="1">
              <a:solidFill>
                <a:srgbClr val="04617B"/>
              </a:solidFill>
              <a:latin typeface="Calibri" pitchFamily="34" charset="0"/>
            </a:endParaRPr>
          </a:p>
        </p:txBody>
      </p:sp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457200" y="1384300"/>
          <a:ext cx="8232775" cy="5380228"/>
        </p:xfrm>
        <a:graphic>
          <a:graphicData uri="http://schemas.openxmlformats.org/drawingml/2006/table">
            <a:tbl>
              <a:tblPr/>
              <a:tblGrid>
                <a:gridCol w="411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Положительные стороны</a:t>
                      </a:r>
                    </a:p>
                  </a:txBody>
                  <a:tcPr marL="68760" marR="68760" marT="96696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Отрицательные стороны</a:t>
                      </a:r>
                    </a:p>
                  </a:txBody>
                  <a:tcPr marL="68760" marR="68760" marT="72576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25"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nstantia" pitchFamily="18" charset="0"/>
                        <a:buChar char="+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Расширение ресурсной базы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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Вероятность поверхностного рассмотрения темы при недостаточном уровне подготовленности обучающихся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nstantia" pitchFamily="18" charset="0"/>
                        <a:buChar char="+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Высокая степень мотивации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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Трудности установления дисциплины и ее поддержания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nstantia" pitchFamily="18" charset="0"/>
                        <a:buChar char="+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Максимальная индивидуализация обучения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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Строгий лимит обучающихся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nstantia" pitchFamily="18" charset="0"/>
                        <a:buChar char="+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Акцент на деятельность, практику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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Объем изучаемого материала небольшой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nstantia" pitchFamily="18" charset="0"/>
                        <a:buChar char="+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Широкие возможности для творчества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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Требуется большое количество времени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nstantia" pitchFamily="18" charset="0"/>
                        <a:buChar char="+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Прочность усвоения материала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"/>
                        <a:tabLst>
                          <a:tab pos="282575" algn="l"/>
                          <a:tab pos="730250" algn="l"/>
                          <a:tab pos="1179513" algn="l"/>
                          <a:tab pos="1628775" algn="l"/>
                          <a:tab pos="2078038" algn="l"/>
                          <a:tab pos="2527300" algn="l"/>
                          <a:tab pos="2976563" algn="l"/>
                          <a:tab pos="3425825" algn="l"/>
                          <a:tab pos="3875088" algn="l"/>
                          <a:tab pos="4324350" algn="l"/>
                          <a:tab pos="4773613" algn="l"/>
                          <a:tab pos="5222875" algn="l"/>
                          <a:tab pos="5672138" algn="l"/>
                          <a:tab pos="6121400" algn="l"/>
                          <a:tab pos="6570663" algn="l"/>
                          <a:tab pos="7019925" algn="l"/>
                          <a:tab pos="7469188" algn="l"/>
                          <a:tab pos="7918450" algn="l"/>
                          <a:tab pos="8367713" algn="l"/>
                          <a:tab pos="8816975" algn="l"/>
                          <a:tab pos="926623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Сложность индивидуального оценивания</a:t>
                      </a:r>
                    </a:p>
                  </a:txBody>
                  <a:tcPr marL="68760" marR="68760" marT="54432" marB="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428625"/>
            <a:ext cx="8229600" cy="14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500" b="1">
                <a:solidFill>
                  <a:srgbClr val="04617B"/>
                </a:solidFill>
                <a:latin typeface="Calibri" pitchFamily="34" charset="0"/>
              </a:rPr>
              <a:t>Вывод</a:t>
            </a:r>
            <a:br>
              <a:rPr lang="ru-RU" sz="4500" b="1">
                <a:solidFill>
                  <a:srgbClr val="04617B"/>
                </a:solidFill>
                <a:latin typeface="Calibri" pitchFamily="34" charset="0"/>
              </a:rPr>
            </a:br>
            <a:endParaRPr lang="ru-RU" sz="4500" b="1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8229600" cy="438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68288" indent="-268288" algn="l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ru-RU" sz="2000">
                <a:solidFill>
                  <a:srgbClr val="000000"/>
                </a:solidFill>
              </a:rPr>
              <a:t>	Применение интерактивных  и активных методов обучения способствует повышению интеллектуальной активности обучающихся и эффективности урока.</a:t>
            </a:r>
          </a:p>
          <a:p>
            <a:pPr marL="268288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endParaRPr lang="ru-RU" sz="2000">
              <a:solidFill>
                <a:srgbClr val="000000"/>
              </a:solidFill>
            </a:endParaRPr>
          </a:p>
          <a:p>
            <a:pPr marL="268288" indent="-268288" algn="l">
              <a:lnSpc>
                <a:spcPct val="80000"/>
              </a:lnSpc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ru-RU" sz="2000">
                <a:solidFill>
                  <a:srgbClr val="000000"/>
                </a:solidFill>
              </a:rPr>
              <a:t>	Использование активных и интерактивных методов обучения помогает выполнить заказ общества,  воспитать и обучить информированного, думающего, умеющего и желающего действовать гражданина.</a:t>
            </a:r>
          </a:p>
          <a:p>
            <a:pPr marL="268288" indent="-268288" algn="l">
              <a:lnSpc>
                <a:spcPct val="80000"/>
              </a:lnSpc>
              <a:spcBef>
                <a:spcPts val="500"/>
              </a:spcBef>
              <a:buClrTx/>
              <a:buSzPct val="95000"/>
              <a:buFontTx/>
              <a:buNone/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endParaRPr lang="ru-RU" sz="2000">
              <a:solidFill>
                <a:srgbClr val="000000"/>
              </a:solidFill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375" y="3716338"/>
            <a:ext cx="3681413" cy="292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888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678863" y="2493963"/>
          <a:ext cx="11112" cy="1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5" imgW="11160" imgH="11160" progId="">
                  <p:embed/>
                </p:oleObj>
              </mc:Choice>
              <mc:Fallback>
                <p:oleObj r:id="rId5" imgW="11160" imgH="111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863" y="2493963"/>
                        <a:ext cx="11112" cy="1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1659285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all" spc="0" normalizeH="0" baseline="0" noProof="0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 к учению проявляется только  тогда, когда есть вдохновение  рождающееся от </a:t>
            </a:r>
            <a:r>
              <a:rPr kumimoji="0" lang="ru-RU" sz="2800" b="1" i="0" u="none" strike="noStrike" kern="0" cap="all" spc="0" normalizeH="0" baseline="0" noProof="0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успеха</a:t>
            </a:r>
            <a:endParaRPr kumimoji="0" lang="ru-RU" sz="2800" b="1" i="0" u="none" strike="noStrike" kern="0" cap="all" spc="0" normalizeH="0" baseline="0" noProof="0" dirty="0">
              <a:ln w="9000" cmpd="sng">
                <a:solidFill>
                  <a:srgbClr val="956251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956251">
                      <a:shade val="20000"/>
                      <a:satMod val="245000"/>
                    </a:srgbClr>
                  </a:gs>
                  <a:gs pos="43000">
                    <a:srgbClr val="956251">
                      <a:satMod val="255000"/>
                    </a:srgbClr>
                  </a:gs>
                  <a:gs pos="48000">
                    <a:srgbClr val="956251">
                      <a:shade val="85000"/>
                      <a:satMod val="255000"/>
                    </a:srgbClr>
                  </a:gs>
                  <a:gs pos="100000">
                    <a:srgbClr val="956251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all" spc="0" normalizeH="0" baseline="0" noProof="0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kumimoji="0" lang="ru-RU" sz="2000" b="1" i="0" u="none" strike="noStrike" kern="0" cap="all" spc="0" normalizeH="0" baseline="0" noProof="0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Сухомлинский В.А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39750" y="1285875"/>
            <a:ext cx="8229600" cy="523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2575" indent="-282575" algn="l">
              <a:lnSpc>
                <a:spcPct val="80000"/>
              </a:lnSpc>
              <a:spcBef>
                <a:spcPts val="400"/>
              </a:spcBef>
              <a:buSzPct val="95000"/>
              <a:buFont typeface="Wingdings" charset="2"/>
              <a:buChar char="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sz="2000">
                <a:solidFill>
                  <a:srgbClr val="000000"/>
                </a:solidFill>
              </a:rPr>
              <a:t>Важно, чтобы </a:t>
            </a:r>
            <a:r>
              <a:rPr lang="ru-RU" sz="2000" b="1" u="sng">
                <a:solidFill>
                  <a:srgbClr val="FF0000"/>
                </a:solidFill>
              </a:rPr>
              <a:t>ученик  не был пассивным объектом воздействия</a:t>
            </a:r>
            <a:r>
              <a:rPr lang="ru-RU" sz="2000">
                <a:solidFill>
                  <a:srgbClr val="000000"/>
                </a:solidFill>
              </a:rPr>
              <a:t>, а мог самостоятельно найти нужную информацию, обменяться мнением со своими сверстниками, участвовать в дискуссии, находить аргументы.</a:t>
            </a:r>
          </a:p>
          <a:p>
            <a:pPr marL="282575" indent="-282575" algn="l">
              <a:lnSpc>
                <a:spcPct val="80000"/>
              </a:lnSpc>
              <a:spcBef>
                <a:spcPts val="400"/>
              </a:spcBef>
              <a:buSzPct val="95000"/>
              <a:buFont typeface="Wingdings" charset="2"/>
              <a:buChar char="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sz="2000">
                <a:solidFill>
                  <a:srgbClr val="000000"/>
                </a:solidFill>
              </a:rPr>
              <a:t>Учение становится полноценным только тогда, когда школьник овладевает</a:t>
            </a:r>
            <a:r>
              <a:rPr lang="ru-RU" sz="2000">
                <a:solidFill>
                  <a:srgbClr val="FF0000"/>
                </a:solidFill>
              </a:rPr>
              <a:t> </a:t>
            </a:r>
            <a:r>
              <a:rPr lang="ru-RU" sz="2000" b="1" u="sng">
                <a:solidFill>
                  <a:srgbClr val="FF0000"/>
                </a:solidFill>
              </a:rPr>
              <a:t>не только знаниями, но и способами их приобретения.</a:t>
            </a:r>
            <a:r>
              <a:rPr lang="ru-RU" sz="2000" b="1" u="sng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	</a:t>
            </a:r>
          </a:p>
          <a:p>
            <a:pPr marL="282575" indent="-282575" algn="l">
              <a:lnSpc>
                <a:spcPct val="80000"/>
              </a:lnSpc>
              <a:spcBef>
                <a:spcPts val="400"/>
              </a:spcBef>
              <a:buSzPct val="95000"/>
              <a:buFont typeface="Wingdings" charset="2"/>
              <a:buChar char="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pPr>
            <a:r>
              <a:rPr lang="ru-RU" sz="2000">
                <a:solidFill>
                  <a:srgbClr val="000000"/>
                </a:solidFill>
              </a:rPr>
              <a:t>Необходимо научить школьников </a:t>
            </a:r>
            <a:r>
              <a:rPr lang="ru-RU" sz="2000" b="1" u="sng">
                <a:solidFill>
                  <a:srgbClr val="FF0000"/>
                </a:solidFill>
              </a:rPr>
              <a:t>ориентироваться в современном обществе</a:t>
            </a:r>
            <a:r>
              <a:rPr lang="ru-RU" sz="2000" b="1" u="sng">
                <a:solidFill>
                  <a:srgbClr val="000000"/>
                </a:solidFill>
              </a:rPr>
              <a:t>,</a:t>
            </a:r>
            <a:r>
              <a:rPr lang="ru-RU" sz="2000">
                <a:solidFill>
                  <a:srgbClr val="000000"/>
                </a:solidFill>
              </a:rPr>
              <a:t> анализировать события, формулировать  собственное мнение, оценивать  и отвечать за свои действия, распределять ответственность.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8220075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Целесообразность применения методов  активного и интерактивного обучения 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r="787" b="7088"/>
          <a:stretch>
            <a:fillRect/>
          </a:stretch>
        </p:blipFill>
        <p:spPr bwMode="auto">
          <a:xfrm>
            <a:off x="928688" y="4214813"/>
            <a:ext cx="3000375" cy="264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 l="2135" t="6232" r="6302" b="10368"/>
          <a:stretch>
            <a:fillRect/>
          </a:stretch>
        </p:blipFill>
        <p:spPr bwMode="auto">
          <a:xfrm>
            <a:off x="4786313" y="4214813"/>
            <a:ext cx="3857625" cy="264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755650" y="6048375"/>
            <a:ext cx="31686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00"/>
                </a:solidFill>
              </a:rPr>
              <a:t>не правильно 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4610100" y="6048375"/>
            <a:ext cx="3490913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B050"/>
                </a:solidFill>
              </a:rPr>
              <a:t>правильно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55650" y="981075"/>
            <a:ext cx="7345363" cy="1541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900" b="1" u="sng">
                <a:solidFill>
                  <a:srgbClr val="FF0000"/>
                </a:solidFill>
                <a:latin typeface="Verdana" pitchFamily="32" charset="0"/>
              </a:rPr>
              <a:t>Пассивные методы </a:t>
            </a:r>
            <a:r>
              <a:rPr lang="ru-RU" sz="1900" b="1">
                <a:solidFill>
                  <a:srgbClr val="330033"/>
                </a:solidFill>
                <a:latin typeface="Verdana" pitchFamily="32" charset="0"/>
              </a:rPr>
              <a:t>:  ученик - объект обучения,</a:t>
            </a:r>
            <a:r>
              <a:rPr lang="ru-RU" sz="1900">
                <a:solidFill>
                  <a:srgbClr val="330033"/>
                </a:solidFill>
                <a:latin typeface="Verdana" pitchFamily="32" charset="0"/>
              </a:rPr>
              <a:t> усваивает и воспроизводит знания, передаваемые учителем - источником знаний. </a:t>
            </a:r>
            <a:br>
              <a:rPr lang="ru-RU" sz="1900">
                <a:solidFill>
                  <a:srgbClr val="330033"/>
                </a:solidFill>
                <a:latin typeface="Verdana" pitchFamily="32" charset="0"/>
              </a:rPr>
            </a:br>
            <a:r>
              <a:rPr lang="ru-RU" sz="1900" b="1" u="sng">
                <a:solidFill>
                  <a:srgbClr val="FF0000"/>
                </a:solidFill>
                <a:latin typeface="Verdana" pitchFamily="32" charset="0"/>
              </a:rPr>
              <a:t>Основные методы</a:t>
            </a:r>
            <a:r>
              <a:rPr lang="ru-RU" sz="1900">
                <a:solidFill>
                  <a:srgbClr val="330033"/>
                </a:solidFill>
                <a:latin typeface="Verdana" pitchFamily="32" charset="0"/>
              </a:rPr>
              <a:t>: лекция, чтение, опрос.</a:t>
            </a:r>
            <a:r>
              <a:rPr lang="ru-RU" sz="1900">
                <a:solidFill>
                  <a:srgbClr val="330033"/>
                </a:solidFill>
                <a:latin typeface="Times New Roman" pitchFamily="18" charset="0"/>
              </a:rPr>
              <a:t/>
            </a:r>
            <a:br>
              <a:rPr lang="ru-RU" sz="1900">
                <a:solidFill>
                  <a:srgbClr val="330033"/>
                </a:solidFill>
                <a:latin typeface="Times New Roman" pitchFamily="18" charset="0"/>
              </a:rPr>
            </a:br>
            <a:endParaRPr lang="ru-RU" sz="1900">
              <a:solidFill>
                <a:srgbClr val="330033"/>
              </a:solidFill>
              <a:latin typeface="Times New Roman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226" y="3068960"/>
            <a:ext cx="4536504" cy="2736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5"/>
          <a:srcRect l="12190" t="11963" r="5249" b="2902"/>
          <a:stretch>
            <a:fillRect/>
          </a:stretch>
        </p:blipFill>
        <p:spPr bwMode="auto">
          <a:xfrm>
            <a:off x="5148064" y="2820988"/>
            <a:ext cx="3538537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23850" y="912813"/>
            <a:ext cx="7993063" cy="180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39725" algn="l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>
                <a:solidFill>
                  <a:srgbClr val="330033"/>
                </a:solidFill>
                <a:latin typeface="Arial" charset="0"/>
              </a:rPr>
              <a:t>     </a:t>
            </a:r>
            <a:r>
              <a:rPr lang="ru-RU" sz="2000" b="1" i="1" u="sng">
                <a:solidFill>
                  <a:srgbClr val="FF0000"/>
                </a:solidFill>
                <a:latin typeface="Arial" charset="0"/>
              </a:rPr>
              <a:t>Активные методы </a:t>
            </a:r>
            <a:r>
              <a:rPr lang="ru-RU" sz="2000" i="1">
                <a:solidFill>
                  <a:srgbClr val="330033"/>
                </a:solidFill>
                <a:latin typeface="Arial" charset="0"/>
              </a:rPr>
              <a:t>:</a:t>
            </a:r>
            <a:r>
              <a:rPr lang="ru-RU" sz="2000" b="1">
                <a:solidFill>
                  <a:srgbClr val="330033"/>
                </a:solidFill>
                <a:latin typeface="Arial" charset="0"/>
              </a:rPr>
              <a:t> ученик – субъект обучения</a:t>
            </a:r>
            <a:r>
              <a:rPr lang="ru-RU" sz="2000">
                <a:solidFill>
                  <a:srgbClr val="330033"/>
                </a:solidFill>
                <a:latin typeface="Arial" charset="0"/>
              </a:rPr>
              <a:t> выполняет творческие задания, вступает в диалог с учителем. </a:t>
            </a:r>
          </a:p>
          <a:p>
            <a:pPr marL="342900" indent="-339725" algn="l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>
                <a:solidFill>
                  <a:srgbClr val="330033"/>
                </a:solidFill>
                <a:latin typeface="Arial" charset="0"/>
              </a:rPr>
              <a:t>     </a:t>
            </a:r>
            <a:r>
              <a:rPr lang="ru-RU" sz="2000" b="1" u="sng">
                <a:solidFill>
                  <a:srgbClr val="FF0000"/>
                </a:solidFill>
                <a:latin typeface="Arial" charset="0"/>
              </a:rPr>
              <a:t>Основные методы</a:t>
            </a:r>
            <a:r>
              <a:rPr lang="ru-RU" sz="2000">
                <a:solidFill>
                  <a:srgbClr val="330033"/>
                </a:solidFill>
                <a:latin typeface="Arial" charset="0"/>
              </a:rPr>
              <a:t>: творческие задания, вопросы от учащегося к учителю и от учителя к ученику.</a:t>
            </a:r>
            <a:br>
              <a:rPr lang="ru-RU" sz="2000">
                <a:solidFill>
                  <a:srgbClr val="330033"/>
                </a:solidFill>
                <a:latin typeface="Arial" charset="0"/>
              </a:rPr>
            </a:br>
            <a:r>
              <a:rPr lang="ru-RU" sz="2000">
                <a:solidFill>
                  <a:srgbClr val="330033"/>
                </a:solidFill>
                <a:latin typeface="Arial" charset="0"/>
              </a:rPr>
              <a:t/>
            </a:r>
            <a:br>
              <a:rPr lang="ru-RU" sz="2000">
                <a:solidFill>
                  <a:srgbClr val="330033"/>
                </a:solidFill>
                <a:latin typeface="Arial" charset="0"/>
              </a:rPr>
            </a:br>
            <a:endParaRPr lang="ru-RU" sz="2000">
              <a:solidFill>
                <a:srgbClr val="330033"/>
              </a:solidFill>
              <a:latin typeface="Arial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636838"/>
            <a:ext cx="3600450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608263"/>
            <a:ext cx="3933825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68313" y="620713"/>
            <a:ext cx="8229600" cy="561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 algn="l">
              <a:spcBef>
                <a:spcPts val="500"/>
              </a:spcBef>
              <a:buClrTx/>
              <a:buSzPct val="9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>
                <a:solidFill>
                  <a:srgbClr val="330033"/>
                </a:solidFill>
                <a:latin typeface="Arial" charset="0"/>
              </a:rPr>
              <a:t>    </a:t>
            </a:r>
            <a:r>
              <a:rPr lang="ru-RU" sz="2000" b="1" u="sng">
                <a:solidFill>
                  <a:srgbClr val="FF0000"/>
                </a:solidFill>
                <a:latin typeface="Arial" charset="0"/>
              </a:rPr>
              <a:t>Интерактивные методы </a:t>
            </a:r>
            <a:r>
              <a:rPr lang="ru-RU" sz="2000" b="1">
                <a:solidFill>
                  <a:srgbClr val="330033"/>
                </a:solidFill>
                <a:latin typeface="Arial" charset="0"/>
              </a:rPr>
              <a:t>– </a:t>
            </a:r>
            <a:r>
              <a:rPr lang="ru-RU" sz="2000">
                <a:solidFill>
                  <a:srgbClr val="330033"/>
                </a:solidFill>
                <a:latin typeface="Arial" charset="0"/>
              </a:rPr>
              <a:t>методы,   построенные на </a:t>
            </a:r>
            <a:r>
              <a:rPr lang="ru-RU" sz="2000" b="1">
                <a:solidFill>
                  <a:srgbClr val="330033"/>
                </a:solidFill>
                <a:latin typeface="Arial" charset="0"/>
              </a:rPr>
              <a:t>взаимодействии всех обучающихся</a:t>
            </a:r>
            <a:r>
              <a:rPr lang="ru-RU" sz="2000">
                <a:solidFill>
                  <a:srgbClr val="330033"/>
                </a:solidFill>
                <a:latin typeface="Arial" charset="0"/>
              </a:rPr>
              <a:t>, включая педагога.</a:t>
            </a:r>
          </a:p>
          <a:p>
            <a:pPr marL="342900" indent="-339725" algn="l">
              <a:spcBef>
                <a:spcPts val="500"/>
              </a:spcBef>
              <a:buClrTx/>
              <a:buSzPct val="9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000">
              <a:solidFill>
                <a:srgbClr val="330033"/>
              </a:solidFill>
              <a:latin typeface="Arial" charset="0"/>
            </a:endParaRPr>
          </a:p>
          <a:p>
            <a:pPr marL="342900" indent="-339725" algn="l">
              <a:spcBef>
                <a:spcPts val="500"/>
              </a:spcBef>
              <a:buClrTx/>
              <a:buSzPct val="9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>
                <a:solidFill>
                  <a:srgbClr val="330033"/>
                </a:solidFill>
                <a:latin typeface="Arial" charset="0"/>
              </a:rPr>
              <a:t>   </a:t>
            </a:r>
            <a:r>
              <a:rPr lang="ru-RU" sz="2000" b="1" u="sng">
                <a:solidFill>
                  <a:srgbClr val="FF0000"/>
                </a:solidFill>
                <a:latin typeface="Arial" charset="0"/>
              </a:rPr>
              <a:t>Основные методы</a:t>
            </a:r>
            <a:r>
              <a:rPr lang="ru-RU" sz="2000" b="1" u="sng">
                <a:solidFill>
                  <a:srgbClr val="330033"/>
                </a:solidFill>
                <a:latin typeface="Arial" charset="0"/>
              </a:rPr>
              <a:t>: </a:t>
            </a:r>
          </a:p>
          <a:p>
            <a:pPr marL="342900" indent="-339725" algn="l">
              <a:spcBef>
                <a:spcPts val="500"/>
              </a:spcBef>
              <a:buClr>
                <a:srgbClr val="B2B2B2"/>
              </a:buClr>
              <a:buSzPct val="9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групповая работа, </a:t>
            </a:r>
          </a:p>
          <a:p>
            <a:pPr marL="342900" indent="-339725" algn="l">
              <a:spcBef>
                <a:spcPts val="500"/>
              </a:spcBef>
              <a:buClr>
                <a:srgbClr val="B2B2B2"/>
              </a:buClr>
              <a:buSzPct val="9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дебаты, </a:t>
            </a:r>
          </a:p>
          <a:p>
            <a:pPr marL="342900" indent="-339725" algn="l">
              <a:spcBef>
                <a:spcPts val="500"/>
              </a:spcBef>
              <a:buClr>
                <a:srgbClr val="B2B2B2"/>
              </a:buClr>
              <a:buSzPct val="9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моделирование, </a:t>
            </a:r>
          </a:p>
          <a:p>
            <a:pPr marL="342900" indent="-339725" algn="l">
              <a:spcBef>
                <a:spcPts val="500"/>
              </a:spcBef>
              <a:buClr>
                <a:srgbClr val="B2B2B2"/>
              </a:buClr>
              <a:buSzPct val="9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ролевые игры, </a:t>
            </a:r>
          </a:p>
          <a:p>
            <a:pPr marL="342900" indent="-339725" algn="l">
              <a:spcBef>
                <a:spcPts val="500"/>
              </a:spcBef>
              <a:buClr>
                <a:srgbClr val="B2B2B2"/>
              </a:buClr>
              <a:buSzPct val="9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дискуссии, </a:t>
            </a:r>
          </a:p>
          <a:p>
            <a:pPr marL="342900" indent="-339725" algn="l">
              <a:spcBef>
                <a:spcPts val="500"/>
              </a:spcBef>
              <a:buClr>
                <a:srgbClr val="B2B2B2"/>
              </a:buClr>
              <a:buSzPct val="9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индивидуальные </a:t>
            </a:r>
          </a:p>
          <a:p>
            <a:pPr marL="342900" indent="-339725" algn="l">
              <a:spcBef>
                <a:spcPts val="500"/>
              </a:spcBef>
              <a:buClr>
                <a:srgbClr val="B2B2B2"/>
              </a:buClr>
              <a:buSzPct val="9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и групповые проекты, </a:t>
            </a:r>
          </a:p>
          <a:p>
            <a:pPr marL="342900" indent="-339725" algn="l">
              <a:spcBef>
                <a:spcPts val="700"/>
              </a:spcBef>
              <a:buClr>
                <a:srgbClr val="B2B2B2"/>
              </a:buClr>
              <a:buSzPct val="9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обсуждения.</a:t>
            </a:r>
            <a:r>
              <a:rPr lang="ru-RU" sz="2800">
                <a:solidFill>
                  <a:srgbClr val="330033"/>
                </a:solidFill>
                <a:latin typeface="Arial" charset="0"/>
              </a:rPr>
              <a:t>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1476375"/>
            <a:ext cx="4773613" cy="468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06489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6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36904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590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3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531</TotalTime>
  <Words>583</Words>
  <Application>Microsoft Office PowerPoint</Application>
  <PresentationFormat>Экран (4:3)</PresentationFormat>
  <Paragraphs>77</Paragraphs>
  <Slides>18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Candara</vt:lpstr>
      <vt:lpstr>Constantia</vt:lpstr>
      <vt:lpstr>Lucida Sans Unicode</vt:lpstr>
      <vt:lpstr>Symbol</vt:lpstr>
      <vt:lpstr>Times New Roman</vt:lpstr>
      <vt:lpstr>Verdana</vt:lpstr>
      <vt:lpstr>Wingdings</vt:lpstr>
      <vt:lpstr>Wingdings 2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ПК-2</cp:lastModifiedBy>
  <cp:revision>60</cp:revision>
  <cp:lastPrinted>1601-01-01T00:00:00Z</cp:lastPrinted>
  <dcterms:created xsi:type="dcterms:W3CDTF">2010-06-06T15:49:05Z</dcterms:created>
  <dcterms:modified xsi:type="dcterms:W3CDTF">2023-03-24T08:35:34Z</dcterms:modified>
</cp:coreProperties>
</file>