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17" r:id="rId1"/>
  </p:sldMasterIdLst>
  <p:sldIdLst>
    <p:sldId id="337" r:id="rId2"/>
    <p:sldId id="256" r:id="rId3"/>
    <p:sldId id="299" r:id="rId4"/>
    <p:sldId id="335" r:id="rId5"/>
    <p:sldId id="275" r:id="rId6"/>
    <p:sldId id="333" r:id="rId7"/>
    <p:sldId id="334" r:id="rId8"/>
    <p:sldId id="336" r:id="rId9"/>
    <p:sldId id="338" r:id="rId10"/>
    <p:sldId id="340" r:id="rId11"/>
    <p:sldId id="341" r:id="rId12"/>
    <p:sldId id="343" r:id="rId13"/>
    <p:sldId id="342" r:id="rId14"/>
    <p:sldId id="339" r:id="rId15"/>
    <p:sldId id="344" r:id="rId16"/>
    <p:sldId id="350" r:id="rId17"/>
    <p:sldId id="345" r:id="rId18"/>
    <p:sldId id="347" r:id="rId19"/>
    <p:sldId id="351" r:id="rId20"/>
    <p:sldId id="348" r:id="rId21"/>
    <p:sldId id="346" r:id="rId22"/>
    <p:sldId id="349" r:id="rId23"/>
    <p:sldId id="352" r:id="rId24"/>
    <p:sldId id="353" r:id="rId25"/>
    <p:sldId id="354" r:id="rId26"/>
    <p:sldId id="355" r:id="rId27"/>
    <p:sldId id="356" r:id="rId28"/>
    <p:sldId id="357" r:id="rId29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 autoAdjust="0"/>
  </p:normalViewPr>
  <p:slideViewPr>
    <p:cSldViewPr snapToGrid="0">
      <p:cViewPr>
        <p:scale>
          <a:sx n="81" d="100"/>
          <a:sy n="81" d="100"/>
        </p:scale>
        <p:origin x="-90" y="2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pPr>
              <a:defRPr/>
            </a:pPr>
            <a:fld id="{917A2B33-0AE9-4809-AE65-42E98AD485EA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E164606-ED56-494C-8F05-A6B009F2C3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5D8864-E992-4508-8775-0BB56AE381E1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4EC19-136B-42A8-811C-FB7B74C3DCF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15B706-195C-4A55-B805-C9E6A8A24D90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F3815A-A8B9-4B73-B62A-CB03F907879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76CD85-0400-49D6-984E-EC57D7F3E50F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C863A3-03B1-4630-8FF2-F7E57EB83F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B7269C-53E5-4066-BA2D-381169F4710B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21CCA3-56AB-4D00-8703-A47BE27D1E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41B658-D4BD-4785-9B11-8CC9D2D24E1E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405523-512C-432F-8957-B13FF9BEA5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742AEC-26CC-4254-9341-6092A8A12A62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83EA0B-343A-4D6C-96F7-5ED16235C5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9040A7-B35A-4D0E-B91E-DA789A3E31A0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C1FF33-CF6C-498A-9B3E-13C44BBDD3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79ABFE-CE47-4389-AC86-05D97664F77B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809E4-9E18-45FA-A4A1-3C48366026F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pPr>
              <a:defRPr/>
            </a:pPr>
            <a:fld id="{2F770795-4611-4D99-A1B7-76782B85462A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>
              <a:defRPr/>
            </a:pPr>
            <a:fld id="{B659D930-9D56-4962-9F25-E1D5FE3472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pPr>
              <a:defRPr/>
            </a:pPr>
            <a:fld id="{8C774BC1-E8C6-48D4-94FC-24794475BB27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>
              <a:defRPr/>
            </a:pPr>
            <a:fld id="{58EF55E0-9221-4DA5-9F84-FFC073CE71F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C4BCF1F6-C135-440E-8064-DE6792ED2C2C}" type="datetimeFigureOut">
              <a:rPr lang="en-US" smtClean="0"/>
              <a:pPr>
                <a:defRPr/>
              </a:pPr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BC37D38D-58AB-4AC6-A86F-345BDBC17F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transition spd="med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8154" y="1066800"/>
            <a:ext cx="9507415" cy="46562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	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Кандымов </a:t>
            </a: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Рустем </a:t>
            </a:r>
            <a:r>
              <a:rPr lang="ru-RU" sz="3600" dirty="0" err="1">
                <a:latin typeface="Times New Roman" pitchFamily="18" charset="0"/>
                <a:ea typeface="Calibri"/>
                <a:cs typeface="Times New Roman" pitchFamily="18" charset="0"/>
              </a:rPr>
              <a:t>Исмаилович</a:t>
            </a: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endParaRPr lang="ru-RU" sz="3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учитель </a:t>
            </a: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истории и обществознания МБОУ «Донская 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школа 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им. </a:t>
            </a:r>
            <a:r>
              <a:rPr lang="ru-RU" sz="3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В.П.Давиденко</a:t>
            </a: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14127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9877" y="1028344"/>
            <a:ext cx="92964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B050"/>
                </a:solidFill>
              </a:rPr>
              <a:t>Пояснение</a:t>
            </a:r>
            <a:endParaRPr lang="ru-RU" sz="2400" dirty="0"/>
          </a:p>
          <a:p>
            <a:pPr algn="ctr"/>
            <a:r>
              <a:rPr lang="ru-RU" b="1" dirty="0" smtClean="0"/>
              <a:t>1</a:t>
            </a:r>
            <a:r>
              <a:rPr lang="ru-RU" b="1" dirty="0"/>
              <a:t>) Деятельность человека имеет сознательный и преобразовательный характер </a:t>
            </a:r>
            <a:r>
              <a:rPr lang="ru-RU" dirty="0"/>
              <a:t>— да, верно.</a:t>
            </a:r>
          </a:p>
          <a:p>
            <a:r>
              <a:rPr lang="ru-RU" b="1" dirty="0"/>
              <a:t>2) Деятельность человека всецело определяется условными рефлексами </a:t>
            </a:r>
            <a:r>
              <a:rPr lang="ru-RU" dirty="0"/>
              <a:t>— нет, неверно, не всецело, она еще и целенаправленна.</a:t>
            </a:r>
          </a:p>
          <a:p>
            <a:r>
              <a:rPr lang="ru-RU" b="1" dirty="0"/>
              <a:t>3) В отличие от поведения животных, деятельность человека ориентирована на удовлетворение потребностей, действующих в данный момент времени</a:t>
            </a:r>
            <a:r>
              <a:rPr lang="ru-RU" dirty="0"/>
              <a:t> — нет, неверно, поведение животных тоже направлено на происходящее в данный момент времени.</a:t>
            </a:r>
          </a:p>
          <a:p>
            <a:r>
              <a:rPr lang="ru-RU" b="1" dirty="0"/>
              <a:t>4) Деятельность человека вызывается социальными потребностями </a:t>
            </a:r>
            <a:r>
              <a:rPr lang="ru-RU" dirty="0"/>
              <a:t>— да, верно.</a:t>
            </a:r>
          </a:p>
          <a:p>
            <a:r>
              <a:rPr lang="ru-RU" b="1" dirty="0"/>
              <a:t>5) Деятельность человека носит волевой и сознательный характер</a:t>
            </a:r>
            <a:r>
              <a:rPr lang="ru-RU" dirty="0"/>
              <a:t> — да, верно.</a:t>
            </a:r>
          </a:p>
          <a:p>
            <a:r>
              <a:rPr lang="ru-RU" dirty="0"/>
              <a:t> </a:t>
            </a:r>
          </a:p>
          <a:p>
            <a:r>
              <a:rPr lang="ru-RU" b="1" dirty="0">
                <a:solidFill>
                  <a:srgbClr val="00B050"/>
                </a:solidFill>
              </a:rPr>
              <a:t>Ответ: 145.</a:t>
            </a:r>
          </a:p>
        </p:txBody>
      </p:sp>
    </p:spTree>
    <p:extLst>
      <p:ext uri="{BB962C8B-B14F-4D97-AF65-F5344CB8AC3E}">
        <p14:creationId xmlns:p14="http://schemas.microsoft.com/office/powerpoint/2010/main" val="128021122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1" y="773723"/>
            <a:ext cx="9602788" cy="46920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ПРИМЕР</a:t>
            </a:r>
          </a:p>
          <a:p>
            <a:pPr marL="0" indent="0">
              <a:buNone/>
            </a:pPr>
            <a:r>
              <a:rPr lang="ru-RU" b="1" dirty="0" smtClean="0"/>
              <a:t>Выберите верные суждения об обществе и запишите цифры, под которыми они указаны.</a:t>
            </a:r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) Общество является частью природы.</a:t>
            </a:r>
          </a:p>
          <a:p>
            <a:pPr marL="0" indent="0">
              <a:buNone/>
            </a:pPr>
            <a:r>
              <a:rPr lang="ru-RU" dirty="0"/>
              <a:t>2) Природа полностью определяет развитие общества.</a:t>
            </a:r>
          </a:p>
          <a:p>
            <a:pPr marL="0" indent="0">
              <a:buNone/>
            </a:pPr>
            <a:r>
              <a:rPr lang="ru-RU" dirty="0"/>
              <a:t>3) Современному обществу свойственно сословное строение.</a:t>
            </a:r>
          </a:p>
          <a:p>
            <a:pPr marL="0" indent="0">
              <a:buNone/>
            </a:pPr>
            <a:r>
              <a:rPr lang="ru-RU" dirty="0"/>
              <a:t>4) Совокупность всех народов, населяющих нашу планету, представляет </a:t>
            </a:r>
            <a:r>
              <a:rPr lang="ru-RU" dirty="0" smtClean="0"/>
              <a:t>собой общество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5) Обществом можно назвать определенный этап исторического развития человечества.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34631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1" y="973017"/>
            <a:ext cx="9602788" cy="483271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B050"/>
                </a:solidFill>
              </a:rPr>
              <a:t>Пояснение </a:t>
            </a:r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) Общество является частью природы — </a:t>
            </a:r>
            <a:r>
              <a:rPr lang="ru-RU" i="1" dirty="0"/>
              <a:t>нет, неверно</a:t>
            </a:r>
            <a:r>
              <a:rPr lang="ru-RU" dirty="0"/>
              <a:t>, общество — это отделившаяся часть природного мира.</a:t>
            </a:r>
          </a:p>
          <a:p>
            <a:pPr marL="0" indent="0">
              <a:buNone/>
            </a:pPr>
            <a:r>
              <a:rPr lang="ru-RU" dirty="0"/>
              <a:t>2) Природа полностью определяет развитие общества — </a:t>
            </a:r>
            <a:r>
              <a:rPr lang="ru-RU" i="1" dirty="0"/>
              <a:t>нет, неверно.</a:t>
            </a:r>
          </a:p>
          <a:p>
            <a:pPr marL="0" indent="0">
              <a:buNone/>
            </a:pPr>
            <a:r>
              <a:rPr lang="ru-RU" dirty="0"/>
              <a:t>3) Современному обществу свойственно сословное строение — </a:t>
            </a:r>
            <a:r>
              <a:rPr lang="ru-RU" i="1" dirty="0"/>
              <a:t>нет, неверно, ему характерно классовое строение.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4) Совокупность всех народов, населяющих нашу планету, представляет собой общество — да, верно.</a:t>
            </a:r>
          </a:p>
          <a:p>
            <a:pPr marL="0" indent="0">
              <a:buNone/>
            </a:pPr>
            <a:r>
              <a:rPr lang="ru-RU" dirty="0"/>
              <a:t>5) Обществом можно назвать определенный этап исторического развития человечества —да, верно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Ответ: 45.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5084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1" y="1031632"/>
            <a:ext cx="9602788" cy="443413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Пример</a:t>
            </a:r>
          </a:p>
          <a:p>
            <a:pPr marL="0" indent="0">
              <a:buNone/>
            </a:pPr>
            <a:r>
              <a:rPr lang="ru-RU" b="1" dirty="0" smtClean="0"/>
              <a:t>Выберите </a:t>
            </a:r>
            <a:r>
              <a:rPr lang="ru-RU" b="1" dirty="0"/>
              <a:t>верные суждения о духовной культуре и запишите цифры, под которыми они указаны.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1) Духовная культура — одна из сфер деятельности человека в обществе.</a:t>
            </a:r>
          </a:p>
          <a:p>
            <a:pPr marL="0" indent="0">
              <a:buNone/>
            </a:pPr>
            <a:r>
              <a:rPr lang="ru-RU" dirty="0"/>
              <a:t>2) Духовная культура включает познавательную деятельность и ее результаты.</a:t>
            </a:r>
          </a:p>
          <a:p>
            <a:pPr marL="0" indent="0">
              <a:buNone/>
            </a:pPr>
            <a:r>
              <a:rPr lang="ru-RU" dirty="0"/>
              <a:t>3) Объектами духовной культуры являются идеология, мораль, </a:t>
            </a:r>
            <a:r>
              <a:rPr lang="ru-RU" dirty="0" smtClean="0"/>
              <a:t>художественное творчество.</a:t>
            </a:r>
          </a:p>
          <a:p>
            <a:pPr marL="0" indent="0">
              <a:buNone/>
            </a:pPr>
            <a:r>
              <a:rPr lang="ru-RU" dirty="0" smtClean="0"/>
              <a:t>4) Духовная культура — это окружающая человека искусственная среда.</a:t>
            </a:r>
          </a:p>
          <a:p>
            <a:pPr marL="0" indent="0">
              <a:buNone/>
            </a:pPr>
            <a:r>
              <a:rPr lang="ru-RU" dirty="0" smtClean="0"/>
              <a:t>5</a:t>
            </a:r>
            <a:r>
              <a:rPr lang="ru-RU" dirty="0"/>
              <a:t>) Духовная культура не связана с другими сферами жизни общества.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02489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1" y="902679"/>
            <a:ext cx="9602788" cy="456308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Пояснение  </a:t>
            </a:r>
          </a:p>
          <a:p>
            <a:pPr marL="0" indent="0">
              <a:buNone/>
            </a:pPr>
            <a:r>
              <a:rPr lang="ru-RU" b="1" dirty="0" smtClean="0"/>
              <a:t>Духовная </a:t>
            </a:r>
            <a:r>
              <a:rPr lang="ru-RU" b="1" dirty="0"/>
              <a:t>культура — это сфера жизни, элементами которой являются идеология, </a:t>
            </a:r>
            <a:r>
              <a:rPr lang="ru-RU" b="1" dirty="0" smtClean="0"/>
              <a:t>мораль</a:t>
            </a:r>
            <a:r>
              <a:rPr lang="ru-RU" b="1" dirty="0"/>
              <a:t>, духовное общение, художественное творчество (искусство) и религия.</a:t>
            </a:r>
          </a:p>
          <a:p>
            <a:pPr marL="0" indent="0">
              <a:buNone/>
            </a:pPr>
            <a:r>
              <a:rPr lang="ru-RU" dirty="0"/>
              <a:t>1) Духовная культура — одна из сфер деятельности человека в обществе — да, верно.</a:t>
            </a:r>
          </a:p>
          <a:p>
            <a:pPr marL="0" indent="0">
              <a:buNone/>
            </a:pPr>
            <a:r>
              <a:rPr lang="ru-RU" dirty="0"/>
              <a:t>2) Духовная культура включает познавательную деятельность и ее результаты — да, верно.</a:t>
            </a:r>
          </a:p>
          <a:p>
            <a:pPr marL="0" indent="0">
              <a:buNone/>
            </a:pPr>
            <a:r>
              <a:rPr lang="ru-RU" dirty="0"/>
              <a:t>3) Объектами духовной культуры являются идеология, мораль, художественное творчество — да, верно.</a:t>
            </a:r>
          </a:p>
          <a:p>
            <a:pPr marL="0" indent="0">
              <a:buNone/>
            </a:pPr>
            <a:r>
              <a:rPr lang="ru-RU" dirty="0"/>
              <a:t>4) Духовная культура — это окружающая человека искусственная среда — нет, неверно.</a:t>
            </a:r>
          </a:p>
          <a:p>
            <a:pPr marL="0" indent="0">
              <a:buNone/>
            </a:pPr>
            <a:r>
              <a:rPr lang="ru-RU" dirty="0"/>
              <a:t>5) Духовная культура не связана с другими сферами жизни общества — нет, неверно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Ответ</a:t>
            </a:r>
            <a:r>
              <a:rPr lang="ru-RU" dirty="0">
                <a:solidFill>
                  <a:srgbClr val="00B050"/>
                </a:solidFill>
              </a:rPr>
              <a:t>: 123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39089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14400"/>
            <a:ext cx="8261873" cy="480866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Пример </a:t>
            </a:r>
          </a:p>
          <a:p>
            <a:pPr marL="0" indent="0">
              <a:buNone/>
            </a:pPr>
            <a:r>
              <a:rPr lang="ru-RU" b="1" dirty="0"/>
              <a:t>Выберите верные суждения о познавательной деятельности человека и запишите цифры, под которыми они указаны.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1) Восприятие является формой рационального познания.</a:t>
            </a:r>
          </a:p>
          <a:p>
            <a:pPr marL="0" indent="0">
              <a:buNone/>
            </a:pPr>
            <a:r>
              <a:rPr lang="ru-RU" dirty="0"/>
              <a:t>2) Истинным считается только то знание, которое не может быть уточнено или опровергнуто в дальнейшем.</a:t>
            </a:r>
          </a:p>
          <a:p>
            <a:pPr marL="0" indent="0">
              <a:buNone/>
            </a:pPr>
            <a:r>
              <a:rPr lang="ru-RU" dirty="0"/>
              <a:t>3) Одним из критериев истины выступает практика.</a:t>
            </a:r>
          </a:p>
          <a:p>
            <a:pPr marL="0" indent="0">
              <a:buNone/>
            </a:pPr>
            <a:r>
              <a:rPr lang="ru-RU" dirty="0"/>
              <a:t>4) Обыденное познание в отличие от научного не ведет к истинному знанию.</a:t>
            </a:r>
          </a:p>
          <a:p>
            <a:pPr marL="0" indent="0">
              <a:buNone/>
            </a:pPr>
            <a:r>
              <a:rPr lang="ru-RU" dirty="0"/>
              <a:t>5) Одной из форм чувственного познания является представление.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0635556"/>
      </p:ext>
    </p:extLst>
  </p:cSld>
  <p:clrMapOvr>
    <a:masterClrMapping/>
  </p:clrMapOvr>
  <p:transition spd="med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84739"/>
            <a:ext cx="8261873" cy="469143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Пояснение.</a:t>
            </a:r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) Восприятие является формой рационального познания — </a:t>
            </a:r>
            <a:r>
              <a:rPr lang="ru-RU" i="1" dirty="0"/>
              <a:t>нет, неверно, чувственного.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2) Истинным считается только то знание, которое не может быть уточнено или опровергнуто в дальнейшем — </a:t>
            </a:r>
            <a:r>
              <a:rPr lang="ru-RU" i="1" dirty="0"/>
              <a:t>нет, неверно, относительная истина может быть опровергнута, данное суждение подходит только к абсолютной истине.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3) Одним из критериев истины выступает практика — </a:t>
            </a:r>
            <a:r>
              <a:rPr lang="ru-RU" i="1" dirty="0"/>
              <a:t>да, верно, является наиболее универсальным критерием истины.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4) Обыденное познание в отличие от научного не ведет к истинному знанию — </a:t>
            </a:r>
            <a:r>
              <a:rPr lang="ru-RU" i="1" dirty="0"/>
              <a:t>нет, неверно, может вести.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5) Одной из форм чувственного познания является представление — </a:t>
            </a:r>
            <a:r>
              <a:rPr lang="ru-RU" i="1" dirty="0"/>
              <a:t>да, верно, наряду с ощущением и восприятием.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Ответ: 35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673829"/>
      </p:ext>
    </p:extLst>
  </p:cSld>
  <p:clrMapOvr>
    <a:masterClrMapping/>
  </p:clrMapOvr>
  <p:transition spd="med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773723"/>
            <a:ext cx="8261873" cy="494934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Пример </a:t>
            </a:r>
          </a:p>
          <a:p>
            <a:pPr marL="0" indent="0">
              <a:buNone/>
            </a:pPr>
            <a:r>
              <a:rPr lang="ru-RU" b="1" dirty="0"/>
              <a:t>Выберите верные суждения об истине и запишите цифры, под которыми они указаны.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1) Критерием истины может быть её признание авторитетными лицами.</a:t>
            </a:r>
          </a:p>
          <a:p>
            <a:pPr marL="0" indent="0">
              <a:buNone/>
            </a:pPr>
            <a:r>
              <a:rPr lang="ru-RU" dirty="0"/>
              <a:t>2) Критерием истины может быть её соответствие ранее открытым законам науки.</a:t>
            </a:r>
          </a:p>
          <a:p>
            <a:pPr marL="0" indent="0">
              <a:buNone/>
            </a:pPr>
            <a:r>
              <a:rPr lang="ru-RU" dirty="0"/>
              <a:t>3) Истину нельзя установить голосованием, она может быть и на стороне меньшинства.</a:t>
            </a:r>
          </a:p>
          <a:p>
            <a:pPr marL="0" indent="0">
              <a:buNone/>
            </a:pPr>
            <a:r>
              <a:rPr lang="ru-RU" dirty="0"/>
              <a:t>4) Истинным признается утверждение, проверенное практикой и опытом многих поколений.</a:t>
            </a:r>
          </a:p>
          <a:p>
            <a:pPr marL="0" indent="0">
              <a:buNone/>
            </a:pPr>
            <a:r>
              <a:rPr lang="ru-RU" dirty="0"/>
              <a:t>5) Истиной не является элемент знаний, который в будущем может быть опровергнут.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154157"/>
      </p:ext>
    </p:extLst>
  </p:cSld>
  <p:clrMapOvr>
    <a:masterClrMapping/>
  </p:clrMapOvr>
  <p:transition spd="med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1569" y="855785"/>
            <a:ext cx="8850923" cy="486728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00B050"/>
                </a:solidFill>
              </a:rPr>
              <a:t>Пояснение</a:t>
            </a:r>
            <a:r>
              <a:rPr lang="ru-RU" sz="2600" b="1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) Критерием истины может быть её признание авторитетными лицами — нет, неверно.</a:t>
            </a:r>
          </a:p>
          <a:p>
            <a:pPr marL="0" indent="0">
              <a:buNone/>
            </a:pPr>
            <a:r>
              <a:rPr lang="ru-RU" dirty="0"/>
              <a:t>2) Критерием истины может быть её соответствие ранее открытым законам науки — да, верно.</a:t>
            </a:r>
          </a:p>
          <a:p>
            <a:pPr marL="0" indent="0">
              <a:buNone/>
            </a:pPr>
            <a:r>
              <a:rPr lang="ru-RU" dirty="0"/>
              <a:t>3) Истину нельзя установить голосованием, она может быть и на стороне меньшинства — да, верно.</a:t>
            </a:r>
          </a:p>
          <a:p>
            <a:pPr marL="0" indent="0">
              <a:buNone/>
            </a:pPr>
            <a:r>
              <a:rPr lang="ru-RU" dirty="0"/>
              <a:t>4) Истинным признается утверждение, проверенное практикой и опытом многих поколений — да, верно.</a:t>
            </a:r>
          </a:p>
          <a:p>
            <a:pPr marL="0" indent="0">
              <a:buNone/>
            </a:pPr>
            <a:r>
              <a:rPr lang="ru-RU" dirty="0"/>
              <a:t>5) Истиной не является элемент знаний, который в будущем может быть опровергнут — нет, неверно.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Ответ: 234.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3818338"/>
      </p:ext>
    </p:extLst>
  </p:cSld>
  <p:clrMapOvr>
    <a:masterClrMapping/>
  </p:clrMapOvr>
  <p:transition spd="med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7785" y="820615"/>
            <a:ext cx="9050215" cy="490245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Пример </a:t>
            </a:r>
          </a:p>
          <a:p>
            <a:pPr marL="0" indent="0">
              <a:buNone/>
            </a:pPr>
            <a:r>
              <a:rPr lang="ru-RU" b="1" dirty="0"/>
              <a:t>Выберите верные суждения об обществе и его институтах и запишите цифры, под которыми они указаны.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1) Общество — это весь окружающий человека материальный мир.</a:t>
            </a:r>
          </a:p>
          <a:p>
            <a:pPr marL="0" indent="0">
              <a:buNone/>
            </a:pPr>
            <a:r>
              <a:rPr lang="ru-RU" dirty="0"/>
              <a:t>2) Под обществом понимают всё население Земли, совокупность всех народов и стран.</a:t>
            </a:r>
          </a:p>
          <a:p>
            <a:pPr marL="0" indent="0">
              <a:buNone/>
            </a:pPr>
            <a:r>
              <a:rPr lang="ru-RU" dirty="0"/>
              <a:t>3) Динамичность социальных институтов проявляется в их обособленности от природы.</a:t>
            </a:r>
          </a:p>
          <a:p>
            <a:pPr marL="0" indent="0">
              <a:buNone/>
            </a:pPr>
            <a:r>
              <a:rPr lang="ru-RU" dirty="0"/>
              <a:t>4) Социальный институт — это исторически сложившаяся устойчивая форма организации совместной деятельности, направленной на удовлетворение базовых потребностей общества.</a:t>
            </a:r>
          </a:p>
          <a:p>
            <a:pPr marL="0" indent="0">
              <a:buNone/>
            </a:pPr>
            <a:r>
              <a:rPr lang="ru-RU" dirty="0"/>
              <a:t>5) Социальные институты являются агентами социализации и социального контроля.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514910"/>
      </p:ext>
    </p:extLst>
  </p:cSld>
  <p:clrMapOvr>
    <a:masterClrMapping/>
  </p:clrMapOvr>
  <p:transition spd="med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Подготовка к ЕГЭ по обществознанию 2022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№ 2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20416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0554" y="879231"/>
            <a:ext cx="9214337" cy="484383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B050"/>
                </a:solidFill>
                <a:latin typeface="Verdana"/>
              </a:rPr>
              <a:t>Пояснение</a:t>
            </a:r>
            <a:r>
              <a:rPr lang="ru-RU" dirty="0" smtClean="0">
                <a:solidFill>
                  <a:srgbClr val="00B050"/>
                </a:solidFill>
                <a:latin typeface="Verdana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1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Общество — это весь окружающий человека материальный мир — нет, неверно, природа — это не общество.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2) Под обществом понимают всё население Земли, совокупность всех народов и стран — да, верно.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3) Динамичность социальных институтов проявляется в их обособленности от природы — нет, неверно, динамичность проявляется в исчезновении одних и появлении других социальных институтов.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4) Социальный институт — это исторически сложившаяся устойчивая форма организации совместной деятельности, направленной на удовлетворение базовых потребностей общества — да, верно.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5) Социальные институты являются агентами социализации и социального контроля — да, верно.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B050"/>
                </a:solidFill>
                <a:latin typeface="Verdana"/>
              </a:rPr>
              <a:t>Ответ: 245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37925"/>
      </p:ext>
    </p:extLst>
  </p:cSld>
  <p:clrMapOvr>
    <a:masterClrMapping/>
  </p:clrMapOvr>
  <p:transition spd="med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7108" y="867508"/>
            <a:ext cx="9272953" cy="485556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Пример </a:t>
            </a:r>
          </a:p>
          <a:p>
            <a:r>
              <a:rPr lang="ru-RU" b="1" dirty="0" smtClean="0"/>
              <a:t>Найдите </a:t>
            </a:r>
            <a:r>
              <a:rPr lang="ru-RU" b="1" dirty="0"/>
              <a:t>в приведенном ниже списке общественные явления. Запишите цифры, под которыми они указаны.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1) возникновение государства</a:t>
            </a:r>
          </a:p>
          <a:p>
            <a:pPr marL="0" indent="0">
              <a:buNone/>
            </a:pPr>
            <a:r>
              <a:rPr lang="ru-RU" dirty="0"/>
              <a:t>2) генетическая предрасположенность к отдельным заболеваниям</a:t>
            </a:r>
          </a:p>
          <a:p>
            <a:pPr marL="0" indent="0">
              <a:buNone/>
            </a:pPr>
            <a:r>
              <a:rPr lang="ru-RU" dirty="0"/>
              <a:t>3) проявления наследственности</a:t>
            </a:r>
          </a:p>
          <a:p>
            <a:pPr marL="0" indent="0">
              <a:buNone/>
            </a:pPr>
            <a:r>
              <a:rPr lang="ru-RU" dirty="0"/>
              <a:t>4) формирование наций</a:t>
            </a:r>
          </a:p>
          <a:p>
            <a:pPr marL="0" indent="0">
              <a:buNone/>
            </a:pPr>
            <a:r>
              <a:rPr lang="ru-RU" dirty="0"/>
              <a:t>5) чувственное восприятие мира</a:t>
            </a:r>
          </a:p>
          <a:p>
            <a:pPr marL="0" indent="0">
              <a:buNone/>
            </a:pPr>
            <a:r>
              <a:rPr lang="ru-RU" dirty="0"/>
              <a:t>6) развитие рынка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611711"/>
      </p:ext>
    </p:extLst>
  </p:cSld>
  <p:clrMapOvr>
    <a:masterClrMapping/>
  </p:clrMapOvr>
  <p:transition spd="med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9169" y="1008185"/>
            <a:ext cx="9085385" cy="471488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B050"/>
                </a:solidFill>
              </a:rPr>
              <a:t>Пояснение </a:t>
            </a:r>
          </a:p>
          <a:p>
            <a:pPr marL="0" indent="0">
              <a:buNone/>
            </a:pPr>
            <a:r>
              <a:rPr lang="ru-RU" dirty="0" smtClean="0"/>
              <a:t>Генетическая </a:t>
            </a:r>
            <a:r>
              <a:rPr lang="ru-RU" dirty="0"/>
              <a:t>предрасположенность к отдельным заболеваниям, проявления наследственности, чувственное восприятие мира относятся к биологическим явлениям.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Ответ</a:t>
            </a:r>
            <a:r>
              <a:rPr lang="ru-RU" dirty="0">
                <a:solidFill>
                  <a:srgbClr val="00B050"/>
                </a:solidFill>
              </a:rPr>
              <a:t>: 146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1869676"/>
      </p:ext>
    </p:extLst>
  </p:cSld>
  <p:clrMapOvr>
    <a:masterClrMapping/>
  </p:clrMapOvr>
  <p:transition spd="med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7107" y="902676"/>
            <a:ext cx="937846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+mn-lt"/>
              </a:rPr>
              <a:t>Пример </a:t>
            </a:r>
          </a:p>
          <a:p>
            <a:r>
              <a:rPr lang="ru-RU" sz="2400" b="1" dirty="0" smtClean="0">
                <a:latin typeface="+mn-lt"/>
              </a:rPr>
              <a:t>Найдите </a:t>
            </a:r>
            <a:r>
              <a:rPr lang="ru-RU" sz="2400" b="1" dirty="0">
                <a:latin typeface="+mn-lt"/>
              </a:rPr>
              <a:t>в приведенном списке черты, присущие постиндустриальному обществу. Запишите цифры, под которыми они указаны.</a:t>
            </a:r>
          </a:p>
          <a:p>
            <a:r>
              <a:rPr lang="ru-RU" sz="2400" dirty="0">
                <a:latin typeface="+mn-lt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n-lt"/>
              </a:rPr>
              <a:t>1) развитие сферы услуг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n-lt"/>
              </a:rPr>
              <a:t>2) рост численности рабочего класса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n-lt"/>
              </a:rPr>
              <a:t>3) отсутствие социальной стратификации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n-lt"/>
              </a:rPr>
              <a:t>4) использование информационных технологий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n-lt"/>
              </a:rPr>
              <a:t>5) новые интеллектуальные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1574058081"/>
      </p:ext>
    </p:extLst>
  </p:cSld>
  <p:clrMapOvr>
    <a:masterClrMapping/>
  </p:clrMapOvr>
  <p:transition spd="med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70892" y="1166843"/>
            <a:ext cx="91674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B050"/>
                </a:solidFill>
                <a:latin typeface="+mn-lt"/>
              </a:rPr>
              <a:t>Пояснение</a:t>
            </a:r>
            <a:r>
              <a:rPr lang="ru-RU" sz="2400" dirty="0" smtClean="0">
                <a:solidFill>
                  <a:srgbClr val="00B050"/>
                </a:solidFill>
                <a:latin typeface="+mn-lt"/>
              </a:rPr>
              <a:t>.</a:t>
            </a:r>
          </a:p>
          <a:p>
            <a:r>
              <a:rPr lang="ru-RU" sz="2000" dirty="0" smtClean="0">
                <a:latin typeface="+mn-lt"/>
              </a:rPr>
              <a:t>1</a:t>
            </a:r>
            <a:r>
              <a:rPr lang="ru-RU" sz="2000" dirty="0">
                <a:latin typeface="+mn-lt"/>
              </a:rPr>
              <a:t>) развитие сферы услуг — </a:t>
            </a:r>
            <a:r>
              <a:rPr lang="ru-RU" sz="2000" i="1" dirty="0">
                <a:latin typeface="+mn-lt"/>
              </a:rPr>
              <a:t>да, верно это признак постиндустриального общества.</a:t>
            </a:r>
            <a:endParaRPr lang="ru-RU" sz="2000" dirty="0">
              <a:latin typeface="+mn-lt"/>
            </a:endParaRPr>
          </a:p>
          <a:p>
            <a:r>
              <a:rPr lang="ru-RU" sz="2000" dirty="0">
                <a:latin typeface="+mn-lt"/>
              </a:rPr>
              <a:t>2) рост численности рабочего класса — </a:t>
            </a:r>
            <a:r>
              <a:rPr lang="ru-RU" sz="2000" i="1" dirty="0">
                <a:latin typeface="+mn-lt"/>
              </a:rPr>
              <a:t>нет, неверно, это признак характерный для индустриального общества.</a:t>
            </a:r>
            <a:endParaRPr lang="ru-RU" sz="2000" dirty="0">
              <a:latin typeface="+mn-lt"/>
            </a:endParaRPr>
          </a:p>
          <a:p>
            <a:r>
              <a:rPr lang="ru-RU" sz="2000" dirty="0">
                <a:latin typeface="+mn-lt"/>
              </a:rPr>
              <a:t>3) отсутствие социальной стратификации — </a:t>
            </a:r>
            <a:r>
              <a:rPr lang="ru-RU" sz="2000" i="1" dirty="0">
                <a:latin typeface="+mn-lt"/>
              </a:rPr>
              <a:t>нет, неверно, такого типа общества по классификации Д. Белла (традиционное, индустриальное, постиндустриальное) не существует; оно есть в марксисткой типологии (первобытное, до появления неравенства, и коммунистическое общество)</a:t>
            </a:r>
            <a:endParaRPr lang="ru-RU" sz="2000" dirty="0">
              <a:latin typeface="+mn-lt"/>
            </a:endParaRPr>
          </a:p>
          <a:p>
            <a:r>
              <a:rPr lang="ru-RU" sz="2000" dirty="0">
                <a:latin typeface="+mn-lt"/>
              </a:rPr>
              <a:t>4) использование информационных технологий — </a:t>
            </a:r>
            <a:r>
              <a:rPr lang="ru-RU" sz="2000" i="1" dirty="0">
                <a:latin typeface="+mn-lt"/>
              </a:rPr>
              <a:t>да, верно это признак постиндустриального общества.</a:t>
            </a:r>
            <a:endParaRPr lang="ru-RU" sz="2000" dirty="0">
              <a:latin typeface="+mn-lt"/>
            </a:endParaRPr>
          </a:p>
          <a:p>
            <a:r>
              <a:rPr lang="ru-RU" sz="2000" dirty="0">
                <a:latin typeface="+mn-lt"/>
              </a:rPr>
              <a:t>5) новые интеллектуальные технологии — </a:t>
            </a:r>
            <a:r>
              <a:rPr lang="ru-RU" sz="2000" i="1" dirty="0">
                <a:latin typeface="+mn-lt"/>
              </a:rPr>
              <a:t>да, верно это признак постиндустриального общества.</a:t>
            </a:r>
            <a:endParaRPr lang="ru-RU" sz="2000" dirty="0">
              <a:latin typeface="+mn-lt"/>
            </a:endParaRPr>
          </a:p>
          <a:p>
            <a:r>
              <a:rPr lang="ru-RU" sz="2000" dirty="0">
                <a:latin typeface="+mn-lt"/>
              </a:rPr>
              <a:t> </a:t>
            </a:r>
          </a:p>
          <a:p>
            <a:r>
              <a:rPr lang="ru-RU" sz="2000" dirty="0">
                <a:solidFill>
                  <a:srgbClr val="00B050"/>
                </a:solidFill>
                <a:latin typeface="+mn-lt"/>
              </a:rPr>
              <a:t>Ответ: 145.</a:t>
            </a:r>
          </a:p>
        </p:txBody>
      </p:sp>
    </p:spTree>
    <p:extLst>
      <p:ext uri="{BB962C8B-B14F-4D97-AF65-F5344CB8AC3E}">
        <p14:creationId xmlns:p14="http://schemas.microsoft.com/office/powerpoint/2010/main" val="1901141831"/>
      </p:ext>
    </p:extLst>
  </p:cSld>
  <p:clrMapOvr>
    <a:masterClrMapping/>
  </p:clrMapOvr>
  <p:transition spd="med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2277" y="902676"/>
            <a:ext cx="930812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+mn-lt"/>
              </a:rPr>
              <a:t>Пример </a:t>
            </a:r>
          </a:p>
          <a:p>
            <a:r>
              <a:rPr lang="ru-RU" sz="2400" b="1" dirty="0" smtClean="0">
                <a:latin typeface="+mn-lt"/>
              </a:rPr>
              <a:t>Найдите </a:t>
            </a:r>
            <a:r>
              <a:rPr lang="ru-RU" sz="2400" b="1" dirty="0">
                <a:latin typeface="+mn-lt"/>
              </a:rPr>
              <a:t>в приведённом ниже списке основные признаки мировых религий. Запишите цифры, под которыми они указаны.</a:t>
            </a:r>
          </a:p>
          <a:p>
            <a:r>
              <a:rPr lang="ru-RU" sz="2400" dirty="0">
                <a:latin typeface="+mn-lt"/>
              </a:rPr>
              <a:t> </a:t>
            </a:r>
          </a:p>
          <a:p>
            <a:r>
              <a:rPr lang="ru-RU" sz="2400" dirty="0">
                <a:latin typeface="+mn-lt"/>
              </a:rPr>
              <a:t>1) большое число последователей во всем мире</a:t>
            </a:r>
          </a:p>
          <a:p>
            <a:r>
              <a:rPr lang="ru-RU" sz="2400" dirty="0">
                <a:latin typeface="+mn-lt"/>
              </a:rPr>
              <a:t>2) основа религиозной жизни отдельных наций</a:t>
            </a:r>
          </a:p>
          <a:p>
            <a:r>
              <a:rPr lang="ru-RU" sz="2400" dirty="0">
                <a:latin typeface="+mn-lt"/>
              </a:rPr>
              <a:t>3) проповедуют </a:t>
            </a:r>
            <a:r>
              <a:rPr lang="ru-RU" sz="2400" dirty="0" err="1">
                <a:latin typeface="+mn-lt"/>
              </a:rPr>
              <a:t>эгалитарность</a:t>
            </a:r>
            <a:endParaRPr lang="ru-RU" sz="2400" dirty="0">
              <a:latin typeface="+mn-lt"/>
            </a:endParaRPr>
          </a:p>
          <a:p>
            <a:r>
              <a:rPr lang="ru-RU" sz="2400" dirty="0">
                <a:latin typeface="+mn-lt"/>
              </a:rPr>
              <a:t>4) стремятся согласовать жизнь с религиозными нормами</a:t>
            </a:r>
          </a:p>
          <a:p>
            <a:r>
              <a:rPr lang="ru-RU" sz="2400" dirty="0">
                <a:latin typeface="+mn-lt"/>
              </a:rPr>
              <a:t>5) вера в достоверность и истинность явлений, принимаемых без доказательств</a:t>
            </a:r>
          </a:p>
          <a:p>
            <a:r>
              <a:rPr lang="ru-RU" sz="2400" dirty="0">
                <a:latin typeface="+mn-lt"/>
              </a:rPr>
              <a:t>6) носят </a:t>
            </a:r>
            <a:r>
              <a:rPr lang="ru-RU" sz="2400" dirty="0" err="1">
                <a:latin typeface="+mn-lt"/>
              </a:rPr>
              <a:t>надэтнический</a:t>
            </a:r>
            <a:r>
              <a:rPr lang="ru-RU" sz="2400" dirty="0">
                <a:latin typeface="+mn-lt"/>
              </a:rPr>
              <a:t> характер, выходя за пределы наций и государств</a:t>
            </a:r>
          </a:p>
        </p:txBody>
      </p:sp>
    </p:spTree>
    <p:extLst>
      <p:ext uri="{BB962C8B-B14F-4D97-AF65-F5344CB8AC3E}">
        <p14:creationId xmlns:p14="http://schemas.microsoft.com/office/powerpoint/2010/main" val="3836260126"/>
      </p:ext>
    </p:extLst>
  </p:cSld>
  <p:clrMapOvr>
    <a:masterClrMapping/>
  </p:clrMapOvr>
  <p:transition spd="med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6061" y="612845"/>
            <a:ext cx="896815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B050"/>
              </a:solidFill>
            </a:endParaRPr>
          </a:p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Пояснение.</a:t>
            </a:r>
          </a:p>
          <a:p>
            <a:r>
              <a:rPr lang="ru-RU" dirty="0" smtClean="0"/>
              <a:t>1</a:t>
            </a:r>
            <a:r>
              <a:rPr lang="ru-RU" dirty="0"/>
              <a:t>) большое число последователей во всем мире — </a:t>
            </a:r>
            <a:r>
              <a:rPr lang="ru-RU" i="1" dirty="0"/>
              <a:t>да, верно, это признак мировых религий.</a:t>
            </a:r>
            <a:endParaRPr lang="ru-RU" dirty="0"/>
          </a:p>
          <a:p>
            <a:r>
              <a:rPr lang="ru-RU" dirty="0"/>
              <a:t>2) основа религиозной жизни отдельных наций — </a:t>
            </a:r>
            <a:r>
              <a:rPr lang="ru-RU" i="1" dirty="0"/>
              <a:t>нет, неверно, это признак национальных религий (иудаизм, </a:t>
            </a:r>
            <a:r>
              <a:rPr lang="ru-RU" i="1" dirty="0" err="1"/>
              <a:t>синоизм</a:t>
            </a:r>
            <a:r>
              <a:rPr lang="ru-RU" i="1" dirty="0"/>
              <a:t> и т.д.)</a:t>
            </a:r>
            <a:endParaRPr lang="ru-RU" dirty="0"/>
          </a:p>
          <a:p>
            <a:r>
              <a:rPr lang="ru-RU" dirty="0"/>
              <a:t>3) проповедуют </a:t>
            </a:r>
            <a:r>
              <a:rPr lang="ru-RU" dirty="0" err="1"/>
              <a:t>эгалитарность</a:t>
            </a:r>
            <a:r>
              <a:rPr lang="ru-RU" dirty="0"/>
              <a:t> — </a:t>
            </a:r>
            <a:r>
              <a:rPr lang="ru-RU" i="1" dirty="0"/>
              <a:t>да, верно, это признак мировых религий. </a:t>
            </a:r>
            <a:r>
              <a:rPr lang="ru-RU" i="1" dirty="0" err="1"/>
              <a:t>Эгалитарность</a:t>
            </a:r>
            <a:r>
              <a:rPr lang="ru-RU" i="1" dirty="0"/>
              <a:t> означает равенство всех верующих перед Богом.</a:t>
            </a:r>
            <a:endParaRPr lang="ru-RU" dirty="0"/>
          </a:p>
          <a:p>
            <a:r>
              <a:rPr lang="ru-RU" dirty="0"/>
              <a:t>4) стремятся согласовать жизнь с религиозными нормами — </a:t>
            </a:r>
            <a:r>
              <a:rPr lang="ru-RU" i="1" dirty="0"/>
              <a:t>нет, неверно, это признак любой религии, а не только мировых.</a:t>
            </a:r>
            <a:endParaRPr lang="ru-RU" dirty="0"/>
          </a:p>
          <a:p>
            <a:r>
              <a:rPr lang="ru-RU" dirty="0"/>
              <a:t>5) вера в достоверность и истинность явлений, принимаемых без доказательств — </a:t>
            </a:r>
            <a:r>
              <a:rPr lang="ru-RU" i="1" dirty="0"/>
              <a:t>нет, неверно, это признак любой религии, а не только мировых.</a:t>
            </a:r>
            <a:endParaRPr lang="ru-RU" dirty="0"/>
          </a:p>
          <a:p>
            <a:r>
              <a:rPr lang="ru-RU" dirty="0"/>
              <a:t>6) носят </a:t>
            </a:r>
            <a:r>
              <a:rPr lang="ru-RU" dirty="0" err="1"/>
              <a:t>надэтнический</a:t>
            </a:r>
            <a:r>
              <a:rPr lang="ru-RU" dirty="0"/>
              <a:t> характер, выходя за пределы наций и государств — </a:t>
            </a:r>
            <a:r>
              <a:rPr lang="ru-RU" i="1" dirty="0"/>
              <a:t>да, верно, это признак мировых религий. </a:t>
            </a:r>
            <a:r>
              <a:rPr lang="ru-RU" i="1" dirty="0" err="1"/>
              <a:t>Надэтнический</a:t>
            </a:r>
            <a:r>
              <a:rPr lang="ru-RU" i="1" dirty="0"/>
              <a:t> означает, что данную религию исповедуют представителю любой нации или народности.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>
                <a:solidFill>
                  <a:srgbClr val="00B050"/>
                </a:solidFill>
              </a:rPr>
              <a:t>Ответ: 136.</a:t>
            </a:r>
          </a:p>
        </p:txBody>
      </p:sp>
    </p:spTree>
    <p:extLst>
      <p:ext uri="{BB962C8B-B14F-4D97-AF65-F5344CB8AC3E}">
        <p14:creationId xmlns:p14="http://schemas.microsoft.com/office/powerpoint/2010/main" val="120294767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3937" y="902676"/>
            <a:ext cx="7971693" cy="32070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dirty="0" smtClean="0">
                <a:latin typeface="Times New Roman"/>
                <a:ea typeface="Times New Roman"/>
                <a:cs typeface="Times New Roman"/>
              </a:rPr>
              <a:t>Знание теории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dirty="0" smtClean="0">
                <a:latin typeface="Times New Roman"/>
                <a:ea typeface="Times New Roman"/>
                <a:cs typeface="Times New Roman"/>
              </a:rPr>
              <a:t>+ </a:t>
            </a:r>
            <a:r>
              <a:rPr lang="ru-RU" sz="4400" dirty="0">
                <a:latin typeface="Times New Roman"/>
                <a:ea typeface="Times New Roman"/>
                <a:cs typeface="Times New Roman"/>
              </a:rPr>
              <a:t>практика </a:t>
            </a:r>
            <a:endParaRPr lang="ru-RU" sz="4400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dirty="0" smtClean="0">
                <a:latin typeface="Times New Roman"/>
                <a:ea typeface="Times New Roman"/>
                <a:cs typeface="Times New Roman"/>
              </a:rPr>
              <a:t>+ </a:t>
            </a:r>
            <a:r>
              <a:rPr lang="ru-RU" sz="4400" dirty="0">
                <a:latin typeface="Times New Roman"/>
                <a:ea typeface="Times New Roman"/>
                <a:cs typeface="Times New Roman"/>
              </a:rPr>
              <a:t>систематическое повторение </a:t>
            </a:r>
            <a:r>
              <a:rPr lang="ru-RU" sz="4400" dirty="0" smtClean="0">
                <a:latin typeface="Times New Roman"/>
                <a:ea typeface="Times New Roman"/>
                <a:cs typeface="Times New Roman"/>
              </a:rPr>
              <a:t>= 100 баллов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632355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85400" y="2967335"/>
            <a:ext cx="74211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634311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1" y="1055078"/>
            <a:ext cx="9602788" cy="441068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Clr>
                <a:srgbClr val="415588"/>
              </a:buClr>
              <a:buNone/>
            </a:pP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 части 1 КИМ исключены задания 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 2 и 20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 нумерации 2021 г</a:t>
            </a:r>
          </a:p>
          <a:p>
            <a:pPr marL="0" indent="0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 КИМ 2022 года в сравнении с КИМ 2021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года.</a:t>
            </a:r>
          </a:p>
          <a:p>
            <a:pPr marL="0" indent="0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10719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1" y="691662"/>
            <a:ext cx="9602788" cy="477410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Изменения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КИМ 2021                                                         КИМ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Выбор обобщающего понятия 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(Выберите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верные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суждения, 							позиции из списка 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сложности задания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Базовый				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Повышенный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Максимальный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балл за выполнение задания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балл						        2(1) балла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Примерное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время выполнения задания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минуты					        7 минут</a:t>
            </a:r>
          </a:p>
        </p:txBody>
      </p:sp>
    </p:spTree>
    <p:extLst>
      <p:ext uri="{BB962C8B-B14F-4D97-AF65-F5344CB8AC3E}">
        <p14:creationId xmlns:p14="http://schemas.microsoft.com/office/powerpoint/2010/main" val="134221181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61292" y="984739"/>
            <a:ext cx="10034955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ea typeface="Calibri"/>
                <a:cs typeface="Times New Roman" pitchFamily="18" charset="0"/>
              </a:rPr>
              <a:t>Задание </a:t>
            </a:r>
            <a:r>
              <a:rPr lang="ru-RU" sz="3600" b="1" dirty="0" smtClean="0">
                <a:solidFill>
                  <a:srgbClr val="FF0000"/>
                </a:solidFill>
                <a:ea typeface="Calibri"/>
                <a:cs typeface="Times New Roman" pitchFamily="18" charset="0"/>
              </a:rPr>
              <a:t>№ 2</a:t>
            </a:r>
            <a:r>
              <a:rPr lang="ru-RU" sz="3600" dirty="0" smtClean="0">
                <a:solidFill>
                  <a:srgbClr val="FF0000"/>
                </a:solidFill>
                <a:ea typeface="Calibri"/>
                <a:cs typeface="Times New Roman" pitchFamily="18" charset="0"/>
              </a:rPr>
              <a:t> </a:t>
            </a:r>
            <a:endParaRPr lang="ru-RU" sz="3600" dirty="0"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ea typeface="Calibri"/>
                <a:cs typeface="Times New Roman" pitchFamily="18" charset="0"/>
              </a:rPr>
              <a:t>Коды проверяемых требований к уровню подготовки (по кодификатору) </a:t>
            </a:r>
            <a:r>
              <a:rPr lang="ru-RU" sz="3600" dirty="0">
                <a:solidFill>
                  <a:srgbClr val="FF0000"/>
                </a:solidFill>
                <a:ea typeface="Calibri"/>
                <a:cs typeface="Times New Roman" pitchFamily="18" charset="0"/>
              </a:rPr>
              <a:t>- 2.1</a:t>
            </a:r>
            <a:endParaRPr lang="ru-RU" sz="3600" dirty="0"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ea typeface="Calibri"/>
                <a:cs typeface="Times New Roman" pitchFamily="18" charset="0"/>
              </a:rPr>
              <a:t> Коды проверяемых элементов содержания (по кодификатору) </a:t>
            </a:r>
            <a:r>
              <a:rPr lang="ru-RU" sz="3600" dirty="0">
                <a:solidFill>
                  <a:srgbClr val="FF0000"/>
                </a:solidFill>
                <a:ea typeface="Calibri"/>
                <a:cs typeface="Times New Roman" pitchFamily="18" charset="0"/>
              </a:rPr>
              <a:t>-</a:t>
            </a:r>
            <a:r>
              <a:rPr lang="ru-RU" sz="3600" dirty="0">
                <a:ea typeface="Calibri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ea typeface="Calibri"/>
                <a:cs typeface="Times New Roman" pitchFamily="18" charset="0"/>
              </a:rPr>
              <a:t>1.1–1.18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3600" dirty="0">
              <a:effectLst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22616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1" y="961294"/>
            <a:ext cx="9602788" cy="4504471"/>
          </a:xfrm>
        </p:spPr>
        <p:txBody>
          <a:bodyPr/>
          <a:lstStyle/>
          <a:p>
            <a:pPr marL="45720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	Правильное 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выполнение заданий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–8, 10, 11, 13–16 оценивается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баллами. Ответы на эти задания оцениваются следующим образом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полное правильное выполнение задания –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балла; 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выполнение задания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 одной ошибкой 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(одной неверно указанной, в том числе лишней, цифрой наряду со всеми верными цифрами)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ИЛИ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неполное выполнение задания 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(отсутствие одной необходимой цифры) </a:t>
            </a:r>
            <a:r>
              <a:rPr lang="ru-RU" sz="2400" b="1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балл; 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неверное выполнение задания (при указании двух или более ошибочных цифр) –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 баллов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914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1" y="855786"/>
            <a:ext cx="9602788" cy="460997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Задания 2–16 представляют традиционные пять тематических модулей обществоведческого курса: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«Человек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общество, включая «Познание и духовную культуру» (задания 2–4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«Экономика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(задания 5–7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«Социальные отношения» (задания 8, 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«Политика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(задания 10, 11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«Правовое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регулирование общественных отношений в Российской Федерации» (задания 12–16).</a:t>
            </a:r>
          </a:p>
        </p:txBody>
      </p:sp>
    </p:spTree>
    <p:extLst>
      <p:ext uri="{BB962C8B-B14F-4D97-AF65-F5344CB8AC3E}">
        <p14:creationId xmlns:p14="http://schemas.microsoft.com/office/powerpoint/2010/main" val="47967306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4369" y="902678"/>
            <a:ext cx="9765324" cy="45630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Необходимо помнить!!!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1. Ответ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каждое из заданий части 1 даётся в виде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последовательности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цифр, записанных без пробелов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разделительных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символов. </a:t>
            </a:r>
          </a:p>
          <a:p>
            <a:pPr marL="0" lv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задании  № 2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может быть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2-х до 4-х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верных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суждений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Хорошо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знать теорию по всем темам кодификатора</a:t>
            </a:r>
          </a:p>
          <a:p>
            <a:pPr marL="0" lv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попадаться в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ловушки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оценочных суждений (слова-маркеры :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только, все, всегда и т.п.)</a:t>
            </a:r>
          </a:p>
        </p:txBody>
      </p:sp>
    </p:spTree>
    <p:extLst>
      <p:ext uri="{BB962C8B-B14F-4D97-AF65-F5344CB8AC3E}">
        <p14:creationId xmlns:p14="http://schemas.microsoft.com/office/powerpoint/2010/main" val="231125140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1" y="808894"/>
            <a:ext cx="9602788" cy="465687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smtClean="0"/>
              <a:t>ПРИМЕР</a:t>
            </a:r>
          </a:p>
          <a:p>
            <a:pPr marL="0" indent="0" algn="ctr">
              <a:buNone/>
            </a:pPr>
            <a:r>
              <a:rPr lang="ru-RU" b="1" dirty="0" smtClean="0"/>
              <a:t>Выберите </a:t>
            </a:r>
            <a:r>
              <a:rPr lang="ru-RU" b="1" dirty="0"/>
              <a:t>верные суждения о деятельности человека и запишите цифры, под которыми они указаны.</a:t>
            </a:r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) Деятельность человека имеет сознательный и преобразовательный характер.</a:t>
            </a:r>
          </a:p>
          <a:p>
            <a:pPr marL="0" indent="0">
              <a:buNone/>
            </a:pPr>
            <a:r>
              <a:rPr lang="ru-RU" dirty="0"/>
              <a:t>2) Деятельность человека всецело определяется условными рефлексами.</a:t>
            </a:r>
          </a:p>
          <a:p>
            <a:pPr marL="0" indent="0">
              <a:buNone/>
            </a:pPr>
            <a:r>
              <a:rPr lang="ru-RU" dirty="0"/>
              <a:t>3) В отличие от поведения животных, деятельность человека ориентирована на удовлетворение потребностей, действующих в данный момент времени.</a:t>
            </a:r>
          </a:p>
          <a:p>
            <a:pPr marL="0" indent="0">
              <a:buNone/>
            </a:pPr>
            <a:r>
              <a:rPr lang="ru-RU" dirty="0"/>
              <a:t>4) Деятельность человека вызывается социальными потребностями.</a:t>
            </a:r>
          </a:p>
          <a:p>
            <a:pPr marL="0" indent="0">
              <a:buNone/>
            </a:pPr>
            <a:r>
              <a:rPr lang="ru-RU" dirty="0"/>
              <a:t>5) Деятельность человека носит волевой и сознательный характер.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02164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1519</TotalTime>
  <Words>738</Words>
  <Application>Microsoft Office PowerPoint</Application>
  <PresentationFormat>Произвольный</PresentationFormat>
  <Paragraphs>182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Кнопка</vt:lpstr>
      <vt:lpstr>Презентация PowerPoint</vt:lpstr>
      <vt:lpstr>Подготовка к ЕГЭ по обществознанию 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ЕГЭ по обществознанию</dc:title>
  <dc:creator>Microsoft</dc:creator>
  <cp:lastModifiedBy>Admin</cp:lastModifiedBy>
  <cp:revision>43</cp:revision>
  <dcterms:created xsi:type="dcterms:W3CDTF">2020-06-05T03:46:19Z</dcterms:created>
  <dcterms:modified xsi:type="dcterms:W3CDTF">2021-10-29T04:41:47Z</dcterms:modified>
</cp:coreProperties>
</file>