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017" r:id="rId1"/>
  </p:sldMasterIdLst>
  <p:sldIdLst>
    <p:sldId id="337" r:id="rId2"/>
    <p:sldId id="256" r:id="rId3"/>
    <p:sldId id="299" r:id="rId4"/>
    <p:sldId id="335" r:id="rId5"/>
    <p:sldId id="275" r:id="rId6"/>
    <p:sldId id="333" r:id="rId7"/>
    <p:sldId id="334" r:id="rId8"/>
    <p:sldId id="336" r:id="rId9"/>
    <p:sldId id="338" r:id="rId10"/>
    <p:sldId id="340" r:id="rId11"/>
    <p:sldId id="341" r:id="rId12"/>
    <p:sldId id="343" r:id="rId13"/>
    <p:sldId id="342" r:id="rId14"/>
    <p:sldId id="339" r:id="rId15"/>
    <p:sldId id="344" r:id="rId16"/>
    <p:sldId id="350" r:id="rId17"/>
    <p:sldId id="345" r:id="rId18"/>
    <p:sldId id="347" r:id="rId19"/>
    <p:sldId id="351" r:id="rId20"/>
    <p:sldId id="348" r:id="rId21"/>
    <p:sldId id="346" r:id="rId22"/>
    <p:sldId id="349" r:id="rId23"/>
    <p:sldId id="352" r:id="rId24"/>
    <p:sldId id="353" r:id="rId25"/>
    <p:sldId id="354" r:id="rId26"/>
    <p:sldId id="355" r:id="rId27"/>
    <p:sldId id="356" r:id="rId28"/>
    <p:sldId id="357" r:id="rId29"/>
  </p:sldIdLst>
  <p:sldSz cx="12192000" cy="6858000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C4B1156A-380E-4F78-BDF5-A606A8083BF9}" styleName="Средний стиль 4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40" autoAdjust="0"/>
    <p:restoredTop sz="94660" autoAdjust="0"/>
  </p:normalViewPr>
  <p:slideViewPr>
    <p:cSldViewPr snapToGrid="0">
      <p:cViewPr>
        <p:scale>
          <a:sx n="81" d="100"/>
          <a:sy n="81" d="100"/>
        </p:scale>
        <p:origin x="-90" y="21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84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12192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1189096" y="5617774"/>
            <a:ext cx="9843913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319937" y="1016990"/>
            <a:ext cx="9572977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320801" y="1009651"/>
            <a:ext cx="9572977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1026029" y="702069"/>
            <a:ext cx="757108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10568399" y="655232"/>
            <a:ext cx="566928" cy="755904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02934" y="1794935"/>
            <a:ext cx="7631291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02934" y="3736622"/>
            <a:ext cx="761623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027569" y="5357593"/>
            <a:ext cx="1618428" cy="365125"/>
          </a:xfrm>
        </p:spPr>
        <p:txBody>
          <a:bodyPr/>
          <a:lstStyle/>
          <a:p>
            <a:pPr>
              <a:defRPr/>
            </a:pPr>
            <a:fld id="{917A2B33-0AE9-4809-AE65-42E98AD485EA}" type="datetimeFigureOut">
              <a:rPr lang="en-US" smtClean="0"/>
              <a:pPr>
                <a:defRPr/>
              </a:pPr>
              <a:t>10/29/2021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565393" y="5357593"/>
            <a:ext cx="6713127" cy="365125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85241" y="5357593"/>
            <a:ext cx="738697" cy="365125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DE164606-ED56-494C-8F05-A6B009F2C32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D5D8864-E992-4508-8775-0BB56AE381E1}" type="datetimeFigureOut">
              <a:rPr lang="en-US" smtClean="0"/>
              <a:pPr>
                <a:defRPr/>
              </a:pPr>
              <a:t>10/29/2021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24EC19-136B-42A8-811C-FB7B74C3DCF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2" y="925691"/>
            <a:ext cx="1907823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30962" y="1106313"/>
            <a:ext cx="6905039" cy="440266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715B706-195C-4A55-B805-C9E6A8A24D90}" type="datetimeFigureOut">
              <a:rPr lang="en-US" smtClean="0"/>
              <a:pPr>
                <a:defRPr/>
              </a:pPr>
              <a:t>10/29/2021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F3815A-A8B9-4B73-B62A-CB03F907879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A76CD85-0400-49D6-984E-EC57D7F3E50F}" type="datetimeFigureOut">
              <a:rPr lang="en-US" smtClean="0"/>
              <a:pPr>
                <a:defRPr/>
              </a:pPr>
              <a:t>10/29/2021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C863A3-03B1-4630-8FF2-F7E57EB83F1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6639" y="2239431"/>
            <a:ext cx="8338725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690" y="3725335"/>
            <a:ext cx="8308623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CB7269C-53E5-4066-BA2D-381169F4710B}" type="datetimeFigureOut">
              <a:rPr lang="en-US" smtClean="0"/>
              <a:pPr>
                <a:defRPr/>
              </a:pPr>
              <a:t>10/29/2021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21CCA3-56AB-4D00-8703-A47BE27D1E5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D41B658-D4BD-4785-9B11-8CC9D2D24E1E}" type="datetimeFigureOut">
              <a:rPr lang="en-US" smtClean="0"/>
              <a:pPr>
                <a:defRPr/>
              </a:pPr>
              <a:t>10/29/2021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405523-512C-432F-8957-B13FF9BEA54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731264" y="2121407"/>
            <a:ext cx="4267200" cy="360273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217920" y="2119313"/>
            <a:ext cx="4267200" cy="36052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ransition spd="med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77160" y="2122312"/>
            <a:ext cx="391936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47559" y="2122311"/>
            <a:ext cx="3925824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1742AEC-26CC-4254-9341-6092A8A12A62}" type="datetimeFigureOut">
              <a:rPr lang="en-US" smtClean="0"/>
              <a:pPr>
                <a:defRPr/>
              </a:pPr>
              <a:t>10/29/2021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83EA0B-343A-4D6C-96F7-5ED16235C57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731264" y="2944368"/>
            <a:ext cx="4303776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6193535" y="2944813"/>
            <a:ext cx="4303776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ransition spd="med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9040A7-B35A-4D0E-B91E-DA789A3E31A0}" type="datetimeFigureOut">
              <a:rPr lang="en-US" smtClean="0"/>
              <a:pPr>
                <a:defRPr/>
              </a:pPr>
              <a:t>10/29/2021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C1FF33-CF6C-498A-9B3E-13C44BBDD34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79ABFE-CE47-4389-AC86-05D97664F77B}" type="datetimeFigureOut">
              <a:rPr lang="en-US" smtClean="0"/>
              <a:pPr>
                <a:defRPr/>
              </a:pPr>
              <a:t>10/29/2021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9809E4-9E18-45FA-A4A1-3C48366026F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12192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842903" y="6058038"/>
            <a:ext cx="10295468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5958497" y="605163"/>
            <a:ext cx="505192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5961889" y="603504"/>
            <a:ext cx="505192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998940" y="576868"/>
            <a:ext cx="505192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999745" y="576072"/>
            <a:ext cx="505192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3161475" y="293953"/>
            <a:ext cx="757108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8467351" y="238675"/>
            <a:ext cx="566928" cy="755904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478635" y="2020043"/>
            <a:ext cx="4086436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6472388" y="1150993"/>
            <a:ext cx="4027723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530834" y="3623748"/>
            <a:ext cx="4065188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8455598" y="5885673"/>
            <a:ext cx="1618428" cy="365125"/>
          </a:xfrm>
        </p:spPr>
        <p:txBody>
          <a:bodyPr/>
          <a:lstStyle/>
          <a:p>
            <a:pPr>
              <a:defRPr/>
            </a:pPr>
            <a:fld id="{2F770795-4611-4D99-A1B7-76782B85462A}" type="datetimeFigureOut">
              <a:rPr lang="en-US" smtClean="0"/>
              <a:pPr>
                <a:defRPr/>
              </a:pPr>
              <a:t>10/29/2021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1219406" y="5829262"/>
            <a:ext cx="4696809" cy="365125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10076418" y="5896962"/>
            <a:ext cx="738697" cy="365125"/>
          </a:xfrm>
        </p:spPr>
        <p:txBody>
          <a:bodyPr/>
          <a:lstStyle/>
          <a:p>
            <a:pPr>
              <a:defRPr/>
            </a:pPr>
            <a:fld id="{B659D930-9D56-4962-9F25-E1D5FE34725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12192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842903" y="6058038"/>
            <a:ext cx="10295468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998940" y="576868"/>
            <a:ext cx="505192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993412" y="575769"/>
            <a:ext cx="505192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5958497" y="605163"/>
            <a:ext cx="505192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5953025" y="603920"/>
            <a:ext cx="505192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3161475" y="293953"/>
            <a:ext cx="757108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8467351" y="238675"/>
            <a:ext cx="566928" cy="755904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475232" y="2020824"/>
            <a:ext cx="408432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6531487" y="1207272"/>
            <a:ext cx="3885151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536192" y="3621024"/>
            <a:ext cx="4059936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8461249" y="5888738"/>
            <a:ext cx="1618428" cy="365125"/>
          </a:xfrm>
        </p:spPr>
        <p:txBody>
          <a:bodyPr/>
          <a:lstStyle/>
          <a:p>
            <a:pPr>
              <a:defRPr/>
            </a:pPr>
            <a:fld id="{8C774BC1-E8C6-48D4-94FC-24794475BB27}" type="datetimeFigureOut">
              <a:rPr lang="en-US" smtClean="0"/>
              <a:pPr>
                <a:defRPr/>
              </a:pPr>
              <a:t>10/29/2021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1219426" y="5831038"/>
            <a:ext cx="4425391" cy="365125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10082786" y="5900027"/>
            <a:ext cx="738697" cy="365125"/>
          </a:xfrm>
        </p:spPr>
        <p:txBody>
          <a:bodyPr/>
          <a:lstStyle/>
          <a:p>
            <a:pPr>
              <a:defRPr/>
            </a:pPr>
            <a:fld id="{58EF55E0-9221-4DA5-9F84-FFC073CE71F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12192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38201" y="6069330"/>
            <a:ext cx="1056132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75360" y="575310"/>
            <a:ext cx="102616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75360" y="576072"/>
            <a:ext cx="102616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724989" y="273091"/>
            <a:ext cx="757108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10914593" y="203675"/>
            <a:ext cx="566928" cy="755904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60031" y="817583"/>
            <a:ext cx="9286993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50721" y="2119257"/>
            <a:ext cx="8261873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06118" y="5809153"/>
            <a:ext cx="16184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pPr>
              <a:defRPr/>
            </a:pPr>
            <a:fld id="{C4BCF1F6-C135-440E-8064-DE6792ED2C2C}" type="datetimeFigureOut">
              <a:rPr lang="en-US" smtClean="0"/>
              <a:pPr>
                <a:defRPr/>
              </a:pPr>
              <a:t>10/29/2021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19202" y="5809153"/>
            <a:ext cx="73869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26937" y="5809153"/>
            <a:ext cx="73869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pPr>
              <a:defRPr/>
            </a:pPr>
            <a:fld id="{BC37D38D-58AB-4AC6-A86F-345BDBC17F1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18" r:id="rId1"/>
    <p:sldLayoutId id="2147484019" r:id="rId2"/>
    <p:sldLayoutId id="2147484020" r:id="rId3"/>
    <p:sldLayoutId id="2147484021" r:id="rId4"/>
    <p:sldLayoutId id="2147484022" r:id="rId5"/>
    <p:sldLayoutId id="2147484023" r:id="rId6"/>
    <p:sldLayoutId id="2147484024" r:id="rId7"/>
    <p:sldLayoutId id="2147484025" r:id="rId8"/>
    <p:sldLayoutId id="2147484026" r:id="rId9"/>
    <p:sldLayoutId id="2147484027" r:id="rId10"/>
    <p:sldLayoutId id="2147484028" r:id="rId11"/>
  </p:sldLayoutIdLst>
  <p:transition spd="med">
    <p:wip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48154" y="1066800"/>
            <a:ext cx="9507415" cy="465626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 smtClean="0">
                <a:latin typeface="Times New Roman" pitchFamily="18" charset="0"/>
                <a:ea typeface="Calibri"/>
                <a:cs typeface="Times New Roman" pitchFamily="18" charset="0"/>
              </a:rPr>
              <a:t>	</a:t>
            </a:r>
            <a:r>
              <a:rPr lang="ru-RU" sz="3600" dirty="0" smtClean="0">
                <a:latin typeface="Times New Roman" pitchFamily="18" charset="0"/>
                <a:ea typeface="Calibri"/>
                <a:cs typeface="Times New Roman" pitchFamily="18" charset="0"/>
              </a:rPr>
              <a:t>Кандымов </a:t>
            </a:r>
            <a:r>
              <a:rPr lang="ru-RU" sz="3600" dirty="0">
                <a:latin typeface="Times New Roman" pitchFamily="18" charset="0"/>
                <a:ea typeface="Calibri"/>
                <a:cs typeface="Times New Roman" pitchFamily="18" charset="0"/>
              </a:rPr>
              <a:t>Рустем </a:t>
            </a:r>
            <a:r>
              <a:rPr lang="ru-RU" sz="3600" dirty="0" err="1">
                <a:latin typeface="Times New Roman" pitchFamily="18" charset="0"/>
                <a:ea typeface="Calibri"/>
                <a:cs typeface="Times New Roman" pitchFamily="18" charset="0"/>
              </a:rPr>
              <a:t>Исмаилович</a:t>
            </a:r>
            <a:r>
              <a:rPr lang="ru-RU" sz="3600" dirty="0">
                <a:latin typeface="Times New Roman" pitchFamily="18" charset="0"/>
                <a:ea typeface="Calibri"/>
                <a:cs typeface="Times New Roman" pitchFamily="18" charset="0"/>
              </a:rPr>
              <a:t>, </a:t>
            </a:r>
            <a:endParaRPr lang="ru-RU" sz="3600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3600" dirty="0" smtClean="0">
                <a:latin typeface="Times New Roman" pitchFamily="18" charset="0"/>
                <a:ea typeface="Calibri"/>
                <a:cs typeface="Times New Roman" pitchFamily="18" charset="0"/>
              </a:rPr>
              <a:t>учитель </a:t>
            </a:r>
            <a:r>
              <a:rPr lang="ru-RU" sz="3600" dirty="0">
                <a:latin typeface="Times New Roman" pitchFamily="18" charset="0"/>
                <a:ea typeface="Calibri"/>
                <a:cs typeface="Times New Roman" pitchFamily="18" charset="0"/>
              </a:rPr>
              <a:t>истории и обществознания МБОУ «Донская </a:t>
            </a:r>
            <a:r>
              <a:rPr lang="ru-RU" sz="3600" dirty="0" smtClean="0">
                <a:latin typeface="Times New Roman" pitchFamily="18" charset="0"/>
                <a:ea typeface="Calibri"/>
                <a:cs typeface="Times New Roman" pitchFamily="18" charset="0"/>
              </a:rPr>
              <a:t>школа </a:t>
            </a:r>
            <a:r>
              <a:rPr lang="ru-RU" sz="3600" dirty="0" smtClean="0">
                <a:latin typeface="Times New Roman" pitchFamily="18" charset="0"/>
                <a:ea typeface="Calibri"/>
                <a:cs typeface="Times New Roman" pitchFamily="18" charset="0"/>
              </a:rPr>
              <a:t>им. </a:t>
            </a:r>
            <a:r>
              <a:rPr lang="ru-RU" sz="3600" dirty="0" err="1" smtClean="0">
                <a:latin typeface="Times New Roman" pitchFamily="18" charset="0"/>
                <a:ea typeface="Calibri"/>
                <a:cs typeface="Times New Roman" pitchFamily="18" charset="0"/>
              </a:rPr>
              <a:t>В.П.Давиденко</a:t>
            </a:r>
            <a:r>
              <a:rPr lang="ru-RU" sz="3600" dirty="0">
                <a:latin typeface="Times New Roman" pitchFamily="18" charset="0"/>
                <a:ea typeface="Calibri"/>
                <a:cs typeface="Times New Roman" pitchFamily="18" charset="0"/>
              </a:rPr>
              <a:t>» 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2141273"/>
      </p:ext>
    </p:extLst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359877" y="1028344"/>
            <a:ext cx="9296400" cy="35086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solidFill>
                  <a:srgbClr val="00B050"/>
                </a:solidFill>
              </a:rPr>
              <a:t>Пояснение</a:t>
            </a:r>
            <a:endParaRPr lang="ru-RU" sz="2400" dirty="0"/>
          </a:p>
          <a:p>
            <a:pPr algn="ctr"/>
            <a:r>
              <a:rPr lang="ru-RU" b="1" dirty="0" smtClean="0"/>
              <a:t>1</a:t>
            </a:r>
            <a:r>
              <a:rPr lang="ru-RU" b="1" dirty="0"/>
              <a:t>) Деятельность человека имеет сознательный и преобразовательный характер </a:t>
            </a:r>
            <a:r>
              <a:rPr lang="ru-RU" dirty="0"/>
              <a:t>— да, верно.</a:t>
            </a:r>
          </a:p>
          <a:p>
            <a:r>
              <a:rPr lang="ru-RU" b="1" dirty="0"/>
              <a:t>2) Деятельность человека всецело определяется условными рефлексами </a:t>
            </a:r>
            <a:r>
              <a:rPr lang="ru-RU" dirty="0"/>
              <a:t>— нет, неверно, не всецело, она еще и целенаправленна.</a:t>
            </a:r>
          </a:p>
          <a:p>
            <a:r>
              <a:rPr lang="ru-RU" b="1" dirty="0"/>
              <a:t>3) В отличие от поведения животных, деятельность человека ориентирована на удовлетворение потребностей, действующих в данный момент времени</a:t>
            </a:r>
            <a:r>
              <a:rPr lang="ru-RU" dirty="0"/>
              <a:t> — нет, неверно, поведение животных тоже направлено на происходящее в данный момент времени.</a:t>
            </a:r>
          </a:p>
          <a:p>
            <a:r>
              <a:rPr lang="ru-RU" b="1" dirty="0"/>
              <a:t>4) Деятельность человека вызывается социальными потребностями </a:t>
            </a:r>
            <a:r>
              <a:rPr lang="ru-RU" dirty="0"/>
              <a:t>— да, верно.</a:t>
            </a:r>
          </a:p>
          <a:p>
            <a:r>
              <a:rPr lang="ru-RU" b="1" dirty="0"/>
              <a:t>5) Деятельность человека носит волевой и сознательный характер</a:t>
            </a:r>
            <a:r>
              <a:rPr lang="ru-RU" dirty="0"/>
              <a:t> — да, верно.</a:t>
            </a:r>
          </a:p>
          <a:p>
            <a:r>
              <a:rPr lang="ru-RU" dirty="0"/>
              <a:t> </a:t>
            </a:r>
          </a:p>
          <a:p>
            <a:r>
              <a:rPr lang="ru-RU" b="1" dirty="0">
                <a:solidFill>
                  <a:srgbClr val="00B050"/>
                </a:solidFill>
              </a:rPr>
              <a:t>Ответ: 145.</a:t>
            </a:r>
          </a:p>
        </p:txBody>
      </p:sp>
    </p:spTree>
    <p:extLst>
      <p:ext uri="{BB962C8B-B14F-4D97-AF65-F5344CB8AC3E}">
        <p14:creationId xmlns:p14="http://schemas.microsoft.com/office/powerpoint/2010/main" val="1280211227"/>
      </p:ext>
    </p:extLst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30301" y="773723"/>
            <a:ext cx="9602788" cy="469204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/>
              <a:t>ПРИМЕР</a:t>
            </a:r>
          </a:p>
          <a:p>
            <a:pPr marL="0" indent="0">
              <a:buNone/>
            </a:pPr>
            <a:r>
              <a:rPr lang="ru-RU" b="1" dirty="0" smtClean="0"/>
              <a:t>Выберите верные суждения об обществе и запишите цифры, под которыми они указаны.</a:t>
            </a:r>
          </a:p>
          <a:p>
            <a:pPr marL="0" indent="0">
              <a:buNone/>
            </a:pPr>
            <a:r>
              <a:rPr lang="ru-RU" dirty="0" smtClean="0"/>
              <a:t>1</a:t>
            </a:r>
            <a:r>
              <a:rPr lang="ru-RU" dirty="0"/>
              <a:t>) Общество является частью природы.</a:t>
            </a:r>
          </a:p>
          <a:p>
            <a:pPr marL="0" indent="0">
              <a:buNone/>
            </a:pPr>
            <a:r>
              <a:rPr lang="ru-RU" dirty="0"/>
              <a:t>2) Природа полностью определяет развитие общества.</a:t>
            </a:r>
          </a:p>
          <a:p>
            <a:pPr marL="0" indent="0">
              <a:buNone/>
            </a:pPr>
            <a:r>
              <a:rPr lang="ru-RU" dirty="0"/>
              <a:t>3) Современному обществу свойственно сословное строение.</a:t>
            </a:r>
          </a:p>
          <a:p>
            <a:pPr marL="0" indent="0">
              <a:buNone/>
            </a:pPr>
            <a:r>
              <a:rPr lang="ru-RU" dirty="0"/>
              <a:t>4) Совокупность всех народов, населяющих нашу планету, представляет </a:t>
            </a:r>
            <a:r>
              <a:rPr lang="ru-RU" dirty="0" smtClean="0"/>
              <a:t>собой общество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5) Обществом можно назвать определенный этап исторического развития человечества.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24346318"/>
      </p:ext>
    </p:extLst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30301" y="973017"/>
            <a:ext cx="9602788" cy="4832717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dirty="0" smtClean="0">
                <a:solidFill>
                  <a:srgbClr val="00B050"/>
                </a:solidFill>
              </a:rPr>
              <a:t>Пояснение </a:t>
            </a:r>
          </a:p>
          <a:p>
            <a:pPr marL="0" indent="0">
              <a:buNone/>
            </a:pPr>
            <a:r>
              <a:rPr lang="ru-RU" dirty="0" smtClean="0"/>
              <a:t>1</a:t>
            </a:r>
            <a:r>
              <a:rPr lang="ru-RU" dirty="0"/>
              <a:t>) Общество является частью природы — </a:t>
            </a:r>
            <a:r>
              <a:rPr lang="ru-RU" i="1" dirty="0"/>
              <a:t>нет, неверно</a:t>
            </a:r>
            <a:r>
              <a:rPr lang="ru-RU" dirty="0"/>
              <a:t>, общество — это отделившаяся часть природного мира.</a:t>
            </a:r>
          </a:p>
          <a:p>
            <a:pPr marL="0" indent="0">
              <a:buNone/>
            </a:pPr>
            <a:r>
              <a:rPr lang="ru-RU" dirty="0"/>
              <a:t>2) Природа полностью определяет развитие общества — </a:t>
            </a:r>
            <a:r>
              <a:rPr lang="ru-RU" i="1" dirty="0"/>
              <a:t>нет, неверно.</a:t>
            </a:r>
          </a:p>
          <a:p>
            <a:pPr marL="0" indent="0">
              <a:buNone/>
            </a:pPr>
            <a:r>
              <a:rPr lang="ru-RU" dirty="0"/>
              <a:t>3) Современному обществу свойственно сословное строение — </a:t>
            </a:r>
            <a:r>
              <a:rPr lang="ru-RU" i="1" dirty="0"/>
              <a:t>нет, неверно, ему характерно классовое строение.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4) Совокупность всех народов, населяющих нашу планету, представляет собой общество — да, верно.</a:t>
            </a:r>
          </a:p>
          <a:p>
            <a:pPr marL="0" indent="0">
              <a:buNone/>
            </a:pPr>
            <a:r>
              <a:rPr lang="ru-RU" dirty="0"/>
              <a:t>5) Обществом можно назвать определенный этап исторического развития человечества —да, верно</a:t>
            </a:r>
            <a:r>
              <a:rPr lang="ru-RU" dirty="0" smtClean="0"/>
              <a:t>.</a:t>
            </a:r>
            <a:endParaRPr lang="ru-RU" dirty="0"/>
          </a:p>
          <a:p>
            <a:pPr marL="0" indent="0">
              <a:buNone/>
            </a:pPr>
            <a:r>
              <a:rPr lang="ru-RU" dirty="0">
                <a:solidFill>
                  <a:srgbClr val="00B050"/>
                </a:solidFill>
              </a:rPr>
              <a:t>Ответ: 45.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2250843"/>
      </p:ext>
    </p:extLst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30301" y="1031632"/>
            <a:ext cx="9602788" cy="4434132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ru-RU" b="1" dirty="0" smtClean="0"/>
              <a:t>Пример</a:t>
            </a:r>
          </a:p>
          <a:p>
            <a:pPr marL="0" indent="0">
              <a:buNone/>
            </a:pPr>
            <a:r>
              <a:rPr lang="ru-RU" b="1" dirty="0" smtClean="0"/>
              <a:t>Выберите </a:t>
            </a:r>
            <a:r>
              <a:rPr lang="ru-RU" b="1" dirty="0"/>
              <a:t>верные суждения о духовной культуре и запишите цифры, под которыми они указаны.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1) Духовная культура — одна из сфер деятельности человека в обществе.</a:t>
            </a:r>
          </a:p>
          <a:p>
            <a:pPr marL="0" indent="0">
              <a:buNone/>
            </a:pPr>
            <a:r>
              <a:rPr lang="ru-RU" dirty="0"/>
              <a:t>2) Духовная культура включает познавательную деятельность и ее результаты.</a:t>
            </a:r>
          </a:p>
          <a:p>
            <a:pPr marL="0" indent="0">
              <a:buNone/>
            </a:pPr>
            <a:r>
              <a:rPr lang="ru-RU" dirty="0"/>
              <a:t>3) Объектами духовной культуры являются идеология, мораль, </a:t>
            </a:r>
            <a:r>
              <a:rPr lang="ru-RU" dirty="0" smtClean="0"/>
              <a:t>художественное творчество.</a:t>
            </a:r>
          </a:p>
          <a:p>
            <a:pPr marL="0" indent="0">
              <a:buNone/>
            </a:pPr>
            <a:r>
              <a:rPr lang="ru-RU" dirty="0" smtClean="0"/>
              <a:t>4) Духовная культура — это окружающая человека искусственная среда.</a:t>
            </a:r>
          </a:p>
          <a:p>
            <a:pPr marL="0" indent="0">
              <a:buNone/>
            </a:pPr>
            <a:r>
              <a:rPr lang="ru-RU" dirty="0" smtClean="0"/>
              <a:t>5</a:t>
            </a:r>
            <a:r>
              <a:rPr lang="ru-RU" dirty="0"/>
              <a:t>) Духовная культура не связана с другими сферами жизни общества.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31024897"/>
      </p:ext>
    </p:extLst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30301" y="902679"/>
            <a:ext cx="9602788" cy="4563087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ru-RU" sz="2800" dirty="0" smtClean="0">
                <a:solidFill>
                  <a:srgbClr val="00B050"/>
                </a:solidFill>
              </a:rPr>
              <a:t>Пояснение  </a:t>
            </a:r>
          </a:p>
          <a:p>
            <a:pPr marL="0" indent="0">
              <a:buNone/>
            </a:pPr>
            <a:r>
              <a:rPr lang="ru-RU" b="1" dirty="0" smtClean="0"/>
              <a:t>Духовная </a:t>
            </a:r>
            <a:r>
              <a:rPr lang="ru-RU" b="1" dirty="0"/>
              <a:t>культура — это сфера жизни, элементами которой являются идеология, </a:t>
            </a:r>
            <a:r>
              <a:rPr lang="ru-RU" b="1" dirty="0" smtClean="0"/>
              <a:t>мораль</a:t>
            </a:r>
            <a:r>
              <a:rPr lang="ru-RU" b="1" dirty="0"/>
              <a:t>, духовное общение, художественное творчество (искусство) и религия.</a:t>
            </a:r>
          </a:p>
          <a:p>
            <a:pPr marL="0" indent="0">
              <a:buNone/>
            </a:pPr>
            <a:r>
              <a:rPr lang="ru-RU" dirty="0"/>
              <a:t>1) Духовная культура — одна из сфер деятельности человека в обществе — да, верно.</a:t>
            </a:r>
          </a:p>
          <a:p>
            <a:pPr marL="0" indent="0">
              <a:buNone/>
            </a:pPr>
            <a:r>
              <a:rPr lang="ru-RU" dirty="0"/>
              <a:t>2) Духовная культура включает познавательную деятельность и ее результаты — да, верно.</a:t>
            </a:r>
          </a:p>
          <a:p>
            <a:pPr marL="0" indent="0">
              <a:buNone/>
            </a:pPr>
            <a:r>
              <a:rPr lang="ru-RU" dirty="0"/>
              <a:t>3) Объектами духовной культуры являются идеология, мораль, художественное творчество — да, верно.</a:t>
            </a:r>
          </a:p>
          <a:p>
            <a:pPr marL="0" indent="0">
              <a:buNone/>
            </a:pPr>
            <a:r>
              <a:rPr lang="ru-RU" dirty="0"/>
              <a:t>4) Духовная культура — это окружающая человека искусственная среда — нет, неверно.</a:t>
            </a:r>
          </a:p>
          <a:p>
            <a:pPr marL="0" indent="0">
              <a:buNone/>
            </a:pPr>
            <a:r>
              <a:rPr lang="ru-RU" dirty="0"/>
              <a:t>5) Духовная культура не связана с другими сферами жизни общества — нет, неверно</a:t>
            </a:r>
            <a:r>
              <a:rPr lang="ru-RU" dirty="0" smtClean="0"/>
              <a:t>.</a:t>
            </a:r>
            <a:r>
              <a:rPr lang="ru-RU" dirty="0"/>
              <a:t> </a:t>
            </a:r>
          </a:p>
          <a:p>
            <a:pPr marL="0" indent="0">
              <a:buNone/>
            </a:pPr>
            <a:endParaRPr lang="ru-RU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ru-RU" dirty="0" smtClean="0">
                <a:solidFill>
                  <a:srgbClr val="00B050"/>
                </a:solidFill>
              </a:rPr>
              <a:t>Ответ</a:t>
            </a:r>
            <a:r>
              <a:rPr lang="ru-RU" dirty="0">
                <a:solidFill>
                  <a:srgbClr val="00B050"/>
                </a:solidFill>
              </a:rPr>
              <a:t>: 123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81390890"/>
      </p:ext>
    </p:extLst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50721" y="914400"/>
            <a:ext cx="8261873" cy="4808669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dirty="0" smtClean="0"/>
              <a:t>Пример </a:t>
            </a:r>
          </a:p>
          <a:p>
            <a:pPr marL="0" indent="0">
              <a:buNone/>
            </a:pPr>
            <a:r>
              <a:rPr lang="ru-RU" b="1" dirty="0"/>
              <a:t>Выберите верные суждения о познавательной деятельности человека и запишите цифры, под которыми они указаны.</a:t>
            </a:r>
          </a:p>
          <a:p>
            <a:pPr marL="0" indent="0">
              <a:buNone/>
            </a:pPr>
            <a:r>
              <a:rPr lang="ru-RU" dirty="0"/>
              <a:t> </a:t>
            </a:r>
          </a:p>
          <a:p>
            <a:pPr marL="0" indent="0">
              <a:buNone/>
            </a:pPr>
            <a:r>
              <a:rPr lang="ru-RU" dirty="0"/>
              <a:t>1) Восприятие является формой рационального познания.</a:t>
            </a:r>
          </a:p>
          <a:p>
            <a:pPr marL="0" indent="0">
              <a:buNone/>
            </a:pPr>
            <a:r>
              <a:rPr lang="ru-RU" dirty="0"/>
              <a:t>2) Истинным считается только то знание, которое не может быть уточнено или опровергнуто в дальнейшем.</a:t>
            </a:r>
          </a:p>
          <a:p>
            <a:pPr marL="0" indent="0">
              <a:buNone/>
            </a:pPr>
            <a:r>
              <a:rPr lang="ru-RU" dirty="0"/>
              <a:t>3) Одним из критериев истины выступает практика.</a:t>
            </a:r>
          </a:p>
          <a:p>
            <a:pPr marL="0" indent="0">
              <a:buNone/>
            </a:pPr>
            <a:r>
              <a:rPr lang="ru-RU" dirty="0"/>
              <a:t>4) Обыденное познание в отличие от научного не ведет к истинному знанию.</a:t>
            </a:r>
          </a:p>
          <a:p>
            <a:pPr marL="0" indent="0">
              <a:buNone/>
            </a:pPr>
            <a:r>
              <a:rPr lang="ru-RU" dirty="0"/>
              <a:t>5) Одной из форм чувственного познания является представление.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00635556"/>
      </p:ext>
    </p:extLst>
  </p:cSld>
  <p:clrMapOvr>
    <a:masterClrMapping/>
  </p:clrMapOvr>
  <p:transition spd="med">
    <p:wip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50721" y="984739"/>
            <a:ext cx="8261873" cy="4691438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ru-RU" sz="2800" dirty="0" smtClean="0">
                <a:solidFill>
                  <a:srgbClr val="00B050"/>
                </a:solidFill>
              </a:rPr>
              <a:t>Пояснение.</a:t>
            </a:r>
          </a:p>
          <a:p>
            <a:pPr marL="0" indent="0">
              <a:buNone/>
            </a:pPr>
            <a:r>
              <a:rPr lang="ru-RU" dirty="0" smtClean="0"/>
              <a:t>1</a:t>
            </a:r>
            <a:r>
              <a:rPr lang="ru-RU" dirty="0"/>
              <a:t>) Восприятие является формой рационального познания — </a:t>
            </a:r>
            <a:r>
              <a:rPr lang="ru-RU" i="1" dirty="0"/>
              <a:t>нет, неверно, чувственного.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2) Истинным считается только то знание, которое не может быть уточнено или опровергнуто в дальнейшем — </a:t>
            </a:r>
            <a:r>
              <a:rPr lang="ru-RU" i="1" dirty="0"/>
              <a:t>нет, неверно, относительная истина может быть опровергнута, данное суждение подходит только к абсолютной истине.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3) Одним из критериев истины выступает практика — </a:t>
            </a:r>
            <a:r>
              <a:rPr lang="ru-RU" i="1" dirty="0"/>
              <a:t>да, верно, является наиболее универсальным критерием истины.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4) Обыденное познание в отличие от научного не ведет к истинному знанию — </a:t>
            </a:r>
            <a:r>
              <a:rPr lang="ru-RU" i="1" dirty="0"/>
              <a:t>нет, неверно, может вести.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5) Одной из форм чувственного познания является представление — </a:t>
            </a:r>
            <a:r>
              <a:rPr lang="ru-RU" i="1" dirty="0"/>
              <a:t>да, верно, наряду с ощущением и восприятием.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 </a:t>
            </a:r>
          </a:p>
          <a:p>
            <a:pPr marL="0" indent="0">
              <a:buNone/>
            </a:pPr>
            <a:r>
              <a:rPr lang="ru-RU" dirty="0">
                <a:solidFill>
                  <a:srgbClr val="00B050"/>
                </a:solidFill>
              </a:rPr>
              <a:t>Ответ: 35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61673829"/>
      </p:ext>
    </p:extLst>
  </p:cSld>
  <p:clrMapOvr>
    <a:masterClrMapping/>
  </p:clrMapOvr>
  <p:transition spd="med">
    <p:wip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50721" y="773723"/>
            <a:ext cx="8261873" cy="4949346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dirty="0" smtClean="0"/>
              <a:t>Пример </a:t>
            </a:r>
          </a:p>
          <a:p>
            <a:pPr marL="0" indent="0">
              <a:buNone/>
            </a:pPr>
            <a:r>
              <a:rPr lang="ru-RU" b="1" dirty="0"/>
              <a:t>Выберите верные суждения об истине и запишите цифры, под которыми они указаны.</a:t>
            </a:r>
          </a:p>
          <a:p>
            <a:pPr marL="0" indent="0">
              <a:buNone/>
            </a:pPr>
            <a:r>
              <a:rPr lang="ru-RU" dirty="0"/>
              <a:t> </a:t>
            </a:r>
          </a:p>
          <a:p>
            <a:pPr marL="0" indent="0">
              <a:buNone/>
            </a:pPr>
            <a:r>
              <a:rPr lang="ru-RU" dirty="0"/>
              <a:t>1) Критерием истины может быть её признание авторитетными лицами.</a:t>
            </a:r>
          </a:p>
          <a:p>
            <a:pPr marL="0" indent="0">
              <a:buNone/>
            </a:pPr>
            <a:r>
              <a:rPr lang="ru-RU" dirty="0"/>
              <a:t>2) Критерием истины может быть её соответствие ранее открытым законам науки.</a:t>
            </a:r>
          </a:p>
          <a:p>
            <a:pPr marL="0" indent="0">
              <a:buNone/>
            </a:pPr>
            <a:r>
              <a:rPr lang="ru-RU" dirty="0"/>
              <a:t>3) Истину нельзя установить голосованием, она может быть и на стороне меньшинства.</a:t>
            </a:r>
          </a:p>
          <a:p>
            <a:pPr marL="0" indent="0">
              <a:buNone/>
            </a:pPr>
            <a:r>
              <a:rPr lang="ru-RU" dirty="0"/>
              <a:t>4) Истинным признается утверждение, проверенное практикой и опытом многих поколений.</a:t>
            </a:r>
          </a:p>
          <a:p>
            <a:pPr marL="0" indent="0">
              <a:buNone/>
            </a:pPr>
            <a:r>
              <a:rPr lang="ru-RU" dirty="0"/>
              <a:t>5) Истиной не является элемент знаний, который в будущем может быть опровергнут.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43154157"/>
      </p:ext>
    </p:extLst>
  </p:cSld>
  <p:clrMapOvr>
    <a:masterClrMapping/>
  </p:clrMapOvr>
  <p:transition spd="med">
    <p:wip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11569" y="855785"/>
            <a:ext cx="8850923" cy="4867284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sz="2600" b="1" dirty="0">
                <a:solidFill>
                  <a:srgbClr val="00B050"/>
                </a:solidFill>
              </a:rPr>
              <a:t>Пояснение</a:t>
            </a:r>
            <a:r>
              <a:rPr lang="ru-RU" sz="2600" b="1" dirty="0" smtClean="0">
                <a:solidFill>
                  <a:srgbClr val="00B050"/>
                </a:solidFill>
              </a:rPr>
              <a:t>.</a:t>
            </a:r>
          </a:p>
          <a:p>
            <a:pPr marL="0" indent="0">
              <a:buNone/>
            </a:pPr>
            <a:r>
              <a:rPr lang="ru-RU" dirty="0" smtClean="0"/>
              <a:t>1</a:t>
            </a:r>
            <a:r>
              <a:rPr lang="ru-RU" dirty="0"/>
              <a:t>) Критерием истины может быть её признание авторитетными лицами — нет, неверно.</a:t>
            </a:r>
          </a:p>
          <a:p>
            <a:pPr marL="0" indent="0">
              <a:buNone/>
            </a:pPr>
            <a:r>
              <a:rPr lang="ru-RU" dirty="0"/>
              <a:t>2) Критерием истины может быть её соответствие ранее открытым законам науки — да, верно.</a:t>
            </a:r>
          </a:p>
          <a:p>
            <a:pPr marL="0" indent="0">
              <a:buNone/>
            </a:pPr>
            <a:r>
              <a:rPr lang="ru-RU" dirty="0"/>
              <a:t>3) Истину нельзя установить голосованием, она может быть и на стороне меньшинства — да, верно.</a:t>
            </a:r>
          </a:p>
          <a:p>
            <a:pPr marL="0" indent="0">
              <a:buNone/>
            </a:pPr>
            <a:r>
              <a:rPr lang="ru-RU" dirty="0"/>
              <a:t>4) Истинным признается утверждение, проверенное практикой и опытом многих поколений — да, верно.</a:t>
            </a:r>
          </a:p>
          <a:p>
            <a:pPr marL="0" indent="0">
              <a:buNone/>
            </a:pPr>
            <a:r>
              <a:rPr lang="ru-RU" dirty="0"/>
              <a:t>5) Истиной не является элемент знаний, который в будущем может быть опровергнут — нет, неверно.</a:t>
            </a:r>
          </a:p>
          <a:p>
            <a:pPr marL="0" indent="0">
              <a:buNone/>
            </a:pPr>
            <a:r>
              <a:rPr lang="ru-RU" dirty="0"/>
              <a:t> </a:t>
            </a:r>
          </a:p>
          <a:p>
            <a:pPr marL="0" indent="0">
              <a:buNone/>
            </a:pPr>
            <a:r>
              <a:rPr lang="ru-RU" dirty="0">
                <a:solidFill>
                  <a:srgbClr val="00B050"/>
                </a:solidFill>
              </a:rPr>
              <a:t>Ответ: 234.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73818338"/>
      </p:ext>
    </p:extLst>
  </p:cSld>
  <p:clrMapOvr>
    <a:masterClrMapping/>
  </p:clrMapOvr>
  <p:transition spd="med">
    <p:wip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17785" y="820615"/>
            <a:ext cx="9050215" cy="4902454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ru-RU" dirty="0" smtClean="0"/>
              <a:t>Пример </a:t>
            </a:r>
          </a:p>
          <a:p>
            <a:pPr marL="0" indent="0">
              <a:buNone/>
            </a:pPr>
            <a:r>
              <a:rPr lang="ru-RU" b="1" dirty="0"/>
              <a:t>Выберите верные суждения об обществе и его институтах и запишите цифры, под которыми они указаны.</a:t>
            </a:r>
          </a:p>
          <a:p>
            <a:pPr marL="0" indent="0">
              <a:buNone/>
            </a:pPr>
            <a:r>
              <a:rPr lang="ru-RU" dirty="0"/>
              <a:t> </a:t>
            </a:r>
          </a:p>
          <a:p>
            <a:pPr marL="0" indent="0">
              <a:buNone/>
            </a:pPr>
            <a:r>
              <a:rPr lang="ru-RU" dirty="0"/>
              <a:t>1) Общество — это весь окружающий человека материальный мир.</a:t>
            </a:r>
          </a:p>
          <a:p>
            <a:pPr marL="0" indent="0">
              <a:buNone/>
            </a:pPr>
            <a:r>
              <a:rPr lang="ru-RU" dirty="0"/>
              <a:t>2) Под обществом понимают всё население Земли, совокупность всех народов и стран.</a:t>
            </a:r>
          </a:p>
          <a:p>
            <a:pPr marL="0" indent="0">
              <a:buNone/>
            </a:pPr>
            <a:r>
              <a:rPr lang="ru-RU" dirty="0"/>
              <a:t>3) Динамичность социальных институтов проявляется в их обособленности от природы.</a:t>
            </a:r>
          </a:p>
          <a:p>
            <a:pPr marL="0" indent="0">
              <a:buNone/>
            </a:pPr>
            <a:r>
              <a:rPr lang="ru-RU" dirty="0"/>
              <a:t>4) Социальный институт — это исторически сложившаяся устойчивая форма организации совместной деятельности, направленной на удовлетворение базовых потребностей общества.</a:t>
            </a:r>
          </a:p>
          <a:p>
            <a:pPr marL="0" indent="0">
              <a:buNone/>
            </a:pPr>
            <a:r>
              <a:rPr lang="ru-RU" dirty="0"/>
              <a:t>5) Социальные институты являются агентами социализации и социального контроля.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75514910"/>
      </p:ext>
    </p:extLst>
  </p:cSld>
  <p:clrMapOvr>
    <a:masterClrMapping/>
  </p:clrMapOvr>
  <p:transition spd="med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Подготовка к ЕГЭ по обществознанию 2022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Задание 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№ 2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0204164"/>
      </p:ext>
    </p:extLst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00554" y="879231"/>
            <a:ext cx="9214337" cy="4843838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ru-RU" dirty="0">
                <a:solidFill>
                  <a:srgbClr val="00B050"/>
                </a:solidFill>
                <a:latin typeface="Verdana"/>
              </a:rPr>
              <a:t>Пояснение</a:t>
            </a:r>
            <a:r>
              <a:rPr lang="ru-RU" dirty="0" smtClean="0">
                <a:solidFill>
                  <a:srgbClr val="00B050"/>
                </a:solidFill>
                <a:latin typeface="Verdana"/>
              </a:rPr>
              <a:t>.</a:t>
            </a:r>
          </a:p>
          <a:p>
            <a:pPr marL="0" indent="0" algn="just">
              <a:buNone/>
            </a:pPr>
            <a:r>
              <a:rPr lang="ru-RU" dirty="0" smtClean="0">
                <a:solidFill>
                  <a:srgbClr val="000000"/>
                </a:solidFill>
                <a:latin typeface="Verdana"/>
              </a:rPr>
              <a:t>1</a:t>
            </a:r>
            <a:r>
              <a:rPr lang="ru-RU" dirty="0">
                <a:solidFill>
                  <a:srgbClr val="000000"/>
                </a:solidFill>
                <a:latin typeface="Verdana"/>
              </a:rPr>
              <a:t>) Общество — это весь окружающий человека материальный мир — нет, неверно, природа — это не общество.</a:t>
            </a:r>
          </a:p>
          <a:p>
            <a:pPr marL="0" indent="0" algn="just">
              <a:buNone/>
            </a:pPr>
            <a:r>
              <a:rPr lang="ru-RU" dirty="0">
                <a:solidFill>
                  <a:srgbClr val="000000"/>
                </a:solidFill>
                <a:latin typeface="Verdana"/>
              </a:rPr>
              <a:t>2) Под обществом понимают всё население Земли, совокупность всех народов и стран — да, верно.</a:t>
            </a:r>
          </a:p>
          <a:p>
            <a:pPr marL="0" indent="0" algn="just">
              <a:buNone/>
            </a:pPr>
            <a:r>
              <a:rPr lang="ru-RU" dirty="0">
                <a:solidFill>
                  <a:srgbClr val="000000"/>
                </a:solidFill>
                <a:latin typeface="Verdana"/>
              </a:rPr>
              <a:t>3) Динамичность социальных институтов проявляется в их обособленности от природы — нет, неверно, динамичность проявляется в исчезновении одних и появлении других социальных институтов.</a:t>
            </a:r>
          </a:p>
          <a:p>
            <a:pPr marL="0" indent="0" algn="just">
              <a:buNone/>
            </a:pPr>
            <a:r>
              <a:rPr lang="ru-RU" dirty="0">
                <a:solidFill>
                  <a:srgbClr val="000000"/>
                </a:solidFill>
                <a:latin typeface="Verdana"/>
              </a:rPr>
              <a:t>4) Социальный институт — это исторически сложившаяся устойчивая форма организации совместной деятельности, направленной на удовлетворение базовых потребностей общества — да, верно.</a:t>
            </a:r>
          </a:p>
          <a:p>
            <a:pPr marL="0" indent="0" algn="just">
              <a:buNone/>
            </a:pPr>
            <a:r>
              <a:rPr lang="ru-RU" dirty="0">
                <a:solidFill>
                  <a:srgbClr val="000000"/>
                </a:solidFill>
                <a:latin typeface="Verdana"/>
              </a:rPr>
              <a:t>5) Социальные институты являются агентами социализации и социального контроля — да, верно.</a:t>
            </a:r>
          </a:p>
          <a:p>
            <a:pPr marL="0" indent="0" algn="just">
              <a:buNone/>
            </a:pPr>
            <a:r>
              <a:rPr lang="ru-RU" dirty="0">
                <a:solidFill>
                  <a:srgbClr val="000000"/>
                </a:solidFill>
                <a:latin typeface="Verdana"/>
              </a:rPr>
              <a:t> </a:t>
            </a:r>
          </a:p>
          <a:p>
            <a:pPr marL="0" indent="0" algn="just">
              <a:buNone/>
            </a:pPr>
            <a:r>
              <a:rPr lang="ru-RU" dirty="0">
                <a:solidFill>
                  <a:srgbClr val="00B050"/>
                </a:solidFill>
                <a:latin typeface="Verdana"/>
              </a:rPr>
              <a:t>Ответ: 245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6537925"/>
      </p:ext>
    </p:extLst>
  </p:cSld>
  <p:clrMapOvr>
    <a:masterClrMapping/>
  </p:clrMapOvr>
  <p:transition spd="med">
    <p:wip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77108" y="867508"/>
            <a:ext cx="9272953" cy="4855561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/>
              <a:t>Пример </a:t>
            </a:r>
          </a:p>
          <a:p>
            <a:r>
              <a:rPr lang="ru-RU" b="1" dirty="0" smtClean="0"/>
              <a:t>Найдите </a:t>
            </a:r>
            <a:r>
              <a:rPr lang="ru-RU" b="1" dirty="0"/>
              <a:t>в приведенном ниже списке общественные явления. Запишите цифры, под которыми они указаны.</a:t>
            </a:r>
          </a:p>
          <a:p>
            <a:pPr marL="0" indent="0">
              <a:buNone/>
            </a:pPr>
            <a:r>
              <a:rPr lang="ru-RU" dirty="0"/>
              <a:t> </a:t>
            </a:r>
          </a:p>
          <a:p>
            <a:pPr marL="0" indent="0">
              <a:buNone/>
            </a:pPr>
            <a:r>
              <a:rPr lang="ru-RU" dirty="0"/>
              <a:t>1) возникновение государства</a:t>
            </a:r>
          </a:p>
          <a:p>
            <a:pPr marL="0" indent="0">
              <a:buNone/>
            </a:pPr>
            <a:r>
              <a:rPr lang="ru-RU" dirty="0"/>
              <a:t>2) генетическая предрасположенность к отдельным заболеваниям</a:t>
            </a:r>
          </a:p>
          <a:p>
            <a:pPr marL="0" indent="0">
              <a:buNone/>
            </a:pPr>
            <a:r>
              <a:rPr lang="ru-RU" dirty="0"/>
              <a:t>3) проявления наследственности</a:t>
            </a:r>
          </a:p>
          <a:p>
            <a:pPr marL="0" indent="0">
              <a:buNone/>
            </a:pPr>
            <a:r>
              <a:rPr lang="ru-RU" dirty="0"/>
              <a:t>4) формирование наций</a:t>
            </a:r>
          </a:p>
          <a:p>
            <a:pPr marL="0" indent="0">
              <a:buNone/>
            </a:pPr>
            <a:r>
              <a:rPr lang="ru-RU" dirty="0"/>
              <a:t>5) чувственное восприятие мира</a:t>
            </a:r>
          </a:p>
          <a:p>
            <a:pPr marL="0" indent="0">
              <a:buNone/>
            </a:pPr>
            <a:r>
              <a:rPr lang="ru-RU" dirty="0"/>
              <a:t>6) развитие рынка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50611711"/>
      </p:ext>
    </p:extLst>
  </p:cSld>
  <p:clrMapOvr>
    <a:masterClrMapping/>
  </p:clrMapOvr>
  <p:transition spd="med">
    <p:wip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59169" y="1008185"/>
            <a:ext cx="9085385" cy="4714884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>
                <a:solidFill>
                  <a:srgbClr val="00B050"/>
                </a:solidFill>
              </a:rPr>
              <a:t>Пояснение </a:t>
            </a:r>
          </a:p>
          <a:p>
            <a:pPr marL="0" indent="0">
              <a:buNone/>
            </a:pPr>
            <a:r>
              <a:rPr lang="ru-RU" dirty="0" smtClean="0"/>
              <a:t>Генетическая </a:t>
            </a:r>
            <a:r>
              <a:rPr lang="ru-RU" dirty="0"/>
              <a:t>предрасположенность к отдельным заболеваниям, проявления наследственности, чувственное восприятие мира относятся к биологическим явлениям.</a:t>
            </a:r>
          </a:p>
          <a:p>
            <a:pPr marL="0" indent="0">
              <a:buNone/>
            </a:pPr>
            <a:r>
              <a:rPr lang="ru-RU" dirty="0"/>
              <a:t> </a:t>
            </a:r>
          </a:p>
          <a:p>
            <a:pPr marL="0" indent="0">
              <a:buNone/>
            </a:pPr>
            <a:endParaRPr lang="ru-RU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ru-RU" dirty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ru-RU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ru-RU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ru-RU" dirty="0" smtClean="0">
                <a:solidFill>
                  <a:srgbClr val="00B050"/>
                </a:solidFill>
              </a:rPr>
              <a:t>Ответ</a:t>
            </a:r>
            <a:r>
              <a:rPr lang="ru-RU" dirty="0">
                <a:solidFill>
                  <a:srgbClr val="00B050"/>
                </a:solidFill>
              </a:rPr>
              <a:t>: 146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21869676"/>
      </p:ext>
    </p:extLst>
  </p:cSld>
  <p:clrMapOvr>
    <a:masterClrMapping/>
  </p:clrMapOvr>
  <p:transition spd="med">
    <p:wip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77107" y="902676"/>
            <a:ext cx="9378461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latin typeface="+mn-lt"/>
              </a:rPr>
              <a:t>Пример </a:t>
            </a:r>
          </a:p>
          <a:p>
            <a:r>
              <a:rPr lang="ru-RU" sz="2400" b="1" dirty="0" smtClean="0">
                <a:latin typeface="+mn-lt"/>
              </a:rPr>
              <a:t>Найдите </a:t>
            </a:r>
            <a:r>
              <a:rPr lang="ru-RU" sz="2400" b="1" dirty="0">
                <a:latin typeface="+mn-lt"/>
              </a:rPr>
              <a:t>в приведенном списке черты, присущие постиндустриальному обществу. Запишите цифры, под которыми они указаны.</a:t>
            </a:r>
          </a:p>
          <a:p>
            <a:r>
              <a:rPr lang="ru-RU" sz="2400" dirty="0">
                <a:latin typeface="+mn-lt"/>
              </a:rPr>
              <a:t> </a:t>
            </a:r>
          </a:p>
          <a:p>
            <a:pPr>
              <a:lnSpc>
                <a:spcPct val="150000"/>
              </a:lnSpc>
            </a:pPr>
            <a:r>
              <a:rPr lang="ru-RU" sz="2400" dirty="0">
                <a:latin typeface="+mn-lt"/>
              </a:rPr>
              <a:t>1) развитие сферы услуг</a:t>
            </a:r>
          </a:p>
          <a:p>
            <a:pPr>
              <a:lnSpc>
                <a:spcPct val="150000"/>
              </a:lnSpc>
            </a:pPr>
            <a:r>
              <a:rPr lang="ru-RU" sz="2400" dirty="0">
                <a:latin typeface="+mn-lt"/>
              </a:rPr>
              <a:t>2) рост численности рабочего класса</a:t>
            </a:r>
          </a:p>
          <a:p>
            <a:pPr>
              <a:lnSpc>
                <a:spcPct val="150000"/>
              </a:lnSpc>
            </a:pPr>
            <a:r>
              <a:rPr lang="ru-RU" sz="2400" dirty="0">
                <a:latin typeface="+mn-lt"/>
              </a:rPr>
              <a:t>3) отсутствие социальной стратификации</a:t>
            </a:r>
          </a:p>
          <a:p>
            <a:pPr>
              <a:lnSpc>
                <a:spcPct val="150000"/>
              </a:lnSpc>
            </a:pPr>
            <a:r>
              <a:rPr lang="ru-RU" sz="2400" dirty="0">
                <a:latin typeface="+mn-lt"/>
              </a:rPr>
              <a:t>4) использование информационных технологий</a:t>
            </a:r>
          </a:p>
          <a:p>
            <a:pPr>
              <a:lnSpc>
                <a:spcPct val="150000"/>
              </a:lnSpc>
            </a:pPr>
            <a:r>
              <a:rPr lang="ru-RU" sz="2400" dirty="0">
                <a:latin typeface="+mn-lt"/>
              </a:rPr>
              <a:t>5) новые интеллектуальные технологии</a:t>
            </a:r>
          </a:p>
        </p:txBody>
      </p:sp>
    </p:spTree>
    <p:extLst>
      <p:ext uri="{BB962C8B-B14F-4D97-AF65-F5344CB8AC3E}">
        <p14:creationId xmlns:p14="http://schemas.microsoft.com/office/powerpoint/2010/main" val="1574058081"/>
      </p:ext>
    </p:extLst>
  </p:cSld>
  <p:clrMapOvr>
    <a:masterClrMapping/>
  </p:clrMapOvr>
  <p:transition spd="med">
    <p:wip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570892" y="1166843"/>
            <a:ext cx="9167446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>
                <a:solidFill>
                  <a:srgbClr val="00B050"/>
                </a:solidFill>
                <a:latin typeface="+mn-lt"/>
              </a:rPr>
              <a:t>Пояснение</a:t>
            </a:r>
            <a:r>
              <a:rPr lang="ru-RU" sz="2400" dirty="0" smtClean="0">
                <a:solidFill>
                  <a:srgbClr val="00B050"/>
                </a:solidFill>
                <a:latin typeface="+mn-lt"/>
              </a:rPr>
              <a:t>.</a:t>
            </a:r>
          </a:p>
          <a:p>
            <a:r>
              <a:rPr lang="ru-RU" sz="2000" dirty="0" smtClean="0">
                <a:latin typeface="+mn-lt"/>
              </a:rPr>
              <a:t>1</a:t>
            </a:r>
            <a:r>
              <a:rPr lang="ru-RU" sz="2000" dirty="0">
                <a:latin typeface="+mn-lt"/>
              </a:rPr>
              <a:t>) развитие сферы услуг — </a:t>
            </a:r>
            <a:r>
              <a:rPr lang="ru-RU" sz="2000" i="1" dirty="0">
                <a:latin typeface="+mn-lt"/>
              </a:rPr>
              <a:t>да, верно это признак постиндустриального общества.</a:t>
            </a:r>
            <a:endParaRPr lang="ru-RU" sz="2000" dirty="0">
              <a:latin typeface="+mn-lt"/>
            </a:endParaRPr>
          </a:p>
          <a:p>
            <a:r>
              <a:rPr lang="ru-RU" sz="2000" dirty="0">
                <a:latin typeface="+mn-lt"/>
              </a:rPr>
              <a:t>2) рост численности рабочего класса — </a:t>
            </a:r>
            <a:r>
              <a:rPr lang="ru-RU" sz="2000" i="1" dirty="0">
                <a:latin typeface="+mn-lt"/>
              </a:rPr>
              <a:t>нет, неверно, это признак характерный для индустриального общества.</a:t>
            </a:r>
            <a:endParaRPr lang="ru-RU" sz="2000" dirty="0">
              <a:latin typeface="+mn-lt"/>
            </a:endParaRPr>
          </a:p>
          <a:p>
            <a:r>
              <a:rPr lang="ru-RU" sz="2000" dirty="0">
                <a:latin typeface="+mn-lt"/>
              </a:rPr>
              <a:t>3) отсутствие социальной стратификации — </a:t>
            </a:r>
            <a:r>
              <a:rPr lang="ru-RU" sz="2000" i="1" dirty="0">
                <a:latin typeface="+mn-lt"/>
              </a:rPr>
              <a:t>нет, неверно, такого типа общества по классификации Д. Белла (традиционное, индустриальное, постиндустриальное) не существует; оно есть в марксисткой типологии (первобытное, до появления неравенства, и коммунистическое общество)</a:t>
            </a:r>
            <a:endParaRPr lang="ru-RU" sz="2000" dirty="0">
              <a:latin typeface="+mn-lt"/>
            </a:endParaRPr>
          </a:p>
          <a:p>
            <a:r>
              <a:rPr lang="ru-RU" sz="2000" dirty="0">
                <a:latin typeface="+mn-lt"/>
              </a:rPr>
              <a:t>4) использование информационных технологий — </a:t>
            </a:r>
            <a:r>
              <a:rPr lang="ru-RU" sz="2000" i="1" dirty="0">
                <a:latin typeface="+mn-lt"/>
              </a:rPr>
              <a:t>да, верно это признак постиндустриального общества.</a:t>
            </a:r>
            <a:endParaRPr lang="ru-RU" sz="2000" dirty="0">
              <a:latin typeface="+mn-lt"/>
            </a:endParaRPr>
          </a:p>
          <a:p>
            <a:r>
              <a:rPr lang="ru-RU" sz="2000" dirty="0">
                <a:latin typeface="+mn-lt"/>
              </a:rPr>
              <a:t>5) новые интеллектуальные технологии — </a:t>
            </a:r>
            <a:r>
              <a:rPr lang="ru-RU" sz="2000" i="1" dirty="0">
                <a:latin typeface="+mn-lt"/>
              </a:rPr>
              <a:t>да, верно это признак постиндустриального общества.</a:t>
            </a:r>
            <a:endParaRPr lang="ru-RU" sz="2000" dirty="0">
              <a:latin typeface="+mn-lt"/>
            </a:endParaRPr>
          </a:p>
          <a:p>
            <a:r>
              <a:rPr lang="ru-RU" sz="2000" dirty="0">
                <a:latin typeface="+mn-lt"/>
              </a:rPr>
              <a:t> </a:t>
            </a:r>
          </a:p>
          <a:p>
            <a:r>
              <a:rPr lang="ru-RU" sz="2000" dirty="0">
                <a:solidFill>
                  <a:srgbClr val="00B050"/>
                </a:solidFill>
                <a:latin typeface="+mn-lt"/>
              </a:rPr>
              <a:t>Ответ: 145.</a:t>
            </a:r>
          </a:p>
        </p:txBody>
      </p:sp>
    </p:spTree>
    <p:extLst>
      <p:ext uri="{BB962C8B-B14F-4D97-AF65-F5344CB8AC3E}">
        <p14:creationId xmlns:p14="http://schemas.microsoft.com/office/powerpoint/2010/main" val="1901141831"/>
      </p:ext>
    </p:extLst>
  </p:cSld>
  <p:clrMapOvr>
    <a:masterClrMapping/>
  </p:clrMapOvr>
  <p:transition spd="med">
    <p:wip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12277" y="902676"/>
            <a:ext cx="9308123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atin typeface="+mn-lt"/>
              </a:rPr>
              <a:t>Пример </a:t>
            </a:r>
          </a:p>
          <a:p>
            <a:r>
              <a:rPr lang="ru-RU" sz="2400" b="1" dirty="0" smtClean="0">
                <a:latin typeface="+mn-lt"/>
              </a:rPr>
              <a:t>Найдите </a:t>
            </a:r>
            <a:r>
              <a:rPr lang="ru-RU" sz="2400" b="1" dirty="0">
                <a:latin typeface="+mn-lt"/>
              </a:rPr>
              <a:t>в приведённом ниже списке основные признаки мировых религий. Запишите цифры, под которыми они указаны.</a:t>
            </a:r>
          </a:p>
          <a:p>
            <a:r>
              <a:rPr lang="ru-RU" sz="2400" dirty="0">
                <a:latin typeface="+mn-lt"/>
              </a:rPr>
              <a:t> </a:t>
            </a:r>
          </a:p>
          <a:p>
            <a:r>
              <a:rPr lang="ru-RU" sz="2400" dirty="0">
                <a:latin typeface="+mn-lt"/>
              </a:rPr>
              <a:t>1) большое число последователей во всем мире</a:t>
            </a:r>
          </a:p>
          <a:p>
            <a:r>
              <a:rPr lang="ru-RU" sz="2400" dirty="0">
                <a:latin typeface="+mn-lt"/>
              </a:rPr>
              <a:t>2) основа религиозной жизни отдельных наций</a:t>
            </a:r>
          </a:p>
          <a:p>
            <a:r>
              <a:rPr lang="ru-RU" sz="2400" dirty="0">
                <a:latin typeface="+mn-lt"/>
              </a:rPr>
              <a:t>3) проповедуют </a:t>
            </a:r>
            <a:r>
              <a:rPr lang="ru-RU" sz="2400" dirty="0" err="1">
                <a:latin typeface="+mn-lt"/>
              </a:rPr>
              <a:t>эгалитарность</a:t>
            </a:r>
            <a:endParaRPr lang="ru-RU" sz="2400" dirty="0">
              <a:latin typeface="+mn-lt"/>
            </a:endParaRPr>
          </a:p>
          <a:p>
            <a:r>
              <a:rPr lang="ru-RU" sz="2400" dirty="0">
                <a:latin typeface="+mn-lt"/>
              </a:rPr>
              <a:t>4) стремятся согласовать жизнь с религиозными нормами</a:t>
            </a:r>
          </a:p>
          <a:p>
            <a:r>
              <a:rPr lang="ru-RU" sz="2400" dirty="0">
                <a:latin typeface="+mn-lt"/>
              </a:rPr>
              <a:t>5) вера в достоверность и истинность явлений, принимаемых без доказательств</a:t>
            </a:r>
          </a:p>
          <a:p>
            <a:r>
              <a:rPr lang="ru-RU" sz="2400" dirty="0">
                <a:latin typeface="+mn-lt"/>
              </a:rPr>
              <a:t>6) носят </a:t>
            </a:r>
            <a:r>
              <a:rPr lang="ru-RU" sz="2400" dirty="0" err="1">
                <a:latin typeface="+mn-lt"/>
              </a:rPr>
              <a:t>надэтнический</a:t>
            </a:r>
            <a:r>
              <a:rPr lang="ru-RU" sz="2400" dirty="0">
                <a:latin typeface="+mn-lt"/>
              </a:rPr>
              <a:t> характер, выходя за пределы наций и государств</a:t>
            </a:r>
          </a:p>
        </p:txBody>
      </p:sp>
    </p:spTree>
    <p:extLst>
      <p:ext uri="{BB962C8B-B14F-4D97-AF65-F5344CB8AC3E}">
        <p14:creationId xmlns:p14="http://schemas.microsoft.com/office/powerpoint/2010/main" val="3836260126"/>
      </p:ext>
    </p:extLst>
  </p:cSld>
  <p:clrMapOvr>
    <a:masterClrMapping/>
  </p:clrMapOvr>
  <p:transition spd="med">
    <p:wipe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06061" y="612845"/>
            <a:ext cx="8968153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b="1" dirty="0" smtClean="0">
              <a:solidFill>
                <a:srgbClr val="00B050"/>
              </a:solidFill>
            </a:endParaRPr>
          </a:p>
          <a:p>
            <a:pPr algn="ctr"/>
            <a:r>
              <a:rPr lang="ru-RU" b="1" dirty="0" smtClean="0">
                <a:solidFill>
                  <a:srgbClr val="00B050"/>
                </a:solidFill>
              </a:rPr>
              <a:t>Пояснение.</a:t>
            </a:r>
          </a:p>
          <a:p>
            <a:r>
              <a:rPr lang="ru-RU" dirty="0" smtClean="0"/>
              <a:t>1</a:t>
            </a:r>
            <a:r>
              <a:rPr lang="ru-RU" dirty="0"/>
              <a:t>) большое число последователей во всем мире — </a:t>
            </a:r>
            <a:r>
              <a:rPr lang="ru-RU" i="1" dirty="0"/>
              <a:t>да, верно, это признак мировых религий.</a:t>
            </a:r>
            <a:endParaRPr lang="ru-RU" dirty="0"/>
          </a:p>
          <a:p>
            <a:r>
              <a:rPr lang="ru-RU" dirty="0"/>
              <a:t>2) основа религиозной жизни отдельных наций — </a:t>
            </a:r>
            <a:r>
              <a:rPr lang="ru-RU" i="1" dirty="0"/>
              <a:t>нет, неверно, это признак национальных религий (иудаизм, </a:t>
            </a:r>
            <a:r>
              <a:rPr lang="ru-RU" i="1" dirty="0" err="1"/>
              <a:t>синоизм</a:t>
            </a:r>
            <a:r>
              <a:rPr lang="ru-RU" i="1" dirty="0"/>
              <a:t> и т.д.)</a:t>
            </a:r>
            <a:endParaRPr lang="ru-RU" dirty="0"/>
          </a:p>
          <a:p>
            <a:r>
              <a:rPr lang="ru-RU" dirty="0"/>
              <a:t>3) проповедуют </a:t>
            </a:r>
            <a:r>
              <a:rPr lang="ru-RU" dirty="0" err="1"/>
              <a:t>эгалитарность</a:t>
            </a:r>
            <a:r>
              <a:rPr lang="ru-RU" dirty="0"/>
              <a:t> — </a:t>
            </a:r>
            <a:r>
              <a:rPr lang="ru-RU" i="1" dirty="0"/>
              <a:t>да, верно, это признак мировых религий. </a:t>
            </a:r>
            <a:r>
              <a:rPr lang="ru-RU" i="1" dirty="0" err="1"/>
              <a:t>Эгалитарность</a:t>
            </a:r>
            <a:r>
              <a:rPr lang="ru-RU" i="1" dirty="0"/>
              <a:t> означает равенство всех верующих перед Богом.</a:t>
            </a:r>
            <a:endParaRPr lang="ru-RU" dirty="0"/>
          </a:p>
          <a:p>
            <a:r>
              <a:rPr lang="ru-RU" dirty="0"/>
              <a:t>4) стремятся согласовать жизнь с религиозными нормами — </a:t>
            </a:r>
            <a:r>
              <a:rPr lang="ru-RU" i="1" dirty="0"/>
              <a:t>нет, неверно, это признак любой религии, а не только мировых.</a:t>
            </a:r>
            <a:endParaRPr lang="ru-RU" dirty="0"/>
          </a:p>
          <a:p>
            <a:r>
              <a:rPr lang="ru-RU" dirty="0"/>
              <a:t>5) вера в достоверность и истинность явлений, принимаемых без доказательств — </a:t>
            </a:r>
            <a:r>
              <a:rPr lang="ru-RU" i="1" dirty="0"/>
              <a:t>нет, неверно, это признак любой религии, а не только мировых.</a:t>
            </a:r>
            <a:endParaRPr lang="ru-RU" dirty="0"/>
          </a:p>
          <a:p>
            <a:r>
              <a:rPr lang="ru-RU" dirty="0"/>
              <a:t>6) носят </a:t>
            </a:r>
            <a:r>
              <a:rPr lang="ru-RU" dirty="0" err="1"/>
              <a:t>надэтнический</a:t>
            </a:r>
            <a:r>
              <a:rPr lang="ru-RU" dirty="0"/>
              <a:t> характер, выходя за пределы наций и государств — </a:t>
            </a:r>
            <a:r>
              <a:rPr lang="ru-RU" i="1" dirty="0"/>
              <a:t>да, верно, это признак мировых религий. </a:t>
            </a:r>
            <a:r>
              <a:rPr lang="ru-RU" i="1" dirty="0" err="1"/>
              <a:t>Надэтнический</a:t>
            </a:r>
            <a:r>
              <a:rPr lang="ru-RU" i="1" dirty="0"/>
              <a:t> означает, что данную религию исповедуют представителю любой нации или народности.</a:t>
            </a:r>
            <a:endParaRPr lang="ru-RU" dirty="0"/>
          </a:p>
          <a:p>
            <a:r>
              <a:rPr lang="ru-RU" dirty="0"/>
              <a:t> </a:t>
            </a:r>
          </a:p>
          <a:p>
            <a:r>
              <a:rPr lang="ru-RU" dirty="0">
                <a:solidFill>
                  <a:srgbClr val="00B050"/>
                </a:solidFill>
              </a:rPr>
              <a:t>Ответ: 136.</a:t>
            </a:r>
          </a:p>
        </p:txBody>
      </p:sp>
    </p:spTree>
    <p:extLst>
      <p:ext uri="{BB962C8B-B14F-4D97-AF65-F5344CB8AC3E}">
        <p14:creationId xmlns:p14="http://schemas.microsoft.com/office/powerpoint/2010/main" val="1202947675"/>
      </p:ext>
    </p:extLst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03937" y="902676"/>
            <a:ext cx="7971693" cy="32070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4400" dirty="0" smtClean="0">
                <a:latin typeface="Times New Roman"/>
                <a:ea typeface="Times New Roman"/>
                <a:cs typeface="Times New Roman"/>
              </a:rPr>
              <a:t>Знание теории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4400" dirty="0" smtClean="0">
                <a:latin typeface="Times New Roman"/>
                <a:ea typeface="Times New Roman"/>
                <a:cs typeface="Times New Roman"/>
              </a:rPr>
              <a:t>+ </a:t>
            </a:r>
            <a:r>
              <a:rPr lang="ru-RU" sz="4400" dirty="0">
                <a:latin typeface="Times New Roman"/>
                <a:ea typeface="Times New Roman"/>
                <a:cs typeface="Times New Roman"/>
              </a:rPr>
              <a:t>практика </a:t>
            </a:r>
            <a:endParaRPr lang="ru-RU" sz="4400" dirty="0" smtClean="0">
              <a:latin typeface="Times New Roman"/>
              <a:ea typeface="Times New Roman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4400" dirty="0" smtClean="0">
                <a:latin typeface="Times New Roman"/>
                <a:ea typeface="Times New Roman"/>
                <a:cs typeface="Times New Roman"/>
              </a:rPr>
              <a:t>+ </a:t>
            </a:r>
            <a:r>
              <a:rPr lang="ru-RU" sz="4400" dirty="0">
                <a:latin typeface="Times New Roman"/>
                <a:ea typeface="Times New Roman"/>
                <a:cs typeface="Times New Roman"/>
              </a:rPr>
              <a:t>систематическое повторение </a:t>
            </a:r>
            <a:r>
              <a:rPr lang="ru-RU" sz="4400" dirty="0" smtClean="0">
                <a:latin typeface="Times New Roman"/>
                <a:ea typeface="Times New Roman"/>
                <a:cs typeface="Times New Roman"/>
              </a:rPr>
              <a:t>= 100 баллов</a:t>
            </a:r>
            <a:endParaRPr lang="ru-RU" sz="44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76323555"/>
      </p:ext>
    </p:extLst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385400" y="2967335"/>
            <a:ext cx="742119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Спасибо за внимание! 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66343113"/>
      </p:ext>
    </p:extLst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30301" y="1055078"/>
            <a:ext cx="9602788" cy="4410686"/>
          </a:xfrm>
        </p:spPr>
        <p:txBody>
          <a:bodyPr>
            <a:normAutofit fontScale="92500" lnSpcReduction="10000"/>
          </a:bodyPr>
          <a:lstStyle/>
          <a:p>
            <a:pPr marL="0" lvl="0" indent="0">
              <a:buClr>
                <a:srgbClr val="415588"/>
              </a:buClr>
              <a:buNone/>
            </a:pPr>
            <a:r>
              <a:rPr lang="ru-RU" sz="4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Из части 1 КИМ исключены задания </a:t>
            </a:r>
            <a:r>
              <a:rPr lang="ru-RU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1, 2 и 20</a:t>
            </a:r>
            <a:r>
              <a:rPr lang="ru-RU" sz="4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по нумерации 2021 г</a:t>
            </a:r>
          </a:p>
          <a:p>
            <a:pPr marL="0" indent="0">
              <a:buNone/>
            </a:pP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Изменения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в КИМ 2022 года в сравнении с КИМ 2021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года.</a:t>
            </a:r>
          </a:p>
          <a:p>
            <a:pPr marL="0" indent="0">
              <a:buNone/>
            </a:pP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2107196"/>
      </p:ext>
    </p:extLst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30301" y="691662"/>
            <a:ext cx="9602788" cy="4774102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Изменения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4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КИМ 2021                                                         КИМ </a:t>
            </a:r>
            <a:r>
              <a:rPr lang="ru-RU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2022 </a:t>
            </a:r>
            <a:r>
              <a:rPr lang="ru-RU" sz="2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Выбор обобщающего понятия )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(Выберите 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верные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суждения, 							позиции из списка )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                     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Уровень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сложности задания 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Базовый				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Повышенный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                      Максимальный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балл за выполнение задания 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 балл						        2(1) балла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		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Примерное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время выполнения задания </a:t>
            </a:r>
          </a:p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 минуты					        7 минут</a:t>
            </a:r>
          </a:p>
        </p:txBody>
      </p:sp>
    </p:spTree>
    <p:extLst>
      <p:ext uri="{BB962C8B-B14F-4D97-AF65-F5344CB8AC3E}">
        <p14:creationId xmlns:p14="http://schemas.microsoft.com/office/powerpoint/2010/main" val="1342211814"/>
      </p:ext>
    </p:extLst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961292" y="984739"/>
            <a:ext cx="10034955" cy="39149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algn="ctr">
              <a:lnSpc>
                <a:spcPct val="115000"/>
              </a:lnSpc>
              <a:spcAft>
                <a:spcPts val="0"/>
              </a:spcAft>
            </a:pPr>
            <a:r>
              <a:rPr lang="ru-RU" sz="3600" b="1" dirty="0">
                <a:solidFill>
                  <a:srgbClr val="FF0000"/>
                </a:solidFill>
                <a:ea typeface="Calibri"/>
                <a:cs typeface="Times New Roman" pitchFamily="18" charset="0"/>
              </a:rPr>
              <a:t>Задание </a:t>
            </a:r>
            <a:r>
              <a:rPr lang="ru-RU" sz="3600" b="1" dirty="0" smtClean="0">
                <a:solidFill>
                  <a:srgbClr val="FF0000"/>
                </a:solidFill>
                <a:ea typeface="Calibri"/>
                <a:cs typeface="Times New Roman" pitchFamily="18" charset="0"/>
              </a:rPr>
              <a:t>№ 2</a:t>
            </a:r>
            <a:r>
              <a:rPr lang="ru-RU" sz="3600" dirty="0" smtClean="0">
                <a:solidFill>
                  <a:srgbClr val="FF0000"/>
                </a:solidFill>
                <a:ea typeface="Calibri"/>
                <a:cs typeface="Times New Roman" pitchFamily="18" charset="0"/>
              </a:rPr>
              <a:t> </a:t>
            </a:r>
            <a:endParaRPr lang="ru-RU" sz="3600" dirty="0">
              <a:ea typeface="Calibri"/>
              <a:cs typeface="Times New Roman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3600" dirty="0">
                <a:ea typeface="Calibri"/>
                <a:cs typeface="Times New Roman" pitchFamily="18" charset="0"/>
              </a:rPr>
              <a:t>Коды проверяемых требований к уровню подготовки (по кодификатору) </a:t>
            </a:r>
            <a:r>
              <a:rPr lang="ru-RU" sz="3600" dirty="0">
                <a:solidFill>
                  <a:srgbClr val="FF0000"/>
                </a:solidFill>
                <a:ea typeface="Calibri"/>
                <a:cs typeface="Times New Roman" pitchFamily="18" charset="0"/>
              </a:rPr>
              <a:t>- 2.1</a:t>
            </a:r>
            <a:endParaRPr lang="ru-RU" sz="3600" dirty="0">
              <a:ea typeface="Calibri"/>
              <a:cs typeface="Times New Roman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3600" dirty="0">
                <a:ea typeface="Calibri"/>
                <a:cs typeface="Times New Roman" pitchFamily="18" charset="0"/>
              </a:rPr>
              <a:t> Коды проверяемых элементов содержания (по кодификатору) </a:t>
            </a:r>
            <a:r>
              <a:rPr lang="ru-RU" sz="3600" dirty="0">
                <a:solidFill>
                  <a:srgbClr val="FF0000"/>
                </a:solidFill>
                <a:ea typeface="Calibri"/>
                <a:cs typeface="Times New Roman" pitchFamily="18" charset="0"/>
              </a:rPr>
              <a:t>-</a:t>
            </a:r>
            <a:r>
              <a:rPr lang="ru-RU" sz="3600" dirty="0">
                <a:ea typeface="Calibri"/>
                <a:cs typeface="Times New Roman" pitchFamily="18" charset="0"/>
              </a:rPr>
              <a:t> </a:t>
            </a:r>
            <a:r>
              <a:rPr lang="ru-RU" sz="3600" dirty="0" smtClean="0">
                <a:solidFill>
                  <a:srgbClr val="FF0000"/>
                </a:solidFill>
                <a:ea typeface="Calibri"/>
                <a:cs typeface="Times New Roman" pitchFamily="18" charset="0"/>
              </a:rPr>
              <a:t>1.1–1.18</a:t>
            </a:r>
          </a:p>
          <a:p>
            <a:pPr lvl="0" algn="just">
              <a:lnSpc>
                <a:spcPct val="115000"/>
              </a:lnSpc>
              <a:spcAft>
                <a:spcPts val="0"/>
              </a:spcAft>
            </a:pPr>
            <a:endParaRPr lang="ru-RU" sz="3600" dirty="0">
              <a:effectLst/>
              <a:ea typeface="Calibri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7226162"/>
      </p:ext>
    </p:extLst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30301" y="961294"/>
            <a:ext cx="9602788" cy="4504471"/>
          </a:xfrm>
        </p:spPr>
        <p:txBody>
          <a:bodyPr/>
          <a:lstStyle/>
          <a:p>
            <a:pPr marL="45720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400" dirty="0" smtClean="0">
                <a:solidFill>
                  <a:srgbClr val="0B273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	Правильное </a:t>
            </a:r>
            <a:r>
              <a:rPr lang="ru-RU" sz="2400" dirty="0">
                <a:solidFill>
                  <a:srgbClr val="0B273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выполнение заданий </a:t>
            </a:r>
            <a:r>
              <a:rPr lang="ru-RU" sz="2400" dirty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2</a:t>
            </a:r>
            <a:r>
              <a:rPr lang="ru-RU" sz="2400" dirty="0">
                <a:solidFill>
                  <a:srgbClr val="0B273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–8, 10, 11, 13–16 оценивается </a:t>
            </a: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2</a:t>
            </a:r>
            <a:r>
              <a:rPr lang="ru-RU" sz="2400" dirty="0">
                <a:solidFill>
                  <a:srgbClr val="0B273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баллами. Ответы на эти задания оцениваются следующим образом</a:t>
            </a:r>
            <a:r>
              <a:rPr lang="ru-RU" sz="2400" dirty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: полное правильное выполнение задания – </a:t>
            </a: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2 балла; </a:t>
            </a:r>
            <a:r>
              <a:rPr lang="ru-RU" sz="2400" dirty="0">
                <a:solidFill>
                  <a:srgbClr val="0B273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выполнение задания </a:t>
            </a: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с одной ошибкой </a:t>
            </a:r>
            <a:r>
              <a:rPr lang="ru-RU" sz="2400" dirty="0">
                <a:solidFill>
                  <a:srgbClr val="0B273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(одной неверно указанной, в том числе лишней, цифрой наряду со всеми верными цифрами) </a:t>
            </a:r>
            <a:r>
              <a:rPr lang="ru-RU" sz="2400" dirty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ИЛИ</a:t>
            </a:r>
            <a:r>
              <a:rPr lang="ru-RU" sz="2400" dirty="0">
                <a:solidFill>
                  <a:srgbClr val="0B273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неполное выполнение задания </a:t>
            </a:r>
            <a:r>
              <a:rPr lang="ru-RU" sz="2400" dirty="0">
                <a:solidFill>
                  <a:srgbClr val="0B273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(отсутствие одной необходимой цифры) </a:t>
            </a:r>
            <a:r>
              <a:rPr lang="ru-RU" sz="2400" b="1" dirty="0">
                <a:solidFill>
                  <a:srgbClr val="0B273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– </a:t>
            </a: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1 балл; </a:t>
            </a:r>
            <a:r>
              <a:rPr lang="ru-RU" sz="2400" dirty="0">
                <a:solidFill>
                  <a:srgbClr val="0B273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неверное выполнение задания (при указании двух или более ошибочных цифр) – </a:t>
            </a:r>
            <a:r>
              <a:rPr lang="ru-RU" sz="2400" dirty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0 баллов</a:t>
            </a:r>
            <a:r>
              <a:rPr lang="ru-RU" sz="2400" dirty="0">
                <a:solidFill>
                  <a:srgbClr val="0B2734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.</a:t>
            </a:r>
            <a:endParaRPr lang="ru-RU" sz="24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1799147"/>
      </p:ext>
    </p:extLst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30301" y="855786"/>
            <a:ext cx="9602788" cy="4609978"/>
          </a:xfrm>
        </p:spPr>
        <p:txBody>
          <a:bodyPr>
            <a:norm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Задания 2–16 представляют традиционные пять тематических модулей обществоведческого курса: 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«Человек 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 общество, включая «Познание и духовную культуру» (задания 2–4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2. «Экономика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» (задания 5–7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3. 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«Социальные отношения» (задания 8, 9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4. «Политика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» (задания 10, 11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5. «Правовое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регулирование общественных отношений в Российской Федерации» (задания 12–16).</a:t>
            </a:r>
          </a:p>
        </p:txBody>
      </p:sp>
    </p:spTree>
    <p:extLst>
      <p:ext uri="{BB962C8B-B14F-4D97-AF65-F5344CB8AC3E}">
        <p14:creationId xmlns:p14="http://schemas.microsoft.com/office/powerpoint/2010/main" val="479673062"/>
      </p:ext>
    </p:extLst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4369" y="902678"/>
            <a:ext cx="9765324" cy="456308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Необходимо помнить!!!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 1. Ответ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на каждое из заданий части 1 даётся в виде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последовательности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цифр, записанных без пробелов и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разделительных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символов. </a:t>
            </a:r>
          </a:p>
          <a:p>
            <a:pPr marL="0" lvl="0" indent="0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2. В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задании  № 2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может быть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от 2-х до 4-х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верных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суждений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3. Хорошо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знать теорию по всем темам кодификатора</a:t>
            </a:r>
          </a:p>
          <a:p>
            <a:pPr marL="0" lvl="0" indent="0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4. Не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попадаться в </a:t>
            </a:r>
            <a:r>
              <a:rPr lang="ru-RU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ловушки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оценочных суждений (слова-маркеры : </a:t>
            </a:r>
            <a:r>
              <a:rPr lang="ru-RU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только, все, всегда и т.п.)</a:t>
            </a:r>
          </a:p>
        </p:txBody>
      </p:sp>
    </p:spTree>
    <p:extLst>
      <p:ext uri="{BB962C8B-B14F-4D97-AF65-F5344CB8AC3E}">
        <p14:creationId xmlns:p14="http://schemas.microsoft.com/office/powerpoint/2010/main" val="2311251400"/>
      </p:ext>
    </p:extLst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30301" y="808894"/>
            <a:ext cx="9602788" cy="4656871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ru-RU" b="1" dirty="0" smtClean="0"/>
              <a:t>ПРИМЕР</a:t>
            </a:r>
          </a:p>
          <a:p>
            <a:pPr marL="0" indent="0" algn="ctr">
              <a:buNone/>
            </a:pPr>
            <a:r>
              <a:rPr lang="ru-RU" b="1" dirty="0" smtClean="0"/>
              <a:t>Выберите </a:t>
            </a:r>
            <a:r>
              <a:rPr lang="ru-RU" b="1" dirty="0"/>
              <a:t>верные суждения о деятельности человека и запишите цифры, под которыми они указаны.</a:t>
            </a:r>
          </a:p>
          <a:p>
            <a:pPr marL="0" indent="0">
              <a:buNone/>
            </a:pPr>
            <a:r>
              <a:rPr lang="ru-RU" dirty="0" smtClean="0"/>
              <a:t>1</a:t>
            </a:r>
            <a:r>
              <a:rPr lang="ru-RU" dirty="0"/>
              <a:t>) Деятельность человека имеет сознательный и преобразовательный характер.</a:t>
            </a:r>
          </a:p>
          <a:p>
            <a:pPr marL="0" indent="0">
              <a:buNone/>
            </a:pPr>
            <a:r>
              <a:rPr lang="ru-RU" dirty="0"/>
              <a:t>2) Деятельность человека всецело определяется условными рефлексами.</a:t>
            </a:r>
          </a:p>
          <a:p>
            <a:pPr marL="0" indent="0">
              <a:buNone/>
            </a:pPr>
            <a:r>
              <a:rPr lang="ru-RU" dirty="0"/>
              <a:t>3) В отличие от поведения животных, деятельность человека ориентирована на удовлетворение потребностей, действующих в данный момент времени.</a:t>
            </a:r>
          </a:p>
          <a:p>
            <a:pPr marL="0" indent="0">
              <a:buNone/>
            </a:pPr>
            <a:r>
              <a:rPr lang="ru-RU" dirty="0"/>
              <a:t>4) Деятельность человека вызывается социальными потребностями.</a:t>
            </a:r>
          </a:p>
          <a:p>
            <a:pPr marL="0" indent="0">
              <a:buNone/>
            </a:pPr>
            <a:r>
              <a:rPr lang="ru-RU" dirty="0"/>
              <a:t>5) Деятельность человека носит волевой и сознательный характер.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38021643"/>
      </p:ext>
    </p:extLst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нопка">
  <a:themeElements>
    <a:clrScheme name="Кнопка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Кнопка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нопк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1519</TotalTime>
  <Words>738</Words>
  <Application>Microsoft Office PowerPoint</Application>
  <PresentationFormat>Произвольный</PresentationFormat>
  <Paragraphs>182</Paragraphs>
  <Slides>28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29" baseType="lpstr">
      <vt:lpstr>Кнопка</vt:lpstr>
      <vt:lpstr>Презентация PowerPoint</vt:lpstr>
      <vt:lpstr>Подготовка к ЕГЭ по обществознанию 2022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Подготовка к ЕГЭ по обществознанию</dc:title>
  <dc:creator>Microsoft</dc:creator>
  <cp:lastModifiedBy>Admin</cp:lastModifiedBy>
  <cp:revision>43</cp:revision>
  <dcterms:created xsi:type="dcterms:W3CDTF">2020-06-05T03:46:19Z</dcterms:created>
  <dcterms:modified xsi:type="dcterms:W3CDTF">2021-10-29T04:41:47Z</dcterms:modified>
</cp:coreProperties>
</file>