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6" r:id="rId3"/>
    <p:sldId id="282" r:id="rId4"/>
    <p:sldId id="271" r:id="rId5"/>
    <p:sldId id="276" r:id="rId6"/>
    <p:sldId id="278" r:id="rId7"/>
    <p:sldId id="277" r:id="rId8"/>
    <p:sldId id="279" r:id="rId9"/>
    <p:sldId id="272" r:id="rId10"/>
    <p:sldId id="294" r:id="rId11"/>
    <p:sldId id="295" r:id="rId12"/>
    <p:sldId id="296" r:id="rId13"/>
    <p:sldId id="260" r:id="rId14"/>
    <p:sldId id="261" r:id="rId15"/>
    <p:sldId id="297" r:id="rId16"/>
    <p:sldId id="298" r:id="rId17"/>
    <p:sldId id="299" r:id="rId18"/>
    <p:sldId id="300" r:id="rId19"/>
    <p:sldId id="301" r:id="rId20"/>
    <p:sldId id="302" r:id="rId21"/>
    <p:sldId id="262" r:id="rId22"/>
    <p:sldId id="321" r:id="rId23"/>
    <p:sldId id="319" r:id="rId24"/>
    <p:sldId id="320" r:id="rId25"/>
    <p:sldId id="263" r:id="rId26"/>
    <p:sldId id="304" r:id="rId27"/>
    <p:sldId id="305" r:id="rId28"/>
    <p:sldId id="306" r:id="rId29"/>
    <p:sldId id="307" r:id="rId30"/>
    <p:sldId id="264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265" r:id="rId41"/>
    <p:sldId id="266" r:id="rId42"/>
    <p:sldId id="267" r:id="rId43"/>
    <p:sldId id="268" r:id="rId44"/>
    <p:sldId id="269" r:id="rId45"/>
    <p:sldId id="270" r:id="rId46"/>
    <p:sldId id="288" r:id="rId47"/>
    <p:sldId id="289" r:id="rId48"/>
    <p:sldId id="290" r:id="rId49"/>
    <p:sldId id="303" r:id="rId50"/>
    <p:sldId id="283" r:id="rId51"/>
    <p:sldId id="292" r:id="rId52"/>
    <p:sldId id="291" r:id="rId53"/>
    <p:sldId id="293" r:id="rId54"/>
    <p:sldId id="318" r:id="rId55"/>
    <p:sldId id="28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11CB7-F255-4B0B-902D-FD59FBA366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B59BF-05A2-4487-BEED-27A572BE5C0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ОГЭ-2019</a:t>
          </a:r>
          <a:endParaRPr lang="ru-RU" dirty="0">
            <a:solidFill>
              <a:schemeClr val="bg1"/>
            </a:solidFill>
          </a:endParaRPr>
        </a:p>
      </dgm:t>
    </dgm:pt>
    <dgm:pt modelId="{A2B9C321-F2A3-4BB5-8CCF-46D9FE543F1B}" type="parTrans" cxnId="{0A067EC0-46A8-4332-AD5B-5C5D3571236D}">
      <dgm:prSet/>
      <dgm:spPr/>
      <dgm:t>
        <a:bodyPr/>
        <a:lstStyle/>
        <a:p>
          <a:endParaRPr lang="ru-RU"/>
        </a:p>
      </dgm:t>
    </dgm:pt>
    <dgm:pt modelId="{72B45AC8-EBB1-4AA8-B990-47E426DD0B4A}" type="sibTrans" cxnId="{0A067EC0-46A8-4332-AD5B-5C5D3571236D}">
      <dgm:prSet/>
      <dgm:spPr/>
      <dgm:t>
        <a:bodyPr/>
        <a:lstStyle/>
        <a:p>
          <a:endParaRPr lang="ru-RU"/>
        </a:p>
      </dgm:t>
    </dgm:pt>
    <dgm:pt modelId="{A08E2F84-4070-4659-ABDE-818633F186C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ОГЭ -2020</a:t>
          </a:r>
          <a:endParaRPr lang="ru-RU" dirty="0">
            <a:solidFill>
              <a:schemeClr val="bg1"/>
            </a:solidFill>
          </a:endParaRPr>
        </a:p>
      </dgm:t>
    </dgm:pt>
    <dgm:pt modelId="{B538B9A5-3309-498A-BC32-788B308F1B35}" type="parTrans" cxnId="{6FF61D6F-1FB9-4912-A845-33F8B11C595A}">
      <dgm:prSet/>
      <dgm:spPr/>
      <dgm:t>
        <a:bodyPr/>
        <a:lstStyle/>
        <a:p>
          <a:endParaRPr lang="ru-RU"/>
        </a:p>
      </dgm:t>
    </dgm:pt>
    <dgm:pt modelId="{2B7944B3-69D0-42B8-99C5-639872F79FA0}" type="sibTrans" cxnId="{6FF61D6F-1FB9-4912-A845-33F8B11C595A}">
      <dgm:prSet/>
      <dgm:spPr/>
      <dgm:t>
        <a:bodyPr/>
        <a:lstStyle/>
        <a:p>
          <a:endParaRPr lang="ru-RU"/>
        </a:p>
      </dgm:t>
    </dgm:pt>
    <dgm:pt modelId="{9B7FE8FE-522E-495B-A5CB-7122B1199301}">
      <dgm:prSet phldrT="[Текст]"/>
      <dgm:spPr/>
      <dgm:t>
        <a:bodyPr/>
        <a:lstStyle/>
        <a:p>
          <a:r>
            <a:rPr lang="ru-RU" b="1" smtClean="0"/>
            <a:t>Задание 4. Правописание приставок                     </a:t>
          </a:r>
          <a:endParaRPr lang="ru-RU" dirty="0"/>
        </a:p>
      </dgm:t>
    </dgm:pt>
    <dgm:pt modelId="{14195F17-9F24-4A3A-BEEA-B33B4F9F2D33}" type="parTrans" cxnId="{7759651C-E4D5-4434-8DF9-4511E4C10376}">
      <dgm:prSet/>
      <dgm:spPr/>
      <dgm:t>
        <a:bodyPr/>
        <a:lstStyle/>
        <a:p>
          <a:endParaRPr lang="ru-RU"/>
        </a:p>
      </dgm:t>
    </dgm:pt>
    <dgm:pt modelId="{7E31E6CE-7613-4E63-A787-07965CDD2BC4}" type="sibTrans" cxnId="{7759651C-E4D5-4434-8DF9-4511E4C10376}">
      <dgm:prSet/>
      <dgm:spPr/>
      <dgm:t>
        <a:bodyPr/>
        <a:lstStyle/>
        <a:p>
          <a:endParaRPr lang="ru-RU"/>
        </a:p>
      </dgm:t>
    </dgm:pt>
    <dgm:pt modelId="{2C24629B-2AAA-4B4B-98D3-BA140E15CE0A}">
      <dgm:prSet/>
      <dgm:spPr/>
      <dgm:t>
        <a:bodyPr/>
        <a:lstStyle/>
        <a:p>
          <a:r>
            <a:rPr lang="ru-RU" b="1" dirty="0" smtClean="0"/>
            <a:t>Задание 5. Правописание суффиксов различных частей речи. Правописание личных окончаний глаголов и суффиксов причастий настоящего времени</a:t>
          </a:r>
          <a:endParaRPr lang="ru-RU" b="1" dirty="0"/>
        </a:p>
      </dgm:t>
    </dgm:pt>
    <dgm:pt modelId="{5820803C-ECCC-4022-AB7B-34F5A9E62DA3}" type="parTrans" cxnId="{AEA1F74E-9374-46EB-AA6B-C9B486B250BA}">
      <dgm:prSet/>
      <dgm:spPr/>
      <dgm:t>
        <a:bodyPr/>
        <a:lstStyle/>
        <a:p>
          <a:endParaRPr lang="ru-RU"/>
        </a:p>
      </dgm:t>
    </dgm:pt>
    <dgm:pt modelId="{178C737C-2659-457D-9689-502AF38DE331}" type="sibTrans" cxnId="{AEA1F74E-9374-46EB-AA6B-C9B486B250BA}">
      <dgm:prSet/>
      <dgm:spPr/>
      <dgm:t>
        <a:bodyPr/>
        <a:lstStyle/>
        <a:p>
          <a:endParaRPr lang="ru-RU"/>
        </a:p>
      </dgm:t>
    </dgm:pt>
    <dgm:pt modelId="{DCA40CDE-1085-453A-B74A-93CB3D9E6FCB}">
      <dgm:prSet phldrT="[Текст]"/>
      <dgm:spPr/>
      <dgm:t>
        <a:bodyPr/>
        <a:lstStyle/>
        <a:p>
          <a:r>
            <a:rPr lang="ru-RU" b="1" dirty="0" smtClean="0"/>
            <a:t>Задание 5. Орфографический анализ</a:t>
          </a:r>
          <a:endParaRPr lang="ru-RU" dirty="0"/>
        </a:p>
      </dgm:t>
    </dgm:pt>
    <dgm:pt modelId="{91DF6540-8CF9-4FDA-94CE-B7839AFA9D8D}" type="parTrans" cxnId="{00BB44CA-5F67-4B1D-BAED-047560318A50}">
      <dgm:prSet/>
      <dgm:spPr/>
      <dgm:t>
        <a:bodyPr/>
        <a:lstStyle/>
        <a:p>
          <a:endParaRPr lang="ru-RU"/>
        </a:p>
      </dgm:t>
    </dgm:pt>
    <dgm:pt modelId="{A9194A5C-A18A-4576-9A42-64B47BE02014}" type="sibTrans" cxnId="{00BB44CA-5F67-4B1D-BAED-047560318A50}">
      <dgm:prSet/>
      <dgm:spPr/>
      <dgm:t>
        <a:bodyPr/>
        <a:lstStyle/>
        <a:p>
          <a:endParaRPr lang="ru-RU"/>
        </a:p>
      </dgm:t>
    </dgm:pt>
    <dgm:pt modelId="{F17D6F50-D5E7-49F1-BB7E-29EA9EFB6878}" type="pres">
      <dgm:prSet presAssocID="{44E11CB7-F255-4B0B-902D-FD59FBA366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F5799-32B7-430B-B657-1E0DD9EB5C3B}" type="pres">
      <dgm:prSet presAssocID="{5B8B59BF-05A2-4487-BEED-27A572BE5C0A}" presName="parentLin" presStyleCnt="0"/>
      <dgm:spPr/>
    </dgm:pt>
    <dgm:pt modelId="{F93DD601-4D16-4F5D-9127-1C85F7839F4D}" type="pres">
      <dgm:prSet presAssocID="{5B8B59BF-05A2-4487-BEED-27A572BE5C0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31214DE-79A0-4070-BE44-F6EEF232B5C5}" type="pres">
      <dgm:prSet presAssocID="{5B8B59BF-05A2-4487-BEED-27A572BE5C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0F195-89F3-4C46-A53D-E4EEFEF54EF6}" type="pres">
      <dgm:prSet presAssocID="{5B8B59BF-05A2-4487-BEED-27A572BE5C0A}" presName="negativeSpace" presStyleCnt="0"/>
      <dgm:spPr/>
    </dgm:pt>
    <dgm:pt modelId="{A564E21F-6686-4679-BA73-848D78E246FA}" type="pres">
      <dgm:prSet presAssocID="{5B8B59BF-05A2-4487-BEED-27A572BE5C0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2253C-08C1-41CD-94ED-95AAA34AA939}" type="pres">
      <dgm:prSet presAssocID="{72B45AC8-EBB1-4AA8-B990-47E426DD0B4A}" presName="spaceBetweenRectangles" presStyleCnt="0"/>
      <dgm:spPr/>
    </dgm:pt>
    <dgm:pt modelId="{634CEE82-7DFB-4BD9-9E3A-EA86F5608EA2}" type="pres">
      <dgm:prSet presAssocID="{A08E2F84-4070-4659-ABDE-818633F186C0}" presName="parentLin" presStyleCnt="0"/>
      <dgm:spPr/>
    </dgm:pt>
    <dgm:pt modelId="{140DAF1C-6EE5-40C3-8C00-AB6573F3DFD9}" type="pres">
      <dgm:prSet presAssocID="{A08E2F84-4070-4659-ABDE-818633F186C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4271608-96B9-47A4-BC9A-E73ECDE9AA28}" type="pres">
      <dgm:prSet presAssocID="{A08E2F84-4070-4659-ABDE-818633F186C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64A01-AC3D-449E-BE6B-0331A8BB0803}" type="pres">
      <dgm:prSet presAssocID="{A08E2F84-4070-4659-ABDE-818633F186C0}" presName="negativeSpace" presStyleCnt="0"/>
      <dgm:spPr/>
    </dgm:pt>
    <dgm:pt modelId="{B3630A19-CEC8-4616-85F8-855F35D57447}" type="pres">
      <dgm:prSet presAssocID="{A08E2F84-4070-4659-ABDE-818633F186C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BD3EB-F451-4A78-83E3-DE366CF156B2}" type="presOf" srcId="{44E11CB7-F255-4B0B-902D-FD59FBA36603}" destId="{F17D6F50-D5E7-49F1-BB7E-29EA9EFB6878}" srcOrd="0" destOrd="0" presId="urn:microsoft.com/office/officeart/2005/8/layout/list1"/>
    <dgm:cxn modelId="{5779A8A7-F8EF-45F4-A304-0F9B7E51EDFE}" type="presOf" srcId="{A08E2F84-4070-4659-ABDE-818633F186C0}" destId="{B4271608-96B9-47A4-BC9A-E73ECDE9AA28}" srcOrd="1" destOrd="0" presId="urn:microsoft.com/office/officeart/2005/8/layout/list1"/>
    <dgm:cxn modelId="{0125DA09-3B40-4C81-A5A7-7CFD16F64CA8}" type="presOf" srcId="{DCA40CDE-1085-453A-B74A-93CB3D9E6FCB}" destId="{B3630A19-CEC8-4616-85F8-855F35D57447}" srcOrd="0" destOrd="0" presId="urn:microsoft.com/office/officeart/2005/8/layout/list1"/>
    <dgm:cxn modelId="{731DB9AC-B156-4955-860B-18034EDC6B8A}" type="presOf" srcId="{5B8B59BF-05A2-4487-BEED-27A572BE5C0A}" destId="{031214DE-79A0-4070-BE44-F6EEF232B5C5}" srcOrd="1" destOrd="0" presId="urn:microsoft.com/office/officeart/2005/8/layout/list1"/>
    <dgm:cxn modelId="{3CA84AE5-8A78-465A-885A-C3FFF451DF32}" type="presOf" srcId="{5B8B59BF-05A2-4487-BEED-27A572BE5C0A}" destId="{F93DD601-4D16-4F5D-9127-1C85F7839F4D}" srcOrd="0" destOrd="0" presId="urn:microsoft.com/office/officeart/2005/8/layout/list1"/>
    <dgm:cxn modelId="{7759651C-E4D5-4434-8DF9-4511E4C10376}" srcId="{5B8B59BF-05A2-4487-BEED-27A572BE5C0A}" destId="{9B7FE8FE-522E-495B-A5CB-7122B1199301}" srcOrd="0" destOrd="0" parTransId="{14195F17-9F24-4A3A-BEEA-B33B4F9F2D33}" sibTransId="{7E31E6CE-7613-4E63-A787-07965CDD2BC4}"/>
    <dgm:cxn modelId="{00BB44CA-5F67-4B1D-BAED-047560318A50}" srcId="{A08E2F84-4070-4659-ABDE-818633F186C0}" destId="{DCA40CDE-1085-453A-B74A-93CB3D9E6FCB}" srcOrd="0" destOrd="0" parTransId="{91DF6540-8CF9-4FDA-94CE-B7839AFA9D8D}" sibTransId="{A9194A5C-A18A-4576-9A42-64B47BE02014}"/>
    <dgm:cxn modelId="{6FF61D6F-1FB9-4912-A845-33F8B11C595A}" srcId="{44E11CB7-F255-4B0B-902D-FD59FBA36603}" destId="{A08E2F84-4070-4659-ABDE-818633F186C0}" srcOrd="1" destOrd="0" parTransId="{B538B9A5-3309-498A-BC32-788B308F1B35}" sibTransId="{2B7944B3-69D0-42B8-99C5-639872F79FA0}"/>
    <dgm:cxn modelId="{7FE2C040-6101-4D00-9D0A-2979D4E5329E}" type="presOf" srcId="{2C24629B-2AAA-4B4B-98D3-BA140E15CE0A}" destId="{A564E21F-6686-4679-BA73-848D78E246FA}" srcOrd="0" destOrd="1" presId="urn:microsoft.com/office/officeart/2005/8/layout/list1"/>
    <dgm:cxn modelId="{176B620D-76A6-4C7E-99A0-581177B38D48}" type="presOf" srcId="{A08E2F84-4070-4659-ABDE-818633F186C0}" destId="{140DAF1C-6EE5-40C3-8C00-AB6573F3DFD9}" srcOrd="0" destOrd="0" presId="urn:microsoft.com/office/officeart/2005/8/layout/list1"/>
    <dgm:cxn modelId="{7B631504-07B1-47FF-BE9E-DA7AA74F75CB}" type="presOf" srcId="{9B7FE8FE-522E-495B-A5CB-7122B1199301}" destId="{A564E21F-6686-4679-BA73-848D78E246FA}" srcOrd="0" destOrd="0" presId="urn:microsoft.com/office/officeart/2005/8/layout/list1"/>
    <dgm:cxn modelId="{AEA1F74E-9374-46EB-AA6B-C9B486B250BA}" srcId="{5B8B59BF-05A2-4487-BEED-27A572BE5C0A}" destId="{2C24629B-2AAA-4B4B-98D3-BA140E15CE0A}" srcOrd="1" destOrd="0" parTransId="{5820803C-ECCC-4022-AB7B-34F5A9E62DA3}" sibTransId="{178C737C-2659-457D-9689-502AF38DE331}"/>
    <dgm:cxn modelId="{0A067EC0-46A8-4332-AD5B-5C5D3571236D}" srcId="{44E11CB7-F255-4B0B-902D-FD59FBA36603}" destId="{5B8B59BF-05A2-4487-BEED-27A572BE5C0A}" srcOrd="0" destOrd="0" parTransId="{A2B9C321-F2A3-4BB5-8CCF-46D9FE543F1B}" sibTransId="{72B45AC8-EBB1-4AA8-B990-47E426DD0B4A}"/>
    <dgm:cxn modelId="{7893B812-2820-4C12-B45F-536050630467}" type="presParOf" srcId="{F17D6F50-D5E7-49F1-BB7E-29EA9EFB6878}" destId="{8F3F5799-32B7-430B-B657-1E0DD9EB5C3B}" srcOrd="0" destOrd="0" presId="urn:microsoft.com/office/officeart/2005/8/layout/list1"/>
    <dgm:cxn modelId="{5037A948-4309-40F6-8657-DE644771793C}" type="presParOf" srcId="{8F3F5799-32B7-430B-B657-1E0DD9EB5C3B}" destId="{F93DD601-4D16-4F5D-9127-1C85F7839F4D}" srcOrd="0" destOrd="0" presId="urn:microsoft.com/office/officeart/2005/8/layout/list1"/>
    <dgm:cxn modelId="{C03422E1-B69D-40F3-855F-67AD57E6B37D}" type="presParOf" srcId="{8F3F5799-32B7-430B-B657-1E0DD9EB5C3B}" destId="{031214DE-79A0-4070-BE44-F6EEF232B5C5}" srcOrd="1" destOrd="0" presId="urn:microsoft.com/office/officeart/2005/8/layout/list1"/>
    <dgm:cxn modelId="{1D7819AB-E26D-4E74-A5AD-5CA7505266A6}" type="presParOf" srcId="{F17D6F50-D5E7-49F1-BB7E-29EA9EFB6878}" destId="{0E20F195-89F3-4C46-A53D-E4EEFEF54EF6}" srcOrd="1" destOrd="0" presId="urn:microsoft.com/office/officeart/2005/8/layout/list1"/>
    <dgm:cxn modelId="{F305B2EE-E3CF-4916-9C48-C6A66C47160E}" type="presParOf" srcId="{F17D6F50-D5E7-49F1-BB7E-29EA9EFB6878}" destId="{A564E21F-6686-4679-BA73-848D78E246FA}" srcOrd="2" destOrd="0" presId="urn:microsoft.com/office/officeart/2005/8/layout/list1"/>
    <dgm:cxn modelId="{F1F36058-6FDB-49FB-BDD5-FF37655C9B1D}" type="presParOf" srcId="{F17D6F50-D5E7-49F1-BB7E-29EA9EFB6878}" destId="{4092253C-08C1-41CD-94ED-95AAA34AA939}" srcOrd="3" destOrd="0" presId="urn:microsoft.com/office/officeart/2005/8/layout/list1"/>
    <dgm:cxn modelId="{76BCA93E-0BC1-44AB-B501-78D503349B52}" type="presParOf" srcId="{F17D6F50-D5E7-49F1-BB7E-29EA9EFB6878}" destId="{634CEE82-7DFB-4BD9-9E3A-EA86F5608EA2}" srcOrd="4" destOrd="0" presId="urn:microsoft.com/office/officeart/2005/8/layout/list1"/>
    <dgm:cxn modelId="{F1212970-44AD-4758-B3FB-0CD391EFCDA9}" type="presParOf" srcId="{634CEE82-7DFB-4BD9-9E3A-EA86F5608EA2}" destId="{140DAF1C-6EE5-40C3-8C00-AB6573F3DFD9}" srcOrd="0" destOrd="0" presId="urn:microsoft.com/office/officeart/2005/8/layout/list1"/>
    <dgm:cxn modelId="{4B2CB149-807D-4D40-946A-C7CC95371B93}" type="presParOf" srcId="{634CEE82-7DFB-4BD9-9E3A-EA86F5608EA2}" destId="{B4271608-96B9-47A4-BC9A-E73ECDE9AA28}" srcOrd="1" destOrd="0" presId="urn:microsoft.com/office/officeart/2005/8/layout/list1"/>
    <dgm:cxn modelId="{2AA38C7A-33F7-4B85-A5F8-6CD52CA1A302}" type="presParOf" srcId="{F17D6F50-D5E7-49F1-BB7E-29EA9EFB6878}" destId="{15464A01-AC3D-449E-BE6B-0331A8BB0803}" srcOrd="5" destOrd="0" presId="urn:microsoft.com/office/officeart/2005/8/layout/list1"/>
    <dgm:cxn modelId="{2FD6F644-2B07-4B86-8FBE-81A976B21EC7}" type="presParOf" srcId="{F17D6F50-D5E7-49F1-BB7E-29EA9EFB6878}" destId="{B3630A19-CEC8-4616-85F8-855F35D574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legionr.ru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ionr.ru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496944" cy="178010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Типы лингвистического анализа в новой модели ОГЭ: приёмы эффективной подготовки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20097"/>
            <a:ext cx="8136904" cy="66508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Наталья</a:t>
            </a:r>
            <a:r>
              <a:rPr lang="ru-RU" sz="3200" dirty="0" smtClean="0"/>
              <a:t> </a:t>
            </a:r>
            <a:r>
              <a:rPr lang="ru-RU" sz="3200" b="1" dirty="0" smtClean="0"/>
              <a:t>Аркадьевна</a:t>
            </a:r>
            <a:r>
              <a:rPr lang="ru-RU" sz="3200" dirty="0" smtClean="0"/>
              <a:t> </a:t>
            </a:r>
            <a:r>
              <a:rPr lang="ru-RU" sz="3200" b="1" dirty="0" smtClean="0"/>
              <a:t>Сенина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2985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124744"/>
            <a:ext cx="8640960" cy="30243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Задание 8. Грамматическая основа (подлежащее, сказуемое, типы сказуемого, грамматическая основа)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Задание 9. Осложнённое предложение (обособленные и однородные члены)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Задание 10. Осложнённое предложение (вводные слова и обращения)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Задание 11. Количество грамматических основ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Задание 12. ССП и СПП (средства связи)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Задание 13. СПП (типы придаточных, виды связи частей в СПП)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Задание 14. Сложное предложение с разными видами связи между частями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20688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ОГЭ-2019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6248" y="5661248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ОГЭ-2020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869160"/>
            <a:ext cx="8640960" cy="8128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 2. Синтаксический анализ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83968" y="4149080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464495"/>
          </a:xfrm>
        </p:spPr>
        <p:txBody>
          <a:bodyPr/>
          <a:lstStyle/>
          <a:p>
            <a:r>
              <a:rPr lang="ru-RU" b="1" dirty="0" smtClean="0"/>
              <a:t>Анализ – способность </a:t>
            </a:r>
            <a:r>
              <a:rPr lang="ru-RU" b="1" dirty="0" smtClean="0">
                <a:solidFill>
                  <a:srgbClr val="FF0000"/>
                </a:solidFill>
              </a:rPr>
              <a:t>разбивать</a:t>
            </a:r>
            <a:r>
              <a:rPr lang="ru-RU" b="1" dirty="0" smtClean="0"/>
              <a:t> информацию </a:t>
            </a:r>
            <a:r>
              <a:rPr lang="ru-RU" b="1" dirty="0" smtClean="0">
                <a:solidFill>
                  <a:srgbClr val="FF0000"/>
                </a:solidFill>
              </a:rPr>
              <a:t>на составляющие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/>
              <a:t>Анализ (с </a:t>
            </a:r>
            <a:r>
              <a:rPr lang="ru-RU" b="1" i="1" dirty="0" smtClean="0"/>
              <a:t>греч.</a:t>
            </a:r>
            <a:r>
              <a:rPr lang="ru-RU" b="1" dirty="0" smtClean="0"/>
              <a:t> </a:t>
            </a:r>
            <a:r>
              <a:rPr lang="en-US" b="1" dirty="0" smtClean="0"/>
              <a:t>analysis</a:t>
            </a:r>
            <a:r>
              <a:rPr lang="ru-RU" b="1" dirty="0" smtClean="0"/>
              <a:t>)</a:t>
            </a:r>
            <a:r>
              <a:rPr lang="en-US" b="1" dirty="0" smtClean="0"/>
              <a:t> – </a:t>
            </a:r>
            <a:r>
              <a:rPr lang="ru-RU" b="1" dirty="0" smtClean="0"/>
              <a:t>метод научного исследования (познания) явлений и процессов, в основе которого лежит изучение </a:t>
            </a:r>
            <a:r>
              <a:rPr lang="ru-RU" b="1" dirty="0" smtClean="0">
                <a:solidFill>
                  <a:srgbClr val="FF0000"/>
                </a:solidFill>
              </a:rPr>
              <a:t>составных частей </a:t>
            </a:r>
            <a:r>
              <a:rPr lang="ru-RU" b="1" dirty="0" smtClean="0"/>
              <a:t>элементов изучаемой системы.</a:t>
            </a:r>
          </a:p>
          <a:p>
            <a:r>
              <a:rPr lang="ru-RU" b="1" dirty="0" smtClean="0"/>
              <a:t>Анализ – метод исследования путём рассмотрения отдельных </a:t>
            </a:r>
            <a:r>
              <a:rPr lang="ru-RU" b="1" dirty="0" smtClean="0">
                <a:solidFill>
                  <a:srgbClr val="FF0000"/>
                </a:solidFill>
              </a:rPr>
              <a:t>составных элементов </a:t>
            </a:r>
            <a:r>
              <a:rPr lang="ru-RU" b="1" dirty="0" smtClean="0"/>
              <a:t>предмета или явления.</a:t>
            </a:r>
          </a:p>
          <a:p>
            <a:r>
              <a:rPr lang="ru-RU" b="1" dirty="0" smtClean="0"/>
              <a:t>Анализ – разбор, исследование </a:t>
            </a:r>
            <a:r>
              <a:rPr lang="ru-RU" b="1" dirty="0" smtClean="0">
                <a:solidFill>
                  <a:srgbClr val="FF0000"/>
                </a:solidFill>
              </a:rPr>
              <a:t>отдельных частей </a:t>
            </a:r>
            <a:r>
              <a:rPr lang="ru-RU" b="1" dirty="0" smtClean="0"/>
              <a:t>предмета для суждения о целом: </a:t>
            </a:r>
            <a:r>
              <a:rPr lang="ru-RU" b="1" i="1" dirty="0" smtClean="0"/>
              <a:t>грамматический анализ </a:t>
            </a:r>
            <a:r>
              <a:rPr lang="ru-RU" b="1" dirty="0" smtClean="0"/>
              <a:t>(Д. Ушаков)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Анализ</a:t>
            </a:r>
            <a:endParaRPr lang="ru-RU" b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8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Синтаксический анализ на ОГЭ: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как </a:t>
            </a:r>
            <a:r>
              <a:rPr lang="ru-RU" sz="3200" b="1" dirty="0"/>
              <a:t>подготовить выпускников к выполнению задания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1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СПЕЦИФИКАЦИИ ФИПИ ЗАДАНИЕ 2: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Проведение синтаксического анализа </a:t>
            </a:r>
            <a:r>
              <a:rPr lang="ru-RU" b="1" dirty="0">
                <a:solidFill>
                  <a:schemeClr val="tx1"/>
                </a:solidFill>
              </a:rPr>
              <a:t>предложения, </a:t>
            </a:r>
            <a:r>
              <a:rPr lang="ru-RU" b="1" dirty="0" smtClean="0">
                <a:solidFill>
                  <a:schemeClr val="tx1"/>
                </a:solidFill>
              </a:rPr>
              <a:t>определение синтаксической роли самостоятельных </a:t>
            </a:r>
            <a:r>
              <a:rPr lang="ru-RU" b="1" dirty="0">
                <a:solidFill>
                  <a:schemeClr val="tx1"/>
                </a:solidFill>
              </a:rPr>
              <a:t>частей речи </a:t>
            </a:r>
            <a:r>
              <a:rPr lang="ru-RU" b="1" dirty="0" smtClean="0">
                <a:solidFill>
                  <a:schemeClr val="tx1"/>
                </a:solidFill>
              </a:rPr>
              <a:t>в предложении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определение вида предложения </a:t>
            </a:r>
            <a:r>
              <a:rPr lang="ru-RU" b="1" dirty="0" smtClean="0">
                <a:solidFill>
                  <a:schemeClr val="tx1"/>
                </a:solidFill>
              </a:rPr>
              <a:t>по цели </a:t>
            </a:r>
            <a:r>
              <a:rPr lang="ru-RU" b="1" dirty="0">
                <a:solidFill>
                  <a:schemeClr val="tx1"/>
                </a:solidFill>
              </a:rPr>
              <a:t>высказывания и </a:t>
            </a:r>
            <a:r>
              <a:rPr lang="ru-RU" b="1" dirty="0" smtClean="0">
                <a:solidFill>
                  <a:schemeClr val="tx1"/>
                </a:solidFill>
              </a:rPr>
              <a:t>эмоциональной окраске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распознавание </a:t>
            </a:r>
            <a:r>
              <a:rPr lang="ru-RU" b="1" dirty="0" smtClean="0">
                <a:solidFill>
                  <a:schemeClr val="tx1"/>
                </a:solidFill>
              </a:rPr>
              <a:t>второстепенных членов </a:t>
            </a:r>
            <a:r>
              <a:rPr lang="ru-RU" b="1" dirty="0">
                <a:solidFill>
                  <a:schemeClr val="tx1"/>
                </a:solidFill>
              </a:rPr>
              <a:t>предложения, </a:t>
            </a:r>
            <a:r>
              <a:rPr lang="ru-RU" b="1" dirty="0" smtClean="0">
                <a:solidFill>
                  <a:schemeClr val="tx1"/>
                </a:solidFill>
              </a:rPr>
              <a:t>однородных членов </a:t>
            </a:r>
            <a:r>
              <a:rPr lang="ru-RU" b="1" dirty="0">
                <a:solidFill>
                  <a:schemeClr val="tx1"/>
                </a:solidFill>
              </a:rPr>
              <a:t>предложения, </a:t>
            </a:r>
            <a:r>
              <a:rPr lang="ru-RU" b="1" dirty="0" smtClean="0">
                <a:solidFill>
                  <a:schemeClr val="tx1"/>
                </a:solidFill>
              </a:rPr>
              <a:t>обособленных членов </a:t>
            </a:r>
            <a:r>
              <a:rPr lang="ru-RU" b="1" dirty="0">
                <a:solidFill>
                  <a:schemeClr val="tx1"/>
                </a:solidFill>
              </a:rPr>
              <a:t>предложения, </a:t>
            </a:r>
            <a:r>
              <a:rPr lang="ru-RU" b="1" dirty="0" smtClean="0">
                <a:solidFill>
                  <a:schemeClr val="tx1"/>
                </a:solidFill>
              </a:rPr>
              <a:t>обращений, вводных </a:t>
            </a:r>
            <a:r>
              <a:rPr lang="ru-RU" b="1" dirty="0">
                <a:solidFill>
                  <a:schemeClr val="tx1"/>
                </a:solidFill>
              </a:rPr>
              <a:t>и вставных конструкций;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распознавание распространённых </a:t>
            </a:r>
            <a:r>
              <a:rPr lang="ru-RU" b="1" dirty="0" smtClean="0">
                <a:solidFill>
                  <a:schemeClr val="tx1"/>
                </a:solidFill>
              </a:rPr>
              <a:t>и нераспространённых предложений, предложений </a:t>
            </a:r>
            <a:r>
              <a:rPr lang="ru-RU" b="1" dirty="0">
                <a:solidFill>
                  <a:schemeClr val="tx1"/>
                </a:solidFill>
              </a:rPr>
              <a:t>осложнённой </a:t>
            </a:r>
            <a:r>
              <a:rPr lang="ru-RU" b="1" dirty="0" smtClean="0">
                <a:solidFill>
                  <a:schemeClr val="tx1"/>
                </a:solidFill>
              </a:rPr>
              <a:t>и неосложнённой </a:t>
            </a:r>
            <a:r>
              <a:rPr lang="ru-RU" b="1" dirty="0">
                <a:solidFill>
                  <a:schemeClr val="tx1"/>
                </a:solidFill>
              </a:rPr>
              <a:t>структуры, полных и </a:t>
            </a:r>
            <a:r>
              <a:rPr lang="ru-RU" b="1" dirty="0" smtClean="0">
                <a:solidFill>
                  <a:schemeClr val="tx1"/>
                </a:solidFill>
              </a:rPr>
              <a:t>неполных, определение </a:t>
            </a:r>
            <a:r>
              <a:rPr lang="ru-RU" b="1" dirty="0">
                <a:solidFill>
                  <a:schemeClr val="tx1"/>
                </a:solidFill>
              </a:rPr>
              <a:t>грамматической </a:t>
            </a:r>
            <a:r>
              <a:rPr lang="ru-RU" b="1" dirty="0" smtClean="0">
                <a:solidFill>
                  <a:schemeClr val="tx1"/>
                </a:solidFill>
              </a:rPr>
              <a:t>основы предложения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опознавание сложного </a:t>
            </a:r>
            <a:r>
              <a:rPr lang="ru-RU" b="1" dirty="0" smtClean="0">
                <a:solidFill>
                  <a:schemeClr val="tx1"/>
                </a:solidFill>
              </a:rPr>
              <a:t>предложения, типов </a:t>
            </a:r>
            <a:r>
              <a:rPr lang="ru-RU" b="1" dirty="0">
                <a:solidFill>
                  <a:schemeClr val="tx1"/>
                </a:solidFill>
              </a:rPr>
              <a:t>сложного </a:t>
            </a:r>
            <a:r>
              <a:rPr lang="ru-RU" b="1" dirty="0" smtClean="0">
                <a:solidFill>
                  <a:schemeClr val="tx1"/>
                </a:solidFill>
              </a:rPr>
              <a:t>предложения, сложных </a:t>
            </a:r>
            <a:r>
              <a:rPr lang="ru-RU" b="1" dirty="0">
                <a:solidFill>
                  <a:schemeClr val="tx1"/>
                </a:solidFill>
              </a:rPr>
              <a:t>предложений с </a:t>
            </a:r>
            <a:r>
              <a:rPr lang="ru-RU" b="1" dirty="0" smtClean="0">
                <a:solidFill>
                  <a:schemeClr val="tx1"/>
                </a:solidFill>
              </a:rPr>
              <a:t>различными видами </a:t>
            </a:r>
            <a:r>
              <a:rPr lang="ru-RU" b="1" dirty="0">
                <a:solidFill>
                  <a:schemeClr val="tx1"/>
                </a:solidFill>
              </a:rPr>
              <a:t>связи; выделение средств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синтаксической связи между </a:t>
            </a:r>
            <a:r>
              <a:rPr lang="ru-RU" b="1" dirty="0" smtClean="0">
                <a:solidFill>
                  <a:schemeClr val="tx1"/>
                </a:solidFill>
              </a:rPr>
              <a:t>частями сложного </a:t>
            </a:r>
            <a:r>
              <a:rPr lang="ru-RU" b="1" dirty="0">
                <a:solidFill>
                  <a:schemeClr val="tx1"/>
                </a:solidFill>
              </a:rPr>
              <a:t>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5854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Прочитайте текст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(1)Наряду с обыкновенной, бытовой речью люди </a:t>
            </a:r>
            <a:r>
              <a:rPr lang="ru-RU" b="1" dirty="0" smtClean="0">
                <a:solidFill>
                  <a:schemeClr val="tx1"/>
                </a:solidFill>
              </a:rPr>
              <a:t>обращаются </a:t>
            </a:r>
            <a:r>
              <a:rPr lang="ru-RU" b="1" dirty="0">
                <a:solidFill>
                  <a:schemeClr val="tx1"/>
                </a:solidFill>
              </a:rPr>
              <a:t>к речи, организованной по особым </a:t>
            </a:r>
            <a:r>
              <a:rPr lang="ru-RU" b="1" dirty="0" smtClean="0">
                <a:solidFill>
                  <a:schemeClr val="tx1"/>
                </a:solidFill>
              </a:rPr>
              <a:t>ритмическим </a:t>
            </a:r>
            <a:r>
              <a:rPr lang="ru-RU" b="1" dirty="0">
                <a:solidFill>
                  <a:schemeClr val="tx1"/>
                </a:solidFill>
              </a:rPr>
              <a:t>законам, — поэтической. (2)Первоначально </a:t>
            </a:r>
            <a:r>
              <a:rPr lang="ru-RU" b="1" dirty="0" smtClean="0">
                <a:solidFill>
                  <a:schemeClr val="tx1"/>
                </a:solidFill>
              </a:rPr>
              <a:t>она использовалась </a:t>
            </a:r>
            <a:r>
              <a:rPr lang="ru-RU" b="1" dirty="0">
                <a:solidFill>
                  <a:schemeClr val="tx1"/>
                </a:solidFill>
              </a:rPr>
              <a:t>в магических обрядах, без которых не мог прожить ни один народ, придавая им необычность и </a:t>
            </a:r>
            <a:r>
              <a:rPr lang="ru-RU" b="1" dirty="0" smtClean="0">
                <a:solidFill>
                  <a:schemeClr val="tx1"/>
                </a:solidFill>
              </a:rPr>
              <a:t>торжественность</a:t>
            </a:r>
            <a:r>
              <a:rPr lang="ru-RU" b="1" dirty="0">
                <a:solidFill>
                  <a:schemeClr val="tx1"/>
                </a:solidFill>
              </a:rPr>
              <a:t>. (3)Затем стихотворная речь стала </a:t>
            </a:r>
            <a:r>
              <a:rPr lang="ru-RU" b="1" dirty="0" smtClean="0">
                <a:solidFill>
                  <a:schemeClr val="tx1"/>
                </a:solidFill>
              </a:rPr>
              <a:t>употребляться </a:t>
            </a:r>
            <a:r>
              <a:rPr lang="ru-RU" b="1" dirty="0">
                <a:solidFill>
                  <a:schemeClr val="tx1"/>
                </a:solidFill>
              </a:rPr>
              <a:t>для сочинения рассказов о </a:t>
            </a:r>
            <a:r>
              <a:rPr lang="ru-RU" b="1" dirty="0" smtClean="0">
                <a:solidFill>
                  <a:schemeClr val="tx1"/>
                </a:solidFill>
              </a:rPr>
              <a:t>героях-предках, которые </a:t>
            </a:r>
            <a:r>
              <a:rPr lang="ru-RU" b="1" dirty="0">
                <a:solidFill>
                  <a:schemeClr val="tx1"/>
                </a:solidFill>
              </a:rPr>
              <a:t>приходилось запоминать наизусть и </a:t>
            </a:r>
            <a:r>
              <a:rPr lang="ru-RU" b="1" dirty="0" smtClean="0">
                <a:solidFill>
                  <a:schemeClr val="tx1"/>
                </a:solidFill>
              </a:rPr>
              <a:t>передавать от </a:t>
            </a:r>
            <a:r>
              <a:rPr lang="ru-RU" b="1" dirty="0">
                <a:solidFill>
                  <a:schemeClr val="tx1"/>
                </a:solidFill>
              </a:rPr>
              <a:t>поколения к поколению. (4)Оказалось, что и для </a:t>
            </a:r>
            <a:r>
              <a:rPr lang="ru-RU" b="1" dirty="0" smtClean="0">
                <a:solidFill>
                  <a:schemeClr val="tx1"/>
                </a:solidFill>
              </a:rPr>
              <a:t>этого стихотворная </a:t>
            </a:r>
            <a:r>
              <a:rPr lang="ru-RU" b="1" dirty="0">
                <a:solidFill>
                  <a:schemeClr val="tx1"/>
                </a:solidFill>
              </a:rPr>
              <a:t>речь годится лучше, чем проза. (</a:t>
            </a:r>
            <a:r>
              <a:rPr lang="ru-RU" b="1" dirty="0" smtClean="0">
                <a:solidFill>
                  <a:schemeClr val="tx1"/>
                </a:solidFill>
              </a:rPr>
              <a:t>5)Наконец, появилась </a:t>
            </a:r>
            <a:r>
              <a:rPr lang="ru-RU" b="1" dirty="0">
                <a:solidFill>
                  <a:schemeClr val="tx1"/>
                </a:solidFill>
              </a:rPr>
              <a:t>лирическая народная песня, а за ней и </a:t>
            </a:r>
            <a:r>
              <a:rPr lang="ru-RU" b="1" dirty="0" smtClean="0">
                <a:solidFill>
                  <a:schemeClr val="tx1"/>
                </a:solidFill>
              </a:rPr>
              <a:t>авторская </a:t>
            </a:r>
            <a:r>
              <a:rPr lang="ru-RU" b="1" dirty="0">
                <a:solidFill>
                  <a:schemeClr val="tx1"/>
                </a:solidFill>
              </a:rPr>
              <a:t>поэзия, в которых особую важность приобрели </a:t>
            </a:r>
            <a:r>
              <a:rPr lang="ru-RU" b="1" dirty="0" smtClean="0">
                <a:solidFill>
                  <a:schemeClr val="tx1"/>
                </a:solidFill>
              </a:rPr>
              <a:t>плавность </a:t>
            </a:r>
            <a:r>
              <a:rPr lang="ru-RU" b="1" dirty="0">
                <a:solidFill>
                  <a:schemeClr val="tx1"/>
                </a:solidFill>
              </a:rPr>
              <a:t>и красота стихотворной речи.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2.</a:t>
            </a:r>
            <a:r>
              <a:rPr lang="ru-RU" dirty="0"/>
              <a:t> </a:t>
            </a:r>
            <a:r>
              <a:rPr lang="ru-RU" b="1" i="1" dirty="0"/>
              <a:t>Синтаксический </a:t>
            </a:r>
            <a:r>
              <a:rPr lang="ru-RU" b="1" i="1" dirty="0" smtClean="0"/>
              <a:t>анализ</a:t>
            </a:r>
            <a:endParaRPr lang="ru-RU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2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Укажите варианты ответов, в которых верно </a:t>
            </a:r>
            <a:r>
              <a:rPr lang="ru-RU" b="1" dirty="0" smtClean="0">
                <a:solidFill>
                  <a:schemeClr val="tx1"/>
                </a:solidFill>
              </a:rPr>
              <a:t>определена грамматическая </a:t>
            </a:r>
            <a:r>
              <a:rPr lang="ru-RU" b="1" dirty="0">
                <a:solidFill>
                  <a:schemeClr val="tx1"/>
                </a:solidFill>
              </a:rPr>
              <a:t>основа в одном из предложений или в </a:t>
            </a:r>
            <a:r>
              <a:rPr lang="ru-RU" b="1" dirty="0" smtClean="0">
                <a:solidFill>
                  <a:schemeClr val="tx1"/>
                </a:solidFill>
              </a:rPr>
              <a:t>одной из </a:t>
            </a:r>
            <a:r>
              <a:rPr lang="ru-RU" b="1" dirty="0">
                <a:solidFill>
                  <a:schemeClr val="tx1"/>
                </a:solidFill>
              </a:rPr>
              <a:t>частей сложного предложения текста. Запишите </a:t>
            </a:r>
            <a:r>
              <a:rPr lang="ru-RU" b="1" dirty="0" smtClean="0">
                <a:solidFill>
                  <a:schemeClr val="tx1"/>
                </a:solidFill>
              </a:rPr>
              <a:t>номера ответов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люди обращаются к речи (предложение 1)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она использовалась (предложение 2)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приходилось запоминать (и) передавать (предложение 3)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стихотворная речь годится лучше (предложение 4)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5) важность приобрели (предложение 5)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Ответ: </a:t>
            </a:r>
            <a:r>
              <a:rPr lang="ru-RU" b="1" dirty="0" smtClean="0">
                <a:solidFill>
                  <a:schemeClr val="tx1"/>
                </a:solidFill>
              </a:rPr>
              <a:t>2, 3.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2. </a:t>
            </a:r>
            <a:r>
              <a:rPr lang="ru-RU" b="1" i="1" dirty="0"/>
              <a:t>Синтаксический </a:t>
            </a:r>
            <a:r>
              <a:rPr lang="ru-RU" b="1" i="1" dirty="0" smtClean="0"/>
              <a:t>анализ</a:t>
            </a:r>
            <a:endParaRPr lang="ru-RU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4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628800"/>
            <a:ext cx="8715435" cy="5086348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Простое предложение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Структурные типы простого предложения: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нераспространённые и распространённые предложения;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двусоставные </a:t>
            </a:r>
            <a:r>
              <a:rPr lang="ru-RU" dirty="0">
                <a:solidFill>
                  <a:schemeClr val="tx1"/>
                </a:solidFill>
              </a:rPr>
              <a:t>предложения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односоставные (и их типы)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неосложнённые и осложнённые предложения;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полные и неполные предложения.</a:t>
            </a:r>
          </a:p>
          <a:p>
            <a:r>
              <a:rPr lang="ru-RU" b="1" dirty="0">
                <a:solidFill>
                  <a:schemeClr val="tx1"/>
                </a:solidFill>
              </a:rPr>
              <a:t>Грамматическая основа предложения.</a:t>
            </a:r>
          </a:p>
          <a:p>
            <a:r>
              <a:rPr lang="ru-RU" b="1" dirty="0">
                <a:solidFill>
                  <a:schemeClr val="tx1"/>
                </a:solidFill>
              </a:rPr>
              <a:t>Типы сказуемого: простое глагольное, составное глагольное, составное именное.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Осложнённое простое предложение: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однородные  члены предложения;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обособленные члены предложения  (определения, дополнения, обстоятельства);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вводные слова и предложения;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обращение.</a:t>
            </a:r>
          </a:p>
          <a:p>
            <a:pPr marL="301943" lvl="1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Сложное предложение: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сложносочинённое предложение;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сложноподчинённое предложение (типы придаточных частей и типы связи);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бессоюзное сложное предложение;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сложное предложение с разными видами связи;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средства союзной связи в сложных предложениях.</a:t>
            </a:r>
          </a:p>
          <a:p>
            <a:pPr marL="301943" lvl="1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lvl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2. </a:t>
            </a:r>
            <a:r>
              <a:rPr lang="ru-RU" b="1" i="1" dirty="0" smtClean="0"/>
              <a:t>Синтаксический анализ:</a:t>
            </a:r>
            <a:br>
              <a:rPr lang="ru-RU" b="1" i="1" dirty="0" smtClean="0"/>
            </a:br>
            <a:r>
              <a:rPr lang="ru-RU" b="1" i="1" dirty="0" smtClean="0"/>
              <a:t>что повторяем; сложные случаи</a:t>
            </a:r>
            <a:endParaRPr lang="ru-RU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14554"/>
            <a:ext cx="8568951" cy="41434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Какие из перечисленных утверждений являются верными? Укажите номера ответов.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1) Предложение 1 простое нераспространённое.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2) Предложение 2 осложнено обособленным определением, выраженным причастным оборотом.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3) В предложении 3 простые глагольные сказуемые.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4) Вторая часть сложного предложения 4 является безличной.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5) Во второй части сложного предложения 5 подлежащее выражено относительным местоимением.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ru-RU" sz="1900" i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1900" i="1" dirty="0" smtClean="0">
                <a:solidFill>
                  <a:schemeClr val="tx1"/>
                </a:solidFill>
              </a:rPr>
              <a:t>(</a:t>
            </a:r>
            <a:r>
              <a:rPr lang="ru-RU" sz="1900" i="1" dirty="0">
                <a:solidFill>
                  <a:schemeClr val="tx1"/>
                </a:solidFill>
              </a:rPr>
              <a:t>Из пособия «ОГЭ. Русский язык. Типовые экзаменационные варианты. </a:t>
            </a:r>
            <a:br>
              <a:rPr lang="ru-RU" sz="1900" i="1" dirty="0">
                <a:solidFill>
                  <a:schemeClr val="tx1"/>
                </a:solidFill>
              </a:rPr>
            </a:br>
            <a:r>
              <a:rPr lang="ru-RU" sz="1900" i="1" dirty="0">
                <a:solidFill>
                  <a:schemeClr val="tx1"/>
                </a:solidFill>
              </a:rPr>
              <a:t>36 вариантов» под редакцией И.П. </a:t>
            </a:r>
            <a:r>
              <a:rPr lang="ru-RU" sz="1900" i="1" dirty="0" err="1">
                <a:solidFill>
                  <a:schemeClr val="tx1"/>
                </a:solidFill>
              </a:rPr>
              <a:t>Цыбулько</a:t>
            </a:r>
            <a:r>
              <a:rPr lang="ru-RU" sz="1900" i="1" dirty="0" smtClean="0">
                <a:solidFill>
                  <a:schemeClr val="tx1"/>
                </a:solidFill>
              </a:rPr>
              <a:t>)</a:t>
            </a:r>
            <a:endParaRPr lang="ru-RU" sz="19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2. </a:t>
            </a:r>
            <a:r>
              <a:rPr lang="ru-RU" b="1" i="1" dirty="0"/>
              <a:t>Синтаксический 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060848"/>
            <a:ext cx="8136904" cy="406531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 Подлежащее, выраженное словосочетанием: </a:t>
            </a:r>
            <a:r>
              <a:rPr lang="ru-RU" b="1" i="1" dirty="0" smtClean="0">
                <a:solidFill>
                  <a:schemeClr val="tx1"/>
                </a:solidFill>
              </a:rPr>
              <a:t>Впереди ещё было </a:t>
            </a:r>
            <a:r>
              <a:rPr lang="ru-RU" b="1" i="1" u="sng" dirty="0" smtClean="0">
                <a:solidFill>
                  <a:schemeClr val="tx1"/>
                </a:solidFill>
              </a:rPr>
              <a:t>бабье лето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2. Разграничение подлежащего и дополнения (</a:t>
            </a:r>
            <a:r>
              <a:rPr lang="ru-RU" b="1" dirty="0" err="1" smtClean="0">
                <a:solidFill>
                  <a:schemeClr val="tx1"/>
                </a:solidFill>
              </a:rPr>
              <a:t>им.падеж</a:t>
            </a:r>
            <a:r>
              <a:rPr lang="ru-RU" b="1" dirty="0" smtClean="0">
                <a:solidFill>
                  <a:schemeClr val="tx1"/>
                </a:solidFill>
              </a:rPr>
              <a:t> = </a:t>
            </a:r>
            <a:r>
              <a:rPr lang="ru-RU" b="1" dirty="0" err="1" smtClean="0">
                <a:solidFill>
                  <a:schemeClr val="tx1"/>
                </a:solidFill>
              </a:rPr>
              <a:t>винит.пад</a:t>
            </a:r>
            <a:r>
              <a:rPr lang="ru-RU" b="1" dirty="0" smtClean="0">
                <a:solidFill>
                  <a:schemeClr val="tx1"/>
                </a:solidFill>
              </a:rPr>
              <a:t>.): </a:t>
            </a:r>
            <a:r>
              <a:rPr lang="ru-RU" b="1" i="1" dirty="0" smtClean="0">
                <a:solidFill>
                  <a:schemeClr val="tx1"/>
                </a:solidFill>
              </a:rPr>
              <a:t>Весь свой огромный путь молния пролетает за какие-то доли секунды. </a:t>
            </a:r>
            <a:r>
              <a:rPr lang="ru-RU" b="1" dirty="0" err="1" smtClean="0">
                <a:solidFill>
                  <a:schemeClr val="tx1"/>
                </a:solidFill>
              </a:rPr>
              <a:t>Дистрактор</a:t>
            </a:r>
            <a:r>
              <a:rPr lang="ru-RU" b="1" dirty="0" smtClean="0">
                <a:solidFill>
                  <a:schemeClr val="tx1"/>
                </a:solidFill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</a:rPr>
              <a:t>ош</a:t>
            </a:r>
            <a:r>
              <a:rPr lang="ru-RU" b="1" dirty="0" smtClean="0">
                <a:solidFill>
                  <a:schemeClr val="tx1"/>
                </a:solidFill>
              </a:rPr>
              <a:t>.) – </a:t>
            </a:r>
            <a:r>
              <a:rPr lang="ru-RU" b="1" i="1" dirty="0" smtClean="0">
                <a:solidFill>
                  <a:schemeClr val="tx1"/>
                </a:solidFill>
              </a:rPr>
              <a:t>путь пролетает.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Поиск подлежащего в безличном предложении (типичная ошибка): </a:t>
            </a:r>
            <a:r>
              <a:rPr lang="ru-RU" b="1" i="1" dirty="0" smtClean="0">
                <a:solidFill>
                  <a:schemeClr val="tx1"/>
                </a:solidFill>
              </a:rPr>
              <a:t>Невозможно было </a:t>
            </a:r>
            <a:r>
              <a:rPr lang="ru-RU" b="1" i="1" u="sng" dirty="0" smtClean="0">
                <a:solidFill>
                  <a:schemeClr val="tx1"/>
                </a:solidFill>
              </a:rPr>
              <a:t>МНЕ </a:t>
            </a:r>
            <a:r>
              <a:rPr lang="ru-RU" b="1" i="1" dirty="0" smtClean="0">
                <a:solidFill>
                  <a:schemeClr val="tx1"/>
                </a:solidFill>
              </a:rPr>
              <a:t>удержаться от смеха.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Поиск подлежащего в придаточной части СПП с союзным словом: </a:t>
            </a:r>
            <a:r>
              <a:rPr lang="ru-RU" b="1" i="1" dirty="0" smtClean="0">
                <a:solidFill>
                  <a:schemeClr val="tx1"/>
                </a:solidFill>
              </a:rPr>
              <a:t>Рыба-ёж питается полипами, </a:t>
            </a:r>
            <a:r>
              <a:rPr lang="ru-RU" b="1" i="1" u="sng" dirty="0" smtClean="0">
                <a:solidFill>
                  <a:schemeClr val="tx1"/>
                </a:solidFill>
              </a:rPr>
              <a:t>которые </a:t>
            </a:r>
            <a:r>
              <a:rPr lang="ru-RU" b="1" i="1" dirty="0" smtClean="0">
                <a:solidFill>
                  <a:schemeClr val="tx1"/>
                </a:solidFill>
              </a:rPr>
              <a:t>неосторожно высовываются из своих домиков.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Разграничение подлежащего и приложения (см. след. слайд).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ПОДЛЕЖАЩЕЕ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266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1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</a:t>
            </a:r>
            <a:r>
              <a:rPr lang="ru-RU" b="1" dirty="0" smtClean="0">
                <a:solidFill>
                  <a:schemeClr val="tx1"/>
                </a:solidFill>
              </a:rPr>
              <a:t>ИМЯ СУЩЕСТВИТЕЛЬНОЕ НАРИЦАТЕЛЬНОЕ + ИМЯ СУЩЕСТВИТЕЛЬНОЕ СОБСТВЕННОЕ ОДУШЕВЛЁННОЕ, </a:t>
            </a:r>
            <a:r>
              <a:rPr lang="ru-RU" b="1" dirty="0">
                <a:solidFill>
                  <a:schemeClr val="tx1"/>
                </a:solidFill>
              </a:rPr>
              <a:t>например: </a:t>
            </a:r>
            <a:r>
              <a:rPr lang="ru-RU" b="1" i="1" dirty="0">
                <a:solidFill>
                  <a:schemeClr val="tx1"/>
                </a:solidFill>
              </a:rPr>
              <a:t>Выпускник Петров </a:t>
            </a:r>
            <a:r>
              <a:rPr lang="ru-RU" b="1" i="1" dirty="0" smtClean="0">
                <a:solidFill>
                  <a:schemeClr val="tx1"/>
                </a:solidFill>
              </a:rPr>
              <a:t>хорошо сдал </a:t>
            </a:r>
            <a:r>
              <a:rPr lang="ru-RU" b="1" i="1" dirty="0">
                <a:solidFill>
                  <a:schemeClr val="tx1"/>
                </a:solidFill>
              </a:rPr>
              <a:t>ОГЭ</a:t>
            </a:r>
            <a:r>
              <a:rPr lang="ru-RU" b="1" dirty="0">
                <a:solidFill>
                  <a:schemeClr val="tx1"/>
                </a:solidFill>
              </a:rPr>
              <a:t>. В таких случаях имя собственное одушевлённое </a:t>
            </a:r>
            <a:r>
              <a:rPr lang="ru-RU" b="1" dirty="0" smtClean="0">
                <a:solidFill>
                  <a:schemeClr val="tx1"/>
                </a:solidFill>
              </a:rPr>
              <a:t>является подлежащим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</a:t>
            </a:r>
            <a:r>
              <a:rPr lang="ru-RU" b="1" dirty="0" smtClean="0">
                <a:solidFill>
                  <a:schemeClr val="tx1"/>
                </a:solidFill>
              </a:rPr>
              <a:t>ИМЯ СУЩЕСТВИТЕЛЬНОЕ НАРИЦАТЕЛЬНОЕ + ИМЯ СУЩЕСТВИТЕЛЬНОЕ СОБСТВЕННОЕ НЕОДУШЕВЛЁННОЕ, </a:t>
            </a:r>
            <a:r>
              <a:rPr lang="ru-RU" b="1" dirty="0">
                <a:solidFill>
                  <a:schemeClr val="tx1"/>
                </a:solidFill>
              </a:rPr>
              <a:t>например: </a:t>
            </a:r>
            <a:r>
              <a:rPr lang="ru-RU" b="1" i="1" dirty="0">
                <a:solidFill>
                  <a:schemeClr val="tx1"/>
                </a:solidFill>
              </a:rPr>
              <a:t>По Ростовской </a:t>
            </a:r>
            <a:r>
              <a:rPr lang="ru-RU" b="1" i="1" dirty="0" smtClean="0">
                <a:solidFill>
                  <a:schemeClr val="tx1"/>
                </a:solidFill>
              </a:rPr>
              <a:t>области протекает </a:t>
            </a:r>
            <a:r>
              <a:rPr lang="ru-RU" b="1" i="1" dirty="0">
                <a:solidFill>
                  <a:schemeClr val="tx1"/>
                </a:solidFill>
              </a:rPr>
              <a:t>река Дон</a:t>
            </a:r>
            <a:r>
              <a:rPr lang="ru-RU" b="1" dirty="0">
                <a:solidFill>
                  <a:schemeClr val="tx1"/>
                </a:solidFill>
              </a:rPr>
              <a:t>. В этом предложении подлежащим является </a:t>
            </a:r>
            <a:r>
              <a:rPr lang="ru-RU" b="1" dirty="0" smtClean="0">
                <a:solidFill>
                  <a:schemeClr val="tx1"/>
                </a:solidFill>
              </a:rPr>
              <a:t>имя существительное </a:t>
            </a:r>
            <a:r>
              <a:rPr lang="ru-RU" b="1" dirty="0">
                <a:solidFill>
                  <a:schemeClr val="tx1"/>
                </a:solidFill>
              </a:rPr>
              <a:t>неодушевлённое нарицательное.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Разграничение подлежащего и приложения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19872" y="3429000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76256" y="5301208"/>
            <a:ext cx="57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389840"/>
              </p:ext>
            </p:extLst>
          </p:nvPr>
        </p:nvGraphicFramePr>
        <p:xfrm>
          <a:off x="251520" y="2132856"/>
          <a:ext cx="8568952" cy="25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Дом </a:t>
                      </a:r>
                      <a:r>
                        <a:rPr lang="ru-RU" sz="2400" i="0" u="none" baseline="0" dirty="0" smtClean="0">
                          <a:solidFill>
                            <a:schemeClr val="tx1"/>
                          </a:solidFill>
                          <a:uFillTx/>
                        </a:rPr>
                        <a:t>стоит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на перекрёстке.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Лес </a:t>
                      </a:r>
                      <a:r>
                        <a:rPr lang="ru-RU" sz="2400" i="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</a:rPr>
                        <a:t>стоит праздничный, нарядный</a:t>
                      </a:r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523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Все </a:t>
                      </a:r>
                      <a:r>
                        <a:rPr lang="ru-RU" sz="2400" b="1" i="0" u="none" baseline="0" dirty="0" smtClean="0"/>
                        <a:t>сидят</a:t>
                      </a:r>
                      <a:r>
                        <a:rPr lang="ru-RU" sz="2400" b="1" dirty="0" smtClean="0"/>
                        <a:t> на своих местах.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Отец и мальчики </a:t>
                      </a:r>
                      <a:r>
                        <a:rPr lang="ru-RU" sz="2400" b="1" i="0" dirty="0" smtClean="0"/>
                        <a:t>сидят без неё голодные </a:t>
                      </a:r>
                      <a:r>
                        <a:rPr lang="ru-RU" sz="2400" b="0" i="1" dirty="0" smtClean="0"/>
                        <a:t>(А. Чехов).</a:t>
                      </a:r>
                      <a:endParaRPr lang="ru-RU" sz="24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Он </a:t>
                      </a:r>
                      <a:r>
                        <a:rPr lang="ru-RU" sz="2400" b="1" i="0" dirty="0" smtClean="0"/>
                        <a:t>пришёл</a:t>
                      </a:r>
                      <a:r>
                        <a:rPr lang="ru-RU" sz="2400" b="1" dirty="0" smtClean="0"/>
                        <a:t> с работы поздно.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Он </a:t>
                      </a:r>
                      <a:r>
                        <a:rPr lang="ru-RU" sz="2400" b="1" i="0" dirty="0" smtClean="0"/>
                        <a:t>пришёл</a:t>
                      </a:r>
                      <a:r>
                        <a:rPr lang="ru-RU" sz="2400" b="1" dirty="0" smtClean="0"/>
                        <a:t> с работы </a:t>
                      </a:r>
                      <a:r>
                        <a:rPr lang="ru-RU" sz="2400" b="1" i="0" dirty="0" smtClean="0"/>
                        <a:t>раздражённый</a:t>
                      </a:r>
                      <a:r>
                        <a:rPr lang="ru-RU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Границы сказуемого</a:t>
            </a:r>
            <a:endParaRPr lang="ru-RU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23528" y="4869160"/>
            <a:ext cx="8568951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Предложения в правой колонке </a:t>
            </a:r>
            <a:r>
              <a:rPr lang="ru-RU" b="1" dirty="0">
                <a:solidFill>
                  <a:schemeClr val="tx1"/>
                </a:solidFill>
              </a:rPr>
              <a:t>содержат составное именное сказуемое </a:t>
            </a:r>
            <a:r>
              <a:rPr lang="ru-RU" b="1" dirty="0" smtClean="0">
                <a:solidFill>
                  <a:schemeClr val="tx1"/>
                </a:solidFill>
              </a:rPr>
              <a:t>— именную </a:t>
            </a:r>
            <a:r>
              <a:rPr lang="ru-RU" b="1" dirty="0">
                <a:solidFill>
                  <a:schemeClr val="tx1"/>
                </a:solidFill>
              </a:rPr>
              <a:t>часть и связку, которую легко можно опустить, например: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Лес праздничный, нарядный.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3356992"/>
            <a:ext cx="7920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99592" y="3429000"/>
            <a:ext cx="7920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60232" y="3338257"/>
            <a:ext cx="7920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0232" y="3429000"/>
            <a:ext cx="7920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55976" y="3717032"/>
            <a:ext cx="136815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55976" y="3717032"/>
            <a:ext cx="136815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5976" y="3789040"/>
            <a:ext cx="136815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4221088"/>
            <a:ext cx="10081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576" y="4293096"/>
            <a:ext cx="10081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11396" y="4221088"/>
            <a:ext cx="10081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11396" y="4287973"/>
            <a:ext cx="10081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35088" y="4581128"/>
            <a:ext cx="19371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95532" y="4653136"/>
            <a:ext cx="197666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56973" y="6453336"/>
            <a:ext cx="325498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56973" y="6525344"/>
            <a:ext cx="325498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1600" y="2492896"/>
            <a:ext cx="7920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1600" y="2564904"/>
            <a:ext cx="7920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32040" y="2506529"/>
            <a:ext cx="25922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32040" y="2561553"/>
            <a:ext cx="25922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95532" y="2852936"/>
            <a:ext cx="13285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95532" y="2924944"/>
            <a:ext cx="13285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97476" y="1604798"/>
            <a:ext cx="5122339" cy="278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Рисунок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503" y="2132856"/>
            <a:ext cx="1263042" cy="175123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608" y="5013176"/>
            <a:ext cx="1098376" cy="149799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677" y="5013176"/>
            <a:ext cx="1103250" cy="149799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ПО РУССКОМУ ЯЗЫКУ</a:t>
            </a: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solidFill>
                  <a:schemeClr val="bg1"/>
                </a:solidFill>
                <a:latin typeface="Arial Black" pitchFamily="34" charset="0"/>
              </a:rPr>
              <a:t>О</a:t>
            </a:r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2023302" y="2865659"/>
            <a:ext cx="316451" cy="41162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052" name="Рисунок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614" y="2132856"/>
            <a:ext cx="1222290" cy="175123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55" y="2132856"/>
            <a:ext cx="1260496" cy="175123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люс 13"/>
          <p:cNvSpPr/>
          <p:nvPr/>
        </p:nvSpPr>
        <p:spPr>
          <a:xfrm>
            <a:off x="3779913" y="2865659"/>
            <a:ext cx="316451" cy="41162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744" y="5013176"/>
            <a:ext cx="1106165" cy="14876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9" descr="Описание: http://legionr.ru/upload/iblock/a4f/a4f8c65eb1d82480a47f66e205f84d6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20" y="5438135"/>
            <a:ext cx="734697" cy="64807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91" y="6305115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Границы сказуемого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44824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Я</a:t>
            </a:r>
            <a:r>
              <a:rPr lang="ru-RU" b="1" dirty="0"/>
              <a:t> очень хотел поступать</a:t>
            </a:r>
          </a:p>
          <a:p>
            <a:pPr algn="ctr"/>
            <a:r>
              <a:rPr lang="ru-RU" b="1" dirty="0"/>
              <a:t>в театральный </a:t>
            </a:r>
            <a:r>
              <a:rPr lang="ru-RU" b="1" dirty="0" smtClean="0"/>
              <a:t>институт.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844824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 мои </a:t>
            </a:r>
            <a:r>
              <a:rPr lang="ru-RU" b="1" u="sng" dirty="0"/>
              <a:t>родители</a:t>
            </a:r>
            <a:r>
              <a:rPr lang="ru-RU" b="1" dirty="0"/>
              <a:t> заставили</a:t>
            </a:r>
          </a:p>
          <a:p>
            <a:pPr algn="ctr"/>
            <a:r>
              <a:rPr lang="ru-RU" b="1" dirty="0"/>
              <a:t>меня учиться в </a:t>
            </a:r>
            <a:r>
              <a:rPr lang="ru-RU" b="1" dirty="0" smtClean="0"/>
              <a:t>медицинском.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619672" y="2924944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16216" y="2924944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516" y="3429000"/>
            <a:ext cx="388843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Я </a:t>
            </a:r>
            <a:r>
              <a:rPr lang="ru-RU" b="1" dirty="0" smtClean="0"/>
              <a:t>– подлежащее, субъект действия.</a:t>
            </a:r>
          </a:p>
          <a:p>
            <a:pPr algn="ctr"/>
            <a:r>
              <a:rPr lang="ru-RU" dirty="0"/>
              <a:t>В предложении </a:t>
            </a:r>
            <a:r>
              <a:rPr lang="ru-RU" dirty="0" smtClean="0"/>
              <a:t>желание </a:t>
            </a:r>
            <a:r>
              <a:rPr lang="ru-RU" dirty="0"/>
              <a:t>(хотел) выражает говорящий и </a:t>
            </a:r>
            <a:r>
              <a:rPr lang="ru-RU" dirty="0" smtClean="0"/>
              <a:t>совершать </a:t>
            </a:r>
            <a:r>
              <a:rPr lang="ru-RU" dirty="0"/>
              <a:t>действие (поступать) будет он же. Следовательно, оба </a:t>
            </a:r>
            <a:r>
              <a:rPr lang="ru-RU" dirty="0" smtClean="0"/>
              <a:t>глагола входят </a:t>
            </a:r>
            <a:r>
              <a:rPr lang="ru-RU" dirty="0"/>
              <a:t>в состав сказуемого.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429000"/>
            <a:ext cx="388843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Родители – подлежащее, субъект действия.</a:t>
            </a:r>
          </a:p>
          <a:p>
            <a:pPr algn="ctr"/>
            <a:r>
              <a:rPr lang="ru-RU" b="1" dirty="0" smtClean="0"/>
              <a:t>Родители </a:t>
            </a:r>
            <a:r>
              <a:rPr lang="ru-RU" dirty="0" smtClean="0"/>
              <a:t> заставили </a:t>
            </a:r>
            <a:r>
              <a:rPr lang="ru-RU" dirty="0"/>
              <a:t>(простое глагольное сказуемое) </a:t>
            </a:r>
            <a:r>
              <a:rPr lang="ru-RU" b="1" dirty="0" smtClean="0"/>
              <a:t>меня</a:t>
            </a:r>
            <a:r>
              <a:rPr lang="ru-RU" dirty="0" smtClean="0"/>
              <a:t> (объект) учиться. </a:t>
            </a:r>
            <a:r>
              <a:rPr lang="ru-RU" dirty="0"/>
              <a:t>Следовательно, у </a:t>
            </a:r>
            <a:r>
              <a:rPr lang="ru-RU" dirty="0" smtClean="0"/>
              <a:t>двух глаголов </a:t>
            </a:r>
            <a:r>
              <a:rPr lang="ru-RU" dirty="0"/>
              <a:t>разные производители действий, поэтому слово </a:t>
            </a:r>
            <a:r>
              <a:rPr lang="ru-RU" b="1" dirty="0" smtClean="0"/>
              <a:t>учиться</a:t>
            </a:r>
            <a:r>
              <a:rPr lang="ru-RU" dirty="0" smtClean="0"/>
              <a:t> не </a:t>
            </a:r>
            <a:r>
              <a:rPr lang="ru-RU" dirty="0"/>
              <a:t>входит в состав сказуемого, а является </a:t>
            </a:r>
            <a:r>
              <a:rPr lang="ru-RU" dirty="0" smtClean="0"/>
              <a:t>дополнением.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3688" y="2384884"/>
            <a:ext cx="16561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63688" y="2420888"/>
            <a:ext cx="16561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08304" y="2348880"/>
            <a:ext cx="9361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08304" y="2385725"/>
            <a:ext cx="9361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Расставьте знаки препинания. Укажите цифры, на месте </a:t>
            </a:r>
            <a:r>
              <a:rPr lang="ru-RU" b="1" dirty="0" smtClean="0">
                <a:solidFill>
                  <a:schemeClr val="tx1"/>
                </a:solidFill>
              </a:rPr>
              <a:t>которых </a:t>
            </a:r>
            <a:r>
              <a:rPr lang="ru-RU" b="1" dirty="0">
                <a:solidFill>
                  <a:schemeClr val="tx1"/>
                </a:solidFill>
              </a:rPr>
              <a:t>должны стоять запятые.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Читай </a:t>
            </a:r>
            <a:r>
              <a:rPr lang="ru-RU" b="1" i="1" dirty="0">
                <a:solidFill>
                  <a:schemeClr val="tx1"/>
                </a:solidFill>
              </a:rPr>
              <a:t>не затем (1) чтобы противоречить (2) и </a:t>
            </a:r>
            <a:r>
              <a:rPr lang="ru-RU" b="1" i="1" dirty="0" smtClean="0">
                <a:solidFill>
                  <a:schemeClr val="tx1"/>
                </a:solidFill>
              </a:rPr>
              <a:t>опровергать </a:t>
            </a:r>
            <a:r>
              <a:rPr lang="ru-RU" b="1" i="1" dirty="0">
                <a:solidFill>
                  <a:schemeClr val="tx1"/>
                </a:solidFill>
              </a:rPr>
              <a:t>(3) не затем (4) чтобы принимать на веру (5) и не </a:t>
            </a:r>
            <a:r>
              <a:rPr lang="ru-RU" b="1" i="1" dirty="0" smtClean="0">
                <a:solidFill>
                  <a:schemeClr val="tx1"/>
                </a:solidFill>
              </a:rPr>
              <a:t>затем </a:t>
            </a:r>
            <a:r>
              <a:rPr lang="ru-RU" b="1" i="1" dirty="0">
                <a:solidFill>
                  <a:schemeClr val="tx1"/>
                </a:solidFill>
              </a:rPr>
              <a:t>(6) чтобы найти предмет для беседы (7) но (8) </a:t>
            </a:r>
            <a:r>
              <a:rPr lang="ru-RU" b="1" i="1" dirty="0" smtClean="0">
                <a:solidFill>
                  <a:schemeClr val="tx1"/>
                </a:solidFill>
              </a:rPr>
              <a:t>чтобы мыслить </a:t>
            </a:r>
            <a:r>
              <a:rPr lang="ru-RU" b="1" i="1" dirty="0">
                <a:solidFill>
                  <a:schemeClr val="tx1"/>
                </a:solidFill>
              </a:rPr>
              <a:t>(9) и рассуждать.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1, 3, 4, 5, 6, 7.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Задание 3. </a:t>
            </a:r>
            <a:r>
              <a:rPr lang="ru-RU" sz="4000" b="1" i="1" dirty="0"/>
              <a:t>Пунктуационный </a:t>
            </a:r>
            <a:r>
              <a:rPr lang="ru-RU" sz="4000" b="1" i="1" dirty="0" smtClean="0"/>
              <a:t>анализ</a:t>
            </a:r>
            <a:endParaRPr lang="ru-RU" sz="4000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6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1" cy="399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Расставьте знаки препинания. Укажите цифры, на месте </a:t>
            </a:r>
            <a:r>
              <a:rPr lang="ru-RU" b="1" dirty="0" smtClean="0">
                <a:solidFill>
                  <a:schemeClr val="tx1"/>
                </a:solidFill>
              </a:rPr>
              <a:t>которых </a:t>
            </a:r>
            <a:r>
              <a:rPr lang="ru-RU" b="1" dirty="0">
                <a:solidFill>
                  <a:schemeClr val="tx1"/>
                </a:solidFill>
              </a:rPr>
              <a:t>должны стоять </a:t>
            </a:r>
            <a:r>
              <a:rPr lang="ru-RU" b="1" dirty="0" smtClean="0">
                <a:solidFill>
                  <a:schemeClr val="tx1"/>
                </a:solidFill>
              </a:rPr>
              <a:t>кавычки.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Пушкин, сосланный в (1)Михайловское(2), много читал. (3)Книг, ради бога, книг!(4) – просит он в письме к брату. Главы (5)Евгения Онегина(6), трагедия (7)Борис Годунов(8), несколько десятков лирических стихотворений – таков далеко не полный список созданного им в течение двух лет ссылки.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 3, 4, 5, 6, 7, 8.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</a:rPr>
              <a:t>(Из пособия «ОГЭ. Русский язык. Типовые экзаменационные варианты. </a:t>
            </a:r>
            <a:r>
              <a:rPr lang="ru-RU" i="1" dirty="0" smtClean="0">
                <a:solidFill>
                  <a:schemeClr val="tx1"/>
                </a:solidFill>
              </a:rPr>
              <a:t>36 </a:t>
            </a:r>
            <a:r>
              <a:rPr lang="ru-RU" i="1" dirty="0">
                <a:solidFill>
                  <a:schemeClr val="tx1"/>
                </a:solidFill>
              </a:rPr>
              <a:t>вариантов» под редакцией И.П. </a:t>
            </a:r>
            <a:r>
              <a:rPr lang="ru-RU" i="1" dirty="0" err="1">
                <a:solidFill>
                  <a:schemeClr val="tx1"/>
                </a:solidFill>
              </a:rPr>
              <a:t>Цыбулько</a:t>
            </a:r>
            <a:r>
              <a:rPr lang="ru-RU" i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Задание 3. </a:t>
            </a:r>
            <a:r>
              <a:rPr lang="ru-RU" sz="4000" b="1" i="1" dirty="0"/>
              <a:t>Пунктуационный </a:t>
            </a:r>
            <a:r>
              <a:rPr lang="ru-RU" sz="4000" b="1" i="1" dirty="0" smtClean="0"/>
              <a:t>анализ</a:t>
            </a:r>
            <a:endParaRPr lang="ru-RU" sz="4000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2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1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Постановка следующих знаков препинания: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запятые (до 9 позиций выбора);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двоеточие;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тире;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кавычки.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Проверяет знание всех изученных в основной школе </a:t>
            </a:r>
            <a:r>
              <a:rPr lang="ru-RU" b="1" dirty="0" err="1" smtClean="0">
                <a:solidFill>
                  <a:schemeClr val="tx1"/>
                </a:solidFill>
              </a:rPr>
              <a:t>пунктограмм</a:t>
            </a:r>
            <a:r>
              <a:rPr lang="ru-RU" b="1" dirty="0" smtClean="0">
                <a:solidFill>
                  <a:schemeClr val="tx1"/>
                </a:solidFill>
              </a:rPr>
              <a:t>, связанных с этими знаками препинания.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Задание 3. </a:t>
            </a:r>
            <a:r>
              <a:rPr lang="ru-RU" sz="4000" b="1" i="1" dirty="0"/>
              <a:t>Пунктуационный </a:t>
            </a:r>
            <a:r>
              <a:rPr lang="ru-RU" sz="4000" b="1" i="1" dirty="0" smtClean="0"/>
              <a:t>анализ</a:t>
            </a:r>
            <a:endParaRPr lang="ru-RU" sz="4000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1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При подготовке к этому заданию поможет сводная таблица употребления знаков препинания, в которой собраны правила и примеры (см. пособия издательства «Легион» для 9-х и 11-х классов).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Задание 3. </a:t>
            </a:r>
            <a:r>
              <a:rPr lang="ru-RU" sz="4000" b="1" i="1" dirty="0"/>
              <a:t>Пунктуационный </a:t>
            </a:r>
            <a:r>
              <a:rPr lang="ru-RU" sz="4000" b="1" i="1" dirty="0" smtClean="0"/>
              <a:t>анализ</a:t>
            </a:r>
            <a:endParaRPr lang="ru-RU" sz="4000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Замените словосочетание </a:t>
            </a:r>
            <a:r>
              <a:rPr lang="ru-RU" b="1" i="1" dirty="0">
                <a:solidFill>
                  <a:schemeClr val="tx1"/>
                </a:solidFill>
              </a:rPr>
              <a:t>«картонные обложки»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построенное </a:t>
            </a:r>
            <a:r>
              <a:rPr lang="ru-RU" b="1" dirty="0">
                <a:solidFill>
                  <a:schemeClr val="tx1"/>
                </a:solidFill>
              </a:rPr>
              <a:t>на основе согласования, синонимичным словосочетанием со связью </a:t>
            </a:r>
            <a:r>
              <a:rPr lang="ru-RU" b="1" i="1" dirty="0">
                <a:solidFill>
                  <a:schemeClr val="tx1"/>
                </a:solidFill>
              </a:rPr>
              <a:t>управление</a:t>
            </a:r>
            <a:r>
              <a:rPr lang="ru-RU" b="1" dirty="0">
                <a:solidFill>
                  <a:schemeClr val="tx1"/>
                </a:solidFill>
              </a:rPr>
              <a:t>. Напишите </a:t>
            </a:r>
            <a:r>
              <a:rPr lang="ru-RU" b="1" dirty="0" smtClean="0">
                <a:solidFill>
                  <a:schemeClr val="tx1"/>
                </a:solidFill>
              </a:rPr>
              <a:t>получившееся </a:t>
            </a:r>
            <a:r>
              <a:rPr lang="ru-RU" b="1" dirty="0">
                <a:solidFill>
                  <a:schemeClr val="tx1"/>
                </a:solidFill>
              </a:rPr>
              <a:t>словосочетание.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обложки из картона.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4. </a:t>
            </a:r>
            <a:r>
              <a:rPr lang="ru-RU" b="1" i="1" dirty="0"/>
              <a:t>Синтаксический </a:t>
            </a:r>
            <a:r>
              <a:rPr lang="ru-RU" b="1" i="1" dirty="0" smtClean="0"/>
              <a:t>анализ</a:t>
            </a:r>
            <a:endParaRPr lang="ru-RU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7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248644"/>
              </p:ext>
            </p:extLst>
          </p:nvPr>
        </p:nvGraphicFramePr>
        <p:xfrm>
          <a:off x="782320" y="792480"/>
          <a:ext cx="8107680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5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9038" y="466725"/>
            <a:ext cx="7954962" cy="1260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5. Орфографический анализ: повторяем правила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27584" y="2564904"/>
            <a:ext cx="8164016" cy="3297734"/>
          </a:xfrm>
        </p:spPr>
        <p:txBody>
          <a:bodyPr/>
          <a:lstStyle/>
          <a:p>
            <a:pPr eaLnBrk="1" hangingPunct="1"/>
            <a:r>
              <a:rPr lang="ru-RU" sz="2600" dirty="0" smtClean="0"/>
              <a:t>Употребление гласных букв И/Ы, А/Я, У/Ю после шипящих и Ц</a:t>
            </a:r>
          </a:p>
          <a:p>
            <a:pPr eaLnBrk="1" hangingPunct="1"/>
            <a:r>
              <a:rPr lang="ru-RU" sz="2600" dirty="0" smtClean="0"/>
              <a:t>Употребление гласных букв О/Е (Ё) после шипящих и Ц</a:t>
            </a:r>
          </a:p>
          <a:p>
            <a:pPr eaLnBrk="1" hangingPunct="1"/>
            <a:r>
              <a:rPr lang="ru-RU" sz="2600" dirty="0" smtClean="0"/>
              <a:t>Употребление Ь и Ъ</a:t>
            </a:r>
          </a:p>
          <a:p>
            <a:pPr eaLnBrk="1" hangingPunct="1"/>
            <a:r>
              <a:rPr lang="ru-RU" sz="2600" dirty="0" smtClean="0"/>
              <a:t>Правописание корней</a:t>
            </a:r>
          </a:p>
          <a:p>
            <a:pPr eaLnBrk="1" hangingPunct="1"/>
            <a:r>
              <a:rPr lang="ru-RU" sz="2600" dirty="0" smtClean="0"/>
              <a:t>Правописание приставок</a:t>
            </a:r>
          </a:p>
        </p:txBody>
      </p:sp>
      <p:pic>
        <p:nvPicPr>
          <p:cNvPr id="7172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6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89038" y="466725"/>
            <a:ext cx="7954962" cy="1260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5. Орфографический анализ: повторяем правила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8400678" cy="3924350"/>
          </a:xfrm>
        </p:spPr>
        <p:txBody>
          <a:bodyPr/>
          <a:lstStyle/>
          <a:p>
            <a:pPr eaLnBrk="1" hangingPunct="1"/>
            <a:r>
              <a:rPr lang="ru-RU" sz="2600" dirty="0" smtClean="0"/>
              <a:t>Правописание суффиксов различных частей речи (кроме -Н-/-НН-)</a:t>
            </a:r>
          </a:p>
          <a:p>
            <a:pPr eaLnBrk="1" hangingPunct="1"/>
            <a:r>
              <a:rPr lang="ru-RU" sz="2600" dirty="0" smtClean="0"/>
              <a:t>Правописание -Н- и -НН- в различных частях речи</a:t>
            </a:r>
          </a:p>
          <a:p>
            <a:pPr eaLnBrk="1" hangingPunct="1"/>
            <a:r>
              <a:rPr lang="ru-RU" sz="2600" dirty="0" smtClean="0"/>
              <a:t>Правописание падежных и родовых окончаний</a:t>
            </a:r>
          </a:p>
          <a:p>
            <a:pPr eaLnBrk="1" hangingPunct="1"/>
            <a:r>
              <a:rPr lang="ru-RU" sz="2600" dirty="0" smtClean="0"/>
              <a:t>Правописание личных окончаний глаголов и суффиксов причастий</a:t>
            </a:r>
          </a:p>
          <a:p>
            <a:pPr eaLnBrk="1" hangingPunct="1"/>
            <a:r>
              <a:rPr lang="ru-RU" sz="2600" dirty="0" smtClean="0"/>
              <a:t>Слитное и раздельное написание НЕ с различными частями речи</a:t>
            </a:r>
          </a:p>
        </p:txBody>
      </p:sp>
      <p:pic>
        <p:nvPicPr>
          <p:cNvPr id="819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54962" cy="1260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5. Орфографический анализ: повторяем правила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755576" y="2564904"/>
            <a:ext cx="8236024" cy="3607296"/>
          </a:xfrm>
        </p:spPr>
        <p:txBody>
          <a:bodyPr/>
          <a:lstStyle/>
          <a:p>
            <a:pPr eaLnBrk="1" hangingPunct="1"/>
            <a:r>
              <a:rPr lang="ru-RU" sz="2600" dirty="0" smtClean="0"/>
              <a:t>Правописание отрицательных местоимений и наречий</a:t>
            </a:r>
          </a:p>
          <a:p>
            <a:pPr eaLnBrk="1" hangingPunct="1"/>
            <a:r>
              <a:rPr lang="ru-RU" sz="2600" dirty="0" smtClean="0"/>
              <a:t>Правописание НЕ и НИ</a:t>
            </a:r>
          </a:p>
          <a:p>
            <a:pPr eaLnBrk="1" hangingPunct="1"/>
            <a:r>
              <a:rPr lang="ru-RU" sz="2600" dirty="0" smtClean="0"/>
              <a:t>Правописание служебных слов</a:t>
            </a:r>
          </a:p>
          <a:p>
            <a:pPr eaLnBrk="1" hangingPunct="1"/>
            <a:r>
              <a:rPr lang="ru-RU" sz="2600" dirty="0" smtClean="0"/>
              <a:t>Правописание словарных слов</a:t>
            </a:r>
          </a:p>
          <a:p>
            <a:pPr eaLnBrk="1" hangingPunct="1"/>
            <a:r>
              <a:rPr lang="ru-RU" sz="2600" dirty="0" smtClean="0"/>
              <a:t>Слитное, дефисное, раздельное написание слов различных частей речи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2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7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енеджер\Desktop\Русский язык. Подготовка к ОГЭ-2020. 30 тренировочных вариантов_ОБЛ_на печа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452666" cy="5832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0653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1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1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Укажите варианты ответов, в которых дано верное </a:t>
            </a:r>
            <a:r>
              <a:rPr lang="ru-RU" b="1" dirty="0" smtClean="0">
                <a:solidFill>
                  <a:schemeClr val="tx1"/>
                </a:solidFill>
              </a:rPr>
              <a:t>объяснение </a:t>
            </a:r>
            <a:r>
              <a:rPr lang="ru-RU" b="1" dirty="0">
                <a:solidFill>
                  <a:schemeClr val="tx1"/>
                </a:solidFill>
              </a:rPr>
              <a:t>написания выделенного слова. Запишите номера </a:t>
            </a:r>
            <a:r>
              <a:rPr lang="ru-RU" b="1" dirty="0" smtClean="0">
                <a:solidFill>
                  <a:schemeClr val="tx1"/>
                </a:solidFill>
              </a:rPr>
              <a:t>этих ответов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(сыплется из) ТУЧ — в форме множественного </a:t>
            </a:r>
            <a:r>
              <a:rPr lang="ru-RU" b="1" dirty="0" smtClean="0">
                <a:solidFill>
                  <a:schemeClr val="tx1"/>
                </a:solidFill>
              </a:rPr>
              <a:t>числа имени </a:t>
            </a:r>
            <a:r>
              <a:rPr lang="ru-RU" b="1" dirty="0">
                <a:solidFill>
                  <a:schemeClr val="tx1"/>
                </a:solidFill>
              </a:rPr>
              <a:t>существительного 1-го склонения после </a:t>
            </a:r>
            <a:r>
              <a:rPr lang="ru-RU" b="1" dirty="0" smtClean="0">
                <a:solidFill>
                  <a:schemeClr val="tx1"/>
                </a:solidFill>
              </a:rPr>
              <a:t>шипящего </a:t>
            </a:r>
            <a:r>
              <a:rPr lang="ru-RU" b="1" dirty="0">
                <a:solidFill>
                  <a:schemeClr val="tx1"/>
                </a:solidFill>
              </a:rPr>
              <a:t>буква Ь не пишется.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ЗАВИСЯЩИЙ (от погоды) — в причастиях, </a:t>
            </a:r>
            <a:r>
              <a:rPr lang="ru-RU" b="1" dirty="0" smtClean="0">
                <a:solidFill>
                  <a:schemeClr val="tx1"/>
                </a:solidFill>
              </a:rPr>
              <a:t>образованных </a:t>
            </a:r>
            <a:r>
              <a:rPr lang="ru-RU" b="1" dirty="0">
                <a:solidFill>
                  <a:schemeClr val="tx1"/>
                </a:solidFill>
              </a:rPr>
              <a:t>от глаголов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I </a:t>
            </a:r>
            <a:r>
              <a:rPr lang="ru-RU" b="1" dirty="0">
                <a:solidFill>
                  <a:schemeClr val="tx1"/>
                </a:solidFill>
              </a:rPr>
              <a:t>спряжения, пишется суффикс -ЯЩ-.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В ТЕЧЕНИЕ (дня) — в существительном в </a:t>
            </a:r>
            <a:r>
              <a:rPr lang="ru-RU" b="1" dirty="0" smtClean="0">
                <a:solidFill>
                  <a:schemeClr val="tx1"/>
                </a:solidFill>
              </a:rPr>
              <a:t>винительном падеже </a:t>
            </a:r>
            <a:r>
              <a:rPr lang="ru-RU" b="1" dirty="0">
                <a:solidFill>
                  <a:schemeClr val="tx1"/>
                </a:solidFill>
              </a:rPr>
              <a:t>пишется окончание -Е.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ДРУЖОЧЕК — в суффиксе существительного после </a:t>
            </a:r>
            <a:r>
              <a:rPr lang="ru-RU" b="1" dirty="0" smtClean="0">
                <a:solidFill>
                  <a:schemeClr val="tx1"/>
                </a:solidFill>
              </a:rPr>
              <a:t>шипящих </a:t>
            </a:r>
            <a:r>
              <a:rPr lang="ru-RU" b="1" dirty="0">
                <a:solidFill>
                  <a:schemeClr val="tx1"/>
                </a:solidFill>
              </a:rPr>
              <a:t>под ударением пишется буква 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5) (грело) ПО-ЛЕТНЕМУ — наречие пишется через </a:t>
            </a:r>
            <a:r>
              <a:rPr lang="ru-RU" b="1" dirty="0" smtClean="0">
                <a:solidFill>
                  <a:schemeClr val="tx1"/>
                </a:solidFill>
              </a:rPr>
              <a:t>дефис, потому </a:t>
            </a:r>
            <a:r>
              <a:rPr lang="ru-RU" b="1" dirty="0">
                <a:solidFill>
                  <a:schemeClr val="tx1"/>
                </a:solidFill>
              </a:rPr>
              <a:t>что оно образовано от основы имени </a:t>
            </a:r>
            <a:r>
              <a:rPr lang="ru-RU" b="1" dirty="0" smtClean="0">
                <a:solidFill>
                  <a:schemeClr val="tx1"/>
                </a:solidFill>
              </a:rPr>
              <a:t>прилагательного </a:t>
            </a:r>
            <a:r>
              <a:rPr lang="ru-RU" b="1" dirty="0">
                <a:solidFill>
                  <a:schemeClr val="tx1"/>
                </a:solidFill>
              </a:rPr>
              <a:t>при помощи приставки ПО- и суффикса -ЕМУ.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1, 4, 5.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5. </a:t>
            </a:r>
            <a:r>
              <a:rPr lang="ru-RU" b="1" i="1" dirty="0"/>
              <a:t>Орфографический </a:t>
            </a:r>
            <a:r>
              <a:rPr lang="ru-RU" b="1" i="1" dirty="0" smtClean="0"/>
              <a:t>анализ</a:t>
            </a:r>
            <a:endParaRPr lang="ru-RU" sz="3600" b="1" i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90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5" cy="170080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Ошибка в </a:t>
            </a:r>
            <a:r>
              <a:rPr lang="ru-RU" b="1" dirty="0" err="1" smtClean="0"/>
              <a:t>дистракторах</a:t>
            </a:r>
            <a:r>
              <a:rPr lang="ru-RU" b="1" dirty="0" smtClean="0"/>
              <a:t> может быть допущена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95537" y="1988840"/>
            <a:ext cx="8596064" cy="452308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формулировке правила: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НИКТО</a:t>
            </a:r>
            <a:r>
              <a:rPr lang="ru-RU" sz="2400" i="1" dirty="0" smtClean="0">
                <a:solidFill>
                  <a:srgbClr val="003366"/>
                </a:solidFill>
              </a:rPr>
              <a:t> – в приставке отрицательного местоимения </a:t>
            </a:r>
            <a:r>
              <a:rPr lang="en-US" sz="2400" i="1" dirty="0" smtClean="0">
                <a:solidFill>
                  <a:srgbClr val="003366"/>
                </a:solidFill>
              </a:rPr>
              <a:t> </a:t>
            </a:r>
            <a:r>
              <a:rPr lang="ru-RU" sz="2400" i="1" dirty="0" smtClean="0">
                <a:solidFill>
                  <a:srgbClr val="003366"/>
                </a:solidFill>
              </a:rPr>
              <a:t>под ударением пишется буква </a:t>
            </a:r>
            <a:r>
              <a:rPr lang="ru-RU" sz="2400" b="1" i="1" dirty="0" smtClean="0">
                <a:solidFill>
                  <a:srgbClr val="003366"/>
                </a:solidFill>
              </a:rPr>
              <a:t>И</a:t>
            </a:r>
            <a:r>
              <a:rPr lang="ru-RU" sz="2400" i="1" dirty="0" smtClean="0">
                <a:solidFill>
                  <a:srgbClr val="003366"/>
                </a:solidFill>
              </a:rPr>
              <a:t>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ЛЕЧАЩИЙ</a:t>
            </a:r>
            <a:r>
              <a:rPr lang="ru-RU" sz="2400" i="1" dirty="0" smtClean="0">
                <a:solidFill>
                  <a:srgbClr val="003366"/>
                </a:solidFill>
              </a:rPr>
              <a:t> – в причастиях, образованных от глаголов </a:t>
            </a:r>
            <a:r>
              <a:rPr lang="en-US" sz="2400" i="1" dirty="0" smtClean="0">
                <a:solidFill>
                  <a:srgbClr val="003366"/>
                </a:solidFill>
              </a:rPr>
              <a:t>I </a:t>
            </a:r>
            <a:r>
              <a:rPr lang="ru-RU" sz="2400" i="1" dirty="0" smtClean="0">
                <a:solidFill>
                  <a:srgbClr val="003366"/>
                </a:solidFill>
              </a:rPr>
              <a:t>спряжения, пишется суффикс –АЩ-.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БЕСШУМНЫЙ</a:t>
            </a:r>
            <a:r>
              <a:rPr lang="ru-RU" sz="2400" i="1" dirty="0" smtClean="0">
                <a:solidFill>
                  <a:srgbClr val="003366"/>
                </a:solidFill>
              </a:rPr>
              <a:t> – в слове приставка БЕС-, которая пишется всегда одинаково, независимо от произношения.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ПОЛДОМА</a:t>
            </a:r>
            <a:r>
              <a:rPr lang="ru-RU" sz="2400" i="1" dirty="0" smtClean="0">
                <a:solidFill>
                  <a:srgbClr val="003366"/>
                </a:solidFill>
              </a:rPr>
              <a:t> – ПОЛ с существительными всегда пишется раздельно.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rgbClr val="003366"/>
                </a:solidFill>
              </a:rPr>
              <a:t>		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2292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8820472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Ошибка в </a:t>
            </a:r>
            <a:r>
              <a:rPr lang="ru-RU" b="1" dirty="0" err="1"/>
              <a:t>дистракторах</a:t>
            </a:r>
            <a:r>
              <a:rPr lang="ru-RU" b="1" dirty="0"/>
              <a:t> может быть допущена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7544" y="2132855"/>
            <a:ext cx="8524056" cy="43790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определении части речи анализируемого слова: 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НЕ СКАЗАВ </a:t>
            </a:r>
            <a:r>
              <a:rPr lang="ru-RU" sz="2400" i="1" dirty="0" smtClean="0">
                <a:solidFill>
                  <a:srgbClr val="003366"/>
                </a:solidFill>
              </a:rPr>
              <a:t>– частица </a:t>
            </a:r>
            <a:r>
              <a:rPr lang="ru-RU" sz="2400" b="1" i="1" dirty="0" smtClean="0">
                <a:solidFill>
                  <a:srgbClr val="003366"/>
                </a:solidFill>
              </a:rPr>
              <a:t>НЕ</a:t>
            </a:r>
            <a:r>
              <a:rPr lang="ru-RU" sz="2400" i="1" dirty="0" smtClean="0">
                <a:solidFill>
                  <a:srgbClr val="003366"/>
                </a:solidFill>
              </a:rPr>
              <a:t> с </a:t>
            </a:r>
            <a:r>
              <a:rPr lang="ru-RU" sz="2400" i="1" dirty="0" smtClean="0">
                <a:solidFill>
                  <a:srgbClr val="C00000"/>
                </a:solidFill>
              </a:rPr>
              <a:t>кратким страдательным  причастием</a:t>
            </a:r>
            <a:r>
              <a:rPr lang="ru-RU" sz="2400" i="1" dirty="0" smtClean="0">
                <a:solidFill>
                  <a:srgbClr val="003366"/>
                </a:solidFill>
              </a:rPr>
              <a:t> прошедшего времени пишется раздельно.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ВДУМЧИВЫЙ</a:t>
            </a:r>
            <a:r>
              <a:rPr lang="ru-RU" sz="2400" i="1" dirty="0" smtClean="0">
                <a:solidFill>
                  <a:srgbClr val="003366"/>
                </a:solidFill>
              </a:rPr>
              <a:t> (ученик) – в суффиксе </a:t>
            </a:r>
            <a:r>
              <a:rPr lang="ru-RU" sz="2400" i="1" dirty="0" smtClean="0">
                <a:solidFill>
                  <a:srgbClr val="C00000"/>
                </a:solidFill>
              </a:rPr>
              <a:t>причастия</a:t>
            </a:r>
            <a:r>
              <a:rPr lang="ru-RU" sz="2400" i="1" dirty="0" smtClean="0">
                <a:solidFill>
                  <a:srgbClr val="003366"/>
                </a:solidFill>
              </a:rPr>
              <a:t> пишется буква И.</a:t>
            </a:r>
          </a:p>
          <a:p>
            <a:pPr lvl="1"/>
            <a:r>
              <a:rPr lang="ru-RU" sz="2400" i="1" dirty="0" smtClean="0">
                <a:solidFill>
                  <a:srgbClr val="003366"/>
                </a:solidFill>
              </a:rPr>
              <a:t>(задача) </a:t>
            </a:r>
            <a:r>
              <a:rPr lang="ru-RU" sz="2400" b="1" i="1" dirty="0" smtClean="0">
                <a:solidFill>
                  <a:srgbClr val="003366"/>
                </a:solidFill>
              </a:rPr>
              <a:t>РЕШЕНА</a:t>
            </a:r>
            <a:r>
              <a:rPr lang="ru-RU" sz="2400" i="1" dirty="0" smtClean="0">
                <a:solidFill>
                  <a:srgbClr val="003366"/>
                </a:solidFill>
              </a:rPr>
              <a:t> – в краткой форме имени </a:t>
            </a:r>
            <a:r>
              <a:rPr lang="ru-RU" sz="2400" i="1" dirty="0" smtClean="0">
                <a:solidFill>
                  <a:srgbClr val="C00000"/>
                </a:solidFill>
              </a:rPr>
              <a:t>прилагательного</a:t>
            </a:r>
            <a:r>
              <a:rPr lang="ru-RU" sz="2400" i="1" dirty="0" smtClean="0">
                <a:solidFill>
                  <a:srgbClr val="003366"/>
                </a:solidFill>
              </a:rPr>
              <a:t> пишется столько же Н, сколько и в полной форме этого прилагательного.</a:t>
            </a:r>
          </a:p>
          <a:p>
            <a:pPr lvl="1">
              <a:buFontTx/>
              <a:buNone/>
            </a:pPr>
            <a:r>
              <a:rPr lang="ru-RU" sz="2400" i="1" dirty="0" smtClean="0">
                <a:solidFill>
                  <a:srgbClr val="003366"/>
                </a:solidFill>
              </a:rPr>
              <a:t>	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rgbClr val="003366"/>
                </a:solidFill>
              </a:rPr>
              <a:t>		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331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1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Ошибка в </a:t>
            </a:r>
            <a:r>
              <a:rPr lang="ru-RU" b="1" dirty="0" err="1"/>
              <a:t>дистракторах</a:t>
            </a:r>
            <a:r>
              <a:rPr lang="ru-RU" b="1" dirty="0"/>
              <a:t> может быть допущена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524056" cy="401902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определении лексического значения слова: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ПРЕМУДРЫЙ</a:t>
            </a:r>
            <a:r>
              <a:rPr lang="ru-RU" sz="2400" i="1" dirty="0" smtClean="0">
                <a:solidFill>
                  <a:srgbClr val="003366"/>
                </a:solidFill>
              </a:rPr>
              <a:t> – написание приставки определяется её значением, близким к значению приставки  ПЕРЕ-.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ПРИШИТЬ</a:t>
            </a:r>
            <a:r>
              <a:rPr lang="ru-RU" sz="2400" i="1" dirty="0" smtClean="0">
                <a:solidFill>
                  <a:srgbClr val="003366"/>
                </a:solidFill>
              </a:rPr>
              <a:t> (пуговицу) – приставка ПРИ- пишется , если она имеет значение «близость к чему-либо».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ПРЕКЛОНИТЬ</a:t>
            </a:r>
            <a:r>
              <a:rPr lang="ru-RU" sz="2400" i="1" dirty="0" smtClean="0">
                <a:solidFill>
                  <a:srgbClr val="003366"/>
                </a:solidFill>
              </a:rPr>
              <a:t> (колена) – правописание приставки определяется её значением «неполнота действия».</a:t>
            </a:r>
          </a:p>
          <a:p>
            <a:pPr lvl="1"/>
            <a:endParaRPr lang="ru-RU" sz="2400" dirty="0" smtClean="0">
              <a:solidFill>
                <a:srgbClr val="003366"/>
              </a:solidFill>
            </a:endParaRPr>
          </a:p>
          <a:p>
            <a:pPr>
              <a:buFontTx/>
              <a:buNone/>
            </a:pPr>
            <a:r>
              <a:rPr lang="ru-RU" i="1" dirty="0" smtClean="0">
                <a:solidFill>
                  <a:srgbClr val="003366"/>
                </a:solidFill>
              </a:rPr>
              <a:t>		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434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892480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Ошибка в </a:t>
            </a:r>
            <a:r>
              <a:rPr lang="ru-RU" b="1" dirty="0" err="1"/>
              <a:t>дистракторах</a:t>
            </a:r>
            <a:r>
              <a:rPr lang="ru-RU" b="1" dirty="0"/>
              <a:t> может быть допущена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452048" cy="401902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определении структуры слова: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ПАЛЬТЕЦО – </a:t>
            </a:r>
            <a:r>
              <a:rPr lang="ru-RU" sz="2400" i="1" dirty="0" smtClean="0">
                <a:solidFill>
                  <a:srgbClr val="003366"/>
                </a:solidFill>
              </a:rPr>
              <a:t>в суффиксе имени существительного после Ц под	ударением пишется буква О.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ВОЛЧОК </a:t>
            </a:r>
            <a:r>
              <a:rPr lang="ru-RU" sz="2400" i="1" dirty="0" smtClean="0">
                <a:solidFill>
                  <a:srgbClr val="003366"/>
                </a:solidFill>
              </a:rPr>
              <a:t>– в окончании имени существительного после шипящего 	под ударением пишется буква О.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СНОВА</a:t>
            </a:r>
            <a:r>
              <a:rPr lang="ru-RU" sz="2400" i="1" dirty="0" smtClean="0">
                <a:solidFill>
                  <a:srgbClr val="003366"/>
                </a:solidFill>
              </a:rPr>
              <a:t> (спел) – в безударном окончании наречия всегда пишется буква А.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rgbClr val="003366"/>
                </a:solidFill>
              </a:rPr>
              <a:t>		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536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89248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Ошибка в </a:t>
            </a:r>
            <a:r>
              <a:rPr lang="ru-RU" b="1" dirty="0" err="1"/>
              <a:t>дистракторах</a:t>
            </a:r>
            <a:r>
              <a:rPr lang="ru-RU" b="1" dirty="0"/>
              <a:t> может быть допущена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11560" y="2652573"/>
            <a:ext cx="7772400" cy="380300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определении грамматических признаков слова: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В АЛЬБОМЕ </a:t>
            </a:r>
            <a:r>
              <a:rPr lang="ru-RU" sz="2400" i="1" dirty="0" smtClean="0">
                <a:solidFill>
                  <a:srgbClr val="003366"/>
                </a:solidFill>
              </a:rPr>
              <a:t>– в форме </a:t>
            </a:r>
            <a:r>
              <a:rPr lang="ru-RU" sz="2400" b="1" i="1" dirty="0" smtClean="0">
                <a:solidFill>
                  <a:srgbClr val="C00000"/>
                </a:solidFill>
              </a:rPr>
              <a:t>дательного падежа </a:t>
            </a:r>
            <a:r>
              <a:rPr lang="ru-RU" sz="2400" i="1" dirty="0" smtClean="0">
                <a:solidFill>
                  <a:srgbClr val="003366"/>
                </a:solidFill>
              </a:rPr>
              <a:t>единственного числа имени существительного 2-го склонения пишется окончание </a:t>
            </a:r>
            <a:r>
              <a:rPr lang="ru-RU" sz="2400" b="1" i="1" dirty="0" smtClean="0">
                <a:solidFill>
                  <a:srgbClr val="003366"/>
                </a:solidFill>
              </a:rPr>
              <a:t>-Е</a:t>
            </a:r>
            <a:r>
              <a:rPr lang="ru-RU" sz="2400" i="1" dirty="0" smtClean="0">
                <a:solidFill>
                  <a:srgbClr val="003366"/>
                </a:solidFill>
              </a:rPr>
              <a:t>.</a:t>
            </a:r>
          </a:p>
          <a:p>
            <a:pPr lvl="1"/>
            <a:endParaRPr lang="ru-RU" sz="2400" b="1" dirty="0" smtClean="0">
              <a:solidFill>
                <a:srgbClr val="003366"/>
              </a:solidFill>
            </a:endParaRPr>
          </a:p>
          <a:p>
            <a:pPr>
              <a:buFontTx/>
              <a:buNone/>
            </a:pPr>
            <a:r>
              <a:rPr lang="ru-RU" i="1" dirty="0" smtClean="0">
                <a:solidFill>
                  <a:srgbClr val="003366"/>
                </a:solidFill>
              </a:rPr>
              <a:t>		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638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1521" y="620688"/>
            <a:ext cx="889248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Ошибка в </a:t>
            </a:r>
            <a:r>
              <a:rPr lang="ru-RU" b="1" dirty="0" err="1"/>
              <a:t>дистракторах</a:t>
            </a:r>
            <a:r>
              <a:rPr lang="ru-RU" b="1" dirty="0"/>
              <a:t> может быть допущена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740080" cy="430706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характеристике звуков речи и функций букв: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РЕЖЬ </a:t>
            </a:r>
            <a:r>
              <a:rPr lang="ru-RU" sz="2400" i="1" dirty="0" smtClean="0">
                <a:solidFill>
                  <a:srgbClr val="003366"/>
                </a:solidFill>
              </a:rPr>
              <a:t>– буква Ь пишется для обозначения мягкости согласного.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ЦИФРА </a:t>
            </a:r>
            <a:r>
              <a:rPr lang="ru-RU" sz="2400" i="1" dirty="0" smtClean="0">
                <a:solidFill>
                  <a:srgbClr val="003366"/>
                </a:solidFill>
              </a:rPr>
              <a:t>–  буква И обозначает мягкость предшествующего согласного.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НАОТМАШЬ </a:t>
            </a:r>
            <a:r>
              <a:rPr lang="ru-RU" sz="2400" i="1" dirty="0" smtClean="0">
                <a:solidFill>
                  <a:srgbClr val="003366"/>
                </a:solidFill>
              </a:rPr>
              <a:t>–  в наречии  буква Ь указывает на мягкость предшествующего согласного.</a:t>
            </a:r>
            <a:r>
              <a:rPr lang="ru-RU" sz="2400" b="1" i="1" dirty="0" smtClean="0">
                <a:solidFill>
                  <a:srgbClr val="003366"/>
                </a:solidFill>
              </a:rPr>
              <a:t>	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ВЪЕДЛИВЫЙ </a:t>
            </a:r>
            <a:r>
              <a:rPr lang="ru-RU" sz="2400" i="1" dirty="0" smtClean="0">
                <a:solidFill>
                  <a:srgbClr val="003366"/>
                </a:solidFill>
              </a:rPr>
              <a:t>– буква Ъ обозначает твёрдость предшествующего согласного.</a:t>
            </a:r>
            <a:r>
              <a:rPr lang="ru-RU" sz="2400" b="1" i="1" dirty="0" smtClean="0">
                <a:solidFill>
                  <a:srgbClr val="003366"/>
                </a:solidFill>
              </a:rPr>
              <a:t>	</a:t>
            </a:r>
            <a:endParaRPr lang="ru-RU" sz="2400" i="1" dirty="0" smtClean="0">
              <a:solidFill>
                <a:srgbClr val="003366"/>
              </a:solidFill>
            </a:endParaRPr>
          </a:p>
          <a:p>
            <a:pPr eaLnBrk="1" hangingPunct="1"/>
            <a:endParaRPr lang="ru-RU" dirty="0" smtClean="0">
              <a:solidFill>
                <a:srgbClr val="003366"/>
              </a:solidFill>
            </a:endParaRPr>
          </a:p>
        </p:txBody>
      </p:sp>
      <p:pic>
        <p:nvPicPr>
          <p:cNvPr id="17412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2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Ошибка в </a:t>
            </a:r>
            <a:r>
              <a:rPr lang="ru-RU" b="1" dirty="0" err="1"/>
              <a:t>дистракторах</a:t>
            </a:r>
            <a:r>
              <a:rPr lang="ru-RU" b="1" dirty="0"/>
              <a:t> может быть допущена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668072" cy="41630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замене условий выбора гласных в корнях с чередованием:</a:t>
            </a:r>
            <a:endParaRPr lang="ru-RU" sz="2800" b="1" dirty="0" smtClean="0">
              <a:solidFill>
                <a:srgbClr val="003366"/>
              </a:solidFill>
            </a:endParaRP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ПРОИЗРАСТАТЬ </a:t>
            </a:r>
            <a:r>
              <a:rPr lang="ru-RU" sz="2400" i="1" dirty="0" smtClean="0">
                <a:solidFill>
                  <a:srgbClr val="003366"/>
                </a:solidFill>
              </a:rPr>
              <a:t>– написание безударной чередующейся гласной в корне зависит от ударения.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ПРОБИРАЕТСЯ</a:t>
            </a:r>
            <a:r>
              <a:rPr lang="ru-RU" sz="2400" i="1" dirty="0" smtClean="0">
                <a:solidFill>
                  <a:srgbClr val="003366"/>
                </a:solidFill>
              </a:rPr>
              <a:t> –  написание безударной чередующейся гласной в корне зависит от конечной согласной корня.</a:t>
            </a:r>
          </a:p>
          <a:p>
            <a:pPr lvl="1"/>
            <a:r>
              <a:rPr lang="ru-RU" sz="2400" b="1" i="1" dirty="0" smtClean="0">
                <a:solidFill>
                  <a:srgbClr val="003366"/>
                </a:solidFill>
              </a:rPr>
              <a:t>КАСАТЕЛЬНАЯ</a:t>
            </a:r>
            <a:r>
              <a:rPr lang="ru-RU" sz="2400" i="1" dirty="0" smtClean="0">
                <a:solidFill>
                  <a:srgbClr val="003366"/>
                </a:solidFill>
              </a:rPr>
              <a:t> (линия) – написание безударной чередующейся гласной в корне зависит от ударения.		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843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892480" cy="20608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Ошибка в </a:t>
            </a:r>
            <a:r>
              <a:rPr lang="ru-RU" b="1" dirty="0" err="1"/>
              <a:t>дистракторах</a:t>
            </a:r>
            <a:r>
              <a:rPr lang="ru-RU" b="1" dirty="0"/>
              <a:t> может быть допущена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52048" cy="3947021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и в формулировке правила, и в определении грамматических признаков слова: </a:t>
            </a:r>
          </a:p>
          <a:p>
            <a:pPr>
              <a:buFontTx/>
              <a:buNone/>
              <a:defRPr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ru-RU" b="1" i="1" dirty="0" smtClean="0">
                <a:solidFill>
                  <a:srgbClr val="003366"/>
                </a:solidFill>
              </a:rPr>
              <a:t>ПОСТЕЛЕШЬ </a:t>
            </a:r>
            <a:r>
              <a:rPr lang="ru-RU" i="1" dirty="0" smtClean="0">
                <a:solidFill>
                  <a:srgbClr val="003366"/>
                </a:solidFill>
              </a:rPr>
              <a:t>– в окончании глагола                   </a:t>
            </a:r>
            <a:r>
              <a:rPr lang="en-US" i="1" dirty="0" smtClean="0">
                <a:solidFill>
                  <a:srgbClr val="003366"/>
                </a:solidFill>
              </a:rPr>
              <a:t>II</a:t>
            </a:r>
            <a:r>
              <a:rPr lang="ru-RU" i="1" dirty="0" smtClean="0">
                <a:solidFill>
                  <a:srgbClr val="003366"/>
                </a:solidFill>
              </a:rPr>
              <a:t> спряжения в форме 2-го лица единственного числа пишется буква </a:t>
            </a:r>
            <a:r>
              <a:rPr lang="ru-RU" b="1" i="1" dirty="0" smtClean="0">
                <a:solidFill>
                  <a:srgbClr val="003366"/>
                </a:solidFill>
              </a:rPr>
              <a:t>Е.</a:t>
            </a:r>
            <a:endParaRPr lang="ru-RU" dirty="0" smtClean="0">
              <a:solidFill>
                <a:srgbClr val="003366"/>
              </a:solidFill>
            </a:endParaRPr>
          </a:p>
          <a:p>
            <a:pPr>
              <a:defRPr/>
            </a:pPr>
            <a:endParaRPr lang="ru-RU" i="1" dirty="0" smtClean="0">
              <a:solidFill>
                <a:srgbClr val="003366"/>
              </a:solidFill>
            </a:endParaRP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rgbClr val="003366"/>
                </a:solidFill>
              </a:rPr>
              <a:t>		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6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460432" cy="1648544"/>
          </a:xfrm>
        </p:spPr>
        <p:txBody>
          <a:bodyPr/>
          <a:lstStyle/>
          <a:p>
            <a:r>
              <a:rPr lang="ru-RU" b="1" dirty="0" smtClean="0"/>
              <a:t>Залог успешного выполнения заданий по орфографии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755576" y="2780928"/>
            <a:ext cx="7599362" cy="3391272"/>
          </a:xfrm>
        </p:spPr>
        <p:txBody>
          <a:bodyPr/>
          <a:lstStyle/>
          <a:p>
            <a:r>
              <a:rPr lang="ru-RU" b="1" dirty="0" smtClean="0"/>
              <a:t>Умение распознавать части речи</a:t>
            </a:r>
          </a:p>
          <a:p>
            <a:r>
              <a:rPr lang="ru-RU" b="1" dirty="0" smtClean="0"/>
              <a:t>Умение видеть структуру слова, его морфемный состав</a:t>
            </a:r>
          </a:p>
          <a:p>
            <a:r>
              <a:rPr lang="ru-RU" b="1" dirty="0" smtClean="0"/>
              <a:t>Умение производить словообразовательный анализ</a:t>
            </a:r>
          </a:p>
          <a:p>
            <a:r>
              <a:rPr lang="ru-RU" b="1" dirty="0" smtClean="0"/>
              <a:t>Знание самих орфограмм</a:t>
            </a:r>
          </a:p>
          <a:p>
            <a:r>
              <a:rPr lang="ru-RU" b="1" dirty="0" smtClean="0"/>
              <a:t>Знание исключений из правил</a:t>
            </a:r>
          </a:p>
          <a:p>
            <a:endParaRPr lang="ru-RU" dirty="0" smtClean="0"/>
          </a:p>
        </p:txBody>
      </p:sp>
      <p:pic>
        <p:nvPicPr>
          <p:cNvPr id="2048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426200"/>
            <a:ext cx="1363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9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467544" y="2204864"/>
            <a:ext cx="835292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rebuchet MS" pitchFamily="34" charset="0"/>
              </a:rPr>
              <a:t>Почему меняются контрольные измерительные </a:t>
            </a:r>
            <a:r>
              <a:rPr lang="ru-RU" sz="4000" dirty="0" smtClean="0">
                <a:latin typeface="Trebuchet MS" pitchFamily="34" charset="0"/>
              </a:rPr>
              <a:t>материалы основного государственного экзамена</a:t>
            </a:r>
            <a:endParaRPr lang="ru-RU" sz="4000" dirty="0">
              <a:latin typeface="Trebuchet MS" pitchFamily="34" charset="0"/>
            </a:endParaRPr>
          </a:p>
          <a:p>
            <a:pPr algn="ctr"/>
            <a:r>
              <a:rPr lang="ru-RU" sz="4000" dirty="0">
                <a:latin typeface="Trebuchet MS" pitchFamily="34" charset="0"/>
              </a:rPr>
              <a:t>по русскому языку?</a:t>
            </a:r>
          </a:p>
        </p:txBody>
      </p:sp>
      <p:pic>
        <p:nvPicPr>
          <p:cNvPr id="3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53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3" cy="44644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1)Гулять Лидочка не любила.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2)Сидеть дома — тоже.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3)Оставались только книжки — они ничего не </a:t>
            </a:r>
            <a:r>
              <a:rPr lang="ru-RU" b="1" dirty="0" smtClean="0">
                <a:solidFill>
                  <a:schemeClr val="tx1"/>
                </a:solidFill>
              </a:rPr>
              <a:t>требовали, не</a:t>
            </a:r>
            <a:r>
              <a:rPr lang="ru-RU" b="1" dirty="0">
                <a:solidFill>
                  <a:schemeClr val="tx1"/>
                </a:solidFill>
              </a:rPr>
              <a:t> запрещали, и с ними можно было разговаривать. (</a:t>
            </a:r>
            <a:r>
              <a:rPr lang="ru-RU" b="1" dirty="0" smtClean="0">
                <a:solidFill>
                  <a:schemeClr val="tx1"/>
                </a:solidFill>
              </a:rPr>
              <a:t>4)Сколько угодно</a:t>
            </a:r>
            <a:r>
              <a:rPr lang="ru-RU" b="1" dirty="0">
                <a:solidFill>
                  <a:schemeClr val="tx1"/>
                </a:solidFill>
              </a:rPr>
              <a:t>. (5)Хотя и про себя. (6)Убедившись, что Лидочка </a:t>
            </a:r>
            <a:r>
              <a:rPr lang="ru-RU" b="1" dirty="0" smtClean="0">
                <a:solidFill>
                  <a:schemeClr val="tx1"/>
                </a:solidFill>
              </a:rPr>
              <a:t>быстро преодолела </a:t>
            </a:r>
            <a:r>
              <a:rPr lang="ru-RU" b="1" dirty="0">
                <a:solidFill>
                  <a:schemeClr val="tx1"/>
                </a:solidFill>
              </a:rPr>
              <a:t>все незначительные детские рубежи, начиная с </a:t>
            </a:r>
            <a:r>
              <a:rPr lang="ru-RU" b="1" dirty="0" smtClean="0">
                <a:solidFill>
                  <a:schemeClr val="tx1"/>
                </a:solidFill>
              </a:rPr>
              <a:t>простодушного </a:t>
            </a:r>
            <a:r>
              <a:rPr lang="ru-RU" b="1" dirty="0">
                <a:solidFill>
                  <a:schemeClr val="tx1"/>
                </a:solidFill>
              </a:rPr>
              <a:t>Айболита и заканчивая прелестной, лукавой </a:t>
            </a:r>
            <a:r>
              <a:rPr lang="ru-RU" b="1" dirty="0" smtClean="0">
                <a:solidFill>
                  <a:schemeClr val="tx1"/>
                </a:solidFill>
              </a:rPr>
              <a:t>поэмой «Руслан </a:t>
            </a:r>
            <a:r>
              <a:rPr lang="ru-RU" b="1" dirty="0">
                <a:solidFill>
                  <a:schemeClr val="tx1"/>
                </a:solidFill>
              </a:rPr>
              <a:t>и Людмила», Галина Петровна, поразмыслив, решила, </a:t>
            </a:r>
            <a:r>
              <a:rPr lang="ru-RU" b="1" dirty="0" smtClean="0">
                <a:solidFill>
                  <a:schemeClr val="tx1"/>
                </a:solidFill>
              </a:rPr>
              <a:t>что для </a:t>
            </a:r>
            <a:r>
              <a:rPr lang="ru-RU" b="1" dirty="0">
                <a:solidFill>
                  <a:schemeClr val="tx1"/>
                </a:solidFill>
              </a:rPr>
              <a:t>собственного спокойствия одну из позиций можно и уступить</a:t>
            </a:r>
            <a:r>
              <a:rPr lang="ru-RU" b="1" dirty="0" smtClean="0">
                <a:solidFill>
                  <a:schemeClr val="tx1"/>
                </a:solidFill>
              </a:rPr>
              <a:t>. (</a:t>
            </a:r>
            <a:r>
              <a:rPr lang="ru-RU" b="1" dirty="0">
                <a:solidFill>
                  <a:schemeClr val="tx1"/>
                </a:solidFill>
              </a:rPr>
              <a:t>7)Она подвела Лидочку к одному из накрепко запертых </a:t>
            </a:r>
            <a:r>
              <a:rPr lang="ru-RU" b="1" dirty="0" smtClean="0">
                <a:solidFill>
                  <a:schemeClr val="tx1"/>
                </a:solidFill>
              </a:rPr>
              <a:t>книжных шкафов</a:t>
            </a:r>
            <a:r>
              <a:rPr lang="ru-RU" b="1" dirty="0">
                <a:solidFill>
                  <a:schemeClr val="tx1"/>
                </a:solidFill>
              </a:rPr>
              <a:t>, провернула хрустящий ключ и спрятала его в карман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8)– Вот тут можешь копаться сколько влезет, — милостиво </a:t>
            </a:r>
            <a:r>
              <a:rPr lang="ru-RU" b="1" dirty="0" smtClean="0">
                <a:solidFill>
                  <a:schemeClr val="tx1"/>
                </a:solidFill>
              </a:rPr>
              <a:t>разрешила </a:t>
            </a:r>
            <a:r>
              <a:rPr lang="ru-RU" b="1" dirty="0">
                <a:solidFill>
                  <a:schemeClr val="tx1"/>
                </a:solidFill>
              </a:rPr>
              <a:t>она и указала на нижнюю полку. (9)– Выше — и </a:t>
            </a:r>
            <a:r>
              <a:rPr lang="ru-RU" b="1" dirty="0" smtClean="0">
                <a:solidFill>
                  <a:schemeClr val="tx1"/>
                </a:solidFill>
              </a:rPr>
              <a:t>думать не</a:t>
            </a:r>
            <a:r>
              <a:rPr lang="ru-RU" b="1" dirty="0">
                <a:solidFill>
                  <a:schemeClr val="tx1"/>
                </a:solidFill>
              </a:rPr>
              <a:t> смей.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10)Лидочка, потрясённая открывшимися ей </a:t>
            </a:r>
            <a:r>
              <a:rPr lang="ru-RU" b="1" dirty="0" smtClean="0">
                <a:solidFill>
                  <a:schemeClr val="tx1"/>
                </a:solidFill>
              </a:rPr>
              <a:t>растрёпанными сокровищами</a:t>
            </a:r>
            <a:r>
              <a:rPr lang="ru-RU" b="1" dirty="0">
                <a:solidFill>
                  <a:schemeClr val="tx1"/>
                </a:solidFill>
              </a:rPr>
              <a:t>, мелко закивала.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ТЕКСТ</a:t>
            </a:r>
            <a:endParaRPr lang="ru-RU" b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82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1" cy="424847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11)Так она унаследовала книги своего дедушки.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12)Разумеется, это были не все книги из огромной </a:t>
            </a:r>
            <a:r>
              <a:rPr lang="ru-RU" b="1" dirty="0" smtClean="0">
                <a:solidFill>
                  <a:schemeClr val="tx1"/>
                </a:solidFill>
              </a:rPr>
              <a:t>драгоценной библиотеки </a:t>
            </a:r>
            <a:r>
              <a:rPr lang="ru-RU" b="1" dirty="0">
                <a:solidFill>
                  <a:schemeClr val="tx1"/>
                </a:solidFill>
              </a:rPr>
              <a:t>Лазаря Линдта, а только мелкий букинистический </a:t>
            </a:r>
            <a:r>
              <a:rPr lang="ru-RU" b="1" dirty="0" smtClean="0">
                <a:solidFill>
                  <a:schemeClr val="tx1"/>
                </a:solidFill>
              </a:rPr>
              <a:t>сор, который </a:t>
            </a:r>
            <a:r>
              <a:rPr lang="ru-RU" b="1" dirty="0">
                <a:solidFill>
                  <a:schemeClr val="tx1"/>
                </a:solidFill>
              </a:rPr>
              <a:t>Галина Петровна не знала, как идентифицировать, но </a:t>
            </a:r>
            <a:r>
              <a:rPr lang="ru-RU" b="1" dirty="0" smtClean="0">
                <a:solidFill>
                  <a:schemeClr val="tx1"/>
                </a:solidFill>
              </a:rPr>
              <a:t>выкинуть </a:t>
            </a:r>
            <a:r>
              <a:rPr lang="ru-RU" b="1" dirty="0">
                <a:solidFill>
                  <a:schemeClr val="tx1"/>
                </a:solidFill>
              </a:rPr>
              <a:t>не решилась — не в память о покойном супруге, </a:t>
            </a:r>
            <a:r>
              <a:rPr lang="ru-RU" b="1" dirty="0" smtClean="0">
                <a:solidFill>
                  <a:schemeClr val="tx1"/>
                </a:solidFill>
              </a:rPr>
              <a:t>конечно, а</a:t>
            </a:r>
            <a:r>
              <a:rPr lang="ru-RU" b="1" dirty="0">
                <a:solidFill>
                  <a:schemeClr val="tx1"/>
                </a:solidFill>
              </a:rPr>
              <a:t> просто потому, что боялась прогадать. (13)Галина Петровна </a:t>
            </a:r>
            <a:r>
              <a:rPr lang="ru-RU" b="1" dirty="0" smtClean="0">
                <a:solidFill>
                  <a:schemeClr val="tx1"/>
                </a:solidFill>
              </a:rPr>
              <a:t>просто </a:t>
            </a:r>
            <a:r>
              <a:rPr lang="ru-RU" b="1" dirty="0">
                <a:solidFill>
                  <a:schemeClr val="tx1"/>
                </a:solidFill>
              </a:rPr>
              <a:t>собрала все эти ещё в девятнадцатом веке переплетённые </a:t>
            </a:r>
            <a:r>
              <a:rPr lang="ru-RU" b="1" dirty="0" smtClean="0">
                <a:solidFill>
                  <a:schemeClr val="tx1"/>
                </a:solidFill>
              </a:rPr>
              <a:t>годовые </a:t>
            </a:r>
            <a:r>
              <a:rPr lang="ru-RU" b="1" dirty="0">
                <a:solidFill>
                  <a:schemeClr val="tx1"/>
                </a:solidFill>
              </a:rPr>
              <a:t>подшивки «Нивы», осыпающиеся учебники по </a:t>
            </a:r>
            <a:r>
              <a:rPr lang="ru-RU" b="1" dirty="0" smtClean="0">
                <a:solidFill>
                  <a:schemeClr val="tx1"/>
                </a:solidFill>
              </a:rPr>
              <a:t>арифметике и</a:t>
            </a:r>
            <a:r>
              <a:rPr lang="ru-RU" b="1" dirty="0">
                <a:solidFill>
                  <a:schemeClr val="tx1"/>
                </a:solidFill>
              </a:rPr>
              <a:t> простодушные книжки «Дамского чтения для сердца и </a:t>
            </a:r>
            <a:r>
              <a:rPr lang="ru-RU" b="1" dirty="0" smtClean="0">
                <a:solidFill>
                  <a:schemeClr val="tx1"/>
                </a:solidFill>
              </a:rPr>
              <a:t>разума» и</a:t>
            </a:r>
            <a:r>
              <a:rPr lang="ru-RU" b="1" dirty="0">
                <a:solidFill>
                  <a:schemeClr val="tx1"/>
                </a:solidFill>
              </a:rPr>
              <a:t> сослала на одну из полок, мысленно дивясь, зачем </a:t>
            </a:r>
            <a:r>
              <a:rPr lang="ru-RU" b="1" dirty="0" smtClean="0">
                <a:solidFill>
                  <a:schemeClr val="tx1"/>
                </a:solidFill>
              </a:rPr>
              <a:t>придирчивому Линдту </a:t>
            </a:r>
            <a:r>
              <a:rPr lang="ru-RU" b="1" dirty="0">
                <a:solidFill>
                  <a:schemeClr val="tx1"/>
                </a:solidFill>
              </a:rPr>
              <a:t>вообще понадобился этот не имеющий ценности </a:t>
            </a:r>
            <a:r>
              <a:rPr lang="ru-RU" b="1" dirty="0" err="1" smtClean="0">
                <a:solidFill>
                  <a:schemeClr val="tx1"/>
                </a:solidFill>
              </a:rPr>
              <a:t>библиобред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(</a:t>
            </a:r>
            <a:r>
              <a:rPr lang="ru-RU" b="1" dirty="0">
                <a:solidFill>
                  <a:schemeClr val="tx1"/>
                </a:solidFill>
              </a:rPr>
              <a:t>14)Лидочка села перед книжным шкафом на паркет. (</a:t>
            </a:r>
            <a:r>
              <a:rPr lang="ru-RU" b="1" dirty="0" smtClean="0">
                <a:solidFill>
                  <a:schemeClr val="tx1"/>
                </a:solidFill>
              </a:rPr>
              <a:t>15)Ей было </a:t>
            </a:r>
            <a:r>
              <a:rPr lang="ru-RU" b="1" dirty="0">
                <a:solidFill>
                  <a:schemeClr val="tx1"/>
                </a:solidFill>
              </a:rPr>
              <a:t>шесть лет — совсем взрослая, учитывая все </a:t>
            </a:r>
            <a:r>
              <a:rPr lang="ru-RU" b="1" dirty="0" smtClean="0">
                <a:solidFill>
                  <a:schemeClr val="tx1"/>
                </a:solidFill>
              </a:rPr>
              <a:t>обстоятельства времени </a:t>
            </a:r>
            <a:r>
              <a:rPr lang="ru-RU" b="1" dirty="0">
                <a:solidFill>
                  <a:schemeClr val="tx1"/>
                </a:solidFill>
              </a:rPr>
              <a:t>и места.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ТЕКСТ</a:t>
            </a:r>
            <a:endParaRPr lang="ru-RU" b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81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(</a:t>
            </a:r>
            <a:r>
              <a:rPr lang="ru-RU" sz="1800" b="1" dirty="0">
                <a:solidFill>
                  <a:schemeClr val="tx1"/>
                </a:solidFill>
              </a:rPr>
              <a:t>16)– Правда можно? — переспросила она прежде, чем </a:t>
            </a:r>
            <a:r>
              <a:rPr lang="ru-RU" sz="1800" b="1" dirty="0" smtClean="0">
                <a:solidFill>
                  <a:schemeClr val="tx1"/>
                </a:solidFill>
              </a:rPr>
              <a:t>протянуть </a:t>
            </a:r>
            <a:r>
              <a:rPr lang="ru-RU" sz="1800" b="1" dirty="0">
                <a:solidFill>
                  <a:schemeClr val="tx1"/>
                </a:solidFill>
              </a:rPr>
              <a:t>руку. (17)Галина Петровна могла передумать в любой </a:t>
            </a:r>
            <a:r>
              <a:rPr lang="ru-RU" sz="1800" b="1" dirty="0" smtClean="0">
                <a:solidFill>
                  <a:schemeClr val="tx1"/>
                </a:solidFill>
              </a:rPr>
              <a:t>момент, и</a:t>
            </a:r>
            <a:r>
              <a:rPr lang="ru-RU" sz="1800" b="1" dirty="0">
                <a:solidFill>
                  <a:schemeClr val="tx1"/>
                </a:solidFill>
              </a:rPr>
              <a:t> за позволенное вчера назавтра можно было получить </a:t>
            </a:r>
            <a:r>
              <a:rPr lang="ru-RU" sz="1800" b="1" dirty="0" smtClean="0">
                <a:solidFill>
                  <a:schemeClr val="tx1"/>
                </a:solidFill>
              </a:rPr>
              <a:t>преотличную </a:t>
            </a:r>
            <a:r>
              <a:rPr lang="ru-RU" sz="1800" b="1" dirty="0">
                <a:solidFill>
                  <a:schemeClr val="tx1"/>
                </a:solidFill>
              </a:rPr>
              <a:t>трёпку. (18)Лидочка это знала. (19)Она вообще знала </a:t>
            </a:r>
            <a:r>
              <a:rPr lang="ru-RU" sz="1800" b="1" dirty="0" smtClean="0">
                <a:solidFill>
                  <a:schemeClr val="tx1"/>
                </a:solidFill>
              </a:rPr>
              <a:t>много больше</a:t>
            </a:r>
            <a:r>
              <a:rPr lang="ru-RU" sz="1800" b="1" dirty="0">
                <a:solidFill>
                  <a:schemeClr val="tx1"/>
                </a:solidFill>
              </a:rPr>
              <a:t>, чем положено было человеку её лет.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(</a:t>
            </a:r>
            <a:r>
              <a:rPr lang="ru-RU" sz="1800" b="1" dirty="0">
                <a:solidFill>
                  <a:schemeClr val="tx1"/>
                </a:solidFill>
              </a:rPr>
              <a:t>20)– Да читай, господи, — разрешила Галина Петровна</a:t>
            </a:r>
            <a:r>
              <a:rPr lang="ru-RU" sz="1800" b="1" dirty="0" smtClean="0">
                <a:solidFill>
                  <a:schemeClr val="tx1"/>
                </a:solidFill>
              </a:rPr>
              <a:t>. (</a:t>
            </a:r>
            <a:r>
              <a:rPr lang="ru-RU" sz="1800" b="1" dirty="0">
                <a:solidFill>
                  <a:schemeClr val="tx1"/>
                </a:solidFill>
              </a:rPr>
              <a:t>21)– Не рви только и фломастерами не малюй.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(</a:t>
            </a:r>
            <a:r>
              <a:rPr lang="ru-RU" sz="1800" b="1" dirty="0">
                <a:solidFill>
                  <a:schemeClr val="tx1"/>
                </a:solidFill>
              </a:rPr>
              <a:t>22)Лидочка кивнула ещё раз и безошибочно вытянула из </a:t>
            </a:r>
            <a:r>
              <a:rPr lang="ru-RU" sz="1800" b="1" dirty="0" smtClean="0">
                <a:solidFill>
                  <a:schemeClr val="tx1"/>
                </a:solidFill>
              </a:rPr>
              <a:t>тесного</a:t>
            </a:r>
            <a:r>
              <a:rPr lang="ru-RU" sz="1800" b="1" dirty="0">
                <a:solidFill>
                  <a:schemeClr val="tx1"/>
                </a:solidFill>
              </a:rPr>
              <a:t>, чуточку взлохмаченного книжного строя самый </a:t>
            </a:r>
            <a:r>
              <a:rPr lang="ru-RU" sz="1800" b="1" dirty="0" smtClean="0">
                <a:solidFill>
                  <a:schemeClr val="tx1"/>
                </a:solidFill>
              </a:rPr>
              <a:t>потрёпанный и</a:t>
            </a:r>
            <a:r>
              <a:rPr lang="ru-RU" sz="1800" b="1" dirty="0">
                <a:solidFill>
                  <a:schemeClr val="tx1"/>
                </a:solidFill>
              </a:rPr>
              <a:t> даже как будто немного тёплый том.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(</a:t>
            </a:r>
            <a:r>
              <a:rPr lang="ru-RU" sz="1800" b="1" dirty="0">
                <a:solidFill>
                  <a:schemeClr val="tx1"/>
                </a:solidFill>
              </a:rPr>
              <a:t>23)Лидочка уселась поудобнее, и книга сама </a:t>
            </a:r>
            <a:r>
              <a:rPr lang="ru-RU" sz="1800" b="1" dirty="0" err="1">
                <a:solidFill>
                  <a:schemeClr val="tx1"/>
                </a:solidFill>
              </a:rPr>
              <a:t>готовно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раскрылась </a:t>
            </a:r>
            <a:r>
              <a:rPr lang="ru-RU" sz="1800" b="1" dirty="0">
                <a:solidFill>
                  <a:schemeClr val="tx1"/>
                </a:solidFill>
              </a:rPr>
              <a:t>ей навстречу — на излюбленном кем-то, зачитанном и </a:t>
            </a:r>
            <a:r>
              <a:rPr lang="ru-RU" sz="1800" b="1" dirty="0" smtClean="0">
                <a:solidFill>
                  <a:schemeClr val="tx1"/>
                </a:solidFill>
              </a:rPr>
              <a:t>даже немного </a:t>
            </a:r>
            <a:r>
              <a:rPr lang="ru-RU" sz="1800" b="1" dirty="0">
                <a:solidFill>
                  <a:schemeClr val="tx1"/>
                </a:solidFill>
              </a:rPr>
              <a:t>замасленном месте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(</a:t>
            </a:r>
            <a:r>
              <a:rPr lang="ru-RU" sz="1800" b="1" dirty="0">
                <a:solidFill>
                  <a:schemeClr val="tx1"/>
                </a:solidFill>
              </a:rPr>
              <a:t>24)Лидочка — впервые за много-много месяцев — не </a:t>
            </a:r>
            <a:r>
              <a:rPr lang="ru-RU" sz="1800" b="1" dirty="0" smtClean="0">
                <a:solidFill>
                  <a:schemeClr val="tx1"/>
                </a:solidFill>
              </a:rPr>
              <a:t>вспомнила </a:t>
            </a:r>
            <a:r>
              <a:rPr lang="ru-RU" sz="1800" b="1" dirty="0">
                <a:solidFill>
                  <a:schemeClr val="tx1"/>
                </a:solidFill>
              </a:rPr>
              <a:t>про мамочку и впервые была совершенно счастлива. (</a:t>
            </a:r>
            <a:r>
              <a:rPr lang="ru-RU" sz="1800" b="1" dirty="0" smtClean="0">
                <a:solidFill>
                  <a:schemeClr val="tx1"/>
                </a:solidFill>
              </a:rPr>
              <a:t>25)Это была </a:t>
            </a:r>
            <a:r>
              <a:rPr lang="ru-RU" sz="1800" b="1" dirty="0">
                <a:solidFill>
                  <a:schemeClr val="tx1"/>
                </a:solidFill>
              </a:rPr>
              <a:t>её полка, её книги.</a:t>
            </a:r>
          </a:p>
          <a:p>
            <a:pPr marL="0" indent="0" algn="r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(По М. </a:t>
            </a:r>
            <a:r>
              <a:rPr lang="ru-RU" sz="1800" b="1" i="1" dirty="0" smtClean="0">
                <a:solidFill>
                  <a:schemeClr val="tx1"/>
                </a:solidFill>
              </a:rPr>
              <a:t>Степновой)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ТЕКСТ</a:t>
            </a:r>
            <a:endParaRPr lang="ru-RU" b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82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640959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Какие из высказываний соответствуют содержанию </a:t>
            </a:r>
            <a:r>
              <a:rPr lang="ru-RU" b="1" dirty="0" smtClean="0">
                <a:solidFill>
                  <a:schemeClr val="tx1"/>
                </a:solidFill>
              </a:rPr>
              <a:t>текста? Укажите </a:t>
            </a:r>
            <a:r>
              <a:rPr lang="ru-RU" b="1" dirty="0">
                <a:solidFill>
                  <a:schemeClr val="tx1"/>
                </a:solidFill>
              </a:rPr>
              <a:t>номера ответов.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Лидочка унаследовала все книги своего дедушки.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Галина Петровна сохранила книги в память о </a:t>
            </a:r>
            <a:r>
              <a:rPr lang="ru-RU" b="1" dirty="0" smtClean="0">
                <a:solidFill>
                  <a:schemeClr val="tx1"/>
                </a:solidFill>
              </a:rPr>
              <a:t>покойном муже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Годовые подшивки «Нивы» были переплетены в </a:t>
            </a:r>
            <a:r>
              <a:rPr lang="ru-RU" b="1" dirty="0" smtClean="0">
                <a:solidFill>
                  <a:schemeClr val="tx1"/>
                </a:solidFill>
              </a:rPr>
              <a:t>девятнадцатом </a:t>
            </a:r>
            <a:r>
              <a:rPr lang="ru-RU" b="1" dirty="0">
                <a:solidFill>
                  <a:schemeClr val="tx1"/>
                </a:solidFill>
              </a:rPr>
              <a:t>веке.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В шесть лет Лидочка знала много больше, чем </a:t>
            </a:r>
            <a:r>
              <a:rPr lang="ru-RU" b="1" dirty="0" smtClean="0">
                <a:solidFill>
                  <a:schemeClr val="tx1"/>
                </a:solidFill>
              </a:rPr>
              <a:t>положено было </a:t>
            </a:r>
            <a:r>
              <a:rPr lang="ru-RU" b="1" dirty="0">
                <a:solidFill>
                  <a:schemeClr val="tx1"/>
                </a:solidFill>
              </a:rPr>
              <a:t>человеку её лет.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5) Лидочка любила сидеть дома.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Ответ: </a:t>
            </a:r>
            <a:r>
              <a:rPr lang="ru-RU" b="1" dirty="0" smtClean="0">
                <a:solidFill>
                  <a:schemeClr val="tx1"/>
                </a:solidFill>
              </a:rPr>
              <a:t>3, 4.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Задание 6.</a:t>
            </a:r>
            <a:r>
              <a:rPr lang="ru-RU" dirty="0"/>
              <a:t> </a:t>
            </a:r>
            <a:r>
              <a:rPr lang="ru-RU" b="1" i="1" dirty="0"/>
              <a:t>Анализ содержания </a:t>
            </a:r>
            <a:r>
              <a:rPr lang="ru-RU" b="1" i="1" dirty="0" smtClean="0"/>
              <a:t>текста</a:t>
            </a:r>
            <a:endParaRPr lang="ru-RU" b="1" i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87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39212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Укажите варианты ответов, в которых средством </a:t>
            </a:r>
            <a:r>
              <a:rPr lang="ru-RU" b="1" dirty="0" smtClean="0">
                <a:solidFill>
                  <a:schemeClr val="tx1"/>
                </a:solidFill>
              </a:rPr>
              <a:t>выразительности </a:t>
            </a:r>
            <a:r>
              <a:rPr lang="ru-RU" b="1" dirty="0">
                <a:solidFill>
                  <a:schemeClr val="tx1"/>
                </a:solidFill>
              </a:rPr>
              <a:t>речи является олицетворение.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Оставались только книжки — они ничего не требовали, </a:t>
            </a:r>
            <a:r>
              <a:rPr lang="ru-RU" b="1" dirty="0" smtClean="0">
                <a:solidFill>
                  <a:schemeClr val="tx1"/>
                </a:solidFill>
              </a:rPr>
              <a:t>не запрещали</a:t>
            </a:r>
            <a:r>
              <a:rPr lang="ru-RU" b="1" dirty="0">
                <a:solidFill>
                  <a:schemeClr val="tx1"/>
                </a:solidFill>
              </a:rPr>
              <a:t>, и с ними можно было разговаривать.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Лидочка села перед книжным шкафом на паркет.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Она вообще знала много больше, чем положено было </a:t>
            </a:r>
            <a:r>
              <a:rPr lang="ru-RU" b="1" dirty="0" smtClean="0">
                <a:solidFill>
                  <a:schemeClr val="tx1"/>
                </a:solidFill>
              </a:rPr>
              <a:t>человеку </a:t>
            </a:r>
            <a:r>
              <a:rPr lang="ru-RU" b="1" dirty="0">
                <a:solidFill>
                  <a:schemeClr val="tx1"/>
                </a:solidFill>
              </a:rPr>
              <a:t>её лет.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Лидочка уселась поудобнее, и книга сама </a:t>
            </a:r>
            <a:r>
              <a:rPr lang="ru-RU" b="1" dirty="0" err="1">
                <a:solidFill>
                  <a:schemeClr val="tx1"/>
                </a:solidFill>
              </a:rPr>
              <a:t>готовно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раскрылась </a:t>
            </a:r>
            <a:r>
              <a:rPr lang="ru-RU" b="1" dirty="0">
                <a:solidFill>
                  <a:schemeClr val="tx1"/>
                </a:solidFill>
              </a:rPr>
              <a:t>ей навстречу — на излюбленном кем-то, </a:t>
            </a:r>
            <a:r>
              <a:rPr lang="ru-RU" b="1" dirty="0" smtClean="0">
                <a:solidFill>
                  <a:schemeClr val="tx1"/>
                </a:solidFill>
              </a:rPr>
              <a:t>зачитанном и </a:t>
            </a:r>
            <a:r>
              <a:rPr lang="ru-RU" b="1" dirty="0">
                <a:solidFill>
                  <a:schemeClr val="tx1"/>
                </a:solidFill>
              </a:rPr>
              <a:t>даже немного замасленном месте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5) Лидочка — впервые за много-много месяцев — не </a:t>
            </a:r>
            <a:r>
              <a:rPr lang="ru-RU" b="1" dirty="0" smtClean="0">
                <a:solidFill>
                  <a:schemeClr val="tx1"/>
                </a:solidFill>
              </a:rPr>
              <a:t>вспомнила про </a:t>
            </a:r>
            <a:r>
              <a:rPr lang="ru-RU" b="1" dirty="0">
                <a:solidFill>
                  <a:schemeClr val="tx1"/>
                </a:solidFill>
              </a:rPr>
              <a:t>мамочку и впервые была совершенно счастлива.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Ответ: </a:t>
            </a:r>
            <a:r>
              <a:rPr lang="ru-RU" b="1" dirty="0" smtClean="0">
                <a:solidFill>
                  <a:schemeClr val="tx1"/>
                </a:solidFill>
              </a:rPr>
              <a:t>1, 4.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Задание 7. </a:t>
            </a:r>
            <a:r>
              <a:rPr lang="ru-RU" b="1" i="1" dirty="0"/>
              <a:t>Анализ средств </a:t>
            </a:r>
            <a:r>
              <a:rPr lang="ru-RU" b="1" i="1" dirty="0" smtClean="0"/>
              <a:t>выразительности</a:t>
            </a:r>
            <a:endParaRPr lang="ru-RU" b="1" i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09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Найдите в тексте синонимы к слову ТОМ (предложение 22).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Выпишите один из этих синонимов.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Ответ: </a:t>
            </a:r>
            <a:r>
              <a:rPr lang="ru-RU" b="1" dirty="0" smtClean="0">
                <a:solidFill>
                  <a:schemeClr val="tx1"/>
                </a:solidFill>
              </a:rPr>
              <a:t>книга </a:t>
            </a:r>
            <a:r>
              <a:rPr lang="en-US" b="1" dirty="0" smtClean="0">
                <a:solidFill>
                  <a:schemeClr val="tx1"/>
                </a:solidFill>
              </a:rPr>
              <a:t>&lt;</a:t>
            </a:r>
            <a:r>
              <a:rPr lang="ru-RU" b="1" dirty="0" smtClean="0">
                <a:solidFill>
                  <a:schemeClr val="tx1"/>
                </a:solidFill>
              </a:rPr>
              <a:t>или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ru-RU" b="1" dirty="0" smtClean="0">
                <a:solidFill>
                  <a:schemeClr val="tx1"/>
                </a:solidFill>
              </a:rPr>
              <a:t> книжка.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8. </a:t>
            </a:r>
            <a:r>
              <a:rPr lang="ru-RU" b="1" i="1" dirty="0"/>
              <a:t>Лексический </a:t>
            </a:r>
            <a:r>
              <a:rPr lang="ru-RU" b="1" i="1" dirty="0" smtClean="0"/>
              <a:t>анализ</a:t>
            </a:r>
            <a:endParaRPr lang="ru-RU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3" cy="40324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Напишите сочинение-рассуждение, раскрывая смысл </a:t>
            </a:r>
            <a:r>
              <a:rPr lang="ru-RU" dirty="0" smtClean="0">
                <a:solidFill>
                  <a:schemeClr val="tx1"/>
                </a:solidFill>
              </a:rPr>
              <a:t>высказывания</a:t>
            </a:r>
            <a:r>
              <a:rPr lang="ru-RU" dirty="0">
                <a:solidFill>
                  <a:schemeClr val="tx1"/>
                </a:solidFill>
              </a:rPr>
              <a:t>, взятого из учебника русского языка: </a:t>
            </a:r>
            <a:r>
              <a:rPr lang="ru-RU" b="1" dirty="0">
                <a:solidFill>
                  <a:schemeClr val="tx1"/>
                </a:solidFill>
              </a:rPr>
              <a:t>«Цель </a:t>
            </a:r>
            <a:r>
              <a:rPr lang="ru-RU" b="1" dirty="0" smtClean="0">
                <a:solidFill>
                  <a:schemeClr val="tx1"/>
                </a:solidFill>
              </a:rPr>
              <a:t>использования </a:t>
            </a:r>
            <a:r>
              <a:rPr lang="ru-RU" b="1" dirty="0">
                <a:solidFill>
                  <a:schemeClr val="tx1"/>
                </a:solidFill>
              </a:rPr>
              <a:t>разговорной лексики в художественных </a:t>
            </a:r>
            <a:r>
              <a:rPr lang="ru-RU" b="1" dirty="0" smtClean="0">
                <a:solidFill>
                  <a:schemeClr val="tx1"/>
                </a:solidFill>
              </a:rPr>
              <a:t>текстах заключается </a:t>
            </a:r>
            <a:r>
              <a:rPr lang="ru-RU" b="1" dirty="0">
                <a:solidFill>
                  <a:schemeClr val="tx1"/>
                </a:solidFill>
              </a:rPr>
              <a:t>в том, чтобы создать атмосферу доверия, </a:t>
            </a:r>
            <a:r>
              <a:rPr lang="ru-RU" b="1" dirty="0" smtClean="0">
                <a:solidFill>
                  <a:schemeClr val="tx1"/>
                </a:solidFill>
              </a:rPr>
              <a:t>непринуждённости</a:t>
            </a:r>
            <a:r>
              <a:rPr lang="ru-RU" b="1" dirty="0">
                <a:solidFill>
                  <a:schemeClr val="tx1"/>
                </a:solidFill>
              </a:rPr>
              <a:t>, повлиять на сознание и чувства читателя»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Аргументируя свой ответ, приведите </a:t>
            </a:r>
            <a:r>
              <a:rPr lang="ru-RU" b="1" dirty="0">
                <a:solidFill>
                  <a:schemeClr val="tx1"/>
                </a:solidFill>
              </a:rPr>
              <a:t>два</a:t>
            </a:r>
            <a:r>
              <a:rPr lang="ru-RU" dirty="0">
                <a:solidFill>
                  <a:schemeClr val="tx1"/>
                </a:solidFill>
              </a:rPr>
              <a:t> примера из </a:t>
            </a:r>
            <a:r>
              <a:rPr lang="ru-RU" dirty="0" smtClean="0">
                <a:solidFill>
                  <a:schemeClr val="tx1"/>
                </a:solidFill>
              </a:rPr>
              <a:t>прочитанного </a:t>
            </a:r>
            <a:r>
              <a:rPr lang="ru-RU" dirty="0">
                <a:solidFill>
                  <a:schemeClr val="tx1"/>
                </a:solidFill>
              </a:rPr>
              <a:t>текста.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Приводя примеры, указывайте номера нужных </a:t>
            </a:r>
            <a:r>
              <a:rPr lang="ru-RU" dirty="0" smtClean="0">
                <a:solidFill>
                  <a:schemeClr val="tx1"/>
                </a:solidFill>
              </a:rPr>
              <a:t>предложений </a:t>
            </a:r>
            <a:r>
              <a:rPr lang="ru-RU" dirty="0">
                <a:solidFill>
                  <a:schemeClr val="tx1"/>
                </a:solidFill>
              </a:rPr>
              <a:t>или применяйте цитирование.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Вы можете писать работу в научном или </a:t>
            </a:r>
            <a:r>
              <a:rPr lang="ru-RU" dirty="0" smtClean="0">
                <a:solidFill>
                  <a:schemeClr val="tx1"/>
                </a:solidFill>
              </a:rPr>
              <a:t>публицистическом стиле</a:t>
            </a:r>
            <a:r>
              <a:rPr lang="ru-RU" dirty="0">
                <a:solidFill>
                  <a:schemeClr val="tx1"/>
                </a:solidFill>
              </a:rPr>
              <a:t>, раскрывая тему на лингвистическом материале.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Объём сочинения должен составлять не менее 70 слов.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Работа, написанная без опоры на прочитанный </a:t>
            </a:r>
            <a:r>
              <a:rPr lang="ru-RU" dirty="0" smtClean="0">
                <a:solidFill>
                  <a:schemeClr val="tx1"/>
                </a:solidFill>
              </a:rPr>
              <a:t>текст (не</a:t>
            </a:r>
            <a:r>
              <a:rPr lang="ru-RU" dirty="0">
                <a:solidFill>
                  <a:schemeClr val="tx1"/>
                </a:solidFill>
              </a:rPr>
              <a:t> по данному тексту), не оценивается. Если </a:t>
            </a:r>
            <a:r>
              <a:rPr lang="ru-RU" dirty="0" smtClean="0">
                <a:solidFill>
                  <a:schemeClr val="tx1"/>
                </a:solidFill>
              </a:rPr>
              <a:t>сочинение представляет </a:t>
            </a:r>
            <a:r>
              <a:rPr lang="ru-RU" dirty="0">
                <a:solidFill>
                  <a:schemeClr val="tx1"/>
                </a:solidFill>
              </a:rPr>
              <a:t>собой пересказанный или полностью </a:t>
            </a:r>
            <a:r>
              <a:rPr lang="ru-RU" dirty="0" smtClean="0">
                <a:solidFill>
                  <a:schemeClr val="tx1"/>
                </a:solidFill>
              </a:rPr>
              <a:t>переписанный </a:t>
            </a:r>
            <a:r>
              <a:rPr lang="ru-RU" dirty="0">
                <a:solidFill>
                  <a:schemeClr val="tx1"/>
                </a:solidFill>
              </a:rPr>
              <a:t>исходный текст без каких бы то ни было </a:t>
            </a:r>
            <a:r>
              <a:rPr lang="ru-RU" dirty="0" smtClean="0">
                <a:solidFill>
                  <a:schemeClr val="tx1"/>
                </a:solidFill>
              </a:rPr>
              <a:t>комментариев</a:t>
            </a:r>
            <a:r>
              <a:rPr lang="ru-RU" dirty="0">
                <a:solidFill>
                  <a:schemeClr val="tx1"/>
                </a:solidFill>
              </a:rPr>
              <a:t>, то такая работа оценивается нулём баллов.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Сочинение пишите аккуратно, разборчивым почерком.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9.1. Сочинение на лингвистическую тему</a:t>
            </a:r>
            <a:endParaRPr lang="ru-RU" b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26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Напишите сочинение-рассуждение. Объясните, как </a:t>
            </a:r>
            <a:r>
              <a:rPr lang="ru-RU" dirty="0" smtClean="0">
                <a:solidFill>
                  <a:schemeClr val="tx1"/>
                </a:solidFill>
              </a:rPr>
              <a:t>Вы понимаете </a:t>
            </a:r>
            <a:r>
              <a:rPr lang="ru-RU" dirty="0">
                <a:solidFill>
                  <a:schemeClr val="tx1"/>
                </a:solidFill>
              </a:rPr>
              <a:t>смысл финала текста: </a:t>
            </a:r>
            <a:r>
              <a:rPr lang="ru-RU" b="1" dirty="0">
                <a:solidFill>
                  <a:schemeClr val="tx1"/>
                </a:solidFill>
              </a:rPr>
              <a:t>«Лидочка — впервые </a:t>
            </a:r>
            <a:r>
              <a:rPr lang="ru-RU" b="1" dirty="0" smtClean="0">
                <a:solidFill>
                  <a:schemeClr val="tx1"/>
                </a:solidFill>
              </a:rPr>
              <a:t>за много‑много </a:t>
            </a:r>
            <a:r>
              <a:rPr lang="ru-RU" b="1" dirty="0">
                <a:solidFill>
                  <a:schemeClr val="tx1"/>
                </a:solidFill>
              </a:rPr>
              <a:t>месяцев — не вспомнила про мамочку и </a:t>
            </a:r>
            <a:r>
              <a:rPr lang="ru-RU" b="1" dirty="0" smtClean="0">
                <a:solidFill>
                  <a:schemeClr val="tx1"/>
                </a:solidFill>
              </a:rPr>
              <a:t>впервые была </a:t>
            </a:r>
            <a:r>
              <a:rPr lang="ru-RU" b="1" dirty="0">
                <a:solidFill>
                  <a:schemeClr val="tx1"/>
                </a:solidFill>
              </a:rPr>
              <a:t>совершенно счастлива. Это была её полка, её книги»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Приведите в сочинении </a:t>
            </a:r>
            <a:r>
              <a:rPr lang="ru-RU" b="1" dirty="0">
                <a:solidFill>
                  <a:schemeClr val="tx1"/>
                </a:solidFill>
              </a:rPr>
              <a:t>два</a:t>
            </a:r>
            <a:r>
              <a:rPr lang="ru-RU" dirty="0">
                <a:solidFill>
                  <a:schemeClr val="tx1"/>
                </a:solidFill>
              </a:rPr>
              <a:t> примера-иллюстрации из </a:t>
            </a:r>
            <a:r>
              <a:rPr lang="ru-RU" dirty="0" smtClean="0">
                <a:solidFill>
                  <a:schemeClr val="tx1"/>
                </a:solidFill>
              </a:rPr>
              <a:t>прочитанного </a:t>
            </a:r>
            <a:r>
              <a:rPr lang="ru-RU" dirty="0">
                <a:solidFill>
                  <a:schemeClr val="tx1"/>
                </a:solidFill>
              </a:rPr>
              <a:t>текста, подтверждающих Ваши рассуждения.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Приводя примеры, указывайте номера нужных </a:t>
            </a:r>
            <a:r>
              <a:rPr lang="ru-RU" dirty="0" smtClean="0">
                <a:solidFill>
                  <a:schemeClr val="tx1"/>
                </a:solidFill>
              </a:rPr>
              <a:t>предложений </a:t>
            </a:r>
            <a:r>
              <a:rPr lang="ru-RU" dirty="0">
                <a:solidFill>
                  <a:schemeClr val="tx1"/>
                </a:solidFill>
              </a:rPr>
              <a:t>или применяйте цитирование.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Объём сочинения должен составлять не менее 70 слов.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Если сочинение представляет собой пересказанный </a:t>
            </a:r>
            <a:r>
              <a:rPr lang="ru-RU" dirty="0" smtClean="0">
                <a:solidFill>
                  <a:schemeClr val="tx1"/>
                </a:solidFill>
              </a:rPr>
              <a:t>или полностью </a:t>
            </a:r>
            <a:r>
              <a:rPr lang="ru-RU" dirty="0">
                <a:solidFill>
                  <a:schemeClr val="tx1"/>
                </a:solidFill>
              </a:rPr>
              <a:t>переписанный исходный текст без каких </a:t>
            </a:r>
            <a:r>
              <a:rPr lang="ru-RU" dirty="0" smtClean="0">
                <a:solidFill>
                  <a:schemeClr val="tx1"/>
                </a:solidFill>
              </a:rPr>
              <a:t>бы то</a:t>
            </a:r>
            <a:r>
              <a:rPr lang="ru-RU" dirty="0">
                <a:solidFill>
                  <a:schemeClr val="tx1"/>
                </a:solidFill>
              </a:rPr>
              <a:t> ни было комментариев, то такая работа оценивается </a:t>
            </a:r>
            <a:r>
              <a:rPr lang="ru-RU" dirty="0" smtClean="0">
                <a:solidFill>
                  <a:schemeClr val="tx1"/>
                </a:solidFill>
              </a:rPr>
              <a:t>нулём </a:t>
            </a:r>
            <a:r>
              <a:rPr lang="ru-RU" dirty="0">
                <a:solidFill>
                  <a:schemeClr val="tx1"/>
                </a:solidFill>
              </a:rPr>
              <a:t>баллов.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Сочинение пишите аккуратно, разборчивым почерком.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</a:t>
            </a:r>
            <a:r>
              <a:rPr lang="ru-RU" b="1" dirty="0" smtClean="0"/>
              <a:t>9.2. </a:t>
            </a:r>
            <a:r>
              <a:rPr lang="ru-RU" b="1" dirty="0"/>
              <a:t>Сочинение на </a:t>
            </a:r>
            <a:r>
              <a:rPr lang="ru-RU" b="1" dirty="0" smtClean="0"/>
              <a:t>тему, связанную с анализом текста</a:t>
            </a:r>
            <a:endParaRPr lang="ru-RU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6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5265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Как Вы понимаете значение словосочетания </a:t>
            </a:r>
            <a:r>
              <a:rPr lang="ru-RU" sz="2200" b="1" dirty="0" smtClean="0">
                <a:solidFill>
                  <a:schemeClr val="tx1"/>
                </a:solidFill>
              </a:rPr>
              <a:t>ДРАГОЦЕННЫЕ </a:t>
            </a:r>
            <a:r>
              <a:rPr lang="ru-RU" sz="2200" b="1" dirty="0">
                <a:solidFill>
                  <a:schemeClr val="tx1"/>
                </a:solidFill>
              </a:rPr>
              <a:t>КНИГИ</a:t>
            </a:r>
            <a:r>
              <a:rPr lang="ru-RU" sz="2200" dirty="0">
                <a:solidFill>
                  <a:schemeClr val="tx1"/>
                </a:solidFill>
              </a:rPr>
              <a:t>? Сформулируйте и прокомментируйте </a:t>
            </a:r>
            <a:r>
              <a:rPr lang="ru-RU" sz="2200" dirty="0" smtClean="0">
                <a:solidFill>
                  <a:schemeClr val="tx1"/>
                </a:solidFill>
              </a:rPr>
              <a:t>данное </a:t>
            </a:r>
            <a:r>
              <a:rPr lang="ru-RU" sz="2200" dirty="0">
                <a:solidFill>
                  <a:schemeClr val="tx1"/>
                </a:solidFill>
              </a:rPr>
              <a:t>Вами определение. Напишите </a:t>
            </a:r>
            <a:r>
              <a:rPr lang="ru-RU" sz="2200" dirty="0" smtClean="0">
                <a:solidFill>
                  <a:schemeClr val="tx1"/>
                </a:solidFill>
              </a:rPr>
              <a:t>сочинение-рассуждение на</a:t>
            </a:r>
            <a:r>
              <a:rPr lang="ru-RU" sz="2200" dirty="0">
                <a:solidFill>
                  <a:schemeClr val="tx1"/>
                </a:solidFill>
              </a:rPr>
              <a:t> тему </a:t>
            </a:r>
            <a:r>
              <a:rPr lang="ru-RU" sz="2200" b="1" dirty="0">
                <a:solidFill>
                  <a:schemeClr val="tx1"/>
                </a:solidFill>
              </a:rPr>
              <a:t>«Какие книги можно назвать драгоценными?»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взяв в</a:t>
            </a:r>
            <a:r>
              <a:rPr lang="ru-RU" sz="2200" dirty="0">
                <a:solidFill>
                  <a:schemeClr val="tx1"/>
                </a:solidFill>
              </a:rPr>
              <a:t> качестве тезиса данное Вами определение.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Аргументируя свой </a:t>
            </a:r>
            <a:r>
              <a:rPr lang="ru-RU" sz="2200" dirty="0">
                <a:solidFill>
                  <a:schemeClr val="tx1"/>
                </a:solidFill>
              </a:rPr>
              <a:t>тезис, приведите </a:t>
            </a:r>
            <a:r>
              <a:rPr lang="ru-RU" sz="2200" b="1" dirty="0">
                <a:solidFill>
                  <a:schemeClr val="tx1"/>
                </a:solidFill>
              </a:rPr>
              <a:t>два</a:t>
            </a:r>
            <a:r>
              <a:rPr lang="ru-RU" sz="2200" dirty="0">
                <a:solidFill>
                  <a:schemeClr val="tx1"/>
                </a:solidFill>
              </a:rPr>
              <a:t> примера-аргумента, </a:t>
            </a:r>
            <a:r>
              <a:rPr lang="ru-RU" sz="2200" dirty="0" smtClean="0">
                <a:solidFill>
                  <a:schemeClr val="tx1"/>
                </a:solidFill>
              </a:rPr>
              <a:t>подтверждающих </a:t>
            </a:r>
            <a:r>
              <a:rPr lang="ru-RU" sz="2200" dirty="0">
                <a:solidFill>
                  <a:schemeClr val="tx1"/>
                </a:solidFill>
              </a:rPr>
              <a:t>Ваши рассуждения: один пример‑аргумент </a:t>
            </a:r>
            <a:r>
              <a:rPr lang="ru-RU" sz="2200" dirty="0" smtClean="0">
                <a:solidFill>
                  <a:schemeClr val="tx1"/>
                </a:solidFill>
              </a:rPr>
              <a:t>приведите </a:t>
            </a:r>
            <a:r>
              <a:rPr lang="ru-RU" sz="2200" dirty="0">
                <a:solidFill>
                  <a:schemeClr val="tx1"/>
                </a:solidFill>
              </a:rPr>
              <a:t>из прочитанного текста, а второй — из Вашего </a:t>
            </a:r>
            <a:r>
              <a:rPr lang="ru-RU" sz="2200" dirty="0" smtClean="0">
                <a:solidFill>
                  <a:schemeClr val="tx1"/>
                </a:solidFill>
              </a:rPr>
              <a:t>жизненного </a:t>
            </a:r>
            <a:r>
              <a:rPr lang="ru-RU" sz="2200" dirty="0">
                <a:solidFill>
                  <a:schemeClr val="tx1"/>
                </a:solidFill>
              </a:rPr>
              <a:t>опыта.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Объём сочинения должен составлять не менее 70 слов.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Если сочинение представляет собой пересказанный </a:t>
            </a:r>
            <a:r>
              <a:rPr lang="ru-RU" sz="2200" dirty="0" smtClean="0">
                <a:solidFill>
                  <a:schemeClr val="tx1"/>
                </a:solidFill>
              </a:rPr>
              <a:t>или полностью </a:t>
            </a:r>
            <a:r>
              <a:rPr lang="ru-RU" sz="2200" dirty="0">
                <a:solidFill>
                  <a:schemeClr val="tx1"/>
                </a:solidFill>
              </a:rPr>
              <a:t>переписанный исходный текст без каких </a:t>
            </a:r>
            <a:r>
              <a:rPr lang="ru-RU" sz="2200" dirty="0" smtClean="0">
                <a:solidFill>
                  <a:schemeClr val="tx1"/>
                </a:solidFill>
              </a:rPr>
              <a:t>бы то</a:t>
            </a:r>
            <a:r>
              <a:rPr lang="ru-RU" sz="2200" dirty="0">
                <a:solidFill>
                  <a:schemeClr val="tx1"/>
                </a:solidFill>
              </a:rPr>
              <a:t> ни было комментариев, то такая работа оценивается </a:t>
            </a:r>
            <a:r>
              <a:rPr lang="ru-RU" sz="2200" dirty="0" smtClean="0">
                <a:solidFill>
                  <a:schemeClr val="tx1"/>
                </a:solidFill>
              </a:rPr>
              <a:t>нулём </a:t>
            </a:r>
            <a:r>
              <a:rPr lang="ru-RU" sz="2200" dirty="0">
                <a:solidFill>
                  <a:schemeClr val="tx1"/>
                </a:solidFill>
              </a:rPr>
              <a:t>баллов.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Сочинение пишите аккуратно, разборчивым почерком.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9.3. </a:t>
            </a:r>
            <a:r>
              <a:rPr lang="ru-RU" sz="3200" b="1" dirty="0"/>
              <a:t>Сочинение на тему, связанную с анализом </a:t>
            </a:r>
            <a:r>
              <a:rPr lang="ru-RU" sz="3200" b="1" dirty="0" smtClean="0"/>
              <a:t>текста </a:t>
            </a:r>
            <a:br>
              <a:rPr lang="ru-RU" sz="3200" b="1" dirty="0" smtClean="0"/>
            </a:br>
            <a:r>
              <a:rPr lang="ru-RU" sz="3200" b="1" dirty="0" smtClean="0"/>
              <a:t>(толкование значения слова)</a:t>
            </a:r>
            <a:endParaRPr lang="ru-RU" sz="3200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79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52260"/>
              </p:ext>
            </p:extLst>
          </p:nvPr>
        </p:nvGraphicFramePr>
        <p:xfrm>
          <a:off x="323528" y="2276872"/>
          <a:ext cx="8640960" cy="324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864096"/>
                <a:gridCol w="864096"/>
                <a:gridCol w="2664296"/>
                <a:gridCol w="2664296"/>
              </a:tblGrid>
              <a:tr h="8386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Отметка по</a:t>
                      </a:r>
                    </a:p>
                    <a:p>
                      <a:pPr algn="ctr"/>
                      <a:r>
                        <a:rPr lang="ru-RU" sz="1600" dirty="0" smtClean="0"/>
                        <a:t>пятибалльной</a:t>
                      </a:r>
                    </a:p>
                    <a:p>
                      <a:pPr algn="ctr"/>
                      <a:r>
                        <a:rPr lang="ru-RU" sz="1600" dirty="0" smtClean="0"/>
                        <a:t>шкале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«2»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«3»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«4»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«5»</a:t>
                      </a:r>
                      <a:endParaRPr lang="ru-RU" sz="2000" dirty="0"/>
                    </a:p>
                  </a:txBody>
                  <a:tcPr anchor="ctr"/>
                </a:tc>
              </a:tr>
              <a:tr h="232967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Суммарный</a:t>
                      </a:r>
                    </a:p>
                    <a:p>
                      <a:pPr algn="ctr"/>
                      <a:r>
                        <a:rPr lang="ru-RU" dirty="0" smtClean="0"/>
                        <a:t>первичный балл за</a:t>
                      </a:r>
                    </a:p>
                    <a:p>
                      <a:pPr algn="ctr"/>
                      <a:r>
                        <a:rPr lang="ru-RU" dirty="0" smtClean="0"/>
                        <a:t>работу в целом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0 - 14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15 - 22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23–28,</a:t>
                      </a:r>
                    </a:p>
                    <a:p>
                      <a:pPr algn="ctr"/>
                      <a:r>
                        <a:rPr lang="ru-RU" sz="1600" dirty="0" smtClean="0"/>
                        <a:t>из них не менее 4 баллов за грамотность</a:t>
                      </a:r>
                    </a:p>
                    <a:p>
                      <a:pPr algn="ctr"/>
                      <a:r>
                        <a:rPr lang="ru-RU" sz="1600" dirty="0" smtClean="0"/>
                        <a:t>(по критериям ГК1–ГК4).</a:t>
                      </a:r>
                    </a:p>
                    <a:p>
                      <a:pPr algn="ctr"/>
                      <a:r>
                        <a:rPr lang="ru-RU" sz="1600" dirty="0" smtClean="0"/>
                        <a:t>Если по критериям ГК1–ГК4</a:t>
                      </a:r>
                    </a:p>
                    <a:p>
                      <a:pPr algn="ctr"/>
                      <a:r>
                        <a:rPr lang="ru-RU" sz="1600" dirty="0" smtClean="0"/>
                        <a:t>обучающийся набрал менее 4</a:t>
                      </a:r>
                    </a:p>
                    <a:p>
                      <a:pPr algn="ctr"/>
                      <a:r>
                        <a:rPr lang="ru-RU" sz="1600" dirty="0" smtClean="0"/>
                        <a:t>баллов, выставляется отметка «3».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29–33,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 не менее 6 баллов за грамотность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 критериям ГК1–ГК4).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по критериям ГК1–ГК4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обучающийся набрал менее 6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баллов, выставляется отметка «4».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Шкала пересчета суммарного первичного балла за выполнение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экзаменационной работы в отметку по пятибалльной шкале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(Проект)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7332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Рекомендуемый минимальный балл для отбора обучающихся в профильные классы </a:t>
            </a:r>
            <a:r>
              <a:rPr lang="ru-RU" sz="2400" b="1" dirty="0" smtClean="0"/>
              <a:t>средней школы </a:t>
            </a:r>
            <a:r>
              <a:rPr lang="ru-RU" sz="2400" b="1" dirty="0"/>
              <a:t>– 26.</a:t>
            </a:r>
          </a:p>
        </p:txBody>
      </p:sp>
    </p:spTree>
    <p:extLst>
      <p:ext uri="{BB962C8B-B14F-4D97-AF65-F5344CB8AC3E}">
        <p14:creationId xmlns:p14="http://schemas.microsoft.com/office/powerpoint/2010/main" val="8107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Усиление преемственности в ОГЭ и </a:t>
            </a:r>
            <a:r>
              <a:rPr lang="ru-RU" sz="3600" b="1" dirty="0" smtClean="0"/>
              <a:t>ЕГЭ</a:t>
            </a:r>
            <a:br>
              <a:rPr lang="ru-RU" sz="3600" b="1" dirty="0" smtClean="0"/>
            </a:br>
            <a:r>
              <a:rPr lang="ru-RU" sz="3600" b="1" dirty="0" smtClean="0"/>
              <a:t>(по </a:t>
            </a:r>
            <a:r>
              <a:rPr lang="ru-RU" sz="3600" b="1" dirty="0" err="1" smtClean="0"/>
              <a:t>И.П.Цыбулько</a:t>
            </a:r>
            <a:r>
              <a:rPr lang="ru-RU" sz="3600" b="1" smtClean="0"/>
              <a:t>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9933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в контрольных измерительных материалах ОГЭ и ЕГЭ </a:t>
            </a:r>
            <a:r>
              <a:rPr lang="ru-RU" b="1" dirty="0" smtClean="0">
                <a:solidFill>
                  <a:schemeClr val="tx1"/>
                </a:solidFill>
              </a:rPr>
              <a:t>соблюдается преемственность </a:t>
            </a:r>
            <a:r>
              <a:rPr lang="ru-RU" b="1" dirty="0">
                <a:solidFill>
                  <a:schemeClr val="tx1"/>
                </a:solidFill>
              </a:rPr>
              <a:t>в проверяемых предметных умениях;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в экзаменационные материалы ОГЭ входят задания, </a:t>
            </a:r>
            <a:r>
              <a:rPr lang="ru-RU" b="1" dirty="0" smtClean="0">
                <a:solidFill>
                  <a:schemeClr val="tx1"/>
                </a:solidFill>
              </a:rPr>
              <a:t>которые являются </a:t>
            </a:r>
            <a:r>
              <a:rPr lang="ru-RU" b="1" dirty="0">
                <a:solidFill>
                  <a:schemeClr val="tx1"/>
                </a:solidFill>
              </a:rPr>
              <a:t>базовыми для обеспечения в дальнейшем </a:t>
            </a:r>
            <a:r>
              <a:rPr lang="ru-RU" b="1" dirty="0" smtClean="0">
                <a:solidFill>
                  <a:schemeClr val="tx1"/>
                </a:solidFill>
              </a:rPr>
              <a:t>успешного выполнения </a:t>
            </a:r>
            <a:r>
              <a:rPr lang="ru-RU" b="1" dirty="0">
                <a:solidFill>
                  <a:schemeClr val="tx1"/>
                </a:solidFill>
              </a:rPr>
              <a:t>заданий ЕГЭ;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в экзаменационных моделях используются сходные типы </a:t>
            </a:r>
            <a:r>
              <a:rPr lang="ru-RU" b="1" dirty="0" smtClean="0">
                <a:solidFill>
                  <a:schemeClr val="tx1"/>
                </a:solidFill>
              </a:rPr>
              <a:t>заданий, направленных  </a:t>
            </a:r>
            <a:r>
              <a:rPr lang="ru-RU" b="1" dirty="0">
                <a:solidFill>
                  <a:schemeClr val="tx1"/>
                </a:solidFill>
              </a:rPr>
              <a:t>на  проверку  различных  групп  </a:t>
            </a:r>
            <a:r>
              <a:rPr lang="ru-RU" b="1" dirty="0" smtClean="0">
                <a:solidFill>
                  <a:schemeClr val="tx1"/>
                </a:solidFill>
              </a:rPr>
              <a:t>предметных результатов </a:t>
            </a:r>
            <a:r>
              <a:rPr lang="ru-RU" b="1" dirty="0">
                <a:solidFill>
                  <a:schemeClr val="tx1"/>
                </a:solidFill>
              </a:rPr>
              <a:t>изучения учебного предмета «Русский язык»;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принципы проверки заданий с развёрнутым ответом на </a:t>
            </a:r>
            <a:r>
              <a:rPr lang="ru-RU" b="1" dirty="0" smtClean="0">
                <a:solidFill>
                  <a:schemeClr val="tx1"/>
                </a:solidFill>
              </a:rPr>
              <a:t>основном государственном </a:t>
            </a:r>
            <a:r>
              <a:rPr lang="ru-RU" b="1" dirty="0">
                <a:solidFill>
                  <a:schemeClr val="tx1"/>
                </a:solidFill>
              </a:rPr>
              <a:t>экзамене соотносятся с принципами </a:t>
            </a:r>
            <a:r>
              <a:rPr lang="ru-RU" b="1" dirty="0" smtClean="0">
                <a:solidFill>
                  <a:schemeClr val="tx1"/>
                </a:solidFill>
              </a:rPr>
              <a:t>оценивания задания </a:t>
            </a:r>
            <a:r>
              <a:rPr lang="ru-RU" b="1" dirty="0">
                <a:solidFill>
                  <a:schemeClr val="tx1"/>
                </a:solidFill>
              </a:rPr>
              <a:t>с развёрнутым ответом на ЕГЭ;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5) содержание контрольных измерительных материалов ОГЭ и </a:t>
            </a:r>
            <a:r>
              <a:rPr lang="ru-RU" b="1" dirty="0" smtClean="0">
                <a:solidFill>
                  <a:schemeClr val="tx1"/>
                </a:solidFill>
              </a:rPr>
              <a:t>ЕГЭ связано </a:t>
            </a:r>
            <a:r>
              <a:rPr lang="ru-RU" b="1" dirty="0">
                <a:solidFill>
                  <a:schemeClr val="tx1"/>
                </a:solidFill>
              </a:rPr>
              <a:t>с востребованными в жизни практическими </a:t>
            </a:r>
            <a:r>
              <a:rPr lang="ru-RU" b="1" dirty="0" smtClean="0">
                <a:solidFill>
                  <a:schemeClr val="tx1"/>
                </a:solidFill>
              </a:rPr>
              <a:t>умениями и </a:t>
            </a:r>
            <a:r>
              <a:rPr lang="ru-RU" b="1" dirty="0">
                <a:solidFill>
                  <a:schemeClr val="tx1"/>
                </a:solidFill>
              </a:rPr>
              <a:t>навыками, направлено на проверку как предметных </a:t>
            </a:r>
            <a:r>
              <a:rPr lang="ru-RU" b="1" dirty="0" smtClean="0">
                <a:solidFill>
                  <a:schemeClr val="tx1"/>
                </a:solidFill>
              </a:rPr>
              <a:t>результатов, так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err="1">
                <a:solidFill>
                  <a:schemeClr val="tx1"/>
                </a:solidFill>
              </a:rPr>
              <a:t>общеучебных</a:t>
            </a:r>
            <a:r>
              <a:rPr lang="ru-RU" b="1" dirty="0">
                <a:solidFill>
                  <a:schemeClr val="tx1"/>
                </a:solidFill>
              </a:rPr>
              <a:t> умений.</a:t>
            </a:r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09320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04058" y="1612469"/>
            <a:ext cx="5039583" cy="2693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45" y="2204864"/>
            <a:ext cx="1312568" cy="18272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92457" y="1604797"/>
            <a:ext cx="2812141" cy="27009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6000"/>
                  <a:lumOff val="14000"/>
                </a:schemeClr>
              </a:gs>
              <a:gs pos="50000">
                <a:schemeClr val="bg1">
                  <a:lumMod val="7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2204864"/>
            <a:ext cx="1239064" cy="18272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0022" y="4797151"/>
            <a:ext cx="1103017" cy="16861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379" y="2204864"/>
            <a:ext cx="1198101" cy="18272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813" y="2204863"/>
            <a:ext cx="1154303" cy="17978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egionr.ru/upload/iblock/0a8/0a83f317107e3c3a84f89d037732a3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3"/>
            <a:ext cx="1138632" cy="1832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люс 18"/>
          <p:cNvSpPr/>
          <p:nvPr/>
        </p:nvSpPr>
        <p:spPr>
          <a:xfrm>
            <a:off x="1979713" y="2736989"/>
            <a:ext cx="336599" cy="41162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787" y="4797151"/>
            <a:ext cx="1096110" cy="1660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421" y="4797152"/>
            <a:ext cx="1095971" cy="1673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ПО РУССКОМУ ЯЗЫКУ</a:t>
            </a: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ЕГЭ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3803354" y="2732852"/>
            <a:ext cx="336599" cy="41162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9" y="4797152"/>
            <a:ext cx="1106165" cy="16735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39" descr="Описание: http://legionr.ru/upload/iblock/a4f/a4f8c65eb1d82480a47f66e205f84d6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09" y="5949280"/>
            <a:ext cx="771880" cy="68881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881" y="2636913"/>
            <a:ext cx="2025032" cy="27956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36912"/>
            <a:ext cx="1991811" cy="2792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5297" y="2636913"/>
            <a:ext cx="1955175" cy="27794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ПОСОБИЯ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ПО РУССКОМУ ЯЗЫКУ</a:t>
            </a: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ВПР: ВАШ ПУТЬ К УСПЕХУ. </a:t>
            </a: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НАШИ ПОСОБИЯ С ГРИФОМ ФИОКО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82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s\Справочная информация\Пособия для размещения\Обложки 353х500 jpg\Русский язык. ВПР. 6 класс. 10 варианто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3"/>
            <a:ext cx="1931260" cy="279218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\Справочная информация\Пособия для размещения\Обложки 353х500 jpg\ВПР 2019_Русский язык_8 класс_ОБЛ_на печ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240360" cy="482286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\Справочная информация\Пособия для размещения\Обложки 353х500 jpg\Русский язык_ТТ_ступени к ВПР_8 класс_ОБЛ_на печать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240360" cy="476377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37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ПОСОБИЯ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ПО РУССКОМУ ЯЗЫКУ</a:t>
            </a: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ВПР: ВАШ ПУТЬ К УСПЕХУ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\\fs\Справочная информация\Пособия для размещения\Обложки 353х500 jpg\Русский язык_ВПР_5 класс_ОБЛ_на печ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2823317" cy="402274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s\Справочная информация\Пособия для размещения\Обложки 353х500 jpg\Русский язык. ВПР. 6 кл. 15 вариан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2736304" cy="402274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33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18488" cy="1441450"/>
          </a:xfrm>
        </p:spPr>
        <p:txBody>
          <a:bodyPr/>
          <a:lstStyle/>
          <a:p>
            <a:pPr eaLnBrk="1" hangingPunct="1"/>
            <a:r>
              <a:rPr lang="ru-RU" sz="2200" smtClean="0"/>
              <a:t>https://www.youtube.com/channel/UCJK9pCyG92ql8vM07Nfxy8g/featured?view_as=subscriber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2531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2675" y="1557338"/>
            <a:ext cx="4019550" cy="4895850"/>
          </a:xfrm>
        </p:spPr>
      </p:pic>
    </p:spTree>
    <p:extLst>
      <p:ext uri="{BB962C8B-B14F-4D97-AF65-F5344CB8AC3E}">
        <p14:creationId xmlns:p14="http://schemas.microsoft.com/office/powerpoint/2010/main" val="1720271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Здоровья вам и успехов </a:t>
            </a:r>
            <a:r>
              <a:rPr lang="ru-RU" sz="4000" b="1" i="1" smtClean="0">
                <a:solidFill>
                  <a:schemeClr val="tx1"/>
                </a:solidFill>
              </a:rPr>
              <a:t>на экзамене!</a:t>
            </a:r>
            <a:endParaRPr lang="ru-RU" sz="40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tx1"/>
                </a:solidFill>
              </a:rPr>
              <a:t>SeninaN@list.ru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2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Часть 1 – сжатое изложение (задание 1).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Часть </a:t>
            </a:r>
            <a:r>
              <a:rPr lang="ru-RU" b="1" dirty="0">
                <a:solidFill>
                  <a:schemeClr val="tx1"/>
                </a:solidFill>
              </a:rPr>
              <a:t>2 (задания 2–8) – задания с кратким </a:t>
            </a:r>
            <a:r>
              <a:rPr lang="ru-RU" b="1" dirty="0" smtClean="0">
                <a:solidFill>
                  <a:schemeClr val="tx1"/>
                </a:solidFill>
              </a:rPr>
              <a:t>ответом: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задания на запись самостоятельно сформулированного </a:t>
            </a:r>
            <a:r>
              <a:rPr lang="ru-RU" b="1" dirty="0" smtClean="0">
                <a:solidFill>
                  <a:schemeClr val="tx1"/>
                </a:solidFill>
              </a:rPr>
              <a:t>краткого ответа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– задания на выбор и запись номеров правильных ответов </a:t>
            </a:r>
            <a:r>
              <a:rPr lang="ru-RU" b="1" dirty="0" smtClean="0">
                <a:solidFill>
                  <a:schemeClr val="tx1"/>
                </a:solidFill>
              </a:rPr>
              <a:t>из предложенного </a:t>
            </a:r>
            <a:r>
              <a:rPr lang="ru-RU" b="1" dirty="0">
                <a:solidFill>
                  <a:schemeClr val="tx1"/>
                </a:solidFill>
              </a:rPr>
              <a:t>перечня.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Часть </a:t>
            </a:r>
            <a:r>
              <a:rPr lang="ru-RU" b="1" dirty="0">
                <a:solidFill>
                  <a:schemeClr val="tx1"/>
                </a:solidFill>
              </a:rPr>
              <a:t>3 (альтернативное задание 9) – задание с развёрнутым </a:t>
            </a:r>
            <a:r>
              <a:rPr lang="ru-RU" b="1" dirty="0" smtClean="0">
                <a:solidFill>
                  <a:schemeClr val="tx1"/>
                </a:solidFill>
              </a:rPr>
              <a:t>ответом (сочинение).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Сохранена трёхчастная структура </a:t>
            </a:r>
            <a:r>
              <a:rPr lang="ru-RU" b="1" dirty="0" smtClean="0"/>
              <a:t>работы ОГЭ:</a:t>
            </a:r>
            <a:endParaRPr lang="ru-RU" b="1" dirty="0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4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705590"/>
              </p:ext>
            </p:extLst>
          </p:nvPr>
        </p:nvGraphicFramePr>
        <p:xfrm>
          <a:off x="251520" y="1844823"/>
          <a:ext cx="864096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год</a:t>
                      </a:r>
                    </a:p>
                    <a:p>
                      <a:pPr algn="ctr"/>
                      <a:r>
                        <a:rPr lang="ru-RU" sz="2800" dirty="0" smtClean="0"/>
                        <a:t>БЫЛО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год</a:t>
                      </a:r>
                    </a:p>
                    <a:p>
                      <a:pPr algn="ctr"/>
                      <a:r>
                        <a:rPr lang="ru-RU" sz="2800" dirty="0" smtClean="0"/>
                        <a:t>БУДЕТ</a:t>
                      </a:r>
                      <a:endParaRPr lang="ru-RU" sz="2800" dirty="0"/>
                    </a:p>
                  </a:txBody>
                  <a:tcPr/>
                </a:tc>
              </a:tr>
              <a:tr h="473185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Количество заданий - 15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Количество заданий - 9</a:t>
                      </a:r>
                      <a:endParaRPr lang="ru-RU" sz="28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Первичных баллов - 39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Первичных баллов - 33</a:t>
                      </a:r>
                      <a:endParaRPr lang="ru-RU" sz="2800" b="1" dirty="0"/>
                    </a:p>
                  </a:txBody>
                  <a:tcPr/>
                </a:tc>
              </a:tr>
              <a:tr h="82998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Тексты для изложений публицистического или художественного стиля без жанровой дифференциации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Изменена жанровая специфика</a:t>
                      </a:r>
                      <a:r>
                        <a:rPr lang="ru-RU" sz="2800" b="1" baseline="0" dirty="0" smtClean="0"/>
                        <a:t> текстов для изложения: путевые заметки, очерки, рецензии, мемуары, письма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Изменения в структуре </a:t>
            </a:r>
            <a:br>
              <a:rPr lang="ru-RU" sz="4800" b="1" dirty="0" smtClean="0"/>
            </a:br>
            <a:r>
              <a:rPr lang="ru-RU" sz="4800" b="1" dirty="0" smtClean="0"/>
              <a:t>КИМ ОГЭ</a:t>
            </a:r>
            <a:endParaRPr lang="ru-RU" sz="4800" b="1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16978"/>
              </p:ext>
            </p:extLst>
          </p:nvPr>
        </p:nvGraphicFramePr>
        <p:xfrm>
          <a:off x="251520" y="1844824"/>
          <a:ext cx="864096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год</a:t>
                      </a:r>
                    </a:p>
                    <a:p>
                      <a:pPr algn="ctr"/>
                      <a:r>
                        <a:rPr lang="ru-RU" sz="2800" dirty="0" smtClean="0"/>
                        <a:t>БЫЛО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год</a:t>
                      </a:r>
                    </a:p>
                    <a:p>
                      <a:pPr algn="ctr"/>
                      <a:r>
                        <a:rPr lang="ru-RU" sz="2800" dirty="0" smtClean="0"/>
                        <a:t>БУДЕТ</a:t>
                      </a:r>
                      <a:endParaRPr lang="ru-RU" sz="2800" dirty="0"/>
                    </a:p>
                  </a:txBody>
                  <a:tcPr/>
                </a:tc>
              </a:tr>
              <a:tr h="473185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2800" b="1" dirty="0" smtClean="0"/>
                        <a:t>Количество заданий - 15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2800" b="1" dirty="0" smtClean="0"/>
                        <a:t>Количество заданий - 9</a:t>
                      </a:r>
                      <a:endParaRPr lang="ru-RU" sz="28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2800" b="1" dirty="0" smtClean="0"/>
                        <a:t>Первичных баллов  39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2800" b="1" dirty="0" smtClean="0"/>
                        <a:t>Первичных баллов  33</a:t>
                      </a:r>
                      <a:endParaRPr lang="ru-RU" sz="2800" b="1" dirty="0"/>
                    </a:p>
                  </a:txBody>
                  <a:tcPr/>
                </a:tc>
              </a:tr>
              <a:tr h="829987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2800" b="1" dirty="0" smtClean="0"/>
                        <a:t>Тексты для изложений публицистического или художественного стиля без жанровой дифференциации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2800" b="1" dirty="0" smtClean="0"/>
                        <a:t>Изменена жанровая специфика</a:t>
                      </a:r>
                      <a:r>
                        <a:rPr lang="ru-RU" sz="2800" b="1" baseline="0" dirty="0" smtClean="0"/>
                        <a:t> текстов для изложения: путевые заметки, очерки, рецензии, мемуары, письма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7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Изменения в структуре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КИМ </a:t>
            </a:r>
            <a:r>
              <a:rPr lang="ru-RU" b="1" dirty="0"/>
              <a:t>ОГЭ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279135"/>
              </p:ext>
            </p:extLst>
          </p:nvPr>
        </p:nvGraphicFramePr>
        <p:xfrm>
          <a:off x="251520" y="1844824"/>
          <a:ext cx="86409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5112568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год</a:t>
                      </a:r>
                    </a:p>
                    <a:p>
                      <a:pPr algn="ctr"/>
                      <a:r>
                        <a:rPr lang="ru-RU" sz="2800" dirty="0" smtClean="0"/>
                        <a:t>БЫЛО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год</a:t>
                      </a:r>
                    </a:p>
                    <a:p>
                      <a:pPr algn="ctr"/>
                      <a:r>
                        <a:rPr lang="ru-RU" sz="2800" dirty="0" smtClean="0"/>
                        <a:t>БУДЕТ</a:t>
                      </a:r>
                      <a:endParaRPr lang="ru-RU" sz="2800" dirty="0"/>
                    </a:p>
                  </a:txBody>
                  <a:tcPr/>
                </a:tc>
              </a:tr>
              <a:tr h="473185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b="1" dirty="0" smtClean="0"/>
                        <a:t>Все три части связаны между собой общей</a:t>
                      </a:r>
                      <a:r>
                        <a:rPr lang="ru-RU" sz="2000" b="1" baseline="0" dirty="0" smtClean="0"/>
                        <a:t> тематикой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b="1" dirty="0" smtClean="0"/>
                        <a:t>Текст для сжатого изложения по содержанию не связан с частями 2 и 3</a:t>
                      </a:r>
                      <a:endParaRPr lang="ru-RU" sz="20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b="1" dirty="0" smtClean="0"/>
                        <a:t>Задания частей 2 и 3 выполнялись на основе одного и того же текста для чтения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b="1" dirty="0" smtClean="0"/>
                        <a:t>Только ТРИ задания части 2 выполняются на основе текста для чтения</a:t>
                      </a:r>
                      <a:endParaRPr lang="ru-RU" sz="2000" b="1" dirty="0"/>
                    </a:p>
                  </a:txBody>
                  <a:tcPr/>
                </a:tc>
              </a:tr>
              <a:tr h="829987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b="1" dirty="0" smtClean="0"/>
                        <a:t>________________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2000" b="1" dirty="0" smtClean="0"/>
                        <a:t>В части 2 появились задания,</a:t>
                      </a:r>
                      <a:r>
                        <a:rPr lang="ru-RU" sz="2000" b="1" baseline="0" dirty="0" smtClean="0"/>
                        <a:t> проверяющие умение выполнять орфографический, пунктуационный и грамматический АНАЛИЗ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81328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4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Изложение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3924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Осень </a:t>
            </a:r>
            <a:r>
              <a:rPr lang="ru-RU" b="1" dirty="0">
                <a:solidFill>
                  <a:schemeClr val="tx1"/>
                </a:solidFill>
              </a:rPr>
              <a:t>— пора подведения итогов походов и экспедиций. </a:t>
            </a:r>
            <a:r>
              <a:rPr lang="ru-RU" b="1" dirty="0" smtClean="0">
                <a:solidFill>
                  <a:schemeClr val="tx1"/>
                </a:solidFill>
              </a:rPr>
              <a:t>Была и </a:t>
            </a:r>
            <a:r>
              <a:rPr lang="ru-RU" b="1" dirty="0">
                <a:solidFill>
                  <a:schemeClr val="tx1"/>
                </a:solidFill>
              </a:rPr>
              <a:t>у нас в августе экспедиция: на лодках мы прошли реку </a:t>
            </a:r>
            <a:r>
              <a:rPr lang="ru-RU" b="1" dirty="0" smtClean="0">
                <a:solidFill>
                  <a:schemeClr val="tx1"/>
                </a:solidFill>
              </a:rPr>
              <a:t>Воронеж</a:t>
            </a:r>
            <a:r>
              <a:rPr lang="ru-RU" b="1" dirty="0">
                <a:solidFill>
                  <a:schemeClr val="tx1"/>
                </a:solidFill>
              </a:rPr>
              <a:t>. «Она всё ещё хороша», — </a:t>
            </a:r>
            <a:r>
              <a:rPr lang="ru-RU" b="1" dirty="0" smtClean="0">
                <a:solidFill>
                  <a:schemeClr val="tx1"/>
                </a:solidFill>
              </a:rPr>
              <a:t>сказал </a:t>
            </a:r>
            <a:r>
              <a:rPr lang="ru-RU" b="1" dirty="0">
                <a:solidFill>
                  <a:schemeClr val="tx1"/>
                </a:solidFill>
              </a:rPr>
              <a:t>о реке, беседуя с нами, </a:t>
            </a:r>
            <a:r>
              <a:rPr lang="ru-RU" b="1" dirty="0" smtClean="0">
                <a:solidFill>
                  <a:schemeClr val="tx1"/>
                </a:solidFill>
              </a:rPr>
              <a:t>житель </a:t>
            </a:r>
            <a:r>
              <a:rPr lang="ru-RU" b="1" dirty="0">
                <a:solidFill>
                  <a:schemeClr val="tx1"/>
                </a:solidFill>
              </a:rPr>
              <a:t>села Кузьминки Савелий. Ранним утром над водой </a:t>
            </a:r>
            <a:r>
              <a:rPr lang="ru-RU" b="1" dirty="0" smtClean="0">
                <a:solidFill>
                  <a:schemeClr val="tx1"/>
                </a:solidFill>
              </a:rPr>
              <a:t>молочный </a:t>
            </a:r>
            <a:r>
              <a:rPr lang="ru-RU" b="1" dirty="0">
                <a:solidFill>
                  <a:schemeClr val="tx1"/>
                </a:solidFill>
              </a:rPr>
              <a:t>туман. Два пастуха ловят плотву; чуть в стороне в воде </a:t>
            </a:r>
            <a:r>
              <a:rPr lang="ru-RU" b="1" dirty="0" smtClean="0">
                <a:solidFill>
                  <a:schemeClr val="tx1"/>
                </a:solidFill>
              </a:rPr>
              <a:t>стоит цапля</a:t>
            </a:r>
            <a:r>
              <a:rPr lang="ru-RU" b="1" dirty="0">
                <a:solidFill>
                  <a:schemeClr val="tx1"/>
                </a:solidFill>
              </a:rPr>
              <a:t>, караулит лягушек. В деревеньке поют петухи. Старуха </a:t>
            </a:r>
            <a:r>
              <a:rPr lang="ru-RU" b="1" dirty="0" smtClean="0">
                <a:solidFill>
                  <a:schemeClr val="tx1"/>
                </a:solidFill>
              </a:rPr>
              <a:t>ведёт </a:t>
            </a:r>
            <a:r>
              <a:rPr lang="ru-RU" b="1" dirty="0">
                <a:solidFill>
                  <a:schemeClr val="tx1"/>
                </a:solidFill>
              </a:rPr>
              <a:t>на берег телёнка.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Вверх </a:t>
            </a:r>
            <a:r>
              <a:rPr lang="ru-RU" b="1" dirty="0">
                <a:solidFill>
                  <a:schemeClr val="tx1"/>
                </a:solidFill>
              </a:rPr>
              <a:t>от села река показалась нам райским местом, не </a:t>
            </a:r>
            <a:r>
              <a:rPr lang="ru-RU" b="1" dirty="0" smtClean="0">
                <a:solidFill>
                  <a:schemeClr val="tx1"/>
                </a:solidFill>
              </a:rPr>
              <a:t>тронутым </a:t>
            </a:r>
            <a:r>
              <a:rPr lang="ru-RU" b="1" dirty="0">
                <a:solidFill>
                  <a:schemeClr val="tx1"/>
                </a:solidFill>
              </a:rPr>
              <a:t>человеком. Над цветами кувшинок висели стрекозы. </a:t>
            </a:r>
            <a:r>
              <a:rPr lang="ru-RU" b="1" dirty="0" smtClean="0">
                <a:solidFill>
                  <a:schemeClr val="tx1"/>
                </a:solidFill>
              </a:rPr>
              <a:t>Дубовый </a:t>
            </a:r>
            <a:r>
              <a:rPr lang="ru-RU" b="1" dirty="0">
                <a:solidFill>
                  <a:schemeClr val="tx1"/>
                </a:solidFill>
              </a:rPr>
              <a:t>лес плотной стеной обступал реку. В этих местах </a:t>
            </a:r>
            <a:r>
              <a:rPr lang="ru-RU" b="1" dirty="0" smtClean="0">
                <a:solidFill>
                  <a:schemeClr val="tx1"/>
                </a:solidFill>
              </a:rPr>
              <a:t>особо чувствуешь </a:t>
            </a:r>
            <a:r>
              <a:rPr lang="ru-RU" b="1" dirty="0">
                <a:solidFill>
                  <a:schemeClr val="tx1"/>
                </a:solidFill>
              </a:rPr>
              <a:t>живительную необходимость воды на земле. </a:t>
            </a:r>
            <a:r>
              <a:rPr lang="ru-RU" b="1" dirty="0" smtClean="0">
                <a:solidFill>
                  <a:schemeClr val="tx1"/>
                </a:solidFill>
              </a:rPr>
              <a:t>Видишь, как </a:t>
            </a:r>
            <a:r>
              <a:rPr lang="ru-RU" b="1" dirty="0">
                <a:solidFill>
                  <a:schemeClr val="tx1"/>
                </a:solidFill>
              </a:rPr>
              <a:t>всё живое укрепляется возле воды. Река, петляя, отдаёт </a:t>
            </a:r>
            <a:r>
              <a:rPr lang="ru-RU" b="1" dirty="0" smtClean="0">
                <a:solidFill>
                  <a:schemeClr val="tx1"/>
                </a:solidFill>
              </a:rPr>
              <a:t>свою благодать </a:t>
            </a:r>
            <a:r>
              <a:rPr lang="ru-RU" b="1" dirty="0">
                <a:solidFill>
                  <a:schemeClr val="tx1"/>
                </a:solidFill>
              </a:rPr>
              <a:t>рассыпанным по равнине домам, рощицам, водопоям.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Селения </a:t>
            </a:r>
            <a:r>
              <a:rPr lang="ru-RU" b="1" dirty="0">
                <a:solidFill>
                  <a:schemeClr val="tx1"/>
                </a:solidFill>
              </a:rPr>
              <a:t>на реке зарождались сторожевыми постами. С </a:t>
            </a:r>
            <a:r>
              <a:rPr lang="ru-RU" b="1" dirty="0" smtClean="0">
                <a:solidFill>
                  <a:schemeClr val="tx1"/>
                </a:solidFill>
              </a:rPr>
              <a:t>весны </a:t>
            </a:r>
            <a:r>
              <a:rPr lang="ru-RU" b="1" dirty="0">
                <a:solidFill>
                  <a:schemeClr val="tx1"/>
                </a:solidFill>
              </a:rPr>
              <a:t>ожидали набегов татар. День и ночь на вышках </a:t>
            </a:r>
            <a:r>
              <a:rPr lang="ru-RU" b="1" dirty="0" smtClean="0">
                <a:solidFill>
                  <a:schemeClr val="tx1"/>
                </a:solidFill>
              </a:rPr>
              <a:t>дежурили сторожа</a:t>
            </a:r>
            <a:r>
              <a:rPr lang="ru-RU" b="1" dirty="0">
                <a:solidFill>
                  <a:schemeClr val="tx1"/>
                </a:solidFill>
              </a:rPr>
              <a:t>. Рядом с вышкой всегда стоял осёдланный конь. </a:t>
            </a:r>
            <a:r>
              <a:rPr lang="ru-RU" b="1" dirty="0" smtClean="0">
                <a:solidFill>
                  <a:schemeClr val="tx1"/>
                </a:solidFill>
              </a:rPr>
              <a:t>Если опасность </a:t>
            </a:r>
            <a:r>
              <a:rPr lang="ru-RU" b="1" dirty="0">
                <a:solidFill>
                  <a:schemeClr val="tx1"/>
                </a:solidFill>
              </a:rPr>
              <a:t>была особенно велика, спешно оповещалась вся </a:t>
            </a:r>
            <a:r>
              <a:rPr lang="ru-RU" b="1" dirty="0" smtClean="0">
                <a:solidFill>
                  <a:schemeClr val="tx1"/>
                </a:solidFill>
              </a:rPr>
              <a:t>сторожевая </a:t>
            </a:r>
            <a:r>
              <a:rPr lang="ru-RU" b="1" dirty="0">
                <a:solidFill>
                  <a:schemeClr val="tx1"/>
                </a:solidFill>
              </a:rPr>
              <a:t>черта: наблюдатель пускал стрелу с горящей </a:t>
            </a:r>
            <a:r>
              <a:rPr lang="ru-RU" b="1" dirty="0" smtClean="0">
                <a:solidFill>
                  <a:schemeClr val="tx1"/>
                </a:solidFill>
              </a:rPr>
              <a:t>паклей в </a:t>
            </a:r>
            <a:r>
              <a:rPr lang="ru-RU" b="1" dirty="0">
                <a:solidFill>
                  <a:schemeClr val="tx1"/>
                </a:solidFill>
              </a:rPr>
              <a:t>бочку смолы, стоявшую тоже на вышке. Сейчас же </a:t>
            </a:r>
            <a:r>
              <a:rPr lang="ru-RU" b="1" dirty="0" smtClean="0">
                <a:solidFill>
                  <a:schemeClr val="tx1"/>
                </a:solidFill>
              </a:rPr>
              <a:t>соседний пост </a:t>
            </a:r>
            <a:r>
              <a:rPr lang="ru-RU" b="1" dirty="0">
                <a:solidFill>
                  <a:schemeClr val="tx1"/>
                </a:solidFill>
              </a:rPr>
              <a:t>поджигал свою бочку. Так работал огненный </a:t>
            </a:r>
            <a:r>
              <a:rPr lang="ru-RU" b="1" dirty="0" smtClean="0">
                <a:solidFill>
                  <a:schemeClr val="tx1"/>
                </a:solidFill>
              </a:rPr>
              <a:t>телеграф. Звонили </a:t>
            </a:r>
            <a:r>
              <a:rPr lang="ru-RU" b="1" dirty="0">
                <a:solidFill>
                  <a:schemeClr val="tx1"/>
                </a:solidFill>
              </a:rPr>
              <a:t>колокола, палили пушки. Люди с полей и из леса </a:t>
            </a:r>
            <a:r>
              <a:rPr lang="ru-RU" b="1" dirty="0" smtClean="0">
                <a:solidFill>
                  <a:schemeClr val="tx1"/>
                </a:solidFill>
              </a:rPr>
              <a:t>спешили </a:t>
            </a:r>
            <a:r>
              <a:rPr lang="ru-RU" b="1" dirty="0">
                <a:solidFill>
                  <a:schemeClr val="tx1"/>
                </a:solidFill>
              </a:rPr>
              <a:t>укрыться в городках-крепостях, а войско вовремя </a:t>
            </a:r>
            <a:r>
              <a:rPr lang="ru-RU" b="1" dirty="0" smtClean="0">
                <a:solidFill>
                  <a:schemeClr val="tx1"/>
                </a:solidFill>
              </a:rPr>
              <a:t>выступало навстречу </a:t>
            </a:r>
            <a:r>
              <a:rPr lang="ru-RU" b="1" dirty="0">
                <a:solidFill>
                  <a:schemeClr val="tx1"/>
                </a:solidFill>
              </a:rPr>
              <a:t>налётчикам.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</a:rPr>
              <a:t>(По В</a:t>
            </a:r>
            <a:r>
              <a:rPr lang="ru-RU" b="1" i="1" dirty="0" smtClean="0">
                <a:solidFill>
                  <a:schemeClr val="tx1"/>
                </a:solidFill>
              </a:rPr>
              <a:t>. </a:t>
            </a:r>
            <a:r>
              <a:rPr lang="ru-RU" b="1" i="1" dirty="0" err="1" smtClean="0">
                <a:solidFill>
                  <a:schemeClr val="tx1"/>
                </a:solidFill>
              </a:rPr>
              <a:t>Пескову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298853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77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</TotalTime>
  <Words>2922</Words>
  <Application>Microsoft Office PowerPoint</Application>
  <PresentationFormat>Экран (4:3)</PresentationFormat>
  <Paragraphs>354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Волна</vt:lpstr>
      <vt:lpstr>Типы лингвистического анализа в новой модели ОГЭ: приёмы эффективной подготовки</vt:lpstr>
      <vt:lpstr>Презентация PowerPoint</vt:lpstr>
      <vt:lpstr>Презентация PowerPoint</vt:lpstr>
      <vt:lpstr>Презентация PowerPoint</vt:lpstr>
      <vt:lpstr>Усиление преемственности в ОГЭ и ЕГЭ (по И.П.Цыбулько)</vt:lpstr>
      <vt:lpstr>Сохранена трёхчастная структура работы ОГЭ:</vt:lpstr>
      <vt:lpstr>Изменения в структуре  КИМ ОГЭ</vt:lpstr>
      <vt:lpstr>Изменения в структуре  КИМ ОГЭ</vt:lpstr>
      <vt:lpstr>Изложение</vt:lpstr>
      <vt:lpstr>Презентация PowerPoint</vt:lpstr>
      <vt:lpstr>Анализ</vt:lpstr>
      <vt:lpstr>Синтаксический анализ на ОГЭ:  как подготовить выпускников к выполнению задания 2</vt:lpstr>
      <vt:lpstr>Задание 2. Синтаксический анализ</vt:lpstr>
      <vt:lpstr>Задание 2. Синтаксический анализ</vt:lpstr>
      <vt:lpstr>Задание 2. Синтаксический анализ: что повторяем; сложные случаи</vt:lpstr>
      <vt:lpstr>Задание 2. Синтаксический анализ</vt:lpstr>
      <vt:lpstr>ПОДЛЕЖАЩЕЕ</vt:lpstr>
      <vt:lpstr>Разграничение подлежащего и приложения</vt:lpstr>
      <vt:lpstr>Границы сказуемого</vt:lpstr>
      <vt:lpstr>Границы сказуемого</vt:lpstr>
      <vt:lpstr>Задание 3. Пунктуационный анализ</vt:lpstr>
      <vt:lpstr>Задание 3. Пунктуационный анализ</vt:lpstr>
      <vt:lpstr>Задание 3. Пунктуационный анализ</vt:lpstr>
      <vt:lpstr>Задание 3. Пунктуационный анализ</vt:lpstr>
      <vt:lpstr>Задание 4. Синтаксический анализ</vt:lpstr>
      <vt:lpstr>Презентация PowerPoint</vt:lpstr>
      <vt:lpstr> Задание 5. Орфографический анализ: повторяем правила </vt:lpstr>
      <vt:lpstr> Задание 5. Орфографический анализ: повторяем правила </vt:lpstr>
      <vt:lpstr> Задание 5. Орфографический анализ: повторяем правила </vt:lpstr>
      <vt:lpstr>Задание 5. Орфографический анализ</vt:lpstr>
      <vt:lpstr> Ошибка в дистракторах может быть допущена </vt:lpstr>
      <vt:lpstr> Ошибка в дистракторах может быть допущена  </vt:lpstr>
      <vt:lpstr> Ошибка в дистракторах может быть допущена  </vt:lpstr>
      <vt:lpstr> Ошибка в дистракторах может быть допущена </vt:lpstr>
      <vt:lpstr> Ошибка в дистракторах может быть допущена </vt:lpstr>
      <vt:lpstr> Ошибка в дистракторах может быть допущена  </vt:lpstr>
      <vt:lpstr> Ошибка в дистракторах может быть допущена  </vt:lpstr>
      <vt:lpstr> Ошибка в дистракторах может быть допущена </vt:lpstr>
      <vt:lpstr>Залог успешного выполнения заданий по орфографии</vt:lpstr>
      <vt:lpstr>ТЕКСТ</vt:lpstr>
      <vt:lpstr>ТЕКСТ</vt:lpstr>
      <vt:lpstr>ТЕКСТ</vt:lpstr>
      <vt:lpstr>Задание 6. Анализ содержания текста</vt:lpstr>
      <vt:lpstr>Задание 7. Анализ средств выразительности</vt:lpstr>
      <vt:lpstr>Задание 8. Лексический анализ</vt:lpstr>
      <vt:lpstr>Задание 9.1. Сочинение на лингвистическую тему</vt:lpstr>
      <vt:lpstr>Задание 9.2. Сочинение на тему, связанную с анализом текста</vt:lpstr>
      <vt:lpstr>Задание 9.3. Сочинение на тему, связанную с анализом текста  (толкование значения слова)</vt:lpstr>
      <vt:lpstr>Шкала пересчета суммарного первичного балла за выполнение экзаменационной работы в отметку по пятибалльной шкале (Проект)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https://www.youtube.com/channel/UCJK9pCyG92ql8vM07Nfxy8g/featured?view_as=subscriber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Оценивание комментария к прочитанному тексту (К2)</dc:title>
  <dc:creator>konovalova_nm</dc:creator>
  <cp:lastModifiedBy>Гость кабинета</cp:lastModifiedBy>
  <cp:revision>42</cp:revision>
  <cp:lastPrinted>2020-03-07T18:40:19Z</cp:lastPrinted>
  <dcterms:created xsi:type="dcterms:W3CDTF">2018-10-17T10:47:57Z</dcterms:created>
  <dcterms:modified xsi:type="dcterms:W3CDTF">2020-03-10T11:06:06Z</dcterms:modified>
</cp:coreProperties>
</file>