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8" r:id="rId11"/>
    <p:sldId id="266" r:id="rId12"/>
    <p:sldId id="267" r:id="rId13"/>
    <p:sldId id="270" r:id="rId14"/>
    <p:sldId id="269"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02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19920E4-28A7-49FF-8631-D4EE1A5D8ED3}" type="datetimeFigureOut">
              <a:rPr lang="ru-RU"/>
              <a:pPr>
                <a:defRPr/>
              </a:pPr>
              <a:t>15.01.2020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45CB686-D701-4888-AB02-DFF5076F0ABA}"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957F2848-791B-447B-B3C1-6B017C98D20F}" type="datetimeFigureOut">
              <a:rPr lang="ru-RU"/>
              <a:pPr>
                <a:defRPr/>
              </a:pPr>
              <a:t>15.01.2020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191CD96-D96C-46C9-AEF5-BD1E9F1D704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C5404BB-7C57-4738-95A3-56B7E055FE09}" type="datetimeFigureOut">
              <a:rPr lang="ru-RU"/>
              <a:pPr>
                <a:defRPr/>
              </a:pPr>
              <a:t>15.01.2020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4F0D994-658E-4A9F-BC4B-A1EE014C7466}"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753EB54C-634F-456D-92B9-299A5F2DB427}" type="datetimeFigureOut">
              <a:rPr lang="ru-RU"/>
              <a:pPr>
                <a:defRPr/>
              </a:pPr>
              <a:t>15.01.2020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7F0CF1A-4A6D-4AC1-8ABC-57F43C9AAB15}"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98A245F4-FDA5-4E38-82F1-897368304822}" type="datetimeFigureOut">
              <a:rPr lang="ru-RU"/>
              <a:pPr>
                <a:defRPr/>
              </a:pPr>
              <a:t>15.01.2020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63C5847-31ED-40AE-AAD7-3E8FC7D7954E}"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A5B7CA30-C3CC-4E3D-9B00-9DD1821DFAAD}" type="datetimeFigureOut">
              <a:rPr lang="ru-RU"/>
              <a:pPr>
                <a:defRPr/>
              </a:pPr>
              <a:t>15.01.2020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5465D1F-2F5C-4867-B37A-B532AF7628D1}"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A2B2F526-83F8-4C5D-A057-BB55713A75FB}" type="datetimeFigureOut">
              <a:rPr lang="ru-RU"/>
              <a:pPr>
                <a:defRPr/>
              </a:pPr>
              <a:t>15.01.2020</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773E5BED-8CE3-4AD5-BA34-3BFF75B2D1B0}"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1E8A9CDB-1866-4B02-80CD-E419CD22CA7B}" type="datetimeFigureOut">
              <a:rPr lang="ru-RU"/>
              <a:pPr>
                <a:defRPr/>
              </a:pPr>
              <a:t>15.01.2020</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ACD13FC3-54F5-4506-9196-FEC1C974D9A0}"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47B04EA8-42DC-436D-8FF8-C47378B6934A}" type="datetimeFigureOut">
              <a:rPr lang="ru-RU"/>
              <a:pPr>
                <a:defRPr/>
              </a:pPr>
              <a:t>15.01.2020</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616E5A50-F01A-4894-B484-945E9DA59F2C}"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35497407-EE5F-4800-827F-0725C567BDB8}" type="datetimeFigureOut">
              <a:rPr lang="ru-RU"/>
              <a:pPr>
                <a:defRPr/>
              </a:pPr>
              <a:t>15.01.2020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85D6BE1-E038-455B-A084-F6F793518072}"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76F9B9B8-E8EB-4D87-80E0-F4D664122E45}" type="datetimeFigureOut">
              <a:rPr lang="ru-RU"/>
              <a:pPr>
                <a:defRPr/>
              </a:pPr>
              <a:t>15.01.2020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8E8BC6F-7BA0-4F44-A7BF-958B55C5C102}"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65EA7148-411A-444E-8A40-078FCBA50173}" type="datetimeFigureOut">
              <a:rPr lang="ru-RU"/>
              <a:pPr>
                <a:defRPr/>
              </a:pPr>
              <a:t>15.01.2020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D3B4A85F-CA1A-4F22-B27A-1DDDEA47E88B}"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ctrTitle"/>
          </p:nvPr>
        </p:nvSpPr>
        <p:spPr/>
        <p:txBody>
          <a:bodyPr/>
          <a:lstStyle/>
          <a:p>
            <a:r>
              <a:rPr lang="ru-RU" smtClean="0"/>
              <a:t>Алгоритм написания сочинения на ЕГЭ</a:t>
            </a:r>
          </a:p>
        </p:txBody>
      </p:sp>
      <p:sp>
        <p:nvSpPr>
          <p:cNvPr id="3" name="Подзаголовок 2"/>
          <p:cNvSpPr>
            <a:spLocks noGrp="1"/>
          </p:cNvSpPr>
          <p:nvPr>
            <p:ph type="subTitle" idx="1"/>
          </p:nvPr>
        </p:nvSpPr>
        <p:spPr/>
        <p:txBody>
          <a:bodyPr rtlCol="0">
            <a:normAutofit/>
          </a:bodyPr>
          <a:lstStyle/>
          <a:p>
            <a:pPr fontAlgn="auto">
              <a:spcAft>
                <a:spcPts val="0"/>
              </a:spcAft>
              <a:buFont typeface="Arial" pitchFamily="34" charset="0"/>
              <a:buNone/>
              <a:defRPr/>
            </a:pPr>
            <a:r>
              <a:rPr lang="ru-RU" dirty="0" smtClean="0"/>
              <a:t>Задание с открытой частью ЕГЭ по русскому языку (№27)</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p:txBody>
          <a:bodyPr/>
          <a:lstStyle/>
          <a:p>
            <a:r>
              <a:rPr lang="ru-RU" sz="3600" smtClean="0"/>
              <a:t>Индуктивный путь</a:t>
            </a:r>
            <a:r>
              <a:rPr lang="ru-RU" sz="3600" smtClean="0">
                <a:solidFill>
                  <a:srgbClr val="000000"/>
                </a:solidFill>
              </a:rPr>
              <a:t>(по Н.А. Сениной, </a:t>
            </a:r>
            <a:br>
              <a:rPr lang="ru-RU" sz="3600" smtClean="0">
                <a:solidFill>
                  <a:srgbClr val="000000"/>
                </a:solidFill>
              </a:rPr>
            </a:br>
            <a:r>
              <a:rPr lang="ru-RU" sz="3600" smtClean="0">
                <a:solidFill>
                  <a:srgbClr val="000000"/>
                </a:solidFill>
              </a:rPr>
              <a:t>А.Г. Нарушевичу)</a:t>
            </a:r>
            <a:endParaRPr lang="ru-RU" sz="3600" smtClean="0"/>
          </a:p>
        </p:txBody>
      </p:sp>
      <p:pic>
        <p:nvPicPr>
          <p:cNvPr id="22530" name="Picture 2"/>
          <p:cNvPicPr>
            <a:picLocks noGrp="1" noChangeAspect="1" noChangeArrowheads="1"/>
          </p:cNvPicPr>
          <p:nvPr>
            <p:ph idx="1"/>
          </p:nvPr>
        </p:nvPicPr>
        <p:blipFill>
          <a:blip r:embed="rId2"/>
          <a:srcRect/>
          <a:stretch>
            <a:fillRect/>
          </a:stretch>
        </p:blipFill>
        <p:spPr>
          <a:xfrm>
            <a:off x="615950" y="1600200"/>
            <a:ext cx="7912100" cy="4525963"/>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1"/>
          <p:cNvSpPr>
            <a:spLocks noGrp="1"/>
          </p:cNvSpPr>
          <p:nvPr>
            <p:ph type="title"/>
          </p:nvPr>
        </p:nvSpPr>
        <p:spPr>
          <a:xfrm>
            <a:off x="457200" y="274638"/>
            <a:ext cx="8229600" cy="1282700"/>
          </a:xfrm>
        </p:spPr>
        <p:txBody>
          <a:bodyPr/>
          <a:lstStyle/>
          <a:p>
            <a:r>
              <a:rPr lang="ru-RU" sz="3600" smtClean="0"/>
              <a:t>Дедуктивный путь (по Н.А. Сениной, </a:t>
            </a:r>
            <a:br>
              <a:rPr lang="ru-RU" sz="3600" smtClean="0"/>
            </a:br>
            <a:r>
              <a:rPr lang="ru-RU" sz="3600" smtClean="0"/>
              <a:t>А.Г. Нарушевичу)</a:t>
            </a:r>
          </a:p>
        </p:txBody>
      </p:sp>
      <p:pic>
        <p:nvPicPr>
          <p:cNvPr id="23554" name="Picture 2"/>
          <p:cNvPicPr>
            <a:picLocks noGrp="1" noChangeAspect="1" noChangeArrowheads="1"/>
          </p:cNvPicPr>
          <p:nvPr>
            <p:ph idx="1"/>
          </p:nvPr>
        </p:nvPicPr>
        <p:blipFill>
          <a:blip r:embed="rId2"/>
          <a:srcRect/>
          <a:stretch>
            <a:fillRect/>
          </a:stretch>
        </p:blipFill>
        <p:spPr>
          <a:xfrm>
            <a:off x="982663" y="1600200"/>
            <a:ext cx="7178675" cy="4525963"/>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a:xfrm>
            <a:off x="468313" y="188913"/>
            <a:ext cx="8229600" cy="1008062"/>
          </a:xfrm>
        </p:spPr>
        <p:txBody>
          <a:bodyPr/>
          <a:lstStyle/>
          <a:p>
            <a:r>
              <a:rPr lang="ru-RU" sz="3200" smtClean="0">
                <a:latin typeface="Arial" charset="0"/>
              </a:rPr>
              <a:t/>
            </a:r>
            <a:br>
              <a:rPr lang="ru-RU" sz="3200" smtClean="0">
                <a:latin typeface="Arial" charset="0"/>
              </a:rPr>
            </a:br>
            <a:r>
              <a:rPr lang="ru-RU" sz="3200" smtClean="0"/>
              <a:t>Наш вариант</a:t>
            </a:r>
            <a:br>
              <a:rPr lang="ru-RU" sz="3200" smtClean="0"/>
            </a:br>
            <a:endParaRPr lang="ru-RU" sz="3200" smtClean="0"/>
          </a:p>
        </p:txBody>
      </p:sp>
      <p:graphicFrame>
        <p:nvGraphicFramePr>
          <p:cNvPr id="4" name="Объект 3"/>
          <p:cNvGraphicFramePr>
            <a:graphicFrameLocks noGrp="1"/>
          </p:cNvGraphicFramePr>
          <p:nvPr>
            <p:ph idx="1"/>
          </p:nvPr>
        </p:nvGraphicFramePr>
        <p:xfrm>
          <a:off x="1116013" y="1412875"/>
          <a:ext cx="7421562" cy="3960813"/>
        </p:xfrm>
        <a:graphic>
          <a:graphicData uri="http://schemas.openxmlformats.org/drawingml/2006/table">
            <a:tbl>
              <a:tblPr/>
              <a:tblGrid>
                <a:gridCol w="1511300"/>
                <a:gridCol w="2071687"/>
                <a:gridCol w="3838575"/>
              </a:tblGrid>
              <a:tr h="660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структура</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содержание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оформление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00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I</a:t>
                      </a: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 Вступление: проблема</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Что будет главной мыслью текста? На какой вопрос она есть ответ?</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1" u="none" strike="noStrike" cap="none" normalizeH="0" baseline="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(Можно начать с общей оценки текста, высказывания о чувствах и мыслях, вызванных им) </a:t>
                      </a:r>
                      <a:r>
                        <a:rPr kumimoji="0" lang="ru-RU" sz="1800" b="0" i="1" u="none" strike="noStrike" cap="none" normalizeH="0" baseline="0" smtClean="0">
                          <a:ln>
                            <a:noFill/>
                          </a:ln>
                          <a:solidFill>
                            <a:schemeClr val="tx1"/>
                          </a:solidFill>
                          <a:effectLst/>
                          <a:latin typeface="Times New Roman" pitchFamily="18" charset="0"/>
                          <a:cs typeface="Times New Roman" pitchFamily="18" charset="0"/>
                        </a:rPr>
                        <a:t>В предложенном для анализа тексте … поднимается очень … проблема</a:t>
                      </a: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 (чего? в виде словосочетания) или : ( в виде вопросительного предложения)?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1975"/>
          </a:xfrm>
        </p:spPr>
        <p:txBody>
          <a:bodyPr rtlCol="0">
            <a:normAutofit fontScale="90000"/>
          </a:bodyPr>
          <a:lstStyle/>
          <a:p>
            <a:pPr fontAlgn="auto">
              <a:spcAft>
                <a:spcPts val="0"/>
              </a:spcAft>
              <a:defRPr/>
            </a:pPr>
            <a:r>
              <a:rPr lang="ru-RU" sz="3200" dirty="0" smtClean="0"/>
              <a:t>Пример1</a:t>
            </a:r>
            <a:endParaRPr lang="ru-RU" sz="3200" dirty="0"/>
          </a:p>
        </p:txBody>
      </p:sp>
      <p:sp>
        <p:nvSpPr>
          <p:cNvPr id="3" name="Объект 2"/>
          <p:cNvSpPr>
            <a:spLocks noGrp="1"/>
          </p:cNvSpPr>
          <p:nvPr>
            <p:ph idx="1"/>
          </p:nvPr>
        </p:nvSpPr>
        <p:spPr>
          <a:xfrm>
            <a:off x="468313" y="1196975"/>
            <a:ext cx="8218487" cy="5256213"/>
          </a:xfrm>
        </p:spPr>
        <p:txBody>
          <a:bodyPr>
            <a:normAutofit/>
          </a:bodyPr>
          <a:lstStyle/>
          <a:p>
            <a:pPr indent="0" algn="just">
              <a:lnSpc>
                <a:spcPct val="80000"/>
              </a:lnSpc>
              <a:buFont typeface="Arial" charset="0"/>
              <a:buNone/>
            </a:pPr>
            <a:r>
              <a:rPr lang="ru-RU" sz="1200" smtClean="0">
                <a:solidFill>
                  <a:srgbClr val="000000"/>
                </a:solidFill>
                <a:latin typeface="Verdana" pitchFamily="34" charset="0"/>
                <a:cs typeface="Times New Roman" pitchFamily="18" charset="0"/>
              </a:rPr>
              <a:t>1)Кустарник и мелколесье. (2)Жутковатая предвечерняя тишина. (З)Молчаливые заросли. (4)Большая стая сорок поднялась в одном, другом месте. (5)По этому пиршеству сорок и ворон находили в лесу погибших лосей и птиц. (6)Что же случилось? </a:t>
            </a:r>
            <a:endParaRPr lang="ru-RU" sz="1200" smtClean="0">
              <a:latin typeface="Times New Roman" pitchFamily="18" charset="0"/>
              <a:cs typeface="Times New Roman" pitchFamily="18" charset="0"/>
            </a:endParaRPr>
          </a:p>
          <a:p>
            <a:pPr indent="0" algn="just">
              <a:lnSpc>
                <a:spcPct val="80000"/>
              </a:lnSpc>
              <a:buFont typeface="Arial" charset="0"/>
              <a:buNone/>
            </a:pPr>
            <a:r>
              <a:rPr lang="ru-RU" sz="1200" smtClean="0">
                <a:solidFill>
                  <a:srgbClr val="000000"/>
                </a:solidFill>
                <a:latin typeface="Verdana" pitchFamily="34" charset="0"/>
                <a:cs typeface="Times New Roman" pitchFamily="18" charset="0"/>
              </a:rPr>
              <a:t>(7)Недавно над этими местами летал самолёт и опрыскивал лес химической жидкостью. (8)Было задумано расширить площадь лугов. (9)Подсчитали, что корчевать живой лес дороже, чем отравить его с самолёта, а потом уж корчевать. (10)Дело не новое, оно привлекательно дешевизной и потому считается прогрессивным и выгодным. (11)Несомненно, есть в этом деле значительные плюсы. (12)Но есть и очень большие минусы. (13)Их не всегда замечают. (14)А ведь здесь погибло двадцать семь лосей, загублены тетерева, мелкие птицы, спасавшие окрестные поля и лес от вредителей. (15)Гибнут насекомые, многие из которых — наши друзья. (16)Какой бухгалтер возьмётся теперь подсчитывать выгоду операции?! (17)И это ещё не всё. (18)Тысячи людей большого города едут в лес. (19)Пение птиц, всякое проявление жизни составляют радость этих прогулок. (20)Встреча же с крупным зверем человеку иногда запоминается на всю жизнь. (21)Прикиньте же, скольким людям не встретятся двадцать семь лосей. (22)Какой бухгалтерией измеряется эта потеря? </a:t>
            </a:r>
            <a:endParaRPr lang="ru-RU" sz="1200" smtClean="0">
              <a:latin typeface="Times New Roman" pitchFamily="18" charset="0"/>
              <a:cs typeface="Times New Roman" pitchFamily="18" charset="0"/>
            </a:endParaRPr>
          </a:p>
          <a:p>
            <a:pPr indent="0" algn="just">
              <a:lnSpc>
                <a:spcPct val="80000"/>
              </a:lnSpc>
              <a:buFont typeface="Arial" charset="0"/>
              <a:buNone/>
            </a:pPr>
            <a:r>
              <a:rPr lang="ru-RU" sz="1200" smtClean="0">
                <a:solidFill>
                  <a:srgbClr val="000000"/>
                </a:solidFill>
                <a:latin typeface="Verdana" pitchFamily="34" charset="0"/>
                <a:cs typeface="Times New Roman" pitchFamily="18" charset="0"/>
              </a:rPr>
              <a:t>(23)Что же, не нашлось человека, который мог бы предвидеть беду? (24)Совсем наоборот. (25)3асыпали соответствующие учреждения письмами. (26)А там своё суждение. «(27)У нас план. (28)И чего шум подняли? (29)Вещество вполне безопасное. (30)Ничего не случится с вашим зверьём». </a:t>
            </a:r>
            <a:endParaRPr lang="ru-RU" sz="1200" smtClean="0">
              <a:latin typeface="Times New Roman" pitchFamily="18" charset="0"/>
              <a:cs typeface="Times New Roman" pitchFamily="18" charset="0"/>
            </a:endParaRPr>
          </a:p>
          <a:p>
            <a:pPr indent="0" algn="just">
              <a:lnSpc>
                <a:spcPct val="80000"/>
              </a:lnSpc>
              <a:buFont typeface="Arial" charset="0"/>
              <a:buNone/>
            </a:pPr>
            <a:r>
              <a:rPr lang="ru-RU" sz="1200" smtClean="0">
                <a:solidFill>
                  <a:srgbClr val="000000"/>
                </a:solidFill>
                <a:latin typeface="Verdana" pitchFamily="34" charset="0"/>
                <a:cs typeface="Times New Roman" pitchFamily="18" charset="0"/>
              </a:rPr>
              <a:t>(31)Святыми глазами теперь глядят ответственные чиновники на тех, кто бил тревогу:</a:t>
            </a:r>
            <a:endParaRPr lang="ru-RU" sz="1200" smtClean="0">
              <a:latin typeface="Times New Roman" pitchFamily="18" charset="0"/>
              <a:cs typeface="Times New Roman" pitchFamily="18" charset="0"/>
            </a:endParaRPr>
          </a:p>
          <a:p>
            <a:pPr indent="0" algn="just">
              <a:lnSpc>
                <a:spcPct val="80000"/>
              </a:lnSpc>
              <a:buFont typeface="Arial" charset="0"/>
              <a:buNone/>
            </a:pPr>
            <a:r>
              <a:rPr lang="ru-RU" sz="1200" smtClean="0">
                <a:solidFill>
                  <a:srgbClr val="000000"/>
                </a:solidFill>
                <a:latin typeface="Verdana" pitchFamily="34" charset="0"/>
                <a:cs typeface="Times New Roman" pitchFamily="18" charset="0"/>
              </a:rPr>
              <a:t>(32) — Мы? (33) Лоси погибли от чего-то другого. (34)У нас есть инструкция. (35)Вот, читайте: «Данное вещество токсично для человека и животных. (Зб)Если не соблюдать осторожность, могут быть отравления, а также понижается качество молока у коров...» (37)Вот видите, качество молока... (38)Про лосей же ни слова...</a:t>
            </a:r>
            <a:endParaRPr lang="ru-RU" sz="1200" smtClean="0">
              <a:latin typeface="Times New Roman" pitchFamily="18" charset="0"/>
              <a:cs typeface="Times New Roman" pitchFamily="18" charset="0"/>
            </a:endParaRPr>
          </a:p>
          <a:p>
            <a:pPr indent="0" algn="just">
              <a:lnSpc>
                <a:spcPct val="80000"/>
              </a:lnSpc>
              <a:buFont typeface="Arial" charset="0"/>
              <a:buNone/>
            </a:pPr>
            <a:r>
              <a:rPr lang="ru-RU" sz="1200" smtClean="0">
                <a:solidFill>
                  <a:srgbClr val="000000"/>
                </a:solidFill>
                <a:latin typeface="Verdana" pitchFamily="34" charset="0"/>
                <a:cs typeface="Times New Roman" pitchFamily="18" charset="0"/>
              </a:rPr>
              <a:t>(39) — Но ведь можно было об этом догадаться. (40)Предупреждали же...</a:t>
            </a:r>
            <a:endParaRPr lang="ru-RU" sz="1200" smtClean="0">
              <a:latin typeface="Times New Roman" pitchFamily="18" charset="0"/>
              <a:cs typeface="Times New Roman" pitchFamily="18" charset="0"/>
            </a:endParaRPr>
          </a:p>
          <a:p>
            <a:pPr indent="0" algn="just">
              <a:lnSpc>
                <a:spcPct val="80000"/>
              </a:lnSpc>
              <a:buFont typeface="Arial" charset="0"/>
              <a:buNone/>
            </a:pPr>
            <a:r>
              <a:rPr lang="ru-RU" sz="1200" smtClean="0">
                <a:solidFill>
                  <a:srgbClr val="000000"/>
                </a:solidFill>
                <a:latin typeface="Verdana" pitchFamily="34" charset="0"/>
                <a:cs typeface="Times New Roman" pitchFamily="18" charset="0"/>
              </a:rPr>
              <a:t>(41) — Мы согласно инструкции...</a:t>
            </a:r>
            <a:endParaRPr lang="ru-RU" sz="1200" smtClean="0">
              <a:latin typeface="Times New Roman" pitchFamily="18" charset="0"/>
              <a:cs typeface="Times New Roman" pitchFamily="18" charset="0"/>
            </a:endParaRPr>
          </a:p>
          <a:p>
            <a:pPr indent="0" algn="just">
              <a:lnSpc>
                <a:spcPct val="80000"/>
              </a:lnSpc>
              <a:buFont typeface="Arial" charset="0"/>
              <a:buNone/>
            </a:pPr>
            <a:r>
              <a:rPr lang="ru-RU" sz="1200" smtClean="0">
                <a:solidFill>
                  <a:srgbClr val="000000"/>
                </a:solidFill>
                <a:latin typeface="Verdana" pitchFamily="34" charset="0"/>
                <a:cs typeface="Times New Roman" pitchFamily="18" charset="0"/>
              </a:rPr>
              <a:t>(42)Вот и весь разговор. </a:t>
            </a:r>
            <a:endParaRPr lang="ru-RU" sz="1200" smtClean="0">
              <a:latin typeface="Times New Roman" pitchFamily="18" charset="0"/>
              <a:cs typeface="Times New Roman" pitchFamily="18" charset="0"/>
            </a:endParaRPr>
          </a:p>
          <a:p>
            <a:pPr indent="0" algn="just">
              <a:lnSpc>
                <a:spcPct val="80000"/>
              </a:lnSpc>
              <a:buFont typeface="Arial" charset="0"/>
              <a:buNone/>
            </a:pPr>
            <a:r>
              <a:rPr lang="ru-RU" sz="1200" smtClean="0">
                <a:solidFill>
                  <a:srgbClr val="000000"/>
                </a:solidFill>
                <a:latin typeface="Verdana" pitchFamily="34" charset="0"/>
                <a:cs typeface="Times New Roman" pitchFamily="18" charset="0"/>
              </a:rPr>
              <a:t>(43)...В деле, где сходятся природа и химия, нами руководить должны Осторожность, Мудрость, Любовь к нашей матери-земле, живому, что украшает жизнь и радует человека. (44)Мы не должны забывать в любом деле о самом главном — о человеческом здоровье, не должны пренебрегать счастьем слышать пение птиц, видеть цветы у дороги, бабочку на подоконнике и зверя в лесу...(По В. Пескову*)</a:t>
            </a:r>
            <a:endParaRPr lang="ru-RU" sz="1200" smtClean="0">
              <a:latin typeface="Times New Roman" pitchFamily="18" charset="0"/>
              <a:cs typeface="Times New Roman" pitchFamily="18" charset="0"/>
            </a:endParaRPr>
          </a:p>
          <a:p>
            <a:pPr indent="0" algn="just">
              <a:lnSpc>
                <a:spcPct val="80000"/>
              </a:lnSpc>
              <a:buFont typeface="Arial" charset="0"/>
              <a:buNone/>
            </a:pPr>
            <a:endParaRPr lang="ru-RU" sz="8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a:xfrm>
            <a:off x="457200" y="333375"/>
            <a:ext cx="8229600" cy="647700"/>
          </a:xfrm>
        </p:spPr>
        <p:txBody>
          <a:bodyPr/>
          <a:lstStyle/>
          <a:p>
            <a:r>
              <a:rPr lang="ru-RU" sz="3200" smtClean="0">
                <a:solidFill>
                  <a:srgbClr val="000000"/>
                </a:solidFill>
              </a:rPr>
              <a:t>Шаг 1 Что будет главной мыслью текста?</a:t>
            </a:r>
            <a:endParaRPr lang="ru-RU" smtClean="0"/>
          </a:p>
        </p:txBody>
      </p:sp>
      <p:sp>
        <p:nvSpPr>
          <p:cNvPr id="26626" name="Объект 2"/>
          <p:cNvSpPr>
            <a:spLocks noGrp="1"/>
          </p:cNvSpPr>
          <p:nvPr>
            <p:ph idx="1"/>
          </p:nvPr>
        </p:nvSpPr>
        <p:spPr>
          <a:xfrm>
            <a:off x="468313" y="981075"/>
            <a:ext cx="8372475" cy="5688013"/>
          </a:xfrm>
        </p:spPr>
        <p:txBody>
          <a:bodyPr/>
          <a:lstStyle/>
          <a:p>
            <a:pPr marL="0" indent="0">
              <a:buFont typeface="Arial" charset="0"/>
              <a:buNone/>
            </a:pPr>
            <a:r>
              <a:rPr lang="ru-RU" sz="4000" smtClean="0">
                <a:latin typeface="Times New Roman" pitchFamily="18" charset="0"/>
                <a:cs typeface="Times New Roman" pitchFamily="18" charset="0"/>
              </a:rPr>
              <a:t>В деле, где сходятся природа и химия, нами руководить должны Осторожность, Мудрость, Любовь к нашей матери-земле, живому, что украшает жизнь и радует человека.</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29600" cy="863600"/>
          </a:xfrm>
        </p:spPr>
        <p:txBody>
          <a:bodyPr>
            <a:normAutofit/>
          </a:bodyPr>
          <a:lstStyle/>
          <a:p>
            <a:r>
              <a:rPr lang="ru-RU" sz="3200" smtClean="0"/>
              <a:t>Шаг 2. </a:t>
            </a:r>
            <a:r>
              <a:rPr lang="ru-RU" sz="3200" smtClean="0">
                <a:solidFill>
                  <a:srgbClr val="000000"/>
                </a:solidFill>
                <a:latin typeface="Times New Roman" pitchFamily="18" charset="0"/>
                <a:cs typeface="Times New Roman" pitchFamily="18" charset="0"/>
              </a:rPr>
              <a:t>На какой вопрос она содержит ответ?</a:t>
            </a:r>
            <a:r>
              <a:rPr lang="ru-RU" sz="1600" smtClean="0">
                <a:solidFill>
                  <a:srgbClr val="000000"/>
                </a:solidFill>
                <a:latin typeface="Times New Roman" pitchFamily="18" charset="0"/>
                <a:cs typeface="Times New Roman" pitchFamily="18" charset="0"/>
              </a:rPr>
              <a:t/>
            </a:r>
            <a:br>
              <a:rPr lang="ru-RU" sz="1600" smtClean="0">
                <a:solidFill>
                  <a:srgbClr val="000000"/>
                </a:solidFill>
                <a:latin typeface="Times New Roman" pitchFamily="18" charset="0"/>
                <a:cs typeface="Times New Roman" pitchFamily="18" charset="0"/>
              </a:rPr>
            </a:br>
            <a:endParaRPr lang="ru-RU" sz="4000" smtClean="0"/>
          </a:p>
        </p:txBody>
      </p:sp>
      <p:sp>
        <p:nvSpPr>
          <p:cNvPr id="27650" name="Объект 2"/>
          <p:cNvSpPr>
            <a:spLocks noGrp="1"/>
          </p:cNvSpPr>
          <p:nvPr>
            <p:ph idx="1"/>
          </p:nvPr>
        </p:nvSpPr>
        <p:spPr>
          <a:xfrm>
            <a:off x="457200" y="1268413"/>
            <a:ext cx="8229600" cy="4857750"/>
          </a:xfrm>
        </p:spPr>
        <p:txBody>
          <a:bodyPr/>
          <a:lstStyle/>
          <a:p>
            <a:pPr marL="0" indent="0">
              <a:buFont typeface="Arial" charset="0"/>
              <a:buNone/>
            </a:pPr>
            <a:r>
              <a:rPr lang="ru-RU" smtClean="0"/>
              <a:t>Чем должен руководствоваться человек в своей хозяйственной деятельности, применяя продукты химической промышленности в отношении природных ресурсов?</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Заголовок 1"/>
          <p:cNvSpPr>
            <a:spLocks noGrp="1"/>
          </p:cNvSpPr>
          <p:nvPr>
            <p:ph type="title"/>
          </p:nvPr>
        </p:nvSpPr>
        <p:spPr/>
        <p:txBody>
          <a:bodyPr/>
          <a:lstStyle/>
          <a:p>
            <a:r>
              <a:rPr lang="ru-RU" sz="2800" smtClean="0"/>
              <a:t>Шаг 3. Включаю описание данной проблемы в собственное высказывание</a:t>
            </a:r>
          </a:p>
        </p:txBody>
      </p:sp>
      <p:sp>
        <p:nvSpPr>
          <p:cNvPr id="28674" name="Объект 2"/>
          <p:cNvSpPr>
            <a:spLocks noGrp="1"/>
          </p:cNvSpPr>
          <p:nvPr>
            <p:ph idx="1"/>
          </p:nvPr>
        </p:nvSpPr>
        <p:spPr/>
        <p:txBody>
          <a:bodyPr/>
          <a:lstStyle/>
          <a:p>
            <a:pPr marL="0" indent="0">
              <a:buFont typeface="Arial" charset="0"/>
              <a:buNone/>
            </a:pPr>
            <a:r>
              <a:rPr lang="ru-RU" i="1" smtClean="0">
                <a:latin typeface="Times New Roman" pitchFamily="18" charset="0"/>
                <a:cs typeface="Times New Roman" pitchFamily="18" charset="0"/>
              </a:rPr>
              <a:t>В предложенном для анализа тексте В.М Пескова поднимается очень актуальная проблема</a:t>
            </a:r>
            <a:r>
              <a:rPr lang="ru-RU" smtClean="0">
                <a:latin typeface="Times New Roman" pitchFamily="18" charset="0"/>
                <a:cs typeface="Times New Roman" pitchFamily="18" charset="0"/>
              </a:rPr>
              <a:t>, ч</a:t>
            </a:r>
            <a:r>
              <a:rPr lang="ru-RU" smtClean="0">
                <a:solidFill>
                  <a:srgbClr val="000000"/>
                </a:solidFill>
              </a:rPr>
              <a:t>ем должен руководствоваться человек в своей хозяйственной деятельности, применяя продукты химической промышленности в отношении природных ресурсов.</a:t>
            </a:r>
          </a:p>
          <a:p>
            <a:pPr marL="0" indent="0">
              <a:buFont typeface="Arial" charset="0"/>
              <a:buNone/>
            </a:pPr>
            <a:endParaRPr lang="ru-RU"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rtlCol="0">
            <a:normAutofit fontScale="90000"/>
          </a:bodyPr>
          <a:lstStyle/>
          <a:p>
            <a:pPr fontAlgn="auto">
              <a:spcAft>
                <a:spcPts val="0"/>
              </a:spcAft>
              <a:defRPr/>
            </a:pPr>
            <a:r>
              <a:rPr lang="ru-RU" sz="3200" dirty="0" smtClean="0"/>
              <a:t>Шаг 4. Нахожу 2 примера и устанавливаю  между ними связь. </a:t>
            </a:r>
            <a:endParaRPr lang="ru-RU" sz="3200" dirty="0"/>
          </a:p>
        </p:txBody>
      </p:sp>
      <p:sp>
        <p:nvSpPr>
          <p:cNvPr id="3" name="Объект 2"/>
          <p:cNvSpPr>
            <a:spLocks noGrp="1"/>
          </p:cNvSpPr>
          <p:nvPr>
            <p:ph idx="1"/>
          </p:nvPr>
        </p:nvSpPr>
        <p:spPr>
          <a:xfrm>
            <a:off x="457200" y="1268413"/>
            <a:ext cx="8229600" cy="5184775"/>
          </a:xfrm>
        </p:spPr>
        <p:txBody>
          <a:bodyPr rtlCol="0">
            <a:normAutofit fontScale="92500" lnSpcReduction="20000"/>
          </a:bodyPr>
          <a:lstStyle/>
          <a:p>
            <a:pPr marL="0" indent="0" fontAlgn="auto">
              <a:spcAft>
                <a:spcPts val="0"/>
              </a:spcAft>
              <a:buFont typeface="Arial" pitchFamily="34" charset="0"/>
              <a:buNone/>
              <a:defRPr/>
            </a:pPr>
            <a:r>
              <a:rPr lang="ru-RU" dirty="0" smtClean="0"/>
              <a:t>Первый пример: случай с намеренным химическим отравлением леса в целях дешевизны и ненамеренным отравлением его обитателей.</a:t>
            </a:r>
          </a:p>
          <a:p>
            <a:pPr marL="0" indent="0" fontAlgn="auto">
              <a:spcAft>
                <a:spcPts val="0"/>
              </a:spcAft>
              <a:buFont typeface="Arial" pitchFamily="34" charset="0"/>
              <a:buNone/>
              <a:defRPr/>
            </a:pPr>
            <a:r>
              <a:rPr lang="ru-RU" dirty="0" smtClean="0"/>
              <a:t>Второй пример: попытка оправдаться ответственных за это чиновников инструкцией по применению.</a:t>
            </a:r>
          </a:p>
          <a:p>
            <a:pPr marL="0" indent="0" fontAlgn="auto">
              <a:spcAft>
                <a:spcPts val="0"/>
              </a:spcAft>
              <a:buFont typeface="Arial" pitchFamily="34" charset="0"/>
              <a:buNone/>
              <a:defRPr/>
            </a:pPr>
            <a:r>
              <a:rPr lang="ru-RU" dirty="0" smtClean="0"/>
              <a:t>Связь: бездушное отношение к живой природе только подтверждается ссылкой на данную инструкцию. </a:t>
            </a:r>
          </a:p>
          <a:p>
            <a:pPr marL="0" indent="0" fontAlgn="auto">
              <a:spcAft>
                <a:spcPts val="0"/>
              </a:spcAft>
              <a:buFont typeface="Arial" pitchFamily="34" charset="0"/>
              <a:buNone/>
              <a:defRPr/>
            </a:pPr>
            <a:r>
              <a:rPr lang="ru-RU" dirty="0" smtClean="0"/>
              <a:t>Комментарий: автор как бы хочет спросить: а душа, сердце ваше где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dirty="0" smtClean="0"/>
              <a:t>Шаг 5. Нахожу авторскую позицию и  включаю её в свой текст</a:t>
            </a:r>
            <a:endParaRPr lang="ru-RU" dirty="0"/>
          </a:p>
        </p:txBody>
      </p:sp>
      <p:sp>
        <p:nvSpPr>
          <p:cNvPr id="30722" name="Объект 2"/>
          <p:cNvSpPr>
            <a:spLocks noGrp="1"/>
          </p:cNvSpPr>
          <p:nvPr>
            <p:ph idx="1"/>
          </p:nvPr>
        </p:nvSpPr>
        <p:spPr>
          <a:xfrm>
            <a:off x="457200" y="1600200"/>
            <a:ext cx="8229600" cy="4421188"/>
          </a:xfrm>
        </p:spPr>
        <p:txBody>
          <a:bodyPr/>
          <a:lstStyle/>
          <a:p>
            <a:pPr marL="0" indent="0">
              <a:buFont typeface="Arial" charset="0"/>
              <a:buNone/>
            </a:pPr>
            <a:r>
              <a:rPr lang="ru-RU" sz="4000" i="1" smtClean="0">
                <a:latin typeface="Times New Roman" pitchFamily="18" charset="0"/>
                <a:cs typeface="Times New Roman" pitchFamily="18" charset="0"/>
              </a:rPr>
              <a:t>Автор подводит нас к мысли: </a:t>
            </a:r>
            <a:r>
              <a:rPr lang="ru-RU" sz="4000" smtClean="0">
                <a:solidFill>
                  <a:srgbClr val="000000"/>
                </a:solidFill>
                <a:latin typeface="Times New Roman" pitchFamily="18" charset="0"/>
                <a:cs typeface="Times New Roman" pitchFamily="18" charset="0"/>
              </a:rPr>
              <a:t>В деле, где сходятся природа и химия, нами руководить должны Осторожность, Мудрость, Любовь к нашей матери-земле, живому, что украшает жизнь и радует человека.</a:t>
            </a:r>
          </a:p>
          <a:p>
            <a:pPr marL="0" indent="0">
              <a:buFont typeface="Arial" charset="0"/>
              <a:buNone/>
            </a:pPr>
            <a:endParaRPr lang="ru-RU"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Заголовок 1"/>
          <p:cNvSpPr>
            <a:spLocks noGrp="1"/>
          </p:cNvSpPr>
          <p:nvPr>
            <p:ph type="title"/>
          </p:nvPr>
        </p:nvSpPr>
        <p:spPr>
          <a:xfrm>
            <a:off x="395288" y="260350"/>
            <a:ext cx="8229600" cy="490538"/>
          </a:xfrm>
        </p:spPr>
        <p:txBody>
          <a:bodyPr/>
          <a:lstStyle/>
          <a:p>
            <a:r>
              <a:rPr lang="ru-RU" sz="3200" smtClean="0"/>
              <a:t>Пример 2</a:t>
            </a:r>
          </a:p>
        </p:txBody>
      </p:sp>
      <p:sp>
        <p:nvSpPr>
          <p:cNvPr id="3" name="Объект 2"/>
          <p:cNvSpPr>
            <a:spLocks noGrp="1"/>
          </p:cNvSpPr>
          <p:nvPr>
            <p:ph idx="1"/>
          </p:nvPr>
        </p:nvSpPr>
        <p:spPr>
          <a:xfrm>
            <a:off x="457200" y="981075"/>
            <a:ext cx="8229600" cy="5400675"/>
          </a:xfrm>
        </p:spPr>
        <p:txBody>
          <a:bodyPr>
            <a:normAutofit/>
          </a:bodyPr>
          <a:lstStyle/>
          <a:p>
            <a:pPr marL="0" indent="0" algn="just">
              <a:lnSpc>
                <a:spcPct val="80000"/>
              </a:lnSpc>
              <a:buFont typeface="Arial" charset="0"/>
              <a:buNone/>
            </a:pPr>
            <a:r>
              <a:rPr lang="ru-RU" sz="1000" smtClean="0">
                <a:latin typeface="Times New Roman" pitchFamily="18" charset="0"/>
                <a:cs typeface="Times New Roman" pitchFamily="18" charset="0"/>
              </a:rPr>
              <a:t>(</a:t>
            </a:r>
            <a:r>
              <a:rPr lang="ru-RU" sz="1400" smtClean="0">
                <a:latin typeface="Times New Roman" pitchFamily="18" charset="0"/>
                <a:cs typeface="Times New Roman" pitchFamily="18" charset="0"/>
              </a:rPr>
              <a:t>1)Нынешние подростки, рождённые в начале девяностых годов XX века, — первое поколение, выросшее в «обществе потребления». (2)У большинства из них, несмотря на юный возраст, уже существует личностная установка, соответствующая слогану: «Бери от жизни всё». (З)Всё взять, всё иметь, всё успеть. (4)Десяти-пятнадцатилетние активны, но не умеют делать что-либо просто так. (5)По велению души. (6)Они во многом хитрее и практичнее взрослых и искренне убеждены, что взрослые существуют лишь для удовлетворения их потребностей. (7)Всё возрастающих. (8)Дети хотят быстрее вырасти. (9)Почему спешат? (10)Чтоб свободно распоряжаться деньгами. (11)Как заработать, пока не знают, не задумываются. (12)Сейчас воспитывают сверстники, телевидение, улица. (13)Российские психологи считают, что самая большая проблема заключается в том, что и сами взрослые нацелены на потребление. (14)Однако не всё так плохо. (15)В целом молодёжь очень разношёрстная, а болезненные перекосы имеют объективную основу: свойственные подростковому возрасту кризисы совпали с кризисом ценностных ориентации в стране. (16)У современной молодёжи немало и положительных ориентиров. (17)Она жаждет учиться, делать карьеру и для этого готова много работать, тогда как юноши и девушки эпохи застоя ждали, что им всё даст государство. (18)Тенденция к самореализации — знаковое направление для сегодняшнего юного поколения. (19)А повышенное внимание подростков к определённым товарам, стилю жизни было и будет, так как это входит в круг ценностей, которыми надо обладать, чтобы вписаться в среду сверстников. (20)Надо быть как все.(21)Что же наиболее значимо в жизни, по мнению самих подростков? (22)На первом месте у них — хорошая работа, карьера и образование. (23)Подростки осознают: чтобы в будущем хорошо жить, надо приложить к этому собственные усилия. (24)Многие старшеклассники хотят получить высшее образование, и в рейтинге профессий нет ни бандитов, ни киллеров, что наблюдалось ещё десять лет назад. (25)Для достижения своих целей они готовы отложить женитьбу или замужество до того времени, когда реализуют себя как специалисты и, соответственно, станут хорошо зарабатывать. (26)Нынешние подростки не лучше и не хуже своих предшественников. (27)Просто они другие.</a:t>
            </a:r>
            <a:r>
              <a:rPr lang="ru-RU" sz="1400" smtClean="0">
                <a:solidFill>
                  <a:srgbClr val="000000"/>
                </a:solidFill>
                <a:latin typeface="Verdana" pitchFamily="34" charset="0"/>
                <a:cs typeface="Times New Roman" pitchFamily="18" charset="0"/>
              </a:rPr>
              <a:t> </a:t>
            </a:r>
            <a:r>
              <a:rPr lang="ru-RU" sz="1400" smtClean="0">
                <a:latin typeface="Times New Roman" pitchFamily="18" charset="0"/>
                <a:cs typeface="Times New Roman" pitchFamily="18" charset="0"/>
              </a:rPr>
              <a:t>По И. Маслову*)</a:t>
            </a:r>
          </a:p>
          <a:p>
            <a:pPr marL="0" indent="0" algn="just">
              <a:lnSpc>
                <a:spcPct val="80000"/>
              </a:lnSpc>
              <a:buFont typeface="Arial" charset="0"/>
              <a:buNone/>
            </a:pPr>
            <a:r>
              <a:rPr lang="ru-RU" sz="1400" i="1" smtClean="0">
                <a:latin typeface="Times New Roman" pitchFamily="18" charset="0"/>
                <a:cs typeface="Times New Roman" pitchFamily="18" charset="0"/>
              </a:rPr>
              <a:t>* Илья Александрович Маслов</a:t>
            </a:r>
            <a:r>
              <a:rPr lang="ru-RU" sz="1400" smtClean="0">
                <a:latin typeface="Times New Roman" pitchFamily="18" charset="0"/>
                <a:cs typeface="Times New Roman" pitchFamily="18" charset="0"/>
              </a:rPr>
              <a:t> (1935-2008 гг.) — поэт, прозаик, публицист, автор книг, посвященных истории.</a:t>
            </a:r>
          </a:p>
          <a:p>
            <a:pPr marL="0" indent="0">
              <a:lnSpc>
                <a:spcPct val="80000"/>
              </a:lnSpc>
            </a:pPr>
            <a:endParaRPr lang="ru-RU" sz="10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p:txBody>
          <a:bodyPr/>
          <a:lstStyle/>
          <a:p>
            <a:r>
              <a:rPr lang="ru-RU" smtClean="0"/>
              <a:t>Задание № 27</a:t>
            </a:r>
          </a:p>
        </p:txBody>
      </p:sp>
      <p:pic>
        <p:nvPicPr>
          <p:cNvPr id="14338" name="Picture 3"/>
          <p:cNvPicPr>
            <a:picLocks noGrp="1" noChangeAspect="1" noChangeArrowheads="1"/>
          </p:cNvPicPr>
          <p:nvPr>
            <p:ph idx="1"/>
          </p:nvPr>
        </p:nvPicPr>
        <p:blipFill>
          <a:blip r:embed="rId2"/>
          <a:srcRect/>
          <a:stretch>
            <a:fillRect/>
          </a:stretch>
        </p:blipFill>
        <p:spPr>
          <a:xfrm>
            <a:off x="457200" y="2208213"/>
            <a:ext cx="8229600" cy="3309937"/>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p:nvPr>
        </p:nvSpPr>
        <p:spPr>
          <a:xfrm>
            <a:off x="457200" y="274638"/>
            <a:ext cx="8229600" cy="922337"/>
          </a:xfrm>
        </p:spPr>
        <p:txBody>
          <a:bodyPr/>
          <a:lstStyle/>
          <a:p>
            <a:r>
              <a:rPr lang="ru-RU" sz="3200" smtClean="0">
                <a:solidFill>
                  <a:srgbClr val="000000"/>
                </a:solidFill>
              </a:rPr>
              <a:t>Шаг 1 Что будет главной мыслью текста?</a:t>
            </a:r>
            <a:endParaRPr lang="ru-RU" smtClean="0"/>
          </a:p>
        </p:txBody>
      </p:sp>
      <p:sp>
        <p:nvSpPr>
          <p:cNvPr id="32770" name="Объект 2"/>
          <p:cNvSpPr>
            <a:spLocks noGrp="1"/>
          </p:cNvSpPr>
          <p:nvPr>
            <p:ph idx="1"/>
          </p:nvPr>
        </p:nvSpPr>
        <p:spPr/>
        <p:txBody>
          <a:bodyPr/>
          <a:lstStyle/>
          <a:p>
            <a:pPr marL="0" indent="0">
              <a:buFont typeface="Arial" charset="0"/>
              <a:buNone/>
            </a:pPr>
            <a:r>
              <a:rPr lang="ru-RU" smtClean="0">
                <a:latin typeface="Times New Roman" pitchFamily="18" charset="0"/>
                <a:cs typeface="Times New Roman" pitchFamily="18" charset="0"/>
              </a:rPr>
              <a:t>(26)Нынешние подростки не лучше и не хуже своих предшественников. (27)Просто они другие.</a:t>
            </a:r>
            <a:r>
              <a:rPr lang="ru-RU" sz="1800" smtClean="0">
                <a:solidFill>
                  <a:srgbClr val="000000"/>
                </a:solidFill>
                <a:latin typeface="Verdana" pitchFamily="34" charset="0"/>
                <a:cs typeface="Times New Roman" pitchFamily="18" charset="0"/>
              </a:rPr>
              <a:t> </a:t>
            </a:r>
            <a:endParaRPr lang="ru-RU"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Заголовок 1"/>
          <p:cNvSpPr>
            <a:spLocks noGrp="1"/>
          </p:cNvSpPr>
          <p:nvPr>
            <p:ph type="title"/>
          </p:nvPr>
        </p:nvSpPr>
        <p:spPr>
          <a:xfrm>
            <a:off x="457200" y="274638"/>
            <a:ext cx="8229600" cy="850900"/>
          </a:xfrm>
        </p:spPr>
        <p:txBody>
          <a:bodyPr/>
          <a:lstStyle/>
          <a:p>
            <a:r>
              <a:rPr lang="ru-RU" smtClean="0"/>
              <a:t>Задание </a:t>
            </a:r>
          </a:p>
        </p:txBody>
      </p:sp>
      <p:sp>
        <p:nvSpPr>
          <p:cNvPr id="3" name="Объект 2"/>
          <p:cNvSpPr>
            <a:spLocks noGrp="1"/>
          </p:cNvSpPr>
          <p:nvPr>
            <p:ph idx="1"/>
          </p:nvPr>
        </p:nvSpPr>
        <p:spPr>
          <a:xfrm>
            <a:off x="457200" y="1052513"/>
            <a:ext cx="8229600" cy="5073650"/>
          </a:xfrm>
        </p:spPr>
        <p:txBody>
          <a:bodyPr>
            <a:noAutofit/>
          </a:bodyPr>
          <a:lstStyle/>
          <a:p>
            <a:pPr marL="0" indent="0">
              <a:buFont typeface="Arial" charset="0"/>
              <a:buNone/>
            </a:pPr>
            <a:r>
              <a:rPr lang="ru-RU" smtClean="0">
                <a:solidFill>
                  <a:srgbClr val="000000"/>
                </a:solidFill>
                <a:latin typeface="Times New Roman" pitchFamily="18" charset="0"/>
                <a:cs typeface="Times New Roman" pitchFamily="18" charset="0"/>
              </a:rPr>
              <a:t>Шаг 2. На какой вопрос она содержит ответ?</a:t>
            </a:r>
          </a:p>
          <a:p>
            <a:pPr marL="0" indent="0">
              <a:buFont typeface="Arial" charset="0"/>
              <a:buNone/>
            </a:pPr>
            <a:r>
              <a:rPr lang="ru-RU" smtClean="0">
                <a:solidFill>
                  <a:srgbClr val="000000"/>
                </a:solidFill>
                <a:latin typeface="Times New Roman" pitchFamily="18" charset="0"/>
                <a:cs typeface="Times New Roman" pitchFamily="18" charset="0"/>
              </a:rPr>
              <a:t>Шаг 3. Включаю описание данной проблемы в собственное высказывание.</a:t>
            </a:r>
          </a:p>
          <a:p>
            <a:pPr marL="0" indent="0">
              <a:buFont typeface="Arial" charset="0"/>
              <a:buNone/>
            </a:pPr>
            <a:r>
              <a:rPr lang="ru-RU" smtClean="0">
                <a:solidFill>
                  <a:srgbClr val="000000"/>
                </a:solidFill>
                <a:latin typeface="Times New Roman" pitchFamily="18" charset="0"/>
                <a:cs typeface="Times New Roman" pitchFamily="18" charset="0"/>
              </a:rPr>
              <a:t>Шаг 3. Включаю описание данной проблемы в собственное высказывание.</a:t>
            </a:r>
          </a:p>
          <a:p>
            <a:pPr marL="0" indent="0">
              <a:buFont typeface="Arial" charset="0"/>
              <a:buNone/>
            </a:pPr>
            <a:r>
              <a:rPr lang="ru-RU" smtClean="0">
                <a:solidFill>
                  <a:srgbClr val="000000"/>
                </a:solidFill>
                <a:latin typeface="Times New Roman" pitchFamily="18" charset="0"/>
                <a:cs typeface="Times New Roman" pitchFamily="18" charset="0"/>
              </a:rPr>
              <a:t>Шаг 4. Нахожу 2 примера и устанавливаю  между ними связь. </a:t>
            </a:r>
          </a:p>
          <a:p>
            <a:pPr marL="0" indent="0">
              <a:buFont typeface="Arial" charset="0"/>
              <a:buNone/>
            </a:pPr>
            <a:r>
              <a:rPr lang="ru-RU" smtClean="0">
                <a:solidFill>
                  <a:srgbClr val="000000"/>
                </a:solidFill>
                <a:latin typeface="Times New Roman" pitchFamily="18" charset="0"/>
                <a:cs typeface="Times New Roman" pitchFamily="18" charset="0"/>
              </a:rPr>
              <a:t>Шаг 5. Нахожу авторскую позицию и  включаю её в свой текст.</a:t>
            </a:r>
            <a:endParaRPr lang="ru-RU"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dirty="0" smtClean="0"/>
              <a:t>Самое сложное  при написании сочинения</a:t>
            </a:r>
            <a:endParaRPr lang="ru-RU" dirty="0"/>
          </a:p>
        </p:txBody>
      </p:sp>
      <p:sp>
        <p:nvSpPr>
          <p:cNvPr id="15362" name="Объект 2"/>
          <p:cNvSpPr>
            <a:spLocks noGrp="1"/>
          </p:cNvSpPr>
          <p:nvPr>
            <p:ph idx="1"/>
          </p:nvPr>
        </p:nvSpPr>
        <p:spPr/>
        <p:txBody>
          <a:bodyPr/>
          <a:lstStyle/>
          <a:p>
            <a:pPr marL="0" indent="0" algn="ctr">
              <a:buFont typeface="Arial" charset="0"/>
              <a:buNone/>
            </a:pPr>
            <a:r>
              <a:rPr lang="ru-RU" sz="6600" smtClean="0">
                <a:solidFill>
                  <a:schemeClr val="hlink"/>
                </a:solidFill>
              </a:rPr>
              <a:t>Проблема исходного текста</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p:txBody>
          <a:bodyPr/>
          <a:lstStyle/>
          <a:p>
            <a:r>
              <a:rPr lang="ru-RU" smtClean="0"/>
              <a:t>Что такое проблема? </a:t>
            </a:r>
          </a:p>
        </p:txBody>
      </p:sp>
      <p:pic>
        <p:nvPicPr>
          <p:cNvPr id="16386" name="Picture 2"/>
          <p:cNvPicPr>
            <a:picLocks noGrp="1" noChangeAspect="1" noChangeArrowheads="1"/>
          </p:cNvPicPr>
          <p:nvPr>
            <p:ph idx="1"/>
          </p:nvPr>
        </p:nvPicPr>
        <p:blipFill>
          <a:blip r:embed="rId2"/>
          <a:srcRect/>
          <a:stretch>
            <a:fillRect/>
          </a:stretch>
        </p:blipFill>
        <p:spPr>
          <a:xfrm>
            <a:off x="457200" y="2578100"/>
            <a:ext cx="8229600" cy="2570163"/>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title"/>
          </p:nvPr>
        </p:nvSpPr>
        <p:spPr/>
        <p:txBody>
          <a:bodyPr/>
          <a:lstStyle/>
          <a:p>
            <a:r>
              <a:rPr lang="ru-RU" smtClean="0"/>
              <a:t>Сенина Н.А. Нарушевич А.Г.</a:t>
            </a:r>
          </a:p>
        </p:txBody>
      </p:sp>
      <p:pic>
        <p:nvPicPr>
          <p:cNvPr id="17410" name="Picture 2"/>
          <p:cNvPicPr>
            <a:picLocks noGrp="1" noChangeAspect="1" noChangeArrowheads="1"/>
          </p:cNvPicPr>
          <p:nvPr>
            <p:ph idx="1"/>
          </p:nvPr>
        </p:nvPicPr>
        <p:blipFill>
          <a:blip r:embed="rId2"/>
          <a:srcRect/>
          <a:stretch>
            <a:fillRect/>
          </a:stretch>
        </p:blipFill>
        <p:spPr>
          <a:xfrm>
            <a:off x="611188" y="1341438"/>
            <a:ext cx="7777162" cy="4784725"/>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p:nvPr>
        </p:nvSpPr>
        <p:spPr/>
        <p:txBody>
          <a:bodyPr/>
          <a:lstStyle/>
          <a:p>
            <a:r>
              <a:rPr lang="ru-RU" smtClean="0"/>
              <a:t>Проще говоря, проблема - это</a:t>
            </a:r>
          </a:p>
        </p:txBody>
      </p:sp>
      <p:sp>
        <p:nvSpPr>
          <p:cNvPr id="18434" name="Объект 2"/>
          <p:cNvSpPr>
            <a:spLocks noGrp="1"/>
          </p:cNvSpPr>
          <p:nvPr>
            <p:ph idx="1"/>
          </p:nvPr>
        </p:nvSpPr>
        <p:spPr/>
        <p:txBody>
          <a:bodyPr/>
          <a:lstStyle/>
          <a:p>
            <a:pPr marL="0" indent="0">
              <a:buFont typeface="Arial" charset="0"/>
              <a:buNone/>
            </a:pPr>
            <a:r>
              <a:rPr lang="ru-RU" sz="4400" smtClean="0"/>
              <a:t>абстрактное представление содержания текста, рассматриваемого в аспекте своей общественной, нравственно</a:t>
            </a:r>
            <a:r>
              <a:rPr lang="ru-RU" sz="4400" smtClean="0">
                <a:latin typeface="Arial" charset="0"/>
              </a:rPr>
              <a:t>-</a:t>
            </a:r>
            <a:r>
              <a:rPr lang="ru-RU" sz="4400" smtClean="0"/>
              <a:t>этической  или философской значимости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dirty="0" smtClean="0"/>
              <a:t>Два пути формулирования проблемы</a:t>
            </a:r>
            <a:endParaRPr lang="ru-RU" dirty="0"/>
          </a:p>
        </p:txBody>
      </p:sp>
      <p:sp>
        <p:nvSpPr>
          <p:cNvPr id="19458" name="Текст 2"/>
          <p:cNvSpPr>
            <a:spLocks noGrp="1"/>
          </p:cNvSpPr>
          <p:nvPr>
            <p:ph type="body" idx="1"/>
          </p:nvPr>
        </p:nvSpPr>
        <p:spPr/>
        <p:txBody>
          <a:bodyPr/>
          <a:lstStyle/>
          <a:p>
            <a:r>
              <a:rPr lang="ru-RU" smtClean="0"/>
              <a:t>Дедуктивный</a:t>
            </a:r>
          </a:p>
        </p:txBody>
      </p:sp>
      <p:sp>
        <p:nvSpPr>
          <p:cNvPr id="19459" name="Объект 3"/>
          <p:cNvSpPr>
            <a:spLocks noGrp="1"/>
          </p:cNvSpPr>
          <p:nvPr>
            <p:ph sz="half" idx="2"/>
          </p:nvPr>
        </p:nvSpPr>
        <p:spPr/>
        <p:txBody>
          <a:bodyPr/>
          <a:lstStyle/>
          <a:p>
            <a:pPr marL="0" indent="0">
              <a:buFont typeface="Arial" charset="0"/>
              <a:buNone/>
            </a:pPr>
            <a:r>
              <a:rPr lang="ru-RU" smtClean="0"/>
              <a:t>Уместен в случае , если текст представляет собой текст (или фрагмент текста) публицистического стиля.</a:t>
            </a:r>
          </a:p>
        </p:txBody>
      </p:sp>
      <p:sp>
        <p:nvSpPr>
          <p:cNvPr id="19460" name="Текст 4"/>
          <p:cNvSpPr>
            <a:spLocks noGrp="1"/>
          </p:cNvSpPr>
          <p:nvPr>
            <p:ph type="body" sz="quarter" idx="3"/>
          </p:nvPr>
        </p:nvSpPr>
        <p:spPr/>
        <p:txBody>
          <a:bodyPr/>
          <a:lstStyle/>
          <a:p>
            <a:r>
              <a:rPr lang="ru-RU" smtClean="0"/>
              <a:t>Индуктивный</a:t>
            </a:r>
          </a:p>
        </p:txBody>
      </p:sp>
      <p:sp>
        <p:nvSpPr>
          <p:cNvPr id="19461" name="Объект 5"/>
          <p:cNvSpPr>
            <a:spLocks noGrp="1"/>
          </p:cNvSpPr>
          <p:nvPr>
            <p:ph sz="quarter" idx="4"/>
          </p:nvPr>
        </p:nvSpPr>
        <p:spPr/>
        <p:txBody>
          <a:bodyPr/>
          <a:lstStyle/>
          <a:p>
            <a:pPr marL="0" indent="0">
              <a:buFont typeface="Arial" charset="0"/>
              <a:buNone/>
            </a:pPr>
            <a:r>
              <a:rPr lang="ru-RU" smtClean="0"/>
              <a:t>Уместен в случае, если текст представляет собой текст (или фрагмент текста) художественного стиля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p:txBody>
          <a:bodyPr/>
          <a:lstStyle/>
          <a:p>
            <a:r>
              <a:rPr lang="ru-RU" smtClean="0"/>
              <a:t>Почему?</a:t>
            </a:r>
          </a:p>
        </p:txBody>
      </p:sp>
      <p:sp>
        <p:nvSpPr>
          <p:cNvPr id="3" name="Объект 2"/>
          <p:cNvSpPr>
            <a:spLocks noGrp="1"/>
          </p:cNvSpPr>
          <p:nvPr>
            <p:ph sz="half" idx="1"/>
          </p:nvPr>
        </p:nvSpPr>
        <p:spPr>
          <a:xfrm>
            <a:off x="457200" y="1600200"/>
            <a:ext cx="3467100" cy="4525963"/>
          </a:xfrm>
        </p:spPr>
        <p:txBody>
          <a:bodyPr>
            <a:normAutofit/>
          </a:bodyPr>
          <a:lstStyle/>
          <a:p>
            <a:pPr marL="0" indent="0" algn="ctr">
              <a:lnSpc>
                <a:spcPct val="90000"/>
              </a:lnSpc>
              <a:buFont typeface="Arial" charset="0"/>
              <a:buNone/>
            </a:pPr>
            <a:r>
              <a:rPr lang="ru-RU" b="1" smtClean="0"/>
              <a:t>Тексты  публицистического стиля</a:t>
            </a:r>
            <a:r>
              <a:rPr lang="ru-RU" smtClean="0"/>
              <a:t> всегда имеют прямо выраженную авторскую позицию и, по своему определению, исключают многозначность трактовок </a:t>
            </a:r>
          </a:p>
        </p:txBody>
      </p:sp>
      <p:sp>
        <p:nvSpPr>
          <p:cNvPr id="4" name="Объект 3"/>
          <p:cNvSpPr>
            <a:spLocks noGrp="1"/>
          </p:cNvSpPr>
          <p:nvPr>
            <p:ph sz="half" idx="2"/>
          </p:nvPr>
        </p:nvSpPr>
        <p:spPr>
          <a:xfrm>
            <a:off x="4643438" y="1628775"/>
            <a:ext cx="4038600" cy="4525963"/>
          </a:xfrm>
        </p:spPr>
        <p:txBody>
          <a:bodyPr>
            <a:normAutofit/>
          </a:bodyPr>
          <a:lstStyle/>
          <a:p>
            <a:pPr marL="0" indent="0" algn="ctr">
              <a:lnSpc>
                <a:spcPct val="90000"/>
              </a:lnSpc>
              <a:buFont typeface="Arial" charset="0"/>
              <a:buNone/>
            </a:pPr>
            <a:r>
              <a:rPr lang="ru-RU" b="1" smtClean="0"/>
              <a:t>Тексты </a:t>
            </a:r>
          </a:p>
          <a:p>
            <a:pPr marL="0" indent="0" algn="ctr">
              <a:lnSpc>
                <a:spcPct val="90000"/>
              </a:lnSpc>
              <a:buFont typeface="Arial" charset="0"/>
              <a:buNone/>
            </a:pPr>
            <a:r>
              <a:rPr lang="ru-RU" b="1" smtClean="0"/>
              <a:t>художественного стиля</a:t>
            </a:r>
            <a:r>
              <a:rPr lang="ru-RU" smtClean="0"/>
              <a:t> не имеют прямо выраженной авторской позиции , принципиально многозначны (полисемантичны) и допускают вариативность интерпретации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p:txBody>
          <a:bodyPr/>
          <a:lstStyle/>
          <a:p>
            <a:r>
              <a:rPr lang="ru-RU" smtClean="0"/>
              <a:t>Отсюда </a:t>
            </a:r>
          </a:p>
        </p:txBody>
      </p:sp>
      <p:sp>
        <p:nvSpPr>
          <p:cNvPr id="21506" name="Текст 2"/>
          <p:cNvSpPr>
            <a:spLocks noGrp="1"/>
          </p:cNvSpPr>
          <p:nvPr>
            <p:ph type="body" idx="1"/>
          </p:nvPr>
        </p:nvSpPr>
        <p:spPr/>
        <p:txBody>
          <a:bodyPr/>
          <a:lstStyle/>
          <a:p>
            <a:r>
              <a:rPr lang="ru-RU" smtClean="0"/>
              <a:t>Дедуктивный</a:t>
            </a:r>
          </a:p>
        </p:txBody>
      </p:sp>
      <p:sp>
        <p:nvSpPr>
          <p:cNvPr id="21507" name="Объект 3"/>
          <p:cNvSpPr>
            <a:spLocks noGrp="1"/>
          </p:cNvSpPr>
          <p:nvPr>
            <p:ph sz="half" idx="2"/>
          </p:nvPr>
        </p:nvSpPr>
        <p:spPr/>
        <p:txBody>
          <a:bodyPr/>
          <a:lstStyle/>
          <a:p>
            <a:pPr marL="0" indent="0">
              <a:buFont typeface="Arial" charset="0"/>
              <a:buNone/>
            </a:pPr>
            <a:r>
              <a:rPr lang="ru-RU" smtClean="0"/>
              <a:t>Имея прямо выраженную авторскую позицию, мы, идя обратным путём от неё, можем сформулировать проблему и рассмотреть , как автор подходит к её разрешению в виде главной мысли текста</a:t>
            </a:r>
          </a:p>
          <a:p>
            <a:pPr marL="0" indent="0">
              <a:buFont typeface="Arial" charset="0"/>
              <a:buNone/>
            </a:pPr>
            <a:r>
              <a:rPr lang="ru-RU" b="1" smtClean="0"/>
              <a:t>(к проблеме идём от идеи</a:t>
            </a:r>
            <a:r>
              <a:rPr lang="ru-RU" smtClean="0"/>
              <a:t>).</a:t>
            </a:r>
          </a:p>
        </p:txBody>
      </p:sp>
      <p:sp>
        <p:nvSpPr>
          <p:cNvPr id="21508" name="Текст 4"/>
          <p:cNvSpPr>
            <a:spLocks noGrp="1"/>
          </p:cNvSpPr>
          <p:nvPr>
            <p:ph type="body" sz="quarter" idx="3"/>
          </p:nvPr>
        </p:nvSpPr>
        <p:spPr/>
        <p:txBody>
          <a:bodyPr/>
          <a:lstStyle/>
          <a:p>
            <a:r>
              <a:rPr lang="ru-RU" smtClean="0"/>
              <a:t>Индуктивный</a:t>
            </a:r>
          </a:p>
        </p:txBody>
      </p:sp>
      <p:sp>
        <p:nvSpPr>
          <p:cNvPr id="21509" name="Объект 5"/>
          <p:cNvSpPr>
            <a:spLocks noGrp="1"/>
          </p:cNvSpPr>
          <p:nvPr>
            <p:ph sz="quarter" idx="4"/>
          </p:nvPr>
        </p:nvSpPr>
        <p:spPr/>
        <p:txBody>
          <a:bodyPr/>
          <a:lstStyle/>
          <a:p>
            <a:pPr marL="0" indent="0">
              <a:buFont typeface="Arial" charset="0"/>
              <a:buNone/>
            </a:pPr>
            <a:r>
              <a:rPr lang="ru-RU" smtClean="0"/>
              <a:t>Не имея прямо выраженной авторской позиции, мы должны тем не менее, прибегая к анализу текста , её сами сформулировать, и в этом случае она будет лишь заключительным этапом нашего рассуждения</a:t>
            </a:r>
          </a:p>
          <a:p>
            <a:pPr marL="0" indent="0">
              <a:buFont typeface="Arial" charset="0"/>
              <a:buNone/>
            </a:pPr>
            <a:r>
              <a:rPr lang="ru-RU" b="1" smtClean="0"/>
              <a:t>(к проблеме идём от темы</a:t>
            </a:r>
            <a:r>
              <a:rPr lang="ru-RU" smtClean="0"/>
              <a:t>)</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1152</Words>
  <Application>Microsoft Office PowerPoint</Application>
  <PresentationFormat>Экран (4:3)</PresentationFormat>
  <Paragraphs>68</Paragraphs>
  <Slides>21</Slides>
  <Notes>0</Notes>
  <HiddenSlides>0</HiddenSlides>
  <MMClips>0</MMClips>
  <ScaleCrop>false</ScaleCrop>
  <HeadingPairs>
    <vt:vector size="6" baseType="variant">
      <vt:variant>
        <vt:lpstr>Использованные шрифты</vt:lpstr>
      </vt:variant>
      <vt:variant>
        <vt:i4>4</vt:i4>
      </vt:variant>
      <vt:variant>
        <vt:lpstr>Шаблон оформления</vt:lpstr>
      </vt:variant>
      <vt:variant>
        <vt:i4>1</vt:i4>
      </vt:variant>
      <vt:variant>
        <vt:lpstr>Заголовки слайдов</vt:lpstr>
      </vt:variant>
      <vt:variant>
        <vt:i4>21</vt:i4>
      </vt:variant>
    </vt:vector>
  </HeadingPairs>
  <TitlesOfParts>
    <vt:vector size="26" baseType="lpstr">
      <vt:lpstr>Calibri</vt:lpstr>
      <vt:lpstr>Arial</vt:lpstr>
      <vt:lpstr>Times New Roman</vt:lpstr>
      <vt:lpstr>Verdana</vt:lpstr>
      <vt:lpstr>Тема Office</vt:lpstr>
      <vt:lpstr>Алгоритм написания сочинения на ЕГЭ</vt:lpstr>
      <vt:lpstr>Задание № 27</vt:lpstr>
      <vt:lpstr>Самое сложное  при написании сочинения</vt:lpstr>
      <vt:lpstr>Что такое проблема? </vt:lpstr>
      <vt:lpstr>Сенина Н.А. Нарушевич А.Г.</vt:lpstr>
      <vt:lpstr>Проще говоря, проблема - это</vt:lpstr>
      <vt:lpstr>Два пути формулирования проблемы</vt:lpstr>
      <vt:lpstr>Почему?</vt:lpstr>
      <vt:lpstr>Отсюда </vt:lpstr>
      <vt:lpstr>Индуктивный путь(по Н.А. Сениной,  А.Г. Нарушевичу)</vt:lpstr>
      <vt:lpstr>Дедуктивный путь (по Н.А. Сениной,  А.Г. Нарушевичу)</vt:lpstr>
      <vt:lpstr> Наш вариант </vt:lpstr>
      <vt:lpstr>Пример1</vt:lpstr>
      <vt:lpstr>Шаг 1 Что будет главной мыслью текста?</vt:lpstr>
      <vt:lpstr>Шаг 2. На какой вопрос она содержит ответ? </vt:lpstr>
      <vt:lpstr>Шаг 3. Включаю описание данной проблемы в собственное высказывание</vt:lpstr>
      <vt:lpstr>Шаг 4. Нахожу 2 примера и устанавливаю  между ними связь. </vt:lpstr>
      <vt:lpstr>Шаг 5. Нахожу авторскую позицию и  включаю её в свой текст</vt:lpstr>
      <vt:lpstr>Пример 2</vt:lpstr>
      <vt:lpstr>Шаг 1 Что будет главной мыслью текста?</vt:lpstr>
      <vt:lpstr>Задание </vt:lpstr>
    </vt:vector>
  </TitlesOfParts>
  <Company>Дом</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Написание сочинения на ЕГЭ</dc:title>
  <dc:creator>Сергей</dc:creator>
  <cp:lastModifiedBy>SAMSUNG</cp:lastModifiedBy>
  <cp:revision>19</cp:revision>
  <dcterms:created xsi:type="dcterms:W3CDTF">2020-01-13T17:37:22Z</dcterms:created>
  <dcterms:modified xsi:type="dcterms:W3CDTF">2020-01-15T16:37:07Z</dcterms:modified>
</cp:coreProperties>
</file>