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6" r:id="rId4"/>
    <p:sldId id="307" r:id="rId5"/>
    <p:sldId id="346" r:id="rId6"/>
    <p:sldId id="322" r:id="rId7"/>
    <p:sldId id="347" r:id="rId8"/>
    <p:sldId id="348" r:id="rId9"/>
    <p:sldId id="349" r:id="rId10"/>
    <p:sldId id="302" r:id="rId11"/>
    <p:sldId id="340" r:id="rId12"/>
    <p:sldId id="336" r:id="rId13"/>
    <p:sldId id="304" r:id="rId14"/>
    <p:sldId id="342" r:id="rId15"/>
    <p:sldId id="343" r:id="rId16"/>
    <p:sldId id="390" r:id="rId17"/>
    <p:sldId id="377" r:id="rId18"/>
    <p:sldId id="378" r:id="rId19"/>
    <p:sldId id="344" r:id="rId20"/>
    <p:sldId id="345" r:id="rId21"/>
    <p:sldId id="351" r:id="rId22"/>
    <p:sldId id="370" r:id="rId23"/>
    <p:sldId id="372" r:id="rId24"/>
    <p:sldId id="373" r:id="rId25"/>
    <p:sldId id="352" r:id="rId26"/>
    <p:sldId id="371" r:id="rId27"/>
    <p:sldId id="353" r:id="rId28"/>
    <p:sldId id="376" r:id="rId29"/>
    <p:sldId id="374" r:id="rId30"/>
    <p:sldId id="375" r:id="rId31"/>
    <p:sldId id="354" r:id="rId32"/>
    <p:sldId id="379" r:id="rId33"/>
    <p:sldId id="355" r:id="rId34"/>
    <p:sldId id="356" r:id="rId35"/>
    <p:sldId id="380" r:id="rId36"/>
    <p:sldId id="389" r:id="rId37"/>
    <p:sldId id="358" r:id="rId38"/>
    <p:sldId id="381" r:id="rId39"/>
    <p:sldId id="359" r:id="rId40"/>
    <p:sldId id="391" r:id="rId41"/>
    <p:sldId id="385" r:id="rId42"/>
    <p:sldId id="383" r:id="rId43"/>
    <p:sldId id="360" r:id="rId44"/>
    <p:sldId id="362" r:id="rId45"/>
    <p:sldId id="363" r:id="rId46"/>
    <p:sldId id="313" r:id="rId47"/>
    <p:sldId id="332" r:id="rId48"/>
    <p:sldId id="333" r:id="rId49"/>
    <p:sldId id="392" r:id="rId50"/>
    <p:sldId id="334" r:id="rId51"/>
    <p:sldId id="386" r:id="rId52"/>
    <p:sldId id="320" r:id="rId53"/>
    <p:sldId id="387" r:id="rId54"/>
    <p:sldId id="388" r:id="rId55"/>
    <p:sldId id="366" r:id="rId56"/>
    <p:sldId id="393" r:id="rId57"/>
    <p:sldId id="311" r:id="rId58"/>
    <p:sldId id="395" r:id="rId59"/>
    <p:sldId id="277" r:id="rId60"/>
    <p:sldId id="367" r:id="rId61"/>
    <p:sldId id="368" r:id="rId62"/>
    <p:sldId id="369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ov2tDg2cz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pisa18/pisa2018_fl.html" TargetMode="External"/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mosmetod.ru/metodicheskoe-prostranstvo/srednyaya-i-starshaya-shkola/ekonomika/metodicheskie-materialy/zadaniya-pisa-po-predmetam-obshchestvoznanie-istoriya-pravo-ekonomika.html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-ege.sdamgia.ru/?redir" TargetMode="External"/><Relationship Id="rId2" Type="http://schemas.openxmlformats.org/officeDocument/2006/relationships/hyperlink" Target="https://fipi.ru/oge/otkrytyy-bank-zadaniy-o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476672"/>
            <a:ext cx="72728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Средства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формирования функциональной грамотности на уроках обществознания </a:t>
            </a:r>
            <a:endParaRPr lang="ru-RU" sz="4400" dirty="0">
              <a:solidFill>
                <a:srgbClr val="0070C0"/>
              </a:solidFill>
            </a:endParaRPr>
          </a:p>
          <a:p>
            <a:pPr indent="540385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494116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Аппазова Т.А., учитель истории </a:t>
            </a:r>
            <a:r>
              <a:rPr lang="ru-RU" sz="2000" b="1" dirty="0" err="1" smtClean="0">
                <a:solidFill>
                  <a:schemeClr val="bg1"/>
                </a:solidFill>
              </a:rPr>
              <a:t>МБОу</a:t>
            </a:r>
            <a:r>
              <a:rPr lang="ru-RU" sz="2000" b="1" dirty="0" smtClean="0">
                <a:solidFill>
                  <a:schemeClr val="bg1"/>
                </a:solidFill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</a:rPr>
              <a:t>Денисовская</a:t>
            </a:r>
            <a:r>
              <a:rPr lang="ru-RU" sz="2000" b="1" dirty="0" smtClean="0">
                <a:solidFill>
                  <a:schemeClr val="bg1"/>
                </a:solidFill>
              </a:rPr>
              <a:t> школа»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8284640" cy="43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базовым уровнем для формирования навыков чтения и письма;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 на решение бытовых проблем;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обнаруживается в конкретных обстоятельствах и характеризует человека в определенной ситуации;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связана с решением стандартных, стереотипных задач.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Международное исследование PISA (</a:t>
            </a:r>
            <a:r>
              <a:rPr lang="en-US" sz="2800" b="1" dirty="0" err="1">
                <a:solidFill>
                  <a:srgbClr val="0070C0"/>
                </a:solidFill>
              </a:rPr>
              <a:t>Programme</a:t>
            </a:r>
            <a:r>
              <a:rPr lang="en-US" sz="2800" b="1" dirty="0">
                <a:solidFill>
                  <a:srgbClr val="0070C0"/>
                </a:solidFill>
              </a:rPr>
              <a:t> for International Student Assessment</a:t>
            </a:r>
            <a:r>
              <a:rPr lang="ru-RU" sz="2800" b="1" dirty="0">
                <a:solidFill>
                  <a:srgbClr val="0070C0"/>
                </a:solidFill>
              </a:rPr>
              <a:t>) представляет функциональную грамотность в виде следующих составляющих: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Общая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Информационная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Коммуникативная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Бытовая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Правовая и общественно-политическая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Грамотность при овладении ин. языками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Грамотность поведения в ЧС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Компьютерная</a:t>
            </a:r>
          </a:p>
        </p:txBody>
      </p:sp>
    </p:spTree>
    <p:extLst>
      <p:ext uri="{BB962C8B-B14F-4D97-AF65-F5344CB8AC3E}">
        <p14:creationId xmlns:p14="http://schemas.microsoft.com/office/powerpoint/2010/main" val="55197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201"/>
          <a:stretch/>
        </p:blipFill>
        <p:spPr>
          <a:xfrm>
            <a:off x="1043608" y="1412776"/>
            <a:ext cx="7494132" cy="3915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926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Составляющие функциональной грамотности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4016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428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75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Читательская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75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тексты, размышлять о них и заниматься чтением для того, чтобы достигать своих целей.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75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научиться находить, извлекать нужную информацию, интерпретировать и интегрировать ее, осмысливать и оценивать содержание текста, использовать полученную информацию.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7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49256"/>
            <a:ext cx="8064896" cy="973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8136904" cy="40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7" y="1090219"/>
            <a:ext cx="8112286" cy="46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Наиболее распространенные методы и приемы проверки читательской грамотности:</a:t>
            </a:r>
          </a:p>
          <a:p>
            <a:pPr indent="450215" algn="ctr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Задания «множественного выбора»: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выбор правильного ответа из предложенных вариантов; определение вариантов утверждений, соответствующих/не соответствующих содержанию текста/не имеющих отношения к тексту; установление истинности/ложности информации по отношению к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содержанию текста.</a:t>
            </a:r>
          </a:p>
          <a:p>
            <a:pPr algn="just">
              <a:spcAft>
                <a:spcPts val="0"/>
              </a:spcAft>
            </a:pPr>
            <a:endParaRPr lang="ru-RU" sz="2400" dirty="0"/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Задания «на соотнесение»: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нахождение соответствия между вопросами, названиями, утверждениями, пунктами плана, картинками, знаками, схемами, диаграммами и частями текста (короткими текстами); нахождение соответствующих содержанию текста слов,  выражений, предложений,  картинок, схем и т. п.;</a:t>
            </a:r>
          </a:p>
          <a:p>
            <a:pPr algn="just">
              <a:spcAft>
                <a:spcPts val="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99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369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Наиболее распространенные методы и приемы проверки читательской грамотности:</a:t>
            </a:r>
          </a:p>
          <a:p>
            <a:pPr indent="450215" algn="ctr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Задания «на дополнение информации»: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заполнение пропусков в тексте предложениями/несколькими словами / одним   словом; дополнение (завершение) предложений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>
              <a:solidFill>
                <a:prstClr val="white"/>
              </a:solidFill>
            </a:endParaRPr>
          </a:p>
          <a:p>
            <a:pPr lvl="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Задания «на перенос информации»: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заполнение таблиц на основе прочитанного; дополнение таблиц/схем на основе прочитанного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>
              <a:solidFill>
                <a:prstClr val="white"/>
              </a:solidFill>
            </a:endParaRPr>
          </a:p>
          <a:p>
            <a:pPr lvl="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Задания «на восстановление деформированного текста»: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расположение «перепутанных» фрагментов текста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правильной последовательности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ru-RU" sz="2000" dirty="0">
              <a:solidFill>
                <a:prstClr val="white"/>
              </a:solidFill>
            </a:endParaRPr>
          </a:p>
          <a:p>
            <a:pPr algn="just">
              <a:spcAft>
                <a:spcPts val="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181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5431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indent="-6350" algn="ctr">
              <a:lnSpc>
                <a:spcPct val="107000"/>
              </a:lnSpc>
              <a:spcAft>
                <a:spcPts val="590"/>
              </a:spcAft>
            </a:pPr>
            <a:r>
              <a:rPr lang="ru-RU" sz="4400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Сплошные тексты</a:t>
            </a:r>
          </a:p>
          <a:p>
            <a:pPr marL="404495" indent="-342900" algn="just">
              <a:lnSpc>
                <a:spcPct val="90000"/>
              </a:lnSpc>
              <a:spcAft>
                <a:spcPts val="273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 </a:t>
            </a: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Мы вступаем в век, в котором образование, знания, профессиональные навыки будут играть определяющую роль в судьбе человека. Без знаний, кстати сказать, всё усложняющихся, просто нельзя будет работать, приносить пользу… Человек будет вносить новые идеи, думать над тем, над чем не сможет думать машина. А для этого всё больше нужна будет общая интеллигентность человека, его способность создавать новое и, конечно, нравственная ответственность, которую никак не сможет нести машина… на человека ляжет тяжелейшая и сложнейшая задача быть человеком не просто, а человеком науки, человеком, нравственно отвечающим за всё, что происходит в век машин и роботов. Общее образование может создать человека будущего, человека творческого, созидателя всего нового и нравственно отвечающего за всё, что будет создаваться.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4495">
              <a:lnSpc>
                <a:spcPct val="102000"/>
              </a:lnSpc>
              <a:spcAft>
                <a:spcPts val="515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ОГЭ, обществознание.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5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9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Грамотность–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это навыки чтения, письма, счета и работы с документами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Минимальная грамотность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–это способность читать и писать простые сообщения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Функциональная грамотность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ней. В отличие от элементарной грамотности как способности личности читать, понимать, составлять простые короткие тексты и осуществлять простейшие арифметические действия, функциональная грамотность 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Новыйсловарьметодическихтерминовипонятий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теорияипрактикаобученияязыкам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).–М.:ИздательствоИКАР.Э.Г.Азимов,А.Н.Щукин.2009.)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7" y="476673"/>
            <a:ext cx="8112286" cy="720079"/>
          </a:xfrm>
          <a:prstGeom prst="rect">
            <a:avLst/>
          </a:prstGeom>
        </p:spPr>
      </p:pic>
      <p:grpSp>
        <p:nvGrpSpPr>
          <p:cNvPr id="3" name="Group 3462"/>
          <p:cNvGrpSpPr/>
          <p:nvPr/>
        </p:nvGrpSpPr>
        <p:grpSpPr>
          <a:xfrm>
            <a:off x="393382" y="1844824"/>
            <a:ext cx="7707010" cy="4117826"/>
            <a:chOff x="0" y="0"/>
            <a:chExt cx="8357617" cy="5067300"/>
          </a:xfrm>
        </p:grpSpPr>
        <p:pic>
          <p:nvPicPr>
            <p:cNvPr id="4" name="Picture 19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35424" cy="2859024"/>
            </a:xfrm>
            <a:prstGeom prst="rect">
              <a:avLst/>
            </a:prstGeom>
          </p:spPr>
        </p:pic>
        <p:pic>
          <p:nvPicPr>
            <p:cNvPr id="5" name="Picture 19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99688" y="2330196"/>
              <a:ext cx="4757929" cy="2737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718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72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1120" indent="-6350">
              <a:lnSpc>
                <a:spcPct val="103000"/>
              </a:lnSpc>
              <a:spcAft>
                <a:spcPts val="190"/>
              </a:spcAft>
            </a:pP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Извлечение информации</a:t>
            </a:r>
            <a:endParaRPr lang="ru-RU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568952" cy="289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lvl="0" indent="-342900" algn="just" fontAlgn="base">
              <a:lnSpc>
                <a:spcPct val="102000"/>
              </a:lnSpc>
              <a:spcAft>
                <a:spcPts val="495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</a:rPr>
              <a:t>Для иллюстрации какой социальной потребности человека может быть использована данная фотография? Объясните, почему эту потребность относят к социальным. Какие ещё потребности относят к этому виду? (Назовите любые две потребности.) Какова роль потребностей в жизни? Ответ запишите на бланке ответов № 2, указав номер задания</a:t>
            </a:r>
            <a:r>
              <a:rPr lang="ru-RU" sz="2200" b="1" dirty="0" smtClean="0"/>
              <a:t>.</a:t>
            </a:r>
          </a:p>
          <a:p>
            <a:pPr marL="342900" marR="1905" lvl="0" indent="-342900" algn="just" fontAlgn="base">
              <a:lnSpc>
                <a:spcPct val="102000"/>
              </a:lnSpc>
              <a:spcAft>
                <a:spcPts val="495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2200" b="1" u="none" strike="noStrike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ОГЭ, задание №5</a:t>
            </a:r>
            <a:endParaRPr lang="ru-RU" sz="2200" b="1" u="none" strike="noStrike" dirty="0"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gdzotvet.ru/images/obschestvoznanie/ogefoto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876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4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1)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Фотография иллюстрирует потребность в принадлежности к группе (семья).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2) Потому что эта потребность связана с развитием личности и положением человека в обществе.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3) В труде, 4) в общественном признании.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5) Потребности заставляют человека активно действовать, предпринимать меры для обретения желаемого. Все достижения современного общества, все блага, полезные вещи и ценности не существовали бы без возрастающей роли потребностей. </a:t>
            </a:r>
            <a:endParaRPr lang="ru-RU" sz="2200" b="1" dirty="0"/>
          </a:p>
        </p:txBody>
      </p:sp>
      <p:pic>
        <p:nvPicPr>
          <p:cNvPr id="3" name="Picture 2" descr="https://gdzotvet.ru/images/obschestvoznanie/ogefoto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876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9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dzotvet.ru/images/obschestvoznanie/ogefoto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9147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Извлечение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ОГЭ, задание №5</a:t>
            </a:r>
            <a:endParaRPr lang="ru-RU" sz="14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Какой вид экономической деятельности может быть проиллюстрирован с помощью данной фотографии? Объясните, в чём заключается сущность этого вида экономической деятельности. В каких формах может быть организована эта экономическая деятельность? (Укажите любые две формы.) Какое значение для каждого человека имеет защита прав потребителей?</a:t>
            </a:r>
          </a:p>
          <a:p>
            <a:pPr algn="just"/>
            <a:r>
              <a:rPr lang="ru-RU" sz="2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Ответ запишите на бланке ответов № 2, указав номер задания.</a:t>
            </a:r>
            <a:endParaRPr lang="ru-RU" sz="2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dzotvet.ru/images/obschestvoznanie/ogefoto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4221088"/>
            <a:ext cx="39147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522255"/>
            <a:ext cx="841432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Торговля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2) Экономическая сущность торговли заключается в посреднической деятельности по продвижению товаров от производителей к потребителям. 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3) Формы: оптовая и розничная торговля. 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4) Защита прав потребителей служит для защиты населения от халатности и недобросовестности производителей и продавцов, которые зачастую умышленно стараются сбыть товар низкого качества или продать потребителю продукцию с видимыми нарушениями стандартов и нормативов. Она позволяет потребителям в спорной ситуации отстоять свои права.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79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984776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" indent="-6350" algn="ctr">
              <a:lnSpc>
                <a:spcPct val="103000"/>
              </a:lnSpc>
              <a:spcAft>
                <a:spcPts val="190"/>
              </a:spcAft>
            </a:pP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Интеграция </a:t>
            </a:r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информации</a:t>
            </a:r>
          </a:p>
          <a:p>
            <a:pPr marL="66040" indent="-6350" algn="ctr">
              <a:lnSpc>
                <a:spcPct val="103000"/>
              </a:lnSpc>
              <a:spcAft>
                <a:spcPts val="19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ЕГЭ, задание 21-24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62390"/>
            <a:ext cx="835292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495" indent="-342900" algn="just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Приведите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три примера, конкретизирующие авторское суждение о том, что «в ходе длительного развития исторического процесса человек менялся, становился более свободным и получал большую возможность проявлять свои духовные и физические силы, удовлетворять свои потребности». </a:t>
            </a:r>
            <a:endParaRPr lang="ru-RU" sz="2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4495" indent="-342900" algn="just"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(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Покажите возможности человека, его положение в окружающей природной и социальной действительности на разных этапах развития общества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.)</a:t>
            </a:r>
          </a:p>
          <a:p>
            <a:pPr marL="404495" indent="-342900" algn="just">
              <a:lnSpc>
                <a:spcPct val="90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4495" indent="-342900" algn="just">
              <a:lnSpc>
                <a:spcPct val="90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95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91024"/>
            <a:ext cx="82809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Пояснение.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В правильном ответе могут быть приведены примеры: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1.  в первобытном обществе происходит переход от охоты и собирательства к земледелию и скотоводству, это сделало человека менее зависимым от природы, расширило его возможности в удовлетворении своих потребностей.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2.  в ходе своего развития человеческое общество совершенствовало свои познания в области медицины. Так в эпоху традиционного общества без знания физиологии и анатомии внутренних органов эмпирически были найдены воздействующие на них лекарственные растения, что позволило лечить многие болезни, сделать качество жизни людей выше.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3.  с переходом к постиндустриальному обществу в жизнь людей стали широко внедряться массовые технологии (интернет, мобильная связь и так далее), что расширило их коммуникативные возможности, сделало более свободным доступ к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04039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3373"/>
            <a:ext cx="835292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Интерпретация данных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ВПР, 8 класс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2019 г. Всероссийский центр изучения общественного мнения (ВЦИОМ) в рамках реализации федерального проекта «Спорт  — норма жизни» представил данные социологического опроса для определения мотивации населения различных возрастных групп в занятиях физической культурой. Опрошенные ответили на вопрос: «Ради какой цели Вы в первую очередь занимаетесь физкультурой и спортом?»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Результаты опроса (в % от числа отвечавших) представлены в графическом виде.</a:t>
            </a:r>
          </a:p>
        </p:txBody>
      </p:sp>
      <p:pic>
        <p:nvPicPr>
          <p:cNvPr id="8195" name="Picture 3" descr="https://vpr.sdamgia.ru/get_file?id=49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43322"/>
            <a:ext cx="6083140" cy="34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7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Пояснение</a:t>
            </a:r>
            <a:r>
              <a:rPr lang="ru-RU" sz="2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1</a:t>
            </a:r>
            <a:r>
              <a:rPr lang="ru-RU" sz="2200" b="1" dirty="0">
                <a:solidFill>
                  <a:schemeClr val="bg1"/>
                </a:solidFill>
              </a:rPr>
              <a:t>)  одно существенное различие и предположение, например</a:t>
            </a:r>
            <a:r>
              <a:rPr lang="ru-RU" sz="22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  — существенное различие: опрошенные младшего возраста занимаются физкультурой и спортом для того, чтобы сохранить или улучшить фигуру;  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— </a:t>
            </a:r>
            <a:r>
              <a:rPr lang="ru-RU" sz="2200" b="1" dirty="0">
                <a:solidFill>
                  <a:schemeClr val="bg1"/>
                </a:solidFill>
              </a:rPr>
              <a:t>предположение: в этом возрасте всем хочется быть привлекательными, иметь спортивную фигуру, и это кажется более важным, чем просто забота о здоровье</a:t>
            </a:r>
            <a:r>
              <a:rPr lang="ru-RU" sz="22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2</a:t>
            </a:r>
            <a:r>
              <a:rPr lang="ru-RU" sz="2200" b="1" dirty="0">
                <a:solidFill>
                  <a:schemeClr val="bg1"/>
                </a:solidFill>
              </a:rPr>
              <a:t>)  Регулярная физическая активность позволяет нам сохранять молодость и жизненную силу на протяжении всей жизни. Она помогает нам стать более выносливыми, улучшает наше сердечно-сосудистое здоровье и укрепляет нашу мышечную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55323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oc-oge.sdamgia.ru/get_file?id=2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7" y="2373905"/>
            <a:ext cx="4704457" cy="40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-658801"/>
            <a:ext cx="87129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Интерпретация информации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ОГЭ, задание 12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Ученые опросили 23-летних работающих юношей и девушек страны Z. Им задавали вопрос: «Зачем Вы работаете, какова Ваша трудовая мотивация?». Полученные результаты (в % от числа опрошенных) представлены в виде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диаграммы. Сформулируйте по одному выводу: а) о сходстве и б) о различии в позициях групп опрошенных. Выскажите предположение о том, чем объясняется: а) сходство; б) различие.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6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70C0"/>
                </a:solidFill>
                <a:latin typeface="Calibri" panose="020F0502020204030204"/>
              </a:rPr>
              <a:t>Функциональная грамотность 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/>
              </a:rPr>
              <a:t>—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/>
              </a:rPr>
              <a:t>это умение эффективно действовать в нестандартных жизненных ситуациях. Ее можно определить как «повседневную мудрость», способность решать задачи за пределами парты, грамотно строить свою жизнь и не теряться в ней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4143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109082"/>
            <a:ext cx="777686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Пояснение.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1)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Вывод о сходстве: </a:t>
            </a: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Сходство в позициях групп опрошенных заключается в том, что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 как для юношей, так и для девушек главным трудовым мотивом служит материальное благополучие.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2)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Предположение: </a:t>
            </a: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На мой взгляд, это связано с тем, что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основная масса людей именно с этой целью работает, не имея иных источников доходов.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3)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Вывод о различиях: </a:t>
            </a: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Различие в позициях групп опрошенных заключается в следующем: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  девушки в меньшей степени, чем юноши прилагают усилия, чтобы подняться по карьерной лестнице.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4)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Предположение: </a:t>
            </a: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На мой взгляд, это связано с тем, что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многие девушки планируют уход в декретный отпуск и вопрос карьеры для них стоит на третьем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3187306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1520" y="-1324472"/>
            <a:ext cx="8496944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Задания «на соотнесение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»: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ВПР, 8класс, ОГЭ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Установите соответствие между характерными чертами и областями (формами) духовной культуры: к каждому элементу, данному в первом столбце, подберите соответствующий элемент из второго столбца.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ХАРАКТЕРНЫЕ ЧЕРТЫ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А)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  вера в сверхъестественные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силы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строгое выполнение обрядов, ритуалов 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норм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достоверность получаемых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результатов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Г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проведение опытов 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экспериментов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возможность применения полученных знаний в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производстве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ОБЛАСТИ (ФОРМЫ) ДУХОВНОЙ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КУЛЬТУРЫ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наука    2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религия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82894"/>
              </p:ext>
            </p:extLst>
          </p:nvPr>
        </p:nvGraphicFramePr>
        <p:xfrm>
          <a:off x="2195734" y="5446610"/>
          <a:ext cx="4392490" cy="100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3770666469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406109049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367411753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20879344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352796196"/>
                    </a:ext>
                  </a:extLst>
                </a:gridCol>
              </a:tblGrid>
              <a:tr h="5033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99222"/>
                  </a:ext>
                </a:extLst>
              </a:tr>
              <a:tr h="5033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10049"/>
                  </a:ext>
                </a:extLst>
              </a:tr>
            </a:tbl>
          </a:graphicData>
        </a:graphic>
      </p:graphicFrame>
      <p:pic>
        <p:nvPicPr>
          <p:cNvPr id="9230" name="HTMLText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HTMLText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HTMLText6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HTMLText7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HTMLText8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85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1520" y="-1324472"/>
            <a:ext cx="8496944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Задания «на соотнесение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»: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ВПР, 8класс, ОГЭ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Установите соответствие между характерными чертами и областями (формами) духовной культуры: к каждому элементу, данному в первом столбце, подберите соответствующий элемент из второго столбца.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ХАРАКТЕРНЫЕ ЧЕРТЫ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А)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  вера в сверхъестественные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силы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строгое выполнение обрядов, ритуалов 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норм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достоверность получаемых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результатов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Г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проведение опытов 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экспериментов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возможность применения полученных знаний в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производстве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ОБЛАСТИ (ФОРМЫ) ДУХОВНОЙ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КУЛЬТУРЫ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наука    2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)  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религия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06872"/>
              </p:ext>
            </p:extLst>
          </p:nvPr>
        </p:nvGraphicFramePr>
        <p:xfrm>
          <a:off x="2195734" y="5446610"/>
          <a:ext cx="4392490" cy="100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3770666469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406109049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367411753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20879344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352796196"/>
                    </a:ext>
                  </a:extLst>
                </a:gridCol>
              </a:tblGrid>
              <a:tr h="5033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99222"/>
                  </a:ext>
                </a:extLst>
              </a:tr>
              <a:tr h="50336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10049"/>
                  </a:ext>
                </a:extLst>
              </a:tr>
            </a:tbl>
          </a:graphicData>
        </a:graphic>
      </p:graphicFrame>
      <p:pic>
        <p:nvPicPr>
          <p:cNvPr id="10242" name="HTMLText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HTMLText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HTMLText6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HTMLText7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HTMLText8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0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684076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 «на соотнесение»: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760643"/>
            <a:ext cx="86764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Верны ли следующие суждения о культуре?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А.  Культуру можно рассматривать как уровень воспитанности отдельной личности.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Б.  Культура стала для человека второй природой.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1)  верно только 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2)  верно только 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3)  верны оба суждения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4)  оба 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584948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1.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Наука как ____________________ включает ученых с их знаниями и способностями, квалификацией и опытом;  ________________________,  экспериментальное и лабораторное оборудование; методы научного исследования, понятийный аппарат, систему научной информации, а также всю сумму имеющихся знаний, выступающих в качестве предпосылки, средства или результата ____________________________.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Вставьте пропущенные слова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15665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Современное научное знание представлено совокупностью точных, естественных, ___________________ и социальных дисциплин. 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*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Научное знание отличают объективность, системность, логичность, использование _____________        _____________,  теоретичность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4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7015" lvl="0" algn="just" fontAlgn="base">
              <a:buClr>
                <a:srgbClr val="C3260C"/>
              </a:buClr>
              <a:buSzPts val="2350"/>
            </a:pP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4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Наука как самоорганизующаяся система наиболее активно развивается в периоды  _____________.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Современная наука активно взаимодействует с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социально-политическими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институтами, происходит формирование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 _____________________.</a:t>
            </a:r>
          </a:p>
          <a:p>
            <a:pPr lvl="0" algn="just" fontAlgn="base"/>
            <a:r>
              <a:rPr lang="ru-RU" b="1" dirty="0" smtClean="0">
                <a:solidFill>
                  <a:schemeClr val="bg1"/>
                </a:solidFill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.Наука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частью мировой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________________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терминов: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специальный язык   2) научные учреждения    3) культура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4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научные революции  5) система   6) гуманитарные   7) научное производство  8) научное сообщество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01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459173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ответы: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1-5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ru-RU" sz="2800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6;  </a:t>
            </a:r>
            <a:endParaRPr lang="ru-RU" sz="2800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1; </a:t>
            </a:r>
            <a:endParaRPr lang="ru-RU" sz="2800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4; </a:t>
            </a:r>
            <a:endParaRPr lang="ru-RU" sz="2800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8; </a:t>
            </a:r>
            <a:endParaRPr lang="ru-RU" sz="2800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 </a:t>
            </a:r>
            <a:r>
              <a:rPr lang="ru-RU" sz="2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Задание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«на дополнение информации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терминов: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специальный язык   2) научные учреждения    3) культура    4) научные революции  5) система   6) гуманитарные   7) научное производство  8) научное сообщество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134329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85788"/>
              </p:ext>
            </p:extLst>
          </p:nvPr>
        </p:nvGraphicFramePr>
        <p:xfrm>
          <a:off x="1475656" y="1091649"/>
          <a:ext cx="6840760" cy="51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2415545269"/>
                    </a:ext>
                  </a:extLst>
                </a:gridCol>
                <a:gridCol w="4104457">
                  <a:extLst>
                    <a:ext uri="{9D8B030D-6E8A-4147-A177-3AD203B41FA5}">
                      <a16:colId xmlns:a16="http://schemas.microsoft.com/office/drawing/2014/main" val="1105174727"/>
                    </a:ext>
                  </a:extLst>
                </a:gridCol>
              </a:tblGrid>
              <a:tr h="4119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ТЕРМИНЫ</a:t>
                      </a:r>
                      <a:endParaRPr lang="ru-RU" sz="1800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ОПРЕДЕЛЕНИЯ</a:t>
                      </a:r>
                      <a:endParaRPr lang="ru-RU" sz="1800" dirty="0"/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1322367753"/>
                  </a:ext>
                </a:extLst>
              </a:tr>
              <a:tr h="51482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Личность</a:t>
                      </a:r>
                      <a:endParaRPr lang="ru-RU" sz="1200" b="1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3938679132"/>
                  </a:ext>
                </a:extLst>
              </a:tr>
              <a:tr h="926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Индивид</a:t>
                      </a:r>
                      <a:endParaRPr lang="ru-RU" sz="1200" b="1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отдельный представитель человеческого рода (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sapiens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человек разумный), отличающийся от других биологическими признаками – внешностью, ростом, весом и т.п.</a:t>
                      </a:r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2437760275"/>
                  </a:ext>
                </a:extLst>
              </a:tr>
              <a:tr h="720657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яркое, неповторимое своеобразие биологического и социального в человеке; своеобразие психики и личности человека.</a:t>
                      </a:r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393519252"/>
                  </a:ext>
                </a:extLst>
              </a:tr>
              <a:tr h="926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Мировоззрение</a:t>
                      </a:r>
                      <a:endParaRPr lang="ru-RU" sz="1200" b="1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система взглядов человека на мир и его место в мире; совокупность взглядов, оценок, принципов и образных представлений, определяющих общее видение, понимание мира, места человека в этом мире.</a:t>
                      </a:r>
                      <a:endParaRPr lang="ru-RU" sz="1200" dirty="0"/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3229937665"/>
                  </a:ext>
                </a:extLst>
              </a:tr>
              <a:tr h="30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Потребность человека</a:t>
                      </a:r>
                      <a:endParaRPr lang="ru-RU" sz="1200" b="1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366972515"/>
                  </a:ext>
                </a:extLst>
              </a:tr>
              <a:tr h="92439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индивидуальные особенности личности, являющиеся субъективными условиями успешного осуществления определённого рода деятельности; качества личности, определяющие успех в какой-либо сфере деятельности</a:t>
                      </a:r>
                      <a:endParaRPr lang="ru-RU" sz="1200" dirty="0"/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934227203"/>
                  </a:ext>
                </a:extLst>
              </a:tr>
              <a:tr h="41190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828" marB="458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828" marB="45828"/>
                </a:tc>
                <a:extLst>
                  <a:ext uri="{0D108BD9-81ED-4DB2-BD59-A6C34878D82A}">
                    <a16:rowId xmlns:a16="http://schemas.microsoft.com/office/drawing/2014/main" val="173340608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6064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на дополнение информации по теме «Личность»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7851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1682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вторым по значимости компонентом функциональной грамотности.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способность использовать математику, чтобы помочь решить реальные проблемы, включает также способность понимать «язык» математики. 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Решение задач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(уроки обществознания , темы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Семейный бюджет», «Банк и банковская система», «Потребление: сбережения и кредиты» 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Вы </a:t>
            </a:r>
            <a:r>
              <a:rPr lang="ru-RU" sz="2400" b="1" dirty="0">
                <a:solidFill>
                  <a:schemeClr val="bg1"/>
                </a:solidFill>
              </a:rPr>
              <a:t>накопили немного денег (подарки на день </a:t>
            </a:r>
            <a:r>
              <a:rPr lang="ru-RU" sz="2400" b="1" dirty="0" smtClean="0">
                <a:solidFill>
                  <a:schemeClr val="bg1"/>
                </a:solidFill>
              </a:rPr>
              <a:t>рождения </a:t>
            </a:r>
            <a:r>
              <a:rPr lang="ru-RU" sz="2400" b="1" dirty="0">
                <a:solidFill>
                  <a:schemeClr val="bg1"/>
                </a:solidFill>
              </a:rPr>
              <a:t>от родителей и родственников) и решили открыть депозит в банке, чтобы накопить на новенький смартфон. </a:t>
            </a:r>
            <a:r>
              <a:rPr lang="ru-RU" sz="2400" b="1" dirty="0" smtClean="0">
                <a:solidFill>
                  <a:schemeClr val="bg1"/>
                </a:solidFill>
              </a:rPr>
              <a:t>«РНКБ» </a:t>
            </a:r>
            <a:r>
              <a:rPr lang="ru-RU" sz="2400" b="1" dirty="0">
                <a:solidFill>
                  <a:schemeClr val="bg1"/>
                </a:solidFill>
              </a:rPr>
              <a:t>начисляет на срочный вклад (на 3 года) </a:t>
            </a:r>
            <a:r>
              <a:rPr lang="ru-RU" sz="2400" b="1" dirty="0" smtClean="0">
                <a:solidFill>
                  <a:schemeClr val="bg1"/>
                </a:solidFill>
              </a:rPr>
              <a:t>7,1 </a:t>
            </a:r>
            <a:r>
              <a:rPr lang="ru-RU" sz="2400" b="1" dirty="0">
                <a:solidFill>
                  <a:schemeClr val="bg1"/>
                </a:solidFill>
              </a:rPr>
              <a:t>% годовых. Вы положили на счет 5000 рублей.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Какая </a:t>
            </a:r>
            <a:r>
              <a:rPr lang="ru-RU" sz="2400" b="1" dirty="0">
                <a:solidFill>
                  <a:schemeClr val="bg1"/>
                </a:solidFill>
              </a:rPr>
              <a:t>сумма будет на этом счете через год, если никаких операций со счетом проводиться не будет?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88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использовать естественнонаучные знания для выделения в реальных ситуациях проблем, которые могут быть исследованы и решены с помощью научных методов, для получения выводов, основанных на наблюдениях и экспериментах. 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4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Под функциональной грамотностью понимают </a:t>
            </a:r>
            <a:r>
              <a:rPr lang="ru-RU" sz="3200" b="1" dirty="0">
                <a:solidFill>
                  <a:schemeClr val="bg1"/>
                </a:solidFill>
              </a:rPr>
              <a:t>результат овладения учащимися системой предметных ключевых компетенций, позволяющих эффективно применять усвоенные знания в практической ситуации, способность вступать в отношения с внешней средой и максимально быстро адаптироваться и функционировать в ней. </a:t>
            </a:r>
          </a:p>
        </p:txBody>
      </p:sp>
    </p:spTree>
    <p:extLst>
      <p:ext uri="{BB962C8B-B14F-4D97-AF65-F5344CB8AC3E}">
        <p14:creationId xmlns:p14="http://schemas.microsoft.com/office/powerpoint/2010/main" val="3585487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epresentation.ru/img/tmb/4/307912/8f07d7c8a855bd2521e8ad226d6163c3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b="13210"/>
          <a:stretch/>
        </p:blipFill>
        <p:spPr bwMode="auto">
          <a:xfrm>
            <a:off x="828861" y="908720"/>
            <a:ext cx="708904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25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-1724274"/>
            <a:ext cx="875088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      Это реальные </a:t>
            </a:r>
            <a:r>
              <a:rPr lang="ru-RU" b="1" dirty="0">
                <a:solidFill>
                  <a:schemeClr val="bg1"/>
                </a:solidFill>
              </a:rPr>
              <a:t>ситуации, </a:t>
            </a:r>
            <a:r>
              <a:rPr lang="ru-RU" b="1" dirty="0" smtClean="0">
                <a:solidFill>
                  <a:schemeClr val="bg1"/>
                </a:solidFill>
              </a:rPr>
              <a:t>которые связаны </a:t>
            </a:r>
            <a:r>
              <a:rPr lang="ru-RU" b="1" dirty="0">
                <a:solidFill>
                  <a:schemeClr val="bg1"/>
                </a:solidFill>
              </a:rPr>
              <a:t>с актуальными проблемами, </a:t>
            </a:r>
            <a:r>
              <a:rPr lang="ru-RU" b="1" dirty="0" smtClean="0">
                <a:solidFill>
                  <a:schemeClr val="bg1"/>
                </a:solidFill>
              </a:rPr>
              <a:t> возникающими </a:t>
            </a: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жизни каждого </a:t>
            </a:r>
            <a:r>
              <a:rPr lang="ru-RU" b="1" dirty="0" smtClean="0">
                <a:solidFill>
                  <a:schemeClr val="bg1"/>
                </a:solidFill>
              </a:rPr>
              <a:t>человека. Например, </a:t>
            </a:r>
            <a:r>
              <a:rPr lang="ru-RU" b="1" dirty="0">
                <a:solidFill>
                  <a:schemeClr val="bg1"/>
                </a:solidFill>
              </a:rPr>
              <a:t>осмысление последствий глобального </a:t>
            </a:r>
            <a:r>
              <a:rPr lang="ru-RU" b="1" dirty="0" smtClean="0">
                <a:solidFill>
                  <a:schemeClr val="bg1"/>
                </a:solidFill>
              </a:rPr>
              <a:t>потепления, других экологических проблем.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2" name="Picture 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52296" cy="29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19" y="3514389"/>
            <a:ext cx="867887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Как Вы думаете: </a:t>
            </a:r>
            <a:endParaRPr kumimoji="0" lang="ru-RU" altLang="ru-RU" sz="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а) какую группу глобальных проблем может</a:t>
            </a: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проиллюстрировать эта фотография; </a:t>
            </a:r>
            <a:endParaRPr kumimoji="0" lang="ru-RU" altLang="ru-RU" sz="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б) что может способствовать решению данной проблемы (назовите одну любую меру)? </a:t>
            </a:r>
          </a:p>
          <a:p>
            <a:pPr lvl="0">
              <a:defRPr/>
            </a:pPr>
            <a:r>
              <a:rPr lang="ru-RU" altLang="ru-RU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</a:rPr>
              <a:t>.  Какие ещё проблемы относят к указанной Вами группе глобальных проблем? (Назовите любые две проблемы.)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53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598811"/>
            <a:ext cx="83529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Пояснение.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  а) экологические проблемы / проблема загрязнения окружающей среды / проблема загрязнения воздуха;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б) установка на предприятиях эффективных очистных сооружений.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2.  Истощение недр, сокращение биологического разнообразия.</a:t>
            </a:r>
          </a:p>
        </p:txBody>
      </p:sp>
    </p:spTree>
    <p:extLst>
      <p:ext uri="{BB962C8B-B14F-4D97-AF65-F5344CB8AC3E}">
        <p14:creationId xmlns:p14="http://schemas.microsoft.com/office/powerpoint/2010/main" val="2881870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0070C0"/>
                </a:solidFill>
                <a:latin typeface="Calibri" panose="020F0502020204030204"/>
              </a:rPr>
              <a:t>   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/>
              </a:rPr>
              <a:t>С 2012 года отдельным направлением оценки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/>
              </a:rPr>
              <a:t>ФГ была  включена   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/>
              </a:rPr>
              <a:t>ф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/>
              </a:rPr>
              <a:t>инансовая грамотность.</a:t>
            </a:r>
          </a:p>
          <a:p>
            <a:pPr algn="just"/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 </a:t>
            </a:r>
            <a:r>
              <a:rPr lang="ru-RU" sz="2800" dirty="0" smtClean="0">
                <a:solidFill>
                  <a:prstClr val="white"/>
                </a:solidFill>
                <a:latin typeface="Calibri" panose="020F0502020204030204"/>
              </a:rPr>
              <a:t>     </a:t>
            </a:r>
          </a:p>
          <a:p>
            <a:pPr algn="just"/>
            <a:r>
              <a:rPr lang="ru-RU" sz="2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/>
              </a:rPr>
              <a:t>Финансовая грамотность- 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/>
              </a:rPr>
              <a:t>это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/>
              </a:rPr>
              <a:t>способность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/>
              </a:rPr>
              <a:t>личности принимать разумные, целесообразные решения, связанные с финансами, в различных ситуациях собственной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/>
              </a:rPr>
              <a:t>жизнедеятельности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/>
              </a:rPr>
              <a:t>;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/>
              </a:rPr>
              <a:t>это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Calibri" panose="020F0502020204030204"/>
              </a:rPr>
              <a:t>способность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/>
              </a:rPr>
              <a:t>и готовность человека продуктивно выполнять различные социально-экономические роли: домохозяина, инвестора, заемщика, налогоплательщика и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/>
              </a:rPr>
              <a:t>т.д</a:t>
            </a:r>
            <a:endParaRPr lang="ru-RU" sz="2800" b="1" dirty="0">
              <a:solidFill>
                <a:schemeClr val="bg1"/>
              </a:solidFill>
              <a:latin typeface="Calibri" panose="020F0502020204030204"/>
            </a:endParaRPr>
          </a:p>
          <a:p>
            <a:pPr lvl="0" algn="just"/>
            <a:endParaRPr lang="ru-RU" sz="28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168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Финансовая </a:t>
            </a:r>
            <a:r>
              <a:rPr lang="ru-RU" sz="2800" b="1" dirty="0">
                <a:solidFill>
                  <a:srgbClr val="0070C0"/>
                </a:solidFill>
              </a:rPr>
              <a:t>грамотность </a:t>
            </a:r>
            <a:r>
              <a:rPr lang="ru-RU" sz="1600" b="1" dirty="0">
                <a:solidFill>
                  <a:prstClr val="black"/>
                </a:solidFill>
              </a:rPr>
              <a:t>ОГЭ, задание 6</a:t>
            </a:r>
            <a:r>
              <a:rPr lang="ru-RU" sz="1600" b="1" dirty="0" smtClean="0">
                <a:solidFill>
                  <a:prstClr val="black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15- летняя Зинаида искала работу , график которой можно было бы   совместить с учёбой в школе . В Интернете она нашла предложение   следующего содержания : « Работа в удобное время . Вышивание картин . 3000    рублей за одну </a:t>
            </a:r>
            <a:r>
              <a:rPr lang="ru-RU" sz="2400" b="1" dirty="0" smtClean="0">
                <a:solidFill>
                  <a:schemeClr val="bg1"/>
                </a:solidFill>
              </a:rPr>
              <a:t>картину.  Для </a:t>
            </a:r>
            <a:r>
              <a:rPr lang="ru-RU" sz="2400" b="1" dirty="0">
                <a:solidFill>
                  <a:schemeClr val="bg1"/>
                </a:solidFill>
              </a:rPr>
              <a:t>получения расходных материалов для первого   заказа Вы должны перечислить 500 рублей на электронный кошелёк   работодателя ! Торопитесь ! Осталось мало вакансий !».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Оцените ситуацию с точки зрения возможности достижения </a:t>
            </a:r>
            <a:r>
              <a:rPr lang="ru-RU" sz="2400" b="1" dirty="0" smtClean="0">
                <a:solidFill>
                  <a:schemeClr val="bg1"/>
                </a:solidFill>
              </a:rPr>
              <a:t>цели   Зинаиды 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Как ей правильно поступить в данной </a:t>
            </a:r>
            <a:r>
              <a:rPr lang="ru-RU" sz="2400" b="1" dirty="0" smtClean="0">
                <a:solidFill>
                  <a:schemeClr val="bg1"/>
                </a:solidFill>
              </a:rPr>
              <a:t>ситуации.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7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r>
              <a:rPr lang="ru-RU" sz="2400" b="1" dirty="0">
                <a:solidFill>
                  <a:srgbClr val="0070C0"/>
                </a:solidFill>
              </a:rPr>
              <a:t>Финансовая грамотность </a:t>
            </a:r>
            <a:r>
              <a:rPr lang="ru-RU" sz="1400" b="1" dirty="0">
                <a:solidFill>
                  <a:prstClr val="black"/>
                </a:solidFill>
              </a:rPr>
              <a:t>ОГЭ, задание 6</a:t>
            </a:r>
            <a:r>
              <a:rPr lang="ru-RU" sz="1400" b="1" dirty="0" smtClean="0">
                <a:solidFill>
                  <a:prstClr val="black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Совершеннолетнему   Роману </a:t>
            </a:r>
            <a:r>
              <a:rPr lang="ru-RU" sz="2400" b="1" dirty="0">
                <a:solidFill>
                  <a:schemeClr val="bg1"/>
                </a:solidFill>
              </a:rPr>
              <a:t>Р . пришло SMS сообщение от </a:t>
            </a:r>
            <a:r>
              <a:rPr lang="ru-RU" sz="2400" b="1" dirty="0" smtClean="0">
                <a:solidFill>
                  <a:schemeClr val="bg1"/>
                </a:solidFill>
              </a:rPr>
              <a:t>неизвестного  абонента </a:t>
            </a:r>
            <a:r>
              <a:rPr lang="ru-RU" sz="2400" b="1" dirty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«Уважаемый </a:t>
            </a:r>
            <a:r>
              <a:rPr lang="ru-RU" sz="2400" b="1" dirty="0">
                <a:solidFill>
                  <a:schemeClr val="bg1"/>
                </a:solidFill>
              </a:rPr>
              <a:t>клиент ! Ваша карта заблокирована , была </a:t>
            </a:r>
            <a:r>
              <a:rPr lang="ru-RU" sz="2400" b="1" dirty="0" smtClean="0">
                <a:solidFill>
                  <a:schemeClr val="bg1"/>
                </a:solidFill>
              </a:rPr>
              <a:t>попытка несанкционированного </a:t>
            </a:r>
            <a:r>
              <a:rPr lang="ru-RU" sz="2400" b="1" dirty="0">
                <a:solidFill>
                  <a:schemeClr val="bg1"/>
                </a:solidFill>
              </a:rPr>
              <a:t>снятия денег . Для возобновления пользования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счётом сообщите по телефону *** данные по Вашей карте : № и PIN код . </a:t>
            </a:r>
            <a:r>
              <a:rPr lang="ru-RU" sz="2400" b="1" dirty="0" smtClean="0">
                <a:solidFill>
                  <a:schemeClr val="bg1"/>
                </a:solidFill>
              </a:rPr>
              <a:t>В  ближайшее </a:t>
            </a:r>
            <a:r>
              <a:rPr lang="ru-RU" sz="2400" b="1" dirty="0">
                <a:solidFill>
                  <a:schemeClr val="bg1"/>
                </a:solidFill>
              </a:rPr>
              <a:t>время вопрос будет решён . Банк Д .».</a:t>
            </a: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В </a:t>
            </a:r>
            <a:r>
              <a:rPr lang="ru-RU" sz="2400" b="1" dirty="0">
                <a:solidFill>
                  <a:schemeClr val="bg1"/>
                </a:solidFill>
              </a:rPr>
              <a:t>чём состоит опасность данной ситуации для личных финансов </a:t>
            </a:r>
            <a:r>
              <a:rPr lang="ru-RU" sz="2400" b="1" dirty="0" smtClean="0">
                <a:solidFill>
                  <a:schemeClr val="bg1"/>
                </a:solidFill>
              </a:rPr>
              <a:t>Романа  Р .?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Как ему правильно поступить в данной ситуации ?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Ответ  запишите </a:t>
            </a:r>
            <a:r>
              <a:rPr lang="ru-RU" sz="2400" b="1" dirty="0">
                <a:solidFill>
                  <a:schemeClr val="bg1"/>
                </a:solidFill>
              </a:rPr>
              <a:t>на бланке ответов № 2, указав номер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96856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848872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75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Глобальные </a:t>
            </a:r>
            <a:r>
              <a:rPr lang="ru-RU" sz="28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8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75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способность критически рассматривать с различных точек зрения проблемы глобального характера и межкультурного взаимодействия;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осознавать,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культурные, религиозные, политические, расовые и иные различия могут оказывать влияние на восприятие, суждения и взгляды людей; вступать в открытое, уважительное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ффективное взаимодействие с другими людьми на основе разделяемого всеми уважения к человеческому достоинству.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6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632848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</a:rPr>
              <a:t>лобальные компетенции можно  </a:t>
            </a:r>
            <a:r>
              <a:rPr lang="ru-RU" sz="2400" b="1" dirty="0">
                <a:solidFill>
                  <a:schemeClr val="bg1"/>
                </a:solidFill>
              </a:rPr>
              <a:t>формировать </a:t>
            </a:r>
            <a:r>
              <a:rPr lang="ru-RU" sz="2400" b="1" dirty="0" smtClean="0">
                <a:solidFill>
                  <a:schemeClr val="bg1"/>
                </a:solidFill>
              </a:rPr>
              <a:t>через </a:t>
            </a:r>
            <a:r>
              <a:rPr lang="ru-RU" sz="2400" b="1" dirty="0">
                <a:solidFill>
                  <a:srgbClr val="0070C0"/>
                </a:solidFill>
              </a:rPr>
              <a:t>ситуационные задачи. </a:t>
            </a:r>
            <a:r>
              <a:rPr lang="ru-RU" sz="2400" b="1" dirty="0" smtClean="0">
                <a:solidFill>
                  <a:schemeClr val="bg1"/>
                </a:solidFill>
              </a:rPr>
              <a:t>Последние для </a:t>
            </a:r>
            <a:r>
              <a:rPr lang="ru-RU" sz="2400" b="1" dirty="0">
                <a:solidFill>
                  <a:schemeClr val="bg1"/>
                </a:solidFill>
              </a:rPr>
              <a:t>учащихся могут выполнять несколько функций: </a:t>
            </a:r>
          </a:p>
          <a:p>
            <a:pPr lvl="0" algn="just" fontAlgn="base"/>
            <a:r>
              <a:rPr lang="ru-RU" sz="2400" b="1" dirty="0" smtClean="0">
                <a:solidFill>
                  <a:schemeClr val="bg1"/>
                </a:solidFill>
              </a:rPr>
              <a:t>   - актуализировать </a:t>
            </a:r>
            <a:r>
              <a:rPr lang="ru-RU" sz="2400" b="1" dirty="0">
                <a:solidFill>
                  <a:schemeClr val="bg1"/>
                </a:solidFill>
              </a:rPr>
              <a:t>развитие отдельных функциональных умений, связанных, например, с освоением социальных ролей члена семьи, горожанина, потребителя и </a:t>
            </a:r>
            <a:r>
              <a:rPr lang="ru-RU" sz="2400" b="1" dirty="0" err="1">
                <a:solidFill>
                  <a:schemeClr val="bg1"/>
                </a:solidFill>
              </a:rPr>
              <a:t>др</a:t>
            </a:r>
            <a:r>
              <a:rPr lang="ru-RU" sz="2400" b="1" dirty="0">
                <a:solidFill>
                  <a:schemeClr val="bg1"/>
                </a:solidFill>
              </a:rPr>
              <a:t>; </a:t>
            </a:r>
          </a:p>
          <a:p>
            <a:pPr lvl="0" algn="just" fontAlgn="base"/>
            <a:r>
              <a:rPr lang="ru-RU" sz="2400" b="1" dirty="0" smtClean="0">
                <a:solidFill>
                  <a:schemeClr val="bg1"/>
                </a:solidFill>
              </a:rPr>
              <a:t>   - формировать </a:t>
            </a:r>
            <a:r>
              <a:rPr lang="ru-RU" sz="2400" b="1" dirty="0">
                <a:solidFill>
                  <a:schemeClr val="bg1"/>
                </a:solidFill>
              </a:rPr>
              <a:t>ключевые компетентности (информационную, коммуникативную).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        Многие ситуационные задачи предусматривают работу с текстами разных видов (справочными, популярными, научными, художественными), обсуждение и анализ которых </a:t>
            </a:r>
            <a:r>
              <a:rPr lang="ru-RU" sz="2400" b="1" dirty="0" smtClean="0">
                <a:solidFill>
                  <a:schemeClr val="bg1"/>
                </a:solidFill>
              </a:rPr>
              <a:t>развивает </a:t>
            </a:r>
            <a:r>
              <a:rPr lang="ru-RU" sz="2400" b="1" dirty="0">
                <a:solidFill>
                  <a:schemeClr val="bg1"/>
                </a:solidFill>
              </a:rPr>
              <a:t>«грамотность чтения». 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ts val="86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endParaRPr lang="ru-RU" sz="24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33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7992888" cy="604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Коллективное благополучие и </a:t>
            </a:r>
            <a:endParaRPr lang="ru-RU" sz="29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9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устойчивое </a:t>
            </a:r>
            <a:r>
              <a:rPr lang="ru-RU" sz="29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развитие</a:t>
            </a:r>
            <a:endParaRPr lang="ru-RU" sz="1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690" algn="ctr">
              <a:lnSpc>
                <a:spcPct val="107000"/>
              </a:lnSpc>
              <a:spcAft>
                <a:spcPts val="185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ОГЭ,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обществознание,23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2000"/>
              </a:lnSpc>
              <a:spcAft>
                <a:spcPts val="51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Документы ООН провозгласили цели в области устойчивого развития: искоренить нищету, обеспечить защиту нашей планеты, повысить качество жизни и улучшить перспективы для всех людей во всём мире. Фактически программа действий ООН в области устойчивого развития отражает стремление преодолеть глобальные проблемы и найти новые, более совершенные способы взаимодействия между обществом и природой, между представителями разных народов и культур.</a:t>
            </a:r>
          </a:p>
          <a:p>
            <a:pPr marL="342900" lvl="0" indent="-342900" fontAlgn="base">
              <a:lnSpc>
                <a:spcPct val="102000"/>
              </a:lnSpc>
              <a:spcAft>
                <a:spcPts val="49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Какие принципы устойчивого развития называют авторы? (Укажите три принципа). </a:t>
            </a:r>
          </a:p>
          <a:p>
            <a:pPr marL="342900" lvl="0" indent="-342900" fontAlgn="base">
              <a:lnSpc>
                <a:spcPct val="102000"/>
              </a:lnSpc>
              <a:spcAft>
                <a:spcPts val="49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Приведите два примера Вашей личной деятельности, которые раскрывают любые два из указанных Вами принципов.</a:t>
            </a:r>
          </a:p>
        </p:txBody>
      </p:sp>
    </p:spTree>
    <p:extLst>
      <p:ext uri="{BB962C8B-B14F-4D97-AF65-F5344CB8AC3E}">
        <p14:creationId xmlns:p14="http://schemas.microsoft.com/office/powerpoint/2010/main" val="745766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YS Text"/>
              </a:rPr>
              <a:t>Ответы на вопросы: </a:t>
            </a:r>
          </a:p>
          <a:p>
            <a:pPr lvl="0"/>
            <a:r>
              <a:rPr lang="ru-RU" sz="22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</a:rPr>
              <a:t>. Какие принципы устойчивого развития называют авторы? (Укажите три принципа). </a:t>
            </a:r>
          </a:p>
          <a:p>
            <a:pPr marL="171450" lvl="0" indent="-1714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искоренить нищету, обеспечить защиту нашей планеты, повысить качество жизни и улучшить перспективы для всех людей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2. Приведите два примера Вашей личной деятельности, которые раскрывают любые два из указанных Вами принципов.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участие  в  экологических акциях, забота о домашнем животном и т.д.;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бережное отношение к использованию воды, электроэнергии  в домашних условиях и пр.</a:t>
            </a:r>
          </a:p>
        </p:txBody>
      </p:sp>
    </p:spTree>
    <p:extLst>
      <p:ext uri="{BB962C8B-B14F-4D97-AF65-F5344CB8AC3E}">
        <p14:creationId xmlns:p14="http://schemas.microsoft.com/office/powerpoint/2010/main" val="42744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13690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Международные сравнительные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исследования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ФГ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Pirls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,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Timss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,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Pisa</a:t>
            </a:r>
            <a:r>
              <a:rPr lang="ru-RU" sz="2300" b="1" dirty="0" smtClean="0">
                <a:solidFill>
                  <a:schemeClr val="bg1"/>
                </a:solidFill>
                <a:latin typeface="Constantia"/>
              </a:rPr>
              <a:t>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(проверка уровня</a:t>
            </a:r>
            <a:r>
              <a:rPr lang="en-US" sz="23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сформированности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функциональной грамотности)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      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PIRLS</a:t>
            </a:r>
            <a:r>
              <a:rPr kumimoji="0" lang="ru-RU" sz="2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–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оценка качества чтения и понимания текста учащимися начальной школы (4класс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       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TIMSS–оценка качества математического и естественнонаучного образования в начальной, основной и средней школе( 4, 8 и 11 классы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         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rPr>
              <a:t>PISA–оценка функциональной грамотности 15-летних учащихся в области математики, чтения и естествознания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700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424936" cy="436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 marR="77470" indent="-6350" algn="just">
              <a:lnSpc>
                <a:spcPct val="98000"/>
              </a:lnSpc>
              <a:spcAft>
                <a:spcPts val="5"/>
              </a:spcAft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Успешно и уважительно взаимодействовать с другими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людьми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(проблемы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миграции, международных конфликтов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83820" marR="77470" indent="-6350" algn="just">
              <a:lnSpc>
                <a:spcPct val="98000"/>
              </a:lnSpc>
              <a:spcAft>
                <a:spcPts val="5"/>
              </a:spcAft>
            </a:pP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98000"/>
              </a:lnSpc>
              <a:spcAft>
                <a:spcPts val="36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Используя обществоведческие знания</a:t>
            </a:r>
            <a:r>
              <a:rPr lang="ru-RU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составьте сложный план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позволяющий раскрыть по существу тему </a:t>
            </a:r>
            <a:r>
              <a:rPr lang="ru-RU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«Межнациональные конфликты и пути их разрешения».</a:t>
            </a:r>
          </a:p>
          <a:p>
            <a:pPr marL="342900" lvl="0" indent="-342900" fontAlgn="base">
              <a:lnSpc>
                <a:spcPct val="98000"/>
              </a:lnSpc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План должен содержать не менее трёх пунктов, непосредственно раскрывающих тему, из которых два или более детализированы в подпунктах.</a:t>
            </a:r>
            <a:endParaRPr lang="ru-RU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53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226819"/>
            <a:ext cx="777686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Сложный план </a:t>
            </a:r>
            <a:r>
              <a:rPr lang="ru-RU" sz="22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«Межнациональные конфликты и пути их разрешения».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  Сущность понятия «межнациональный конфликт»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2.  Причины межнациональных конфликтов: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а)  социально-экономические;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б)  экстерриториальные;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в)  конфессиональные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  Типы межнациональных конфликтов: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а)  государственно- правовые;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б)  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этнодемографические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в)  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этнотерриториальные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4.  Пути разрешения межнациональных конфликтов: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а)  создание эффективно действующих международных организаций;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б)  достижение соглашения на основе взаимных уступок и др.</a:t>
            </a:r>
          </a:p>
        </p:txBody>
      </p:sp>
    </p:spTree>
    <p:extLst>
      <p:ext uri="{BB962C8B-B14F-4D97-AF65-F5344CB8AC3E}">
        <p14:creationId xmlns:p14="http://schemas.microsoft.com/office/powerpoint/2010/main" val="1833360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 </a:t>
            </a:r>
            <a:r>
              <a:rPr lang="ru-RU" sz="32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2021г в оценивание ФГ было введено еще одно направление- креативное мышление.</a:t>
            </a:r>
          </a:p>
          <a:p>
            <a:pPr lvl="0" algn="just"/>
            <a:r>
              <a:rPr lang="ru-RU" sz="32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32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креативным мышлением </a:t>
            </a:r>
            <a:r>
              <a:rPr lang="ru-RU" sz="32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понимают способность к продуктивному творческому </a:t>
            </a:r>
            <a:r>
              <a:rPr lang="ru-RU" sz="32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подходу</a:t>
            </a:r>
            <a:endParaRPr lang="ru-RU" sz="3200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  <a:r>
              <a:rPr lang="ru-RU" sz="32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48938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54studio.ru/wp-content/uploads/9/8/3/983e5411d008487b068f6e05e0de0d4b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" t="29008" r="1145" b="11449"/>
          <a:stretch/>
        </p:blipFill>
        <p:spPr bwMode="auto">
          <a:xfrm>
            <a:off x="323528" y="2132856"/>
            <a:ext cx="8546090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764704"/>
            <a:ext cx="624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Креативное мышление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5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606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Прием «ШЕСТЬ ШЛЯП»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292" name="Picture 4" descr="https://telegra.ph/file/0fc32a83b9bec184caf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688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32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79928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Прием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«Пять почему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позволяет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помощью уточняющих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вопросов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решить задачу.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Например, на  уроке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8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классе по теме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«Семья как малая группа» ребятам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можно предложить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решить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задачу: «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сделать так, чтобы подростки с удовольствием выполняли домашние обязанности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дела. Почему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подростки  с удовольствием не выполнят домашние обязанности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?»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 indent="-228600"/>
            <a:r>
              <a:rPr lang="ru-RU" sz="2000" b="1" dirty="0">
                <a:solidFill>
                  <a:schemeClr val="bg1"/>
                </a:solidFill>
                <a:latin typeface="Wingdings" panose="05000000000000000000" pitchFamily="2" charset="2"/>
              </a:rPr>
              <a:t>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Потому что много времени отнимают учебная деятельность, не хватает времени на домашние дела.</a:t>
            </a:r>
          </a:p>
          <a:p>
            <a:pPr marL="457200" indent="-228600"/>
            <a:r>
              <a:rPr lang="ru-RU" sz="2000" b="1" dirty="0">
                <a:solidFill>
                  <a:schemeClr val="bg1"/>
                </a:solidFill>
                <a:latin typeface="Wingdings" panose="05000000000000000000" pitchFamily="2" charset="2"/>
              </a:rPr>
              <a:t>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Потому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получается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правильно распределять свободное время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много времени уходит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 бесполезные дела.</a:t>
            </a:r>
          </a:p>
          <a:p>
            <a:pPr marL="457200" indent="-228600"/>
            <a:r>
              <a:rPr lang="ru-RU" sz="2000" b="1" dirty="0">
                <a:solidFill>
                  <a:schemeClr val="bg1"/>
                </a:solidFill>
                <a:latin typeface="Wingdings" panose="05000000000000000000" pitchFamily="2" charset="2"/>
              </a:rPr>
              <a:t>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Потому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что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родители требуют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этого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приказном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порядке, что  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демотивирует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228600"/>
            <a:r>
              <a:rPr lang="ru-RU" sz="2000" b="1" dirty="0">
                <a:solidFill>
                  <a:schemeClr val="bg1"/>
                </a:solidFill>
                <a:latin typeface="Wingdings" panose="05000000000000000000" pitchFamily="2" charset="2"/>
              </a:rPr>
              <a:t>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Потому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лень  </a:t>
            </a:r>
          </a:p>
          <a:p>
            <a:pPr marL="457200" indent="-228600"/>
            <a:r>
              <a:rPr lang="ru-RU" sz="2000" b="1" dirty="0" smtClean="0">
                <a:solidFill>
                  <a:schemeClr val="bg1"/>
                </a:solidFill>
                <a:latin typeface="Wingdings" panose="05000000000000000000" pitchFamily="2" charset="2"/>
              </a:rPr>
              <a:t>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Потому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что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есть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плохой пример взрослых в поддержании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чистоты и порядка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доме.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sz="2000" b="1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06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7022932" cy="5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Прием «КЛАСТЕР»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98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Средства формирования функциональной понятийной грамотности на уроках обществознания и истории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chemeClr val="bg1"/>
              </a:solidFill>
              <a:latin typeface="Constant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 Функциональное чтение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2.  Пересказы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3.   Познавательные игры, викторины, уроки-дебаты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4.  Исторические и обществоведческие диктанты и ЭССЕ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5.  Изучение правовых и исторических документов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6.  Чтение вариативных источников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7.  Исследовательские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работы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onstantia"/>
              </a:rPr>
              <a:t>в форме презентаций, рефератов, социологических опросов,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857724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Ф</a:t>
            </a:r>
            <a:r>
              <a:rPr lang="ru-RU" sz="2800" b="1" dirty="0" smtClean="0">
                <a:solidFill>
                  <a:srgbClr val="0070C0"/>
                </a:solidFill>
              </a:rPr>
              <a:t>ормы </a:t>
            </a:r>
            <a:r>
              <a:rPr lang="ru-RU" sz="2800" b="1" dirty="0">
                <a:solidFill>
                  <a:srgbClr val="0070C0"/>
                </a:solidFill>
              </a:rPr>
              <a:t>и методы </a:t>
            </a:r>
            <a:r>
              <a:rPr lang="ru-RU" sz="2800" b="1" dirty="0" smtClean="0">
                <a:solidFill>
                  <a:srgbClr val="0070C0"/>
                </a:solidFill>
              </a:rPr>
              <a:t>работы по формированию ФГ на уроках: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58771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составление </a:t>
            </a:r>
            <a:r>
              <a:rPr lang="ru-RU" sz="2400" b="1" dirty="0">
                <a:solidFill>
                  <a:schemeClr val="bg1"/>
                </a:solidFill>
              </a:rPr>
              <a:t>вопросов к тексту, тезисного плана, хронологических таблиц и логических схем;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 преобразование </a:t>
            </a:r>
            <a:r>
              <a:rPr lang="ru-RU" sz="2400" b="1" dirty="0">
                <a:solidFill>
                  <a:schemeClr val="bg1"/>
                </a:solidFill>
              </a:rPr>
              <a:t>цифровой информации в диаграмму или гистограмму;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  подбор </a:t>
            </a:r>
            <a:r>
              <a:rPr lang="ru-RU" sz="2400" b="1" dirty="0">
                <a:solidFill>
                  <a:schemeClr val="bg1"/>
                </a:solidFill>
              </a:rPr>
              <a:t>примеров к тексту;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объяснительное </a:t>
            </a:r>
            <a:r>
              <a:rPr lang="ru-RU" sz="2400" b="1" dirty="0">
                <a:solidFill>
                  <a:schemeClr val="bg1"/>
                </a:solidFill>
              </a:rPr>
              <a:t>комментированное </a:t>
            </a:r>
            <a:r>
              <a:rPr lang="ru-RU" sz="2400" b="1" dirty="0" smtClean="0">
                <a:solidFill>
                  <a:schemeClr val="bg1"/>
                </a:solidFill>
              </a:rPr>
              <a:t>чтение;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аналитическое </a:t>
            </a:r>
            <a:r>
              <a:rPr lang="ru-RU" sz="2400" b="1" dirty="0">
                <a:solidFill>
                  <a:schemeClr val="bg1"/>
                </a:solidFill>
              </a:rPr>
              <a:t>чтение;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составление </a:t>
            </a:r>
            <a:r>
              <a:rPr lang="ru-RU" sz="2400" b="1" dirty="0">
                <a:solidFill>
                  <a:schemeClr val="bg1"/>
                </a:solidFill>
              </a:rPr>
              <a:t>рассказа по иллюстрации;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выделение </a:t>
            </a:r>
            <a:r>
              <a:rPr lang="ru-RU" sz="2400" b="1" dirty="0">
                <a:solidFill>
                  <a:schemeClr val="bg1"/>
                </a:solidFill>
              </a:rPr>
              <a:t>смысловых частей текста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4096013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9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используются приёмы формирования видов функциональной грамотности на уроках истории, обществознания и права можно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узнать,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посмотрев видео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издательства «Просвещение» по ссылке: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https://www.youtube.com/watch?v=Nov2tDg2czI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67" y="1052735"/>
            <a:ext cx="7888375" cy="48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0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5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банком заданий по формированию функциональной грамотности можно познакомиться на сайте Института стратегии Российского образования РАО  </a:t>
            </a:r>
            <a:endParaRPr lang="ru-RU" sz="2800" b="1" dirty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http://skiv.instrao.ru/support/demonstratsionnye-materialya/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http://www.centeroko.ru/pisa18/pisa2018_fl.html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186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сайте городского методического центра г. Москва задания PISA по предметам «Обществознание», «История», «Право», «Экономика»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https://mosmetod.ru/metodicheskoe-prostranstvo/srednyaya-i-starshayashkola/ekonomika/metodicheskie-materialy/zadaniya-pisa-po-predmetamobshchestvoznanie-istoriya-pravo-ekonomika.html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5261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Открытый банк заданий ОГЭ, ЕГЭ Федеральной службы по надзору в сфере образования и науки</a:t>
            </a:r>
          </a:p>
          <a:p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fipi.ru/oge/otkrytyy-bank-zadaniy-oge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ЕГЭ- 2024. Обществознание: задания, ответы, решение</a:t>
            </a:r>
          </a:p>
          <a:p>
            <a:r>
              <a:rPr lang="en-US" sz="2400" dirty="0">
                <a:solidFill>
                  <a:srgbClr val="7030A0"/>
                </a:solidFill>
                <a:hlinkClick r:id="rId3"/>
              </a:rPr>
              <a:t>https://soc-ege.sdamgia.ru/?</a:t>
            </a:r>
            <a:r>
              <a:rPr lang="en-US" sz="2400" dirty="0" smtClean="0">
                <a:solidFill>
                  <a:srgbClr val="7030A0"/>
                </a:solidFill>
                <a:hlinkClick r:id="rId3"/>
              </a:rPr>
              <a:t>redir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6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</a:rPr>
              <a:t>Понимание </a:t>
            </a:r>
            <a:r>
              <a:rPr lang="ru-RU" sz="2800" b="1" dirty="0">
                <a:solidFill>
                  <a:schemeClr val="bg1"/>
                </a:solidFill>
              </a:rPr>
              <a:t>функциональной грамотности</a:t>
            </a:r>
            <a:r>
              <a:rPr lang="ru-RU" sz="2800" dirty="0">
                <a:solidFill>
                  <a:schemeClr val="bg1"/>
                </a:solidFill>
              </a:rPr>
              <a:t> – это, прежде всего, то, как ученик усвоил теоретический материал, и как он может применить его на практике. Это возможно при соблюдении следующих условий: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fontAlgn="base"/>
            <a:r>
              <a:rPr lang="ru-RU" b="1" dirty="0" smtClean="0">
                <a:solidFill>
                  <a:schemeClr val="bg1"/>
                </a:solidFill>
              </a:rPr>
              <a:t>- Если в </a:t>
            </a:r>
            <a:r>
              <a:rPr lang="ru-RU" b="1" dirty="0">
                <a:solidFill>
                  <a:schemeClr val="bg1"/>
                </a:solidFill>
              </a:rPr>
              <a:t>учебном процессе в целом активизация познавательной мыслительной деятельности обучающегося происходит на каждом уроке; </a:t>
            </a:r>
          </a:p>
          <a:p>
            <a:pPr lvl="0" fontAlgn="base"/>
            <a:r>
              <a:rPr lang="ru-RU" b="1" dirty="0" smtClean="0">
                <a:solidFill>
                  <a:schemeClr val="bg1"/>
                </a:solidFill>
              </a:rPr>
              <a:t>- навык </a:t>
            </a:r>
            <a:r>
              <a:rPr lang="ru-RU" b="1" dirty="0">
                <a:solidFill>
                  <a:schemeClr val="bg1"/>
                </a:solidFill>
              </a:rPr>
              <a:t>самообучения, самообразования формируется в учебном процессе систематически; </a:t>
            </a:r>
          </a:p>
          <a:p>
            <a:pPr lvl="0" fontAlgn="base"/>
            <a:r>
              <a:rPr lang="ru-RU" b="1" dirty="0" smtClean="0">
                <a:solidFill>
                  <a:schemeClr val="bg1"/>
                </a:solidFill>
              </a:rPr>
              <a:t>- формируются </a:t>
            </a:r>
            <a:r>
              <a:rPr lang="ru-RU" b="1" dirty="0">
                <a:solidFill>
                  <a:schemeClr val="bg1"/>
                </a:solidFill>
              </a:rPr>
              <a:t>универсальные учебные действия, характерные для всех школьных дисциплин (развитие памяти, аналитического и критического мышления, умения выражать мысль); </a:t>
            </a:r>
          </a:p>
          <a:p>
            <a:pPr lvl="0" fontAlgn="base"/>
            <a:r>
              <a:rPr lang="ru-RU" b="1" dirty="0" smtClean="0">
                <a:solidFill>
                  <a:schemeClr val="bg1"/>
                </a:solidFill>
              </a:rPr>
              <a:t>- обучаемого </a:t>
            </a:r>
            <a:r>
              <a:rPr lang="ru-RU" b="1" dirty="0">
                <a:solidFill>
                  <a:schemeClr val="bg1"/>
                </a:solidFill>
              </a:rPr>
              <a:t>учат работать с текстом, анализировать и дополнять его; 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-  </a:t>
            </a:r>
            <a:r>
              <a:rPr lang="ru-RU" b="1" dirty="0">
                <a:solidFill>
                  <a:schemeClr val="bg1"/>
                </a:solidFill>
              </a:rPr>
              <a:t>развито умение  соотносить получаемую информацию с действительностью.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3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важны для успешного формирования функциональной грамотности  на уроках обществознания следующие приемы и методы: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атмосферы сотрудничества на уроках.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приемов развития критического мышления в системе.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таких форм организации деятельности учащихся, как работа в парах, групповая работа.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диалогового обучения,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взаимообучения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одного из эффективных способов обучения учащихся.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взаимооценивания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 уроках условий для развития одаренных и талантливых детей.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поддержки учащимся с низкими учебными способностями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7909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7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2396</TotalTime>
  <Words>2643</Words>
  <Application>Microsoft Office PowerPoint</Application>
  <PresentationFormat>Экран (4:3)</PresentationFormat>
  <Paragraphs>323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2" baseType="lpstr">
      <vt:lpstr>Arial</vt:lpstr>
      <vt:lpstr>Calibri</vt:lpstr>
      <vt:lpstr>Constantia</vt:lpstr>
      <vt:lpstr>Georgia</vt:lpstr>
      <vt:lpstr>Helvetica</vt:lpstr>
      <vt:lpstr>Times New Roman</vt:lpstr>
      <vt:lpstr>Wingdings</vt:lpstr>
      <vt:lpstr>Wingdings 2</vt:lpstr>
      <vt:lpstr>YS Text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Эндогенные процессы и рельеф</dc:title>
  <dc:creator>Юрий</dc:creator>
  <cp:lastModifiedBy>User</cp:lastModifiedBy>
  <cp:revision>108</cp:revision>
  <dcterms:created xsi:type="dcterms:W3CDTF">2017-03-30T06:28:00Z</dcterms:created>
  <dcterms:modified xsi:type="dcterms:W3CDTF">2023-10-13T09:36:08Z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5568E43B992E4CEDAD08C25AA20204E6</vt:lpwstr>
  </property>
  <property fmtid="{D5CDD505-2E9C-101B-9397-08002B2CF9AE}" pid="3" name="KSOProductBuildVer">
    <vt:lpwstr>1049-11.2.0.11306</vt:lpwstr>
  </property>
</Properties>
</file>