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306" r:id="rId4"/>
    <p:sldId id="307" r:id="rId5"/>
    <p:sldId id="346" r:id="rId6"/>
    <p:sldId id="322" r:id="rId7"/>
    <p:sldId id="347" r:id="rId8"/>
    <p:sldId id="348" r:id="rId9"/>
    <p:sldId id="349" r:id="rId10"/>
    <p:sldId id="302" r:id="rId11"/>
    <p:sldId id="340" r:id="rId12"/>
    <p:sldId id="336" r:id="rId13"/>
    <p:sldId id="304" r:id="rId14"/>
    <p:sldId id="342" r:id="rId15"/>
    <p:sldId id="343" r:id="rId16"/>
    <p:sldId id="390" r:id="rId17"/>
    <p:sldId id="377" r:id="rId18"/>
    <p:sldId id="378" r:id="rId19"/>
    <p:sldId id="344" r:id="rId20"/>
    <p:sldId id="345" r:id="rId21"/>
    <p:sldId id="351" r:id="rId22"/>
    <p:sldId id="370" r:id="rId23"/>
    <p:sldId id="372" r:id="rId24"/>
    <p:sldId id="373" r:id="rId25"/>
    <p:sldId id="352" r:id="rId26"/>
    <p:sldId id="371" r:id="rId27"/>
    <p:sldId id="353" r:id="rId28"/>
    <p:sldId id="376" r:id="rId29"/>
    <p:sldId id="374" r:id="rId30"/>
    <p:sldId id="375" r:id="rId31"/>
    <p:sldId id="354" r:id="rId32"/>
    <p:sldId id="379" r:id="rId33"/>
    <p:sldId id="355" r:id="rId34"/>
    <p:sldId id="356" r:id="rId35"/>
    <p:sldId id="380" r:id="rId36"/>
    <p:sldId id="389" r:id="rId37"/>
    <p:sldId id="358" r:id="rId38"/>
    <p:sldId id="381" r:id="rId39"/>
    <p:sldId id="359" r:id="rId40"/>
    <p:sldId id="391" r:id="rId41"/>
    <p:sldId id="385" r:id="rId42"/>
    <p:sldId id="383" r:id="rId43"/>
    <p:sldId id="360" r:id="rId44"/>
    <p:sldId id="362" r:id="rId45"/>
    <p:sldId id="363" r:id="rId46"/>
    <p:sldId id="313" r:id="rId47"/>
    <p:sldId id="332" r:id="rId48"/>
    <p:sldId id="333" r:id="rId49"/>
    <p:sldId id="392" r:id="rId50"/>
    <p:sldId id="334" r:id="rId51"/>
    <p:sldId id="386" r:id="rId52"/>
    <p:sldId id="320" r:id="rId53"/>
    <p:sldId id="387" r:id="rId54"/>
    <p:sldId id="388" r:id="rId55"/>
    <p:sldId id="366" r:id="rId56"/>
    <p:sldId id="393" r:id="rId57"/>
    <p:sldId id="311" r:id="rId58"/>
    <p:sldId id="395" r:id="rId59"/>
    <p:sldId id="277" r:id="rId60"/>
    <p:sldId id="367" r:id="rId61"/>
    <p:sldId id="368" r:id="rId62"/>
    <p:sldId id="369" r:id="rId6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83" d="100"/>
          <a:sy n="83" d="100"/>
        </p:scale>
        <p:origin x="1498" y="67"/>
      </p:cViewPr>
      <p:guideLst>
        <p:guide orient="horz" pos="2160"/>
        <p:guide pos="28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5000"/>
            <a:duotone>
              <a:schemeClr val="bg2">
                <a:shade val="12000"/>
                <a:satMod val="240000"/>
              </a:schemeClr>
              <a:schemeClr val="bg2">
                <a:tint val="6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ov2tDg2czI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ko.ru/pisa18/pisa2018_fl.html" TargetMode="External"/><Relationship Id="rId2" Type="http://schemas.openxmlformats.org/officeDocument/2006/relationships/hyperlink" Target="http://skiv.instrao.ru/support/demonstratsionnye-materialya/" TargetMode="Externa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mosmetod.ru/metodicheskoe-prostranstvo/srednyaya-i-starshaya-shkola/ekonomika/metodicheskie-materialy/zadaniya-pisa-po-predmetam-obshchestvoznanie-istoriya-pravo-ekonomika.html" TargetMode="Externa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-ege.sdamgia.ru/?redir" TargetMode="External"/><Relationship Id="rId2" Type="http://schemas.openxmlformats.org/officeDocument/2006/relationships/hyperlink" Target="https://fipi.ru/oge/otkrytyy-bank-zadaniy-oge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7624" y="476672"/>
            <a:ext cx="727280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44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Средства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формирования функциональной грамотности на уроках обществознания </a:t>
            </a:r>
            <a:endParaRPr lang="ru-RU" sz="4400" dirty="0">
              <a:solidFill>
                <a:srgbClr val="0070C0"/>
              </a:solidFill>
            </a:endParaRPr>
          </a:p>
          <a:p>
            <a:pPr indent="540385"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</a:rPr>
              <a:t> </a:t>
            </a:r>
            <a:endParaRPr lang="ru-RU" dirty="0"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5976" y="4941168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Аппазова Т.А., учитель истории </a:t>
            </a:r>
            <a:r>
              <a:rPr lang="ru-RU" sz="2000" b="1" dirty="0" err="1" smtClean="0">
                <a:solidFill>
                  <a:schemeClr val="bg1"/>
                </a:solidFill>
              </a:rPr>
              <a:t>МБОу</a:t>
            </a:r>
            <a:r>
              <a:rPr lang="ru-RU" sz="2000" b="1" dirty="0" smtClean="0">
                <a:solidFill>
                  <a:schemeClr val="bg1"/>
                </a:solidFill>
              </a:rPr>
              <a:t> «</a:t>
            </a:r>
            <a:r>
              <a:rPr lang="ru-RU" sz="2000" b="1" dirty="0" err="1" smtClean="0">
                <a:solidFill>
                  <a:schemeClr val="bg1"/>
                </a:solidFill>
              </a:rPr>
              <a:t>Денисовская</a:t>
            </a:r>
            <a:r>
              <a:rPr lang="ru-RU" sz="2000" b="1" dirty="0" smtClean="0">
                <a:solidFill>
                  <a:schemeClr val="bg1"/>
                </a:solidFill>
              </a:rPr>
              <a:t> школа»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980728"/>
            <a:ext cx="8284640" cy="434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42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60648"/>
            <a:ext cx="79928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Функциональная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базовым уровнем для формирования навыков чтения и письма;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направлена на решение бытовых проблем;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обнаруживается в конкретных обстоятельствах и характеризует человека в определенной ситуации;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связана с решением стандартных, стереотипных задач.</a:t>
            </a:r>
            <a:endParaRPr lang="ru-RU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567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04664"/>
            <a:ext cx="77048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0070C0"/>
                </a:solidFill>
              </a:rPr>
              <a:t>Международное исследование PISA (</a:t>
            </a:r>
            <a:r>
              <a:rPr lang="en-US" sz="2800" b="1" dirty="0" err="1">
                <a:solidFill>
                  <a:srgbClr val="0070C0"/>
                </a:solidFill>
              </a:rPr>
              <a:t>Programme</a:t>
            </a:r>
            <a:r>
              <a:rPr lang="en-US" sz="2800" b="1" dirty="0">
                <a:solidFill>
                  <a:srgbClr val="0070C0"/>
                </a:solidFill>
              </a:rPr>
              <a:t> for International Student Assessment</a:t>
            </a:r>
            <a:r>
              <a:rPr lang="ru-RU" sz="2800" b="1" dirty="0">
                <a:solidFill>
                  <a:srgbClr val="0070C0"/>
                </a:solidFill>
              </a:rPr>
              <a:t>) представляет функциональную грамотность в виде следующих составляющих: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nstanti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Общая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Информационная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Коммуникативная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Бытовая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Правовая и общественно-политическая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Грамотность при овладении ин. языками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Грамотность поведения в ЧС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Компьютерная</a:t>
            </a:r>
          </a:p>
        </p:txBody>
      </p:sp>
    </p:spTree>
    <p:extLst>
      <p:ext uri="{BB962C8B-B14F-4D97-AF65-F5344CB8AC3E}">
        <p14:creationId xmlns:p14="http://schemas.microsoft.com/office/powerpoint/2010/main" val="55197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4201"/>
          <a:stretch/>
        </p:blipFill>
        <p:spPr>
          <a:xfrm>
            <a:off x="1043608" y="1412776"/>
            <a:ext cx="7494132" cy="3915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60" y="620688"/>
            <a:ext cx="926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Составляющие функциональной грамотности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40163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208912" cy="4289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75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Читательская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75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человека понимать и использовать тексты, размышлять о них и заниматься чтением для того, чтобы достигать своих целей.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75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должен научиться находить, извлекать нужную информацию, интерпретировать и интегрировать ее, осмысливать и оценивать содержание текста, использовать полученную информацию.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775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49256"/>
            <a:ext cx="8064896" cy="9737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60848"/>
            <a:ext cx="8136904" cy="409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61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57" y="1090219"/>
            <a:ext cx="8112286" cy="46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84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Наиболее распространенные методы и приемы проверки читательской грамотности:</a:t>
            </a:r>
          </a:p>
          <a:p>
            <a:pPr indent="450215" algn="ctr">
              <a:spcAft>
                <a:spcPts val="0"/>
              </a:spcAft>
            </a:pP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Задания «множественного выбора»: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выбор правильного ответа из предложенных вариантов; определение вариантов утверждений, соответствующих/не соответствующих содержанию текста/не имеющих отношения к тексту; установление истинности/ложности информации по отношению к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содержанию текста.</a:t>
            </a:r>
          </a:p>
          <a:p>
            <a:pPr algn="just">
              <a:spcAft>
                <a:spcPts val="0"/>
              </a:spcAft>
            </a:pPr>
            <a:endParaRPr lang="ru-RU" sz="2400" dirty="0"/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Задания «на соотнесение»: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нахождение соответствия между вопросами, названиями, утверждениями, пунктами плана, картинками, знаками, схемами, диаграммами и частями текста (короткими текстами); нахождение соответствующих содержанию текста слов,  выражений, предложений,  картинок, схем и т. п.;</a:t>
            </a:r>
          </a:p>
          <a:p>
            <a:pPr algn="just">
              <a:spcAft>
                <a:spcPts val="0"/>
              </a:spcAft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3993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13690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Наиболее распространенные методы и приемы проверки читательской грамотности:</a:t>
            </a:r>
          </a:p>
          <a:p>
            <a:pPr indent="450215" algn="ctr">
              <a:spcAft>
                <a:spcPts val="0"/>
              </a:spcAft>
            </a:pP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Задания «на дополнение информации»: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заполнение пропусков в тексте предложениями/несколькими словами / одним   словом; дополнение (завершение) предложений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lvl="0" algn="just"/>
            <a:endParaRPr lang="ru-RU" sz="2400" dirty="0">
              <a:solidFill>
                <a:prstClr val="white"/>
              </a:solidFill>
            </a:endParaRPr>
          </a:p>
          <a:p>
            <a:pPr lvl="0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Задания «на перенос информации»: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заполнение таблиц на основе прочитанного; дополнение таблиц/схем на основе прочитанного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lvl="0" algn="just"/>
            <a:endParaRPr lang="ru-RU" sz="2400" dirty="0">
              <a:solidFill>
                <a:prstClr val="white"/>
              </a:solidFill>
            </a:endParaRPr>
          </a:p>
          <a:p>
            <a:pPr lvl="0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Задания «на восстановление деформированного текста»: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расположение «перепутанных» фрагментов текста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правильной последовательности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400" dirty="0">
              <a:solidFill>
                <a:prstClr val="white"/>
              </a:solidFill>
            </a:endParaRPr>
          </a:p>
          <a:p>
            <a:pPr lvl="0"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endParaRPr lang="ru-RU" sz="2000" dirty="0">
              <a:solidFill>
                <a:prstClr val="white"/>
              </a:solidFill>
            </a:endParaRPr>
          </a:p>
          <a:p>
            <a:pPr algn="just">
              <a:spcAft>
                <a:spcPts val="0"/>
              </a:spcAft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1812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8208912" cy="5431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2405" indent="-6350" algn="ctr">
              <a:lnSpc>
                <a:spcPct val="107000"/>
              </a:lnSpc>
              <a:spcAft>
                <a:spcPts val="590"/>
              </a:spcAft>
            </a:pPr>
            <a:r>
              <a:rPr lang="ru-RU" sz="4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Сплошные тексты</a:t>
            </a:r>
          </a:p>
          <a:p>
            <a:pPr marL="404495" indent="-342900" algn="just">
              <a:lnSpc>
                <a:spcPct val="90000"/>
              </a:lnSpc>
              <a:spcAft>
                <a:spcPts val="2730"/>
              </a:spcAf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• </a:t>
            </a: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Мы вступаем в век, в котором образование, знания, профессиональные навыки будут играть определяющую роль в судьбе человека. Без знаний, кстати сказать, всё усложняющихся, просто нельзя будет работать, приносить пользу… Человек будет вносить новые идеи, думать над тем, над чем не сможет думать машина. А для этого всё больше нужна будет общая интеллигентность человека, его способность создавать новое и, конечно, нравственная ответственность, которую никак не сможет нести машина… на человека ляжет тяжелейшая и сложнейшая задача быть человеком не просто, а человеком науки, человеком, нравственно отвечающим за всё, что происходит в век машин и роботов. Общее образование может создать человека будущего, человека творческого, созидателя всего нового и нравственно отвечающего за всё, что будет создаваться.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04495">
              <a:lnSpc>
                <a:spcPct val="102000"/>
              </a:lnSpc>
              <a:spcAft>
                <a:spcPts val="515"/>
              </a:spcAft>
            </a:pPr>
            <a:r>
              <a:rPr lang="ru-RU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ОГЭ, обществознание.</a:t>
            </a:r>
            <a:endParaRPr lang="ru-RU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5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620689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Грамотность–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это навыки чтения, письма, счета и работы с документами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Минимальная грамотность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–это способность читать и писать простые сообщения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Функциональная грамотность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–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способность человека вступать в отношения с внешней средой и максимально быстро адаптироваться и функционировать в ней. В отличие от элементарной грамотности как способности личности читать, понимать, составлять простые короткие тексты и осуществлять простейшие арифметические действия, функциональная грамотность есть уровень знаний, умений и навыков, обеспечивающий нормальное функционирование личности в системе социальных отношений, который считается минимально необходимым для осуществления жизнедеятельности личности в конкретной культурной среде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ru-RU" sz="2000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Новыйсловарьметодическихтерминовипонятий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ru-RU" sz="2000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теорияипрактикаобученияязыкам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).–М.:ИздательствоИКАР.Э.Г.Азимов,А.Н.Щукин.2009.)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57" y="476673"/>
            <a:ext cx="8112286" cy="720079"/>
          </a:xfrm>
          <a:prstGeom prst="rect">
            <a:avLst/>
          </a:prstGeom>
        </p:spPr>
      </p:pic>
      <p:grpSp>
        <p:nvGrpSpPr>
          <p:cNvPr id="3" name="Group 3462"/>
          <p:cNvGrpSpPr/>
          <p:nvPr/>
        </p:nvGrpSpPr>
        <p:grpSpPr>
          <a:xfrm>
            <a:off x="393382" y="1844824"/>
            <a:ext cx="7707010" cy="4117826"/>
            <a:chOff x="0" y="0"/>
            <a:chExt cx="8357617" cy="5067300"/>
          </a:xfrm>
        </p:grpSpPr>
        <p:pic>
          <p:nvPicPr>
            <p:cNvPr id="4" name="Picture 19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535424" cy="2859024"/>
            </a:xfrm>
            <a:prstGeom prst="rect">
              <a:avLst/>
            </a:prstGeom>
          </p:spPr>
        </p:pic>
        <p:pic>
          <p:nvPicPr>
            <p:cNvPr id="5" name="Picture 19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599688" y="2330196"/>
              <a:ext cx="4757929" cy="2737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718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920880" cy="726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1120" indent="-6350">
              <a:lnSpc>
                <a:spcPct val="103000"/>
              </a:lnSpc>
              <a:spcAft>
                <a:spcPts val="190"/>
              </a:spcAft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Извлечение информации</a:t>
            </a:r>
            <a:endParaRPr lang="ru-RU" sz="4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08720"/>
            <a:ext cx="8568952" cy="2897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905" lvl="0" indent="-342900" algn="just" fontAlgn="base">
              <a:lnSpc>
                <a:spcPct val="102000"/>
              </a:lnSpc>
              <a:spcAft>
                <a:spcPts val="495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bg1"/>
                </a:solidFill>
              </a:rPr>
              <a:t>Для иллюстрации какой социальной потребности человека может быть использована данная фотография? Объясните, почему эту потребность относят к социальным. Какие ещё потребности относят к этому виду? (Назовите любые две потребности.) Какова роль потребностей в жизни? Ответ запишите на бланке ответов № 2, указав номер задания</a:t>
            </a:r>
            <a:r>
              <a:rPr lang="ru-RU" sz="2200" b="1" dirty="0" smtClean="0"/>
              <a:t>.</a:t>
            </a:r>
          </a:p>
          <a:p>
            <a:pPr marL="342900" marR="1905" lvl="0" indent="-342900" algn="just" fontAlgn="base">
              <a:lnSpc>
                <a:spcPct val="102000"/>
              </a:lnSpc>
              <a:spcAft>
                <a:spcPts val="495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ru-RU" sz="2200" b="1" u="none" strike="noStrike" dirty="0" smtClean="0">
                <a:solidFill>
                  <a:srgbClr val="0070C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ОГЭ, задание №5</a:t>
            </a:r>
            <a:endParaRPr lang="ru-RU" sz="2200" b="1" u="none" strike="noStrike" dirty="0">
              <a:solidFill>
                <a:srgbClr val="0070C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gdzotvet.ru/images/obschestvoznanie/ogefoto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61048"/>
            <a:ext cx="387667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944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06489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1) </a:t>
            </a:r>
            <a:r>
              <a:rPr lang="ru-RU" sz="2200" b="1" dirty="0">
                <a:solidFill>
                  <a:srgbClr val="333333"/>
                </a:solidFill>
                <a:latin typeface="Arial" panose="020B0604020202020204" pitchFamily="34" charset="0"/>
              </a:rPr>
              <a:t>Фотография иллюстрирует потребность в принадлежности к группе (семья).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>
                <a:solidFill>
                  <a:srgbClr val="333333"/>
                </a:solidFill>
                <a:latin typeface="Arial" panose="020B0604020202020204" pitchFamily="34" charset="0"/>
              </a:rPr>
              <a:t>2) Потому что эта потребность связана с развитием личности и положением человека в обществе.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>
                <a:solidFill>
                  <a:srgbClr val="333333"/>
                </a:solidFill>
                <a:latin typeface="Arial" panose="020B0604020202020204" pitchFamily="34" charset="0"/>
              </a:rPr>
              <a:t>3) В труде, 4) в общественном признании.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>
                <a:solidFill>
                  <a:srgbClr val="333333"/>
                </a:solidFill>
                <a:latin typeface="Arial" panose="020B0604020202020204" pitchFamily="34" charset="0"/>
              </a:rPr>
              <a:t>5) Потребности заставляют человека активно действовать, предпринимать меры для обретения желаемого. Все достижения современного общества, все блага, полезные вещи и ценности не существовали бы без возрастающей роли потребностей. </a:t>
            </a:r>
            <a:endParaRPr lang="ru-RU" sz="2200" b="1" dirty="0"/>
          </a:p>
        </p:txBody>
      </p:sp>
      <p:pic>
        <p:nvPicPr>
          <p:cNvPr id="3" name="Picture 2" descr="https://gdzotvet.ru/images/obschestvoznanie/ogefoto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61048"/>
            <a:ext cx="387667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191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gdzotvet.ru/images/obschestvoznanie/ogefoto/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6"/>
            <a:ext cx="391477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0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   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Извлечение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информации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ОГЭ, задание №5</a:t>
            </a:r>
            <a:endParaRPr lang="ru-RU" sz="1400" b="1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2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Какой вид экономической деятельности может быть проиллюстрирован с помощью данной фотографии? Объясните, в чём заключается сущность этого вида экономической деятельности. В каких формах может быть организована эта экономическая деятельность? (Укажите любые две формы.) Какое значение для каждого человека имеет защита прав потребителей?</a:t>
            </a:r>
          </a:p>
          <a:p>
            <a:pPr algn="just"/>
            <a:r>
              <a:rPr lang="ru-RU" sz="22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Ответ запишите на бланке ответов № 2, указав номер задания.</a:t>
            </a:r>
            <a:endParaRPr lang="ru-RU" sz="22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36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gdzotvet.ru/images/obschestvoznanie/ogefoto/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2" y="4221088"/>
            <a:ext cx="391477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522255"/>
            <a:ext cx="8414327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Торговля</a:t>
            </a:r>
            <a:b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2) Экономическая сущность торговли заключается в посреднической деятельности по продвижению товаров от производителей к потребителям. </a:t>
            </a:r>
            <a:b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3) Формы: оптовая и розничная торговля. </a:t>
            </a:r>
            <a:b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4) Защита прав потребителей служит для защиты населения от халатности и недобросовестности производителей и продавцов, которые зачастую умышленно стараются сбыть товар низкого качества или продать потребителю продукцию с видимыми нарушениями стандартов и нормативов. Она позволяет потребителям в спорной ситуации отстоять свои права.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379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04664"/>
            <a:ext cx="6984776" cy="96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40" indent="-6350" algn="ctr">
              <a:lnSpc>
                <a:spcPct val="103000"/>
              </a:lnSpc>
              <a:spcAft>
                <a:spcPts val="190"/>
              </a:spcAft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Интеграция </a:t>
            </a:r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информации</a:t>
            </a:r>
          </a:p>
          <a:p>
            <a:pPr marL="66040" indent="-6350" algn="ctr">
              <a:lnSpc>
                <a:spcPct val="103000"/>
              </a:lnSpc>
              <a:spcAft>
                <a:spcPts val="190"/>
              </a:spcAft>
            </a:pPr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ЕГЭ, задание 21-24</a:t>
            </a:r>
            <a:endParaRPr lang="ru-RU" sz="1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62390"/>
            <a:ext cx="8352928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4495" indent="-342900" algn="just">
              <a:lnSpc>
                <a:spcPct val="9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   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Приведите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три примера, конкретизирующие авторское суждение о том, что «в ходе длительного развития исторического процесса человек менялся, становился более свободным и получал большую возможность проявлять свои духовные и физические силы, удовлетворять свои потребности». </a:t>
            </a:r>
            <a:endParaRPr lang="ru-RU" sz="2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04495" indent="-342900" algn="just">
              <a:lnSpc>
                <a:spcPct val="9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  (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Покажите возможности человека, его положение в окружающей природной и социальной действительности на разных этапах развития общества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.)</a:t>
            </a:r>
          </a:p>
          <a:p>
            <a:pPr marL="404495" indent="-342900" algn="just">
              <a:lnSpc>
                <a:spcPct val="90000"/>
              </a:lnSpc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04495" indent="-342900" algn="just">
              <a:lnSpc>
                <a:spcPct val="90000"/>
              </a:lnSpc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95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3528" y="791024"/>
            <a:ext cx="828092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Пояснение.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В правильном ответе могут быть приведены примеры: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1.  в первобытном обществе происходит переход от охоты и собирательства к земледелию и скотоводству, это сделало человека менее зависимым от природы, расширило его возможности в удовлетворении своих потребностей.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2.  в ходе своего развития человеческое общество совершенствовало свои познания в области медицины. Так в эпоху традиционного общества без знания физиологии и анатомии внутренних органов эмпирически были найдены воздействующие на них лекарственные растения, что позволило лечить многие болезни, сделать качество жизни людей выше.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3.  с переходом к постиндустриальному обществу в жизнь людей стали широко внедряться массовые технологии (интернет, мобильная связь и так далее), что расширило их коммуникативные возможности, сделало более свободным доступ к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040398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33373"/>
            <a:ext cx="8352928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Интерпретация данных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ВПР, 8 класс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 2019 г. Всероссийский центр изучения общественного мнения (ВЦИОМ) в рамках реализации федерального проекта «Спорт  — норма жизни» представил данные социологического опроса для определения мотивации населения различных возрастных групп в занятиях физической культурой. Опрошенные ответили на вопрос: «Ради какой цели Вы в первую очередь занимаетесь физкультурой и спортом?»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Результаты опроса (в % от числа отвечавших) представлены в графическом виде.</a:t>
            </a:r>
          </a:p>
        </p:txBody>
      </p:sp>
      <p:pic>
        <p:nvPicPr>
          <p:cNvPr id="8195" name="Picture 3" descr="https://vpr.sdamgia.ru/get_file?id=496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43322"/>
            <a:ext cx="6083140" cy="340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472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820891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Пояснение</a:t>
            </a:r>
            <a:r>
              <a:rPr lang="ru-RU" sz="22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200" b="1" dirty="0" smtClean="0">
                <a:solidFill>
                  <a:schemeClr val="bg1"/>
                </a:solidFill>
              </a:rPr>
              <a:t>1</a:t>
            </a:r>
            <a:r>
              <a:rPr lang="ru-RU" sz="2200" b="1" dirty="0">
                <a:solidFill>
                  <a:schemeClr val="bg1"/>
                </a:solidFill>
              </a:rPr>
              <a:t>)  одно существенное различие и предположение, например</a:t>
            </a:r>
            <a:r>
              <a:rPr lang="ru-RU" sz="2200" b="1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2200" b="1" dirty="0">
                <a:solidFill>
                  <a:schemeClr val="bg1"/>
                </a:solidFill>
              </a:rPr>
              <a:t>  — существенное различие: опрошенные младшего возраста занимаются физкультурой и спортом для того, чтобы сохранить или улучшить фигуру;  </a:t>
            </a:r>
            <a:endParaRPr lang="ru-RU" sz="2200" b="1" dirty="0" smtClean="0">
              <a:solidFill>
                <a:schemeClr val="bg1"/>
              </a:solidFill>
            </a:endParaRPr>
          </a:p>
          <a:p>
            <a:r>
              <a:rPr lang="ru-RU" sz="2200" b="1" dirty="0" smtClean="0">
                <a:solidFill>
                  <a:schemeClr val="bg1"/>
                </a:solidFill>
              </a:rPr>
              <a:t>— </a:t>
            </a:r>
            <a:r>
              <a:rPr lang="ru-RU" sz="2200" b="1" dirty="0">
                <a:solidFill>
                  <a:schemeClr val="bg1"/>
                </a:solidFill>
              </a:rPr>
              <a:t>предположение: в этом возрасте всем хочется быть привлекательными, иметь спортивную фигуру, и это кажется более важным, чем просто забота о здоровье</a:t>
            </a:r>
            <a:r>
              <a:rPr lang="ru-RU" sz="2200" b="1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sz="2200" b="1" dirty="0" smtClean="0">
                <a:solidFill>
                  <a:schemeClr val="bg1"/>
                </a:solidFill>
              </a:rPr>
              <a:t>2</a:t>
            </a:r>
            <a:r>
              <a:rPr lang="ru-RU" sz="2200" b="1" dirty="0">
                <a:solidFill>
                  <a:schemeClr val="bg1"/>
                </a:solidFill>
              </a:rPr>
              <a:t>)  Регулярная физическая активность позволяет нам сохранять молодость и жизненную силу на протяжении всей жизни. Она помогает нам стать более выносливыми, улучшает наше сердечно-сосудистое здоровье и укрепляет нашу мышечную систему.</a:t>
            </a:r>
          </a:p>
        </p:txBody>
      </p:sp>
    </p:spTree>
    <p:extLst>
      <p:ext uri="{BB962C8B-B14F-4D97-AF65-F5344CB8AC3E}">
        <p14:creationId xmlns:p14="http://schemas.microsoft.com/office/powerpoint/2010/main" val="553230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oc-oge.sdamgia.ru/get_file?id=2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67" y="2373905"/>
            <a:ext cx="4704457" cy="408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79512" y="-658801"/>
            <a:ext cx="871296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Интерпретация информации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ОГЭ, задание 12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Ученые опросили 23-летних работающих юношей и девушек страны Z. Им задавали вопрос: «Зачем Вы работаете, какова Ваша трудовая мотивация?». Полученные результаты (в % от числа опрошенных) представлены в виде </a:t>
            </a:r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</a:rPr>
              <a:t>диаграммы. Сформулируйте по одному выводу: а) о сходстве и б) о различии в позициях групп опрошенных. Выскажите предположение о том, чем объясняется: а) сходство; б) различие.</a:t>
            </a: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668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80648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0070C0"/>
                </a:solidFill>
                <a:latin typeface="Calibri" panose="020F0502020204030204"/>
              </a:rPr>
              <a:t>Функциональная грамотность </a:t>
            </a:r>
            <a:r>
              <a:rPr lang="ru-RU" sz="3600" dirty="0" smtClean="0">
                <a:solidFill>
                  <a:srgbClr val="0070C0"/>
                </a:solidFill>
                <a:latin typeface="Calibri" panose="020F0502020204030204"/>
              </a:rPr>
              <a:t>—</a:t>
            </a:r>
          </a:p>
          <a:p>
            <a:pPr lvl="0" algn="ctr"/>
            <a:r>
              <a:rPr lang="ru-RU" sz="3200" b="1" dirty="0" smtClean="0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Calibri" panose="020F0502020204030204"/>
              </a:rPr>
              <a:t>это умение эффективно действовать в нестандартных жизненных ситуациях. Ее можно определить как «повседневную мудрость», способность решать задачи за пределами парты, грамотно строить свою жизнь и не теряться в ней</a:t>
            </a:r>
            <a:r>
              <a:rPr lang="ru-RU" sz="2800" b="1" dirty="0">
                <a:solidFill>
                  <a:schemeClr val="bg1"/>
                </a:solidFill>
                <a:latin typeface="Calibri" panose="020F0502020204030204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4143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7584" y="109082"/>
            <a:ext cx="7776864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Пояснение. 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1) </a:t>
            </a:r>
            <a:r>
              <a:rPr lang="ru-RU" altLang="ru-RU" sz="2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Вывод о сходстве: </a:t>
            </a: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Сходство в позициях групп опрошенных заключается в том, что 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 как для юношей, так и для девушек главным трудовым мотивом служит материальное благополучие.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2) </a:t>
            </a:r>
            <a:r>
              <a:rPr lang="ru-RU" altLang="ru-RU" sz="2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Предположение: </a:t>
            </a: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На мой взгляд, это связано с тем, что 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основная масса людей именно с этой целью работает, не имея иных источников доходов.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3) </a:t>
            </a:r>
            <a:r>
              <a:rPr lang="ru-RU" altLang="ru-RU" sz="2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Вывод о различиях: </a:t>
            </a: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Различие в позициях групп опрошенных заключается в следующем: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  девушки в меньшей степени, чем юноши прилагают усилия, чтобы подняться по карьерной лестнице.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4) </a:t>
            </a:r>
            <a:r>
              <a:rPr lang="ru-RU" altLang="ru-RU" sz="2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Предположение: </a:t>
            </a:r>
            <a:r>
              <a:rPr lang="ru-RU" altLang="ru-RU" sz="2200" dirty="0" smtClean="0">
                <a:solidFill>
                  <a:schemeClr val="bg1"/>
                </a:solidFill>
                <a:latin typeface="Arial" panose="020B0604020202020204" pitchFamily="34" charset="0"/>
              </a:rPr>
              <a:t>На мой взгляд, это связано с тем, что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многие девушки планируют уход в декретный отпуск и вопрос карьеры для них стоит на третьем месте.</a:t>
            </a:r>
          </a:p>
        </p:txBody>
      </p:sp>
    </p:spTree>
    <p:extLst>
      <p:ext uri="{BB962C8B-B14F-4D97-AF65-F5344CB8AC3E}">
        <p14:creationId xmlns:p14="http://schemas.microsoft.com/office/powerpoint/2010/main" val="3187306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251520" y="-1324472"/>
            <a:ext cx="8496944" cy="729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Задания «на соотнесение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»: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ВПР, 8класс, ОГЭ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Установите соответствие между характерными чертами и областями (формами) духовной культуры: к каждому элементу, данному в первом столбце, подберите соответствующий элемент из второго столбца.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ХАРАКТЕРНЫЕ ЧЕРТЫ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А)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  вера в сверхъестественные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силы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Б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строгое выполнение обрядов, ритуалов и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норм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В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достоверность получаемых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результатов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Г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проведение опытов и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экспериментов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Д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возможность применения полученных знаний в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производстве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ОБЛАСТИ (ФОРМЫ) ДУХОВНОЙ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КУЛЬТУРЫ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наука    2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религия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982894"/>
              </p:ext>
            </p:extLst>
          </p:nvPr>
        </p:nvGraphicFramePr>
        <p:xfrm>
          <a:off x="2195734" y="5446610"/>
          <a:ext cx="4392490" cy="1006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8">
                  <a:extLst>
                    <a:ext uri="{9D8B030D-6E8A-4147-A177-3AD203B41FA5}">
                      <a16:colId xmlns:a16="http://schemas.microsoft.com/office/drawing/2014/main" val="3770666469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4061090493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3674117537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2208793443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2352796196"/>
                    </a:ext>
                  </a:extLst>
                </a:gridCol>
              </a:tblGrid>
              <a:tr h="50336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Д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299222"/>
                  </a:ext>
                </a:extLst>
              </a:tr>
              <a:tr h="5033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610049"/>
                  </a:ext>
                </a:extLst>
              </a:tr>
            </a:tbl>
          </a:graphicData>
        </a:graphic>
      </p:graphicFrame>
      <p:pic>
        <p:nvPicPr>
          <p:cNvPr id="9230" name="HTMLText4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1" name="HTMLText5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2" name="HTMLText6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3" name="HTMLText7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4" name="HTMLText8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8563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251520" y="-1324472"/>
            <a:ext cx="8496944" cy="729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Задания «на соотнесение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»: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ВПР, 8класс, ОГЭ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Установите соответствие между характерными чертами и областями (формами) духовной культуры: к каждому элементу, данному в первом столбце, подберите соответствующий элемент из второго столбца.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ХАРАКТЕРНЫЕ ЧЕРТЫ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А)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  вера в сверхъестественные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силы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Б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строгое выполнение обрядов, ритуалов и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норм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В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достоверность получаемых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результатов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Г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проведение опытов и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экспериментов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Д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возможность применения полученных знаний в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производстве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ОБЛАСТИ (ФОРМЫ) ДУХОВНОЙ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КУЛЬТУРЫ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наука    2</a:t>
            </a: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)  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религия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006872"/>
              </p:ext>
            </p:extLst>
          </p:nvPr>
        </p:nvGraphicFramePr>
        <p:xfrm>
          <a:off x="2195734" y="5446610"/>
          <a:ext cx="4392490" cy="1006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8">
                  <a:extLst>
                    <a:ext uri="{9D8B030D-6E8A-4147-A177-3AD203B41FA5}">
                      <a16:colId xmlns:a16="http://schemas.microsoft.com/office/drawing/2014/main" val="3770666469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4061090493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3674117537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2208793443"/>
                    </a:ext>
                  </a:extLst>
                </a:gridCol>
                <a:gridCol w="878498">
                  <a:extLst>
                    <a:ext uri="{9D8B030D-6E8A-4147-A177-3AD203B41FA5}">
                      <a16:colId xmlns:a16="http://schemas.microsoft.com/office/drawing/2014/main" val="2352796196"/>
                    </a:ext>
                  </a:extLst>
                </a:gridCol>
              </a:tblGrid>
              <a:tr h="50336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Д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299222"/>
                  </a:ext>
                </a:extLst>
              </a:tr>
              <a:tr h="50336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610049"/>
                  </a:ext>
                </a:extLst>
              </a:tr>
            </a:tbl>
          </a:graphicData>
        </a:graphic>
      </p:graphicFrame>
      <p:pic>
        <p:nvPicPr>
          <p:cNvPr id="10242" name="HTMLText4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HTMLText5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HTMLText6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HTMLText7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HTMLText8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013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16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6840760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 «на соотнесение»: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ru-RU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7544" y="1760643"/>
            <a:ext cx="867645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Верны ли следующие суждения о культуре?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А.  Культуру можно рассматривать как уровень воспитанности отдельной личности.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Б.  Культура стала для человека второй природой.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1)  верно только 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2)  верно только 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3)  верны оба суждения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4)  оба 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5849484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3"/>
            <a:ext cx="849694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1.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Наука как ____________________ включает ученых с их знаниями и способностями, квалификацией и опытом;  ________________________,  экспериментальное и лабораторное оборудование; методы научного исследования, понятийный аппарат, систему научной информации, а также всю сумму имеющихся знаний, выступающих в качестве предпосылки, средства или результата ____________________________.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7664" y="116632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Вставьте пропущенные слова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15665"/>
            <a:ext cx="90730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Современное научное знание представлено совокупностью точных, естественных, ___________________ и социальных дисциплин. </a:t>
            </a:r>
            <a:r>
              <a:rPr lang="ru-RU" sz="2000" dirty="0" smtClean="0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*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Научное знание отличают объективность, системность, логичность, использование _____________        _____________,  теоретичность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645024"/>
            <a:ext cx="86409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47015" lvl="0" algn="just" fontAlgn="base">
              <a:buClr>
                <a:srgbClr val="C3260C"/>
              </a:buClr>
              <a:buSzPts val="2350"/>
            </a:pP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4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Наука как самоорганизующаяся система наиболее активно развивается в периоды  _____________.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Современная наука активно взаимодействует с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социально-политическими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институтами, происходит формирование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мирового _____________________.</a:t>
            </a:r>
          </a:p>
          <a:p>
            <a:pPr lvl="0" algn="just" fontAlgn="base"/>
            <a:r>
              <a:rPr lang="ru-RU" b="1" dirty="0" smtClean="0">
                <a:solidFill>
                  <a:schemeClr val="bg1"/>
                </a:solidFill>
              </a:rPr>
              <a:t>6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.Наука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частью мировой 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национальной ________________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Список терминов: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специальный язык   2) научные учреждения    3) культура 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4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научные революции  5) система   6) гуманитарные   7) научное производство  8) научное сообщество</a:t>
            </a:r>
          </a:p>
          <a:p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014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628800"/>
            <a:ext cx="8459173" cy="449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b="1" dirty="0" smtClean="0">
              <a:solidFill>
                <a:srgbClr val="000000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Правильные ответы: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1-5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</a:t>
            </a: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7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endParaRPr lang="ru-RU" sz="2800" dirty="0" smtClean="0">
              <a:solidFill>
                <a:srgbClr val="000000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6;  </a:t>
            </a:r>
            <a:endParaRPr lang="ru-RU" sz="2800" dirty="0" smtClean="0">
              <a:solidFill>
                <a:srgbClr val="000000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1; </a:t>
            </a:r>
            <a:endParaRPr lang="ru-RU" sz="2800" dirty="0" smtClean="0">
              <a:solidFill>
                <a:srgbClr val="000000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4; </a:t>
            </a:r>
            <a:endParaRPr lang="ru-RU" sz="2800" dirty="0" smtClean="0">
              <a:solidFill>
                <a:srgbClr val="000000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8; </a:t>
            </a:r>
            <a:endParaRPr lang="ru-RU" sz="2800" dirty="0" smtClean="0">
              <a:solidFill>
                <a:srgbClr val="000000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6- </a:t>
            </a:r>
            <a:r>
              <a:rPr lang="ru-RU" sz="28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60648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«на дополнение информации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»: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Список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терминов: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специальный язык   2) научные учреждения    3) культура    4) научные революции  5) система   6) гуманитарные   7) научное производство  8) научное сообщество</a:t>
            </a:r>
          </a:p>
        </p:txBody>
      </p:sp>
    </p:spTree>
    <p:extLst>
      <p:ext uri="{BB962C8B-B14F-4D97-AF65-F5344CB8AC3E}">
        <p14:creationId xmlns:p14="http://schemas.microsoft.com/office/powerpoint/2010/main" val="1343290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785788"/>
              </p:ext>
            </p:extLst>
          </p:nvPr>
        </p:nvGraphicFramePr>
        <p:xfrm>
          <a:off x="1475656" y="1091649"/>
          <a:ext cx="6840760" cy="5145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3">
                  <a:extLst>
                    <a:ext uri="{9D8B030D-6E8A-4147-A177-3AD203B41FA5}">
                      <a16:colId xmlns:a16="http://schemas.microsoft.com/office/drawing/2014/main" val="2415545269"/>
                    </a:ext>
                  </a:extLst>
                </a:gridCol>
                <a:gridCol w="4104457">
                  <a:extLst>
                    <a:ext uri="{9D8B030D-6E8A-4147-A177-3AD203B41FA5}">
                      <a16:colId xmlns:a16="http://schemas.microsoft.com/office/drawing/2014/main" val="1105174727"/>
                    </a:ext>
                  </a:extLst>
                </a:gridCol>
              </a:tblGrid>
              <a:tr h="41190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ТЕРМИНЫ</a:t>
                      </a:r>
                      <a:endParaRPr lang="ru-RU" sz="1800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ОПРЕДЕЛЕНИЯ</a:t>
                      </a:r>
                      <a:endParaRPr lang="ru-RU" sz="1800" dirty="0"/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1322367753"/>
                  </a:ext>
                </a:extLst>
              </a:tr>
              <a:tr h="51482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Личность</a:t>
                      </a:r>
                      <a:endParaRPr lang="ru-RU" sz="1200" b="1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3938679132"/>
                  </a:ext>
                </a:extLst>
              </a:tr>
              <a:tr h="92649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Индивид</a:t>
                      </a:r>
                      <a:endParaRPr lang="ru-RU" sz="1200" b="1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отдельный представитель человеческого рода (</a:t>
                      </a:r>
                      <a:r>
                        <a:rPr kumimoji="0"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homo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sapiens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человек разумный), отличающийся от других биологическими признаками – внешностью, ростом, весом и т.п.</a:t>
                      </a:r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2437760275"/>
                  </a:ext>
                </a:extLst>
              </a:tr>
              <a:tr h="720657">
                <a:tc>
                  <a:txBody>
                    <a:bodyPr/>
                    <a:lstStyle/>
                    <a:p>
                      <a:pPr algn="ctr"/>
                      <a:endParaRPr lang="ru-RU" sz="1200" b="1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яркое, неповторимое своеобразие биологического и социального в человеке; своеобразие психики и личности человека.</a:t>
                      </a:r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393519252"/>
                  </a:ext>
                </a:extLst>
              </a:tr>
              <a:tr h="92649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Мировоззрение</a:t>
                      </a:r>
                      <a:endParaRPr lang="ru-RU" sz="1200" b="1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это система взглядов человека на мир и его место в мире; совокупность взглядов, оценок, принципов и образных представлений, определяющих общее видение, понимание мира, места человека в этом мире.</a:t>
                      </a:r>
                      <a:endParaRPr lang="ru-RU" sz="1200" dirty="0"/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3229937665"/>
                  </a:ext>
                </a:extLst>
              </a:tr>
              <a:tr h="30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Потребность человека</a:t>
                      </a:r>
                      <a:endParaRPr lang="ru-RU" sz="1200" b="1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366972515"/>
                  </a:ext>
                </a:extLst>
              </a:tr>
              <a:tr h="924394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индивидуальные особенности личности, являющиеся субъективными условиями успешного осуществления определённого рода деятельности; качества личности, определяющие успех в какой-либо сфере деятельности</a:t>
                      </a:r>
                      <a:endParaRPr lang="ru-RU" sz="1200" dirty="0"/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934227203"/>
                  </a:ext>
                </a:extLst>
              </a:tr>
              <a:tr h="411909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828" marB="45828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828" marB="45828"/>
                </a:tc>
                <a:extLst>
                  <a:ext uri="{0D108BD9-81ED-4DB2-BD59-A6C34878D82A}">
                    <a16:rowId xmlns:a16="http://schemas.microsoft.com/office/drawing/2014/main" val="173340608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9552" y="260649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sm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Задание на дополнение информации по теме «Личность»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78518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4704"/>
            <a:ext cx="7416824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Математическая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вторым по значимости компонентом функциональной грамотности.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Она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 способность использовать математику, чтобы помочь решить реальные проблемы, включает также способность понимать «язык» математики. </a:t>
            </a:r>
            <a:endParaRPr lang="ru-RU" sz="2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34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20891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Решение задач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(уроки обществознания , темы </a:t>
            </a:r>
            <a:r>
              <a:rPr lang="ru-RU" dirty="0">
                <a:solidFill>
                  <a:srgbClr val="0070C0"/>
                </a:solidFill>
              </a:rPr>
              <a:t>«</a:t>
            </a:r>
            <a:r>
              <a:rPr lang="ru-RU" b="1" dirty="0">
                <a:solidFill>
                  <a:srgbClr val="0070C0"/>
                </a:solidFill>
              </a:rPr>
              <a:t>Семейный бюджет», «Банк и банковская система», «Потребление: сбережения и кредиты» </a:t>
            </a:r>
            <a:r>
              <a:rPr lang="ru-RU" b="1" dirty="0" smtClean="0">
                <a:solidFill>
                  <a:srgbClr val="0070C0"/>
                </a:solidFill>
              </a:rPr>
              <a:t>)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</a:t>
            </a:r>
            <a:r>
              <a:rPr lang="ru-RU" sz="2400" b="1" dirty="0" smtClean="0">
                <a:solidFill>
                  <a:schemeClr val="bg1"/>
                </a:solidFill>
              </a:rPr>
              <a:t>Вы </a:t>
            </a:r>
            <a:r>
              <a:rPr lang="ru-RU" sz="2400" b="1" dirty="0">
                <a:solidFill>
                  <a:schemeClr val="bg1"/>
                </a:solidFill>
              </a:rPr>
              <a:t>накопили немного денег (подарки на день </a:t>
            </a:r>
            <a:r>
              <a:rPr lang="ru-RU" sz="2400" b="1" dirty="0" smtClean="0">
                <a:solidFill>
                  <a:schemeClr val="bg1"/>
                </a:solidFill>
              </a:rPr>
              <a:t>рождения </a:t>
            </a:r>
            <a:r>
              <a:rPr lang="ru-RU" sz="2400" b="1" dirty="0">
                <a:solidFill>
                  <a:schemeClr val="bg1"/>
                </a:solidFill>
              </a:rPr>
              <a:t>от родителей и родственников) и решили открыть депозит в банке, чтобы накопить на новенький смартфон. </a:t>
            </a:r>
            <a:r>
              <a:rPr lang="ru-RU" sz="2400" b="1" dirty="0" smtClean="0">
                <a:solidFill>
                  <a:schemeClr val="bg1"/>
                </a:solidFill>
              </a:rPr>
              <a:t>«РНКБ» </a:t>
            </a:r>
            <a:r>
              <a:rPr lang="ru-RU" sz="2400" b="1" dirty="0">
                <a:solidFill>
                  <a:schemeClr val="bg1"/>
                </a:solidFill>
              </a:rPr>
              <a:t>начисляет на срочный вклад (на 3 года) </a:t>
            </a:r>
            <a:r>
              <a:rPr lang="ru-RU" sz="2400" b="1" dirty="0" smtClean="0">
                <a:solidFill>
                  <a:schemeClr val="bg1"/>
                </a:solidFill>
              </a:rPr>
              <a:t>7,1 </a:t>
            </a:r>
            <a:r>
              <a:rPr lang="ru-RU" sz="2400" b="1" dirty="0">
                <a:solidFill>
                  <a:schemeClr val="bg1"/>
                </a:solidFill>
              </a:rPr>
              <a:t>% годовых. Вы положили на счет 5000 рублей.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    Какая </a:t>
            </a:r>
            <a:r>
              <a:rPr lang="ru-RU" sz="2400" b="1" dirty="0">
                <a:solidFill>
                  <a:schemeClr val="bg1"/>
                </a:solidFill>
              </a:rPr>
              <a:t>сумма будет на этом счете через год, если никаких операций со счетом проводиться не будет?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   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881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1"/>
            <a:ext cx="799288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Естественнонаучная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использовать естественнонаучные знания для выделения в реальных ситуациях проблем, которые могут быть исследованы и решены с помощью научных методов, для получения выводов, основанных на наблюдениях и экспериментах. </a:t>
            </a:r>
            <a:endParaRPr lang="ru-RU" sz="2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247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1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Под функциональной грамотностью понимают </a:t>
            </a:r>
            <a:r>
              <a:rPr lang="ru-RU" sz="3200" b="1" dirty="0">
                <a:solidFill>
                  <a:schemeClr val="bg1"/>
                </a:solidFill>
              </a:rPr>
              <a:t>результат овладения учащимися системой предметных ключевых компетенций, позволяющих эффективно применять усвоенные знания в практической ситуации, способность вступать в отношения с внешней средой и максимально быстро адаптироваться и функционировать в ней. </a:t>
            </a:r>
          </a:p>
        </p:txBody>
      </p:sp>
    </p:spTree>
    <p:extLst>
      <p:ext uri="{BB962C8B-B14F-4D97-AF65-F5344CB8AC3E}">
        <p14:creationId xmlns:p14="http://schemas.microsoft.com/office/powerpoint/2010/main" val="35854876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thepresentation.ru/img/tmb/4/307912/8f07d7c8a855bd2521e8ad226d6163c3-800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2" b="13210"/>
          <a:stretch/>
        </p:blipFill>
        <p:spPr bwMode="auto">
          <a:xfrm>
            <a:off x="828861" y="908720"/>
            <a:ext cx="708904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2252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79512" y="-1724274"/>
            <a:ext cx="8750881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lvl="0" algn="just"/>
            <a:r>
              <a:rPr lang="ru-RU" b="1" dirty="0" smtClean="0">
                <a:solidFill>
                  <a:schemeClr val="bg1"/>
                </a:solidFill>
              </a:rPr>
              <a:t>      Это реальные </a:t>
            </a:r>
            <a:r>
              <a:rPr lang="ru-RU" b="1" dirty="0">
                <a:solidFill>
                  <a:schemeClr val="bg1"/>
                </a:solidFill>
              </a:rPr>
              <a:t>ситуации, </a:t>
            </a:r>
            <a:r>
              <a:rPr lang="ru-RU" b="1" dirty="0" smtClean="0">
                <a:solidFill>
                  <a:schemeClr val="bg1"/>
                </a:solidFill>
              </a:rPr>
              <a:t>которые связаны </a:t>
            </a:r>
            <a:r>
              <a:rPr lang="ru-RU" b="1" dirty="0">
                <a:solidFill>
                  <a:schemeClr val="bg1"/>
                </a:solidFill>
              </a:rPr>
              <a:t>с актуальными проблемами, </a:t>
            </a:r>
            <a:r>
              <a:rPr lang="ru-RU" b="1" dirty="0" smtClean="0">
                <a:solidFill>
                  <a:schemeClr val="bg1"/>
                </a:solidFill>
              </a:rPr>
              <a:t> возникающими </a:t>
            </a:r>
            <a:r>
              <a:rPr lang="ru-RU" b="1" dirty="0">
                <a:solidFill>
                  <a:schemeClr val="bg1"/>
                </a:solidFill>
              </a:rPr>
              <a:t>в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жизни каждого </a:t>
            </a:r>
            <a:r>
              <a:rPr lang="ru-RU" b="1" dirty="0" smtClean="0">
                <a:solidFill>
                  <a:schemeClr val="bg1"/>
                </a:solidFill>
              </a:rPr>
              <a:t>человека. Например, </a:t>
            </a:r>
            <a:r>
              <a:rPr lang="ru-RU" b="1" dirty="0">
                <a:solidFill>
                  <a:schemeClr val="bg1"/>
                </a:solidFill>
              </a:rPr>
              <a:t>осмысление последствий глобального </a:t>
            </a:r>
            <a:r>
              <a:rPr lang="ru-RU" b="1" dirty="0" smtClean="0">
                <a:solidFill>
                  <a:schemeClr val="bg1"/>
                </a:solidFill>
              </a:rPr>
              <a:t>потепления, других экологических проблем.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2052" name="Picture 3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4352296" cy="292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1519" y="3514389"/>
            <a:ext cx="8678873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Как Вы думаете: </a:t>
            </a:r>
            <a:endParaRPr kumimoji="0" lang="ru-RU" altLang="ru-RU" sz="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а) какую группу глобальных проблем может</a:t>
            </a:r>
            <a:r>
              <a:rPr kumimoji="0" lang="ru-RU" altLang="ru-RU" sz="1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проиллюстрировать эта фотография; </a:t>
            </a:r>
            <a:endParaRPr kumimoji="0" lang="ru-RU" altLang="ru-RU" sz="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lvl="0"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б) что может способствовать решению данной проблемы (назовите одну любую меру)? </a:t>
            </a:r>
          </a:p>
          <a:p>
            <a:pPr lvl="0">
              <a:defRPr/>
            </a:pPr>
            <a:r>
              <a:rPr lang="ru-RU" altLang="ru-RU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ru-RU" altLang="ru-RU" b="1" dirty="0">
                <a:solidFill>
                  <a:srgbClr val="000000"/>
                </a:solidFill>
                <a:ea typeface="Calibri" panose="020F0502020204030204" pitchFamily="34" charset="0"/>
              </a:rPr>
              <a:t>.  Какие ещё проблемы относят к указанной Вами группе глобальных проблем? (Назовите любые две проблемы.)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533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5536" y="598811"/>
            <a:ext cx="835292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Пояснение.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1.  а) экологические проблемы / проблема загрязнения окружающей среды / проблема загрязнения воздуха;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б) установка на предприятиях эффективных очистных сооружений.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2.  Истощение недр, сокращение биологического разнообразия.</a:t>
            </a:r>
          </a:p>
        </p:txBody>
      </p:sp>
    </p:spTree>
    <p:extLst>
      <p:ext uri="{BB962C8B-B14F-4D97-AF65-F5344CB8AC3E}">
        <p14:creationId xmlns:p14="http://schemas.microsoft.com/office/powerpoint/2010/main" val="28818709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3529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b="1" dirty="0" smtClean="0">
                <a:solidFill>
                  <a:srgbClr val="0070C0"/>
                </a:solidFill>
                <a:latin typeface="Calibri" panose="020F0502020204030204"/>
              </a:rPr>
              <a:t>    </a:t>
            </a:r>
            <a:r>
              <a:rPr lang="ru-RU" sz="2800" b="1" dirty="0">
                <a:solidFill>
                  <a:schemeClr val="bg1"/>
                </a:solidFill>
                <a:latin typeface="Calibri" panose="020F0502020204030204"/>
              </a:rPr>
              <a:t>С 2012 года отдельным направлением оценки </a:t>
            </a:r>
            <a:r>
              <a:rPr lang="ru-RU" sz="2800" b="1" dirty="0" smtClean="0">
                <a:solidFill>
                  <a:schemeClr val="bg1"/>
                </a:solidFill>
                <a:latin typeface="Calibri" panose="020F0502020204030204"/>
              </a:rPr>
              <a:t>ФГ была  включена 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/>
              </a:rPr>
              <a:t>ф</a:t>
            </a:r>
            <a:r>
              <a:rPr lang="ru-RU" sz="3200" b="1" dirty="0" smtClean="0">
                <a:solidFill>
                  <a:srgbClr val="0070C0"/>
                </a:solidFill>
                <a:latin typeface="Calibri" panose="020F0502020204030204"/>
              </a:rPr>
              <a:t>инансовая грамотность.</a:t>
            </a:r>
          </a:p>
          <a:p>
            <a:pPr algn="just"/>
            <a:r>
              <a:rPr lang="ru-RU" sz="2800" dirty="0">
                <a:solidFill>
                  <a:prstClr val="white"/>
                </a:solidFill>
                <a:latin typeface="Calibri" panose="020F0502020204030204"/>
              </a:rPr>
              <a:t> </a:t>
            </a:r>
            <a:r>
              <a:rPr lang="ru-RU" sz="2800" dirty="0" smtClean="0">
                <a:solidFill>
                  <a:prstClr val="white"/>
                </a:solidFill>
                <a:latin typeface="Calibri" panose="020F0502020204030204"/>
              </a:rPr>
              <a:t>     </a:t>
            </a:r>
          </a:p>
          <a:p>
            <a:pPr algn="just"/>
            <a:r>
              <a:rPr lang="ru-RU" sz="28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ru-RU" sz="2800" b="1" dirty="0" smtClean="0">
                <a:solidFill>
                  <a:prstClr val="white"/>
                </a:solidFill>
                <a:latin typeface="Calibri" panose="020F0502020204030204"/>
              </a:rPr>
              <a:t>   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/>
              </a:rPr>
              <a:t>Финансовая грамотность-  </a:t>
            </a:r>
            <a:r>
              <a:rPr lang="ru-RU" sz="2800" b="1" dirty="0" smtClean="0">
                <a:solidFill>
                  <a:schemeClr val="bg1"/>
                </a:solidFill>
                <a:latin typeface="Calibri" panose="020F0502020204030204"/>
              </a:rPr>
              <a:t>это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Calibri" panose="020F0502020204030204"/>
              </a:rPr>
              <a:t>способность </a:t>
            </a:r>
            <a:r>
              <a:rPr lang="ru-RU" sz="2800" b="1" dirty="0">
                <a:solidFill>
                  <a:schemeClr val="bg1"/>
                </a:solidFill>
                <a:latin typeface="Calibri" panose="020F0502020204030204"/>
              </a:rPr>
              <a:t>личности принимать разумные, целесообразные решения, связанные с финансами, в различных ситуациях собственной </a:t>
            </a:r>
            <a:r>
              <a:rPr lang="ru-RU" sz="2800" b="1" dirty="0" smtClean="0">
                <a:solidFill>
                  <a:schemeClr val="bg1"/>
                </a:solidFill>
                <a:latin typeface="Calibri" panose="020F0502020204030204"/>
              </a:rPr>
              <a:t>жизнедеятельности</a:t>
            </a:r>
            <a:r>
              <a:rPr lang="ru-RU" sz="2800" dirty="0" smtClean="0">
                <a:solidFill>
                  <a:schemeClr val="bg1"/>
                </a:solidFill>
                <a:latin typeface="Calibri" panose="020F0502020204030204"/>
              </a:rPr>
              <a:t>; </a:t>
            </a:r>
            <a:r>
              <a:rPr lang="ru-RU" sz="2800" b="1" dirty="0" smtClean="0">
                <a:solidFill>
                  <a:schemeClr val="bg1"/>
                </a:solidFill>
                <a:latin typeface="Calibri" panose="020F0502020204030204"/>
              </a:rPr>
              <a:t>это 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Calibri" panose="020F0502020204030204"/>
              </a:rPr>
              <a:t>способность </a:t>
            </a:r>
            <a:r>
              <a:rPr lang="ru-RU" sz="2800" b="1" dirty="0">
                <a:solidFill>
                  <a:schemeClr val="bg1"/>
                </a:solidFill>
                <a:latin typeface="Calibri" panose="020F0502020204030204"/>
              </a:rPr>
              <a:t>и готовность человека продуктивно выполнять различные социально-экономические роли: домохозяина, инвестора, заемщика, налогоплательщика и </a:t>
            </a:r>
            <a:r>
              <a:rPr lang="ru-RU" sz="2800" b="1" dirty="0" err="1">
                <a:solidFill>
                  <a:schemeClr val="bg1"/>
                </a:solidFill>
                <a:latin typeface="Calibri" panose="020F0502020204030204"/>
              </a:rPr>
              <a:t>т.д</a:t>
            </a:r>
            <a:endParaRPr lang="ru-RU" sz="2800" b="1" dirty="0">
              <a:solidFill>
                <a:schemeClr val="bg1"/>
              </a:solidFill>
              <a:latin typeface="Calibri" panose="020F0502020204030204"/>
            </a:endParaRPr>
          </a:p>
          <a:p>
            <a:pPr lvl="0" algn="just"/>
            <a:endParaRPr lang="ru-RU" sz="2800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261685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84887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70C0"/>
                </a:solidFill>
              </a:rPr>
              <a:t>Финансовая </a:t>
            </a:r>
            <a:r>
              <a:rPr lang="ru-RU" sz="2800" b="1" dirty="0">
                <a:solidFill>
                  <a:srgbClr val="0070C0"/>
                </a:solidFill>
              </a:rPr>
              <a:t>грамотность </a:t>
            </a:r>
            <a:r>
              <a:rPr lang="ru-RU" sz="1600" b="1" dirty="0">
                <a:solidFill>
                  <a:prstClr val="black"/>
                </a:solidFill>
              </a:rPr>
              <a:t>ОГЭ, задание 6</a:t>
            </a:r>
            <a:r>
              <a:rPr lang="ru-RU" sz="1600" b="1" dirty="0" smtClean="0">
                <a:solidFill>
                  <a:prstClr val="black"/>
                </a:solidFill>
              </a:rPr>
              <a:t>.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</a:rPr>
              <a:t>15- летняя Зинаида искала работу , график которой можно было бы   совместить с учёбой в школе . В Интернете она нашла предложение   следующего содержания : « Работа в удобное время . Вышивание картин . 3000    рублей за одну </a:t>
            </a:r>
            <a:r>
              <a:rPr lang="ru-RU" sz="2400" b="1" dirty="0" smtClean="0">
                <a:solidFill>
                  <a:schemeClr val="bg1"/>
                </a:solidFill>
              </a:rPr>
              <a:t>картину.  Для </a:t>
            </a:r>
            <a:r>
              <a:rPr lang="ru-RU" sz="2400" b="1" dirty="0">
                <a:solidFill>
                  <a:schemeClr val="bg1"/>
                </a:solidFill>
              </a:rPr>
              <a:t>получения расходных материалов для первого   заказа Вы должны перечислить 500 рублей на электронный кошелёк   работодателя ! Торопитесь ! Осталось мало вакансий !».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Оцените ситуацию с точки зрения возможности достижения </a:t>
            </a:r>
            <a:r>
              <a:rPr lang="ru-RU" sz="2400" b="1" dirty="0" smtClean="0">
                <a:solidFill>
                  <a:schemeClr val="bg1"/>
                </a:solidFill>
              </a:rPr>
              <a:t>цели   Зинаиды </a:t>
            </a:r>
            <a:r>
              <a:rPr lang="ru-RU" sz="2400" b="1" dirty="0">
                <a:solidFill>
                  <a:schemeClr val="bg1"/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Как ей правильно поступить в данной </a:t>
            </a:r>
            <a:r>
              <a:rPr lang="ru-RU" sz="2400" b="1" dirty="0" smtClean="0">
                <a:solidFill>
                  <a:schemeClr val="bg1"/>
                </a:solidFill>
              </a:rPr>
              <a:t>ситуации.</a:t>
            </a:r>
            <a:endParaRPr lang="ru-RU" sz="2400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    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017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332656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bg1"/>
                </a:solidFill>
              </a:rPr>
              <a:t>   </a:t>
            </a:r>
            <a:r>
              <a:rPr lang="ru-RU" sz="2400" b="1" dirty="0">
                <a:solidFill>
                  <a:srgbClr val="0070C0"/>
                </a:solidFill>
              </a:rPr>
              <a:t>Финансовая грамотность </a:t>
            </a:r>
            <a:r>
              <a:rPr lang="ru-RU" sz="1400" b="1" dirty="0">
                <a:solidFill>
                  <a:prstClr val="black"/>
                </a:solidFill>
              </a:rPr>
              <a:t>ОГЭ, задание 6</a:t>
            </a:r>
            <a:r>
              <a:rPr lang="ru-RU" sz="1400" b="1" dirty="0" smtClean="0">
                <a:solidFill>
                  <a:prstClr val="black"/>
                </a:solidFill>
              </a:rPr>
              <a:t>.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 Совершеннолетнему   Роману </a:t>
            </a:r>
            <a:r>
              <a:rPr lang="ru-RU" sz="2400" b="1" dirty="0">
                <a:solidFill>
                  <a:schemeClr val="bg1"/>
                </a:solidFill>
              </a:rPr>
              <a:t>Р . пришло SMS сообщение от </a:t>
            </a:r>
            <a:r>
              <a:rPr lang="ru-RU" sz="2400" b="1" dirty="0" smtClean="0">
                <a:solidFill>
                  <a:schemeClr val="bg1"/>
                </a:solidFill>
              </a:rPr>
              <a:t>неизвестного  абонента </a:t>
            </a:r>
            <a:r>
              <a:rPr lang="ru-RU" sz="2400" b="1" dirty="0">
                <a:solidFill>
                  <a:schemeClr val="bg1"/>
                </a:solidFill>
              </a:rPr>
              <a:t>: </a:t>
            </a:r>
            <a:r>
              <a:rPr lang="ru-RU" sz="2400" b="1" dirty="0" smtClean="0">
                <a:solidFill>
                  <a:schemeClr val="bg1"/>
                </a:solidFill>
              </a:rPr>
              <a:t>«Уважаемый </a:t>
            </a:r>
            <a:r>
              <a:rPr lang="ru-RU" sz="2400" b="1" dirty="0">
                <a:solidFill>
                  <a:schemeClr val="bg1"/>
                </a:solidFill>
              </a:rPr>
              <a:t>клиент ! Ваша карта заблокирована , была </a:t>
            </a:r>
            <a:r>
              <a:rPr lang="ru-RU" sz="2400" b="1" dirty="0" smtClean="0">
                <a:solidFill>
                  <a:schemeClr val="bg1"/>
                </a:solidFill>
              </a:rPr>
              <a:t>попытка несанкционированного </a:t>
            </a:r>
            <a:r>
              <a:rPr lang="ru-RU" sz="2400" b="1" dirty="0">
                <a:solidFill>
                  <a:schemeClr val="bg1"/>
                </a:solidFill>
              </a:rPr>
              <a:t>снятия денег . Для возобновления пользования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</a:rPr>
              <a:t>счётом сообщите по телефону *** данные по Вашей карте : № и PIN код . </a:t>
            </a:r>
            <a:r>
              <a:rPr lang="ru-RU" sz="2400" b="1" dirty="0" smtClean="0">
                <a:solidFill>
                  <a:schemeClr val="bg1"/>
                </a:solidFill>
              </a:rPr>
              <a:t>В  ближайшее </a:t>
            </a:r>
            <a:r>
              <a:rPr lang="ru-RU" sz="2400" b="1" dirty="0">
                <a:solidFill>
                  <a:schemeClr val="bg1"/>
                </a:solidFill>
              </a:rPr>
              <a:t>время вопрос будет решён . Банк Д .».</a:t>
            </a:r>
          </a:p>
          <a:p>
            <a:pPr algn="just"/>
            <a:endParaRPr lang="ru-RU" sz="2400" b="1" dirty="0">
              <a:solidFill>
                <a:schemeClr val="bg1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    В </a:t>
            </a:r>
            <a:r>
              <a:rPr lang="ru-RU" sz="2400" b="1" dirty="0">
                <a:solidFill>
                  <a:schemeClr val="bg1"/>
                </a:solidFill>
              </a:rPr>
              <a:t>чём состоит опасность данной ситуации для личных финансов </a:t>
            </a:r>
            <a:r>
              <a:rPr lang="ru-RU" sz="2400" b="1" dirty="0" smtClean="0">
                <a:solidFill>
                  <a:schemeClr val="bg1"/>
                </a:solidFill>
              </a:rPr>
              <a:t>Романа  Р .?</a:t>
            </a:r>
            <a:endParaRPr lang="ru-RU" sz="2400" b="1" dirty="0">
              <a:solidFill>
                <a:schemeClr val="bg1"/>
              </a:solidFill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</a:rPr>
              <a:t>Как ему правильно поступить в данной ситуации ?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Ответ  запишите </a:t>
            </a:r>
            <a:r>
              <a:rPr lang="ru-RU" sz="2400" b="1" dirty="0">
                <a:solidFill>
                  <a:schemeClr val="bg1"/>
                </a:solidFill>
              </a:rPr>
              <a:t>на бланке ответов № 2, указав номер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3968560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92696"/>
            <a:ext cx="7848872" cy="571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675"/>
              </a:spcAft>
              <a:buSzPts val="1000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70C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Глобальные </a:t>
            </a:r>
            <a:r>
              <a:rPr lang="ru-RU" sz="2800" b="1" dirty="0">
                <a:solidFill>
                  <a:srgbClr val="0070C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компетенции</a:t>
            </a:r>
            <a:r>
              <a:rPr lang="ru-RU" sz="2800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chemeClr val="bg1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675"/>
              </a:spcAft>
              <a:buSzPts val="1000"/>
              <a:tabLst>
                <a:tab pos="457200" algn="l"/>
              </a:tabLst>
            </a:pPr>
            <a:r>
              <a:rPr lang="ru-RU" sz="2800" dirty="0" smtClean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способность критически рассматривать с различных точек зрения проблемы глобального характера и межкультурного взаимодействия;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осознавать,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культурные, религиозные, политические, расовые и иные различия могут оказывать влияние на восприятие, суждения и взгляды людей; вступать в открытое, уважительное и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ффективное взаимодействие с другими людьми на основе разделяемого всеми уважения к человеческому достоинству.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467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632848" cy="559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</a:rPr>
              <a:t>Г</a:t>
            </a:r>
            <a:r>
              <a:rPr lang="ru-RU" sz="2400" b="1" dirty="0" smtClean="0">
                <a:solidFill>
                  <a:schemeClr val="bg1"/>
                </a:solidFill>
              </a:rPr>
              <a:t>лобальные компетенции можно  </a:t>
            </a:r>
            <a:r>
              <a:rPr lang="ru-RU" sz="2400" b="1" dirty="0">
                <a:solidFill>
                  <a:schemeClr val="bg1"/>
                </a:solidFill>
              </a:rPr>
              <a:t>формировать </a:t>
            </a:r>
            <a:r>
              <a:rPr lang="ru-RU" sz="2400" b="1" dirty="0" smtClean="0">
                <a:solidFill>
                  <a:schemeClr val="bg1"/>
                </a:solidFill>
              </a:rPr>
              <a:t>через </a:t>
            </a:r>
            <a:r>
              <a:rPr lang="ru-RU" sz="2400" b="1" dirty="0">
                <a:solidFill>
                  <a:srgbClr val="0070C0"/>
                </a:solidFill>
              </a:rPr>
              <a:t>ситуационные задачи. </a:t>
            </a:r>
            <a:r>
              <a:rPr lang="ru-RU" sz="2400" b="1" dirty="0" smtClean="0">
                <a:solidFill>
                  <a:schemeClr val="bg1"/>
                </a:solidFill>
              </a:rPr>
              <a:t>Последние для </a:t>
            </a:r>
            <a:r>
              <a:rPr lang="ru-RU" sz="2400" b="1" dirty="0">
                <a:solidFill>
                  <a:schemeClr val="bg1"/>
                </a:solidFill>
              </a:rPr>
              <a:t>учащихся могут выполнять несколько функций: </a:t>
            </a:r>
          </a:p>
          <a:p>
            <a:pPr lvl="0" algn="just" fontAlgn="base"/>
            <a:r>
              <a:rPr lang="ru-RU" sz="2400" b="1" dirty="0" smtClean="0">
                <a:solidFill>
                  <a:schemeClr val="bg1"/>
                </a:solidFill>
              </a:rPr>
              <a:t>   - актуализировать </a:t>
            </a:r>
            <a:r>
              <a:rPr lang="ru-RU" sz="2400" b="1" dirty="0">
                <a:solidFill>
                  <a:schemeClr val="bg1"/>
                </a:solidFill>
              </a:rPr>
              <a:t>развитие отдельных функциональных умений, связанных, например, с освоением социальных ролей члена семьи, горожанина, потребителя и </a:t>
            </a:r>
            <a:r>
              <a:rPr lang="ru-RU" sz="2400" b="1" dirty="0" err="1">
                <a:solidFill>
                  <a:schemeClr val="bg1"/>
                </a:solidFill>
              </a:rPr>
              <a:t>др</a:t>
            </a:r>
            <a:r>
              <a:rPr lang="ru-RU" sz="2400" b="1" dirty="0">
                <a:solidFill>
                  <a:schemeClr val="bg1"/>
                </a:solidFill>
              </a:rPr>
              <a:t>; </a:t>
            </a:r>
          </a:p>
          <a:p>
            <a:pPr lvl="0" algn="just" fontAlgn="base"/>
            <a:r>
              <a:rPr lang="ru-RU" sz="2400" b="1" dirty="0" smtClean="0">
                <a:solidFill>
                  <a:schemeClr val="bg1"/>
                </a:solidFill>
              </a:rPr>
              <a:t>   - формировать </a:t>
            </a:r>
            <a:r>
              <a:rPr lang="ru-RU" sz="2400" b="1" dirty="0">
                <a:solidFill>
                  <a:schemeClr val="bg1"/>
                </a:solidFill>
              </a:rPr>
              <a:t>ключевые компетентности (информационную, коммуникативную). 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</a:rPr>
              <a:t>        Многие ситуационные задачи предусматривают работу с текстами разных видов (справочными, популярными, научными, художественными), обсуждение и анализ которых </a:t>
            </a:r>
            <a:r>
              <a:rPr lang="ru-RU" sz="2400" b="1" dirty="0" smtClean="0">
                <a:solidFill>
                  <a:schemeClr val="bg1"/>
                </a:solidFill>
              </a:rPr>
              <a:t>развивает </a:t>
            </a:r>
            <a:r>
              <a:rPr lang="ru-RU" sz="2400" b="1" dirty="0">
                <a:solidFill>
                  <a:schemeClr val="bg1"/>
                </a:solidFill>
              </a:rPr>
              <a:t>«грамотность чтения». </a:t>
            </a:r>
          </a:p>
          <a:p>
            <a:pPr marL="342900" lvl="0" indent="-342900" algn="just" fontAlgn="base">
              <a:lnSpc>
                <a:spcPct val="90000"/>
              </a:lnSpc>
              <a:spcAft>
                <a:spcPts val="865"/>
              </a:spcAft>
              <a:buClr>
                <a:srgbClr val="000000"/>
              </a:buClr>
              <a:buSzPts val="3000"/>
              <a:buFont typeface="Arial" panose="020B0604020202020204" pitchFamily="34" charset="0"/>
              <a:buChar char="•"/>
            </a:pPr>
            <a:endParaRPr lang="ru-RU" sz="2400" b="1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6332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9"/>
            <a:ext cx="7992888" cy="6048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Коллективное благополучие и </a:t>
            </a:r>
            <a:endParaRPr lang="ru-RU" sz="29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ru-RU" sz="29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устойчивое </a:t>
            </a:r>
            <a:r>
              <a:rPr lang="ru-RU" sz="29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развитие</a:t>
            </a:r>
            <a:endParaRPr lang="ru-RU" sz="11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9690" algn="ctr">
              <a:lnSpc>
                <a:spcPct val="107000"/>
              </a:lnSpc>
              <a:spcAft>
                <a:spcPts val="185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ОГЭ, 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обществознание,23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base">
              <a:lnSpc>
                <a:spcPct val="102000"/>
              </a:lnSpc>
              <a:spcAft>
                <a:spcPts val="515"/>
              </a:spcAft>
              <a:buClr>
                <a:srgbClr val="000000"/>
              </a:buClr>
              <a:buSzPts val="30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Документы ООН провозгласили цели в области устойчивого развития: искоренить нищету, обеспечить защиту нашей планеты, повысить качество жизни и улучшить перспективы для всех людей во всём мире. Фактически программа действий ООН в области устойчивого развития отражает стремление преодолеть глобальные проблемы и найти новые, более совершенные способы взаимодействия между обществом и природой, между представителями разных народов и культур.</a:t>
            </a:r>
          </a:p>
          <a:p>
            <a:pPr marL="342900" lvl="0" indent="-342900" fontAlgn="base">
              <a:lnSpc>
                <a:spcPct val="102000"/>
              </a:lnSpc>
              <a:spcAft>
                <a:spcPts val="495"/>
              </a:spcAft>
              <a:buClr>
                <a:srgbClr val="000000"/>
              </a:buClr>
              <a:buSzPts val="30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Какие принципы устойчивого развития называют авторы? (Укажите три принципа). </a:t>
            </a:r>
          </a:p>
          <a:p>
            <a:pPr marL="342900" lvl="0" indent="-342900" fontAlgn="base">
              <a:lnSpc>
                <a:spcPct val="102000"/>
              </a:lnSpc>
              <a:spcAft>
                <a:spcPts val="495"/>
              </a:spcAft>
              <a:buClr>
                <a:srgbClr val="000000"/>
              </a:buClr>
              <a:buSzPts val="3000"/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Приведите два примера Вашей личной деятельности, которые раскрывают любые два из указанных Вами принципов.</a:t>
            </a:r>
          </a:p>
        </p:txBody>
      </p:sp>
    </p:spTree>
    <p:extLst>
      <p:ext uri="{BB962C8B-B14F-4D97-AF65-F5344CB8AC3E}">
        <p14:creationId xmlns:p14="http://schemas.microsoft.com/office/powerpoint/2010/main" val="7457669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7048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YS Text"/>
              </a:rPr>
              <a:t>Ответы на вопросы: </a:t>
            </a:r>
          </a:p>
          <a:p>
            <a:pPr lvl="0"/>
            <a:r>
              <a:rPr lang="ru-RU" sz="2200" b="1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chemeClr val="bg1"/>
                </a:solidFill>
              </a:rPr>
              <a:t>. Какие принципы устойчивого развития называют авторы? (Укажите три принципа). </a:t>
            </a:r>
          </a:p>
          <a:p>
            <a:pPr marL="171450" lvl="0" indent="-171450">
              <a:buFontTx/>
              <a:buChar char="-"/>
            </a:pPr>
            <a:r>
              <a:rPr lang="ru-RU" sz="2400" dirty="0">
                <a:solidFill>
                  <a:schemeClr val="bg1"/>
                </a:solidFill>
              </a:rPr>
              <a:t>искоренить нищету, обеспечить защиту нашей планеты, повысить качество жизни и улучшить перспективы для всех людей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</a:rPr>
              <a:t>2. Приведите два примера Вашей личной деятельности, которые раскрывают любые два из указанных Вами принципов.</a:t>
            </a:r>
          </a:p>
          <a:p>
            <a:r>
              <a:rPr lang="ru-RU" sz="2400" dirty="0">
                <a:solidFill>
                  <a:schemeClr val="bg1"/>
                </a:solidFill>
              </a:rPr>
              <a:t>– участие  в  экологических акциях, забота о домашнем животном и т.д.;</a:t>
            </a:r>
          </a:p>
          <a:p>
            <a:r>
              <a:rPr lang="ru-RU" sz="2400" dirty="0">
                <a:solidFill>
                  <a:schemeClr val="bg1"/>
                </a:solidFill>
              </a:rPr>
              <a:t>– бережное отношение к использованию воды, электроэнергии  в домашних условиях и пр.</a:t>
            </a:r>
          </a:p>
        </p:txBody>
      </p:sp>
    </p:spTree>
    <p:extLst>
      <p:ext uri="{BB962C8B-B14F-4D97-AF65-F5344CB8AC3E}">
        <p14:creationId xmlns:p14="http://schemas.microsoft.com/office/powerpoint/2010/main" val="427440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836712"/>
            <a:ext cx="8136904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Международные сравнительные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исследования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по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ФГ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    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Pirls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,</a:t>
            </a:r>
            <a:r>
              <a:rPr kumimoji="0" lang="en-US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 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Timss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,</a:t>
            </a:r>
            <a:r>
              <a:rPr kumimoji="0" lang="en-US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 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Pisa</a:t>
            </a:r>
            <a:r>
              <a:rPr lang="ru-RU" sz="2300" b="1" dirty="0" smtClean="0">
                <a:solidFill>
                  <a:schemeClr val="bg1"/>
                </a:solidFill>
                <a:latin typeface="Constantia"/>
              </a:rPr>
              <a:t> 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(проверка уровня</a:t>
            </a:r>
            <a:r>
              <a:rPr lang="en-US" sz="2300" b="1" dirty="0">
                <a:solidFill>
                  <a:schemeClr val="bg1"/>
                </a:solidFill>
                <a:latin typeface="Constantia"/>
              </a:rPr>
              <a:t> </a:t>
            </a:r>
            <a:r>
              <a:rPr kumimoji="0" lang="ru-RU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сформированности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функциональной грамотности)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        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PIRLS</a:t>
            </a:r>
            <a:r>
              <a:rPr kumimoji="0" lang="ru-RU" sz="23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 – 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оценка качества чтения и понимания текста учащимися начальной школы (4класс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         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TIMSS–оценка качества математического и естественнонаучного образования в начальной, основной и средней школе( 4, 8 и 11 классы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          </a:t>
            </a: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rPr>
              <a:t>PISA–оценка функциональной грамотности 15-летних учащихся в области математики, чтения и естествознания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1037006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8424936" cy="4366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820" marR="77470" indent="-6350" algn="just">
              <a:lnSpc>
                <a:spcPct val="98000"/>
              </a:lnSpc>
              <a:spcAft>
                <a:spcPts val="5"/>
              </a:spcAft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Успешно и уважительно взаимодействовать с другими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людьми</a:t>
            </a:r>
            <a:r>
              <a:rPr lang="ru-RU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(проблемы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миграции, международных конфликтов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pPr marL="83820" marR="77470" indent="-6350" algn="just">
              <a:lnSpc>
                <a:spcPct val="98000"/>
              </a:lnSpc>
              <a:spcAft>
                <a:spcPts val="5"/>
              </a:spcAft>
            </a:pPr>
            <a:endParaRPr lang="ru-RU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fontAlgn="base">
              <a:lnSpc>
                <a:spcPct val="98000"/>
              </a:lnSpc>
              <a:spcAft>
                <a:spcPts val="365"/>
              </a:spcAft>
              <a:buClr>
                <a:srgbClr val="000000"/>
              </a:buClr>
              <a:buSzPts val="30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Используя обществоведческие знания</a:t>
            </a:r>
            <a:r>
              <a:rPr lang="ru-RU" sz="24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составьте сложный план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позволяющий раскрыть по существу тему </a:t>
            </a:r>
            <a:r>
              <a:rPr lang="ru-RU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«Межнациональные конфликты и пути их разрешения».</a:t>
            </a:r>
          </a:p>
          <a:p>
            <a:pPr marL="342900" lvl="0" indent="-342900" fontAlgn="base">
              <a:lnSpc>
                <a:spcPct val="98000"/>
              </a:lnSpc>
              <a:spcAft>
                <a:spcPts val="0"/>
              </a:spcAft>
              <a:buClr>
                <a:srgbClr val="000000"/>
              </a:buClr>
              <a:buSzPts val="30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План должен содержать не менее трёх пунктов, непосредственно раскрывающих тему, из которых два или более детализированы в подпунктах.</a:t>
            </a:r>
            <a:endParaRPr lang="ru-RU" sz="2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8536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7584" y="226819"/>
            <a:ext cx="7776864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Сложный план </a:t>
            </a:r>
            <a:r>
              <a:rPr lang="ru-RU" sz="2200" b="1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«Межнациональные конфликты и пути их разрешения».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1.  Сущность понятия «межнациональный конфликт»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2.  Причины межнациональных конфликтов: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 а)  социально-экономические;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 б)  экстерриториальные;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 в)  конфессиональные и др.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3.  Типы межнациональных конфликтов: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а)  государственно- правовые;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 б)  </a:t>
            </a:r>
            <a:r>
              <a:rPr kumimoji="0" lang="ru-RU" altLang="ru-RU" sz="2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этнодемографические</a:t>
            </a: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 в)  </a:t>
            </a:r>
            <a:r>
              <a:rPr kumimoji="0" lang="ru-RU" altLang="ru-RU" sz="2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этнотерриториальные</a:t>
            </a: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и др.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4.  Пути разрешения межнациональных конфликтов: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 а)  создание эффективно действующих международных организаций;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    б)  достижение соглашения на основе взаимных уступок и др.</a:t>
            </a:r>
          </a:p>
        </p:txBody>
      </p:sp>
    </p:spTree>
    <p:extLst>
      <p:ext uri="{BB962C8B-B14F-4D97-AF65-F5344CB8AC3E}">
        <p14:creationId xmlns:p14="http://schemas.microsoft.com/office/powerpoint/2010/main" val="18333600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/>
              <a:t> </a:t>
            </a:r>
            <a:r>
              <a:rPr lang="ru-RU" sz="3200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2021г в оценивание ФГ было введено еще одно направление- креативное мышление.</a:t>
            </a:r>
          </a:p>
          <a:p>
            <a:pPr lvl="0" algn="just"/>
            <a:r>
              <a:rPr lang="ru-RU" sz="3200" b="1" dirty="0" smtClean="0">
                <a:solidFill>
                  <a:srgbClr val="0070C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</a:t>
            </a:r>
            <a:r>
              <a:rPr lang="ru-RU" sz="3200" b="1" dirty="0">
                <a:solidFill>
                  <a:srgbClr val="0070C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креативным мышлением </a:t>
            </a:r>
            <a:r>
              <a:rPr lang="ru-RU" sz="3200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понимают способность к продуктивному творческому </a:t>
            </a:r>
            <a:r>
              <a:rPr lang="ru-RU" sz="3200" dirty="0" smtClean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подходу</a:t>
            </a:r>
            <a:endParaRPr lang="ru-RU" sz="3200" dirty="0">
              <a:solidFill>
                <a:schemeClr val="bg1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solidFill>
                  <a:srgbClr val="0070C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Креативное мышление</a:t>
            </a:r>
            <a:r>
              <a:rPr lang="ru-RU" sz="3200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умение человека использовать свое воображение для выработки и совершенствования идей, формирования нового знания, решения задач, с которыми он не сталкивался раньше.</a:t>
            </a:r>
            <a:endParaRPr lang="ru-RU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ru-RU" sz="3200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24893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54studio.ru/wp-content/uploads/9/8/3/983e5411d008487b068f6e05e0de0d4b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5" t="29008" r="1145" b="11449"/>
          <a:stretch/>
        </p:blipFill>
        <p:spPr bwMode="auto">
          <a:xfrm>
            <a:off x="323528" y="2132856"/>
            <a:ext cx="8546090" cy="381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764704"/>
            <a:ext cx="6244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Креативное мышление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3059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04664"/>
            <a:ext cx="6062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     Прием «ШЕСТЬ ШЛЯП»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2292" name="Picture 4" descr="https://telegra.ph/file/0fc32a83b9bec184cafb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66885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1328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620688"/>
            <a:ext cx="79928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  Прием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«Пять почему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»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позволяет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помощью уточняющих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вопросов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решить задачу.</a:t>
            </a: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   Например, на  уроке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в 8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классе по теме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 «Семья как малая группа» ребятам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можно предложить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решить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задачу: «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  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Как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сделать так, чтобы подростки с удовольствием выполняли домашние обязанности 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дела. Почему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подростки  с удовольствием не выполнят домашние обязанности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?»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457200" indent="-228600"/>
            <a:r>
              <a:rPr lang="ru-RU" sz="2000" b="1" dirty="0">
                <a:solidFill>
                  <a:schemeClr val="bg1"/>
                </a:solidFill>
                <a:latin typeface="Wingdings" panose="05000000000000000000" pitchFamily="2" charset="2"/>
              </a:rPr>
              <a:t>ü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Потому что много времени отнимают учебная деятельность, не хватает времени на домашние дела.</a:t>
            </a:r>
          </a:p>
          <a:p>
            <a:pPr marL="457200" indent="-228600"/>
            <a:r>
              <a:rPr lang="ru-RU" sz="2000" b="1" dirty="0">
                <a:solidFill>
                  <a:schemeClr val="bg1"/>
                </a:solidFill>
                <a:latin typeface="Wingdings" panose="05000000000000000000" pitchFamily="2" charset="2"/>
              </a:rPr>
              <a:t>ü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Потому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что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не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получается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правильно распределять свободное время 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много времени уходит 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на бесполезные дела.</a:t>
            </a:r>
          </a:p>
          <a:p>
            <a:pPr marL="457200" indent="-228600"/>
            <a:r>
              <a:rPr lang="ru-RU" sz="2000" b="1" dirty="0">
                <a:solidFill>
                  <a:schemeClr val="bg1"/>
                </a:solidFill>
                <a:latin typeface="Wingdings" panose="05000000000000000000" pitchFamily="2" charset="2"/>
              </a:rPr>
              <a:t>ü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Потому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что 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родители требуют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этого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в приказном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порядке, что  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демотивирует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  <a:p>
            <a:pPr marL="457200" indent="-228600"/>
            <a:r>
              <a:rPr lang="ru-RU" sz="2000" b="1" dirty="0">
                <a:solidFill>
                  <a:schemeClr val="bg1"/>
                </a:solidFill>
                <a:latin typeface="Wingdings" panose="05000000000000000000" pitchFamily="2" charset="2"/>
              </a:rPr>
              <a:t>ü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Потому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что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лень  </a:t>
            </a:r>
          </a:p>
          <a:p>
            <a:pPr marL="457200" indent="-228600"/>
            <a:r>
              <a:rPr lang="ru-RU" sz="2000" b="1" dirty="0" smtClean="0">
                <a:solidFill>
                  <a:schemeClr val="bg1"/>
                </a:solidFill>
                <a:latin typeface="Wingdings" panose="05000000000000000000" pitchFamily="2" charset="2"/>
              </a:rPr>
              <a:t>ü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Потому 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что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есть 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плохой пример взрослых в поддержании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чистоты и порядка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в доме.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ru-RU" sz="2000" b="1" i="0" dirty="0"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062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196752"/>
            <a:ext cx="7022932" cy="52671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9832" y="3326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Прием «КЛАСТЕР»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8989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Средства формирования функциональной понятийной грамотности на уроках обществознания и истории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77768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>
              <a:solidFill>
                <a:schemeClr val="bg1"/>
              </a:solidFill>
              <a:latin typeface="Constanti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1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  Функциональное чтение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2.  Пересказы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3.   Познавательные игры, викторины, уроки-дебаты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4.  Исторические и обществоведческие диктанты и ЭССЕ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5.  Изучение правовых и исторических документов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6.  Чтение вариативных источников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7.  Исследовательские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работы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onstantia"/>
              </a:rPr>
              <a:t>в форме презентаций, рефератов, социологических опросов,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8577247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76328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70C0"/>
                </a:solidFill>
              </a:rPr>
              <a:t>Ф</a:t>
            </a:r>
            <a:r>
              <a:rPr lang="ru-RU" sz="2800" b="1" dirty="0" smtClean="0">
                <a:solidFill>
                  <a:srgbClr val="0070C0"/>
                </a:solidFill>
              </a:rPr>
              <a:t>ормы </a:t>
            </a:r>
            <a:r>
              <a:rPr lang="ru-RU" sz="2800" b="1" dirty="0">
                <a:solidFill>
                  <a:srgbClr val="0070C0"/>
                </a:solidFill>
              </a:rPr>
              <a:t>и методы </a:t>
            </a:r>
            <a:r>
              <a:rPr lang="ru-RU" sz="2800" b="1" dirty="0" smtClean="0">
                <a:solidFill>
                  <a:srgbClr val="0070C0"/>
                </a:solidFill>
              </a:rPr>
              <a:t>работы по формированию ФГ на уроках: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nstanti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358771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составление </a:t>
            </a:r>
            <a:r>
              <a:rPr lang="ru-RU" sz="2400" b="1" dirty="0">
                <a:solidFill>
                  <a:schemeClr val="bg1"/>
                </a:solidFill>
              </a:rPr>
              <a:t>вопросов к тексту, тезисного плана, хронологических таблиц и логических схем;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- преобразование </a:t>
            </a:r>
            <a:r>
              <a:rPr lang="ru-RU" sz="2400" b="1" dirty="0">
                <a:solidFill>
                  <a:schemeClr val="bg1"/>
                </a:solidFill>
              </a:rPr>
              <a:t>цифровой информации в диаграмму или гистограмму;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-  подбор </a:t>
            </a:r>
            <a:r>
              <a:rPr lang="ru-RU" sz="2400" b="1" dirty="0">
                <a:solidFill>
                  <a:schemeClr val="bg1"/>
                </a:solidFill>
              </a:rPr>
              <a:t>примеров к тексту;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объяснительное </a:t>
            </a:r>
            <a:r>
              <a:rPr lang="ru-RU" sz="2400" b="1" dirty="0">
                <a:solidFill>
                  <a:schemeClr val="bg1"/>
                </a:solidFill>
              </a:rPr>
              <a:t>комментированное </a:t>
            </a:r>
            <a:r>
              <a:rPr lang="ru-RU" sz="2400" b="1" dirty="0" smtClean="0">
                <a:solidFill>
                  <a:schemeClr val="bg1"/>
                </a:solidFill>
              </a:rPr>
              <a:t>чтение;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аналитическое </a:t>
            </a:r>
            <a:r>
              <a:rPr lang="ru-RU" sz="2400" b="1" dirty="0">
                <a:solidFill>
                  <a:schemeClr val="bg1"/>
                </a:solidFill>
              </a:rPr>
              <a:t>чтение;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составление </a:t>
            </a:r>
            <a:r>
              <a:rPr lang="ru-RU" sz="2400" b="1" dirty="0">
                <a:solidFill>
                  <a:schemeClr val="bg1"/>
                </a:solidFill>
              </a:rPr>
              <a:t>рассказа по иллюстрации;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выделение </a:t>
            </a:r>
            <a:r>
              <a:rPr lang="ru-RU" sz="2400" b="1" dirty="0">
                <a:solidFill>
                  <a:schemeClr val="bg1"/>
                </a:solidFill>
              </a:rPr>
              <a:t>смысловых частей текста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40960139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9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 приёмы формирования видов функциональной грамотности на уроках истории, обществознания и права можно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узнать,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посмотрев видео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вебинара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издательства «Просвещение» по ссылке: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https://www.youtube.com/watch?v=Nov2tDg2czI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767" y="1052735"/>
            <a:ext cx="7888375" cy="489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408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64705"/>
            <a:ext cx="7272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банком заданий по формированию функциональной грамотности можно познакомиться на сайте Института стратегии Российского образования РАО  </a:t>
            </a:r>
            <a:endParaRPr lang="ru-RU" sz="2800" b="1" dirty="0">
              <a:solidFill>
                <a:schemeClr val="bg1"/>
              </a:solidFill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http://skiv.instrao.ru/support/demonstratsionnye-materialya/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http://www.centeroko.ru/pisa18/pisa2018_fl.html 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21861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36712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сайте городского методического центра г. Москва задания PISA по предметам «Обществознание», «История», «Право», «Экономика»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https://mosmetod.ru/metodicheskoe-prostranstvo/srednyaya-i-starshayashkola/ekonomika/metodicheskie-materialy/zadaniya-pisa-po-predmetamobshchestvoznanie-istoriya-pravo-ekonomika.html 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52618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04664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Открытый банк заданий ОГЭ, ЕГЭ Федеральной службы по надзору в сфере образования и науки</a:t>
            </a:r>
          </a:p>
          <a:p>
            <a:r>
              <a:rPr lang="en-US" sz="2400" dirty="0" smtClean="0">
                <a:solidFill>
                  <a:srgbClr val="002060"/>
                </a:solidFill>
                <a:hlinkClick r:id="rId2"/>
              </a:rPr>
              <a:t>https</a:t>
            </a:r>
            <a:r>
              <a:rPr lang="en-US" sz="2400" dirty="0">
                <a:solidFill>
                  <a:srgbClr val="002060"/>
                </a:solidFill>
                <a:hlinkClick r:id="rId2"/>
              </a:rPr>
              <a:t>://</a:t>
            </a:r>
            <a:r>
              <a:rPr lang="en-US" sz="2400" dirty="0" smtClean="0">
                <a:solidFill>
                  <a:srgbClr val="002060"/>
                </a:solidFill>
                <a:hlinkClick r:id="rId2"/>
              </a:rPr>
              <a:t>fipi.ru/oge/otkrytyy-bank-zadaniy-oge</a:t>
            </a:r>
            <a:endParaRPr lang="ru-RU" sz="2400" dirty="0" smtClean="0">
              <a:solidFill>
                <a:srgbClr val="002060"/>
              </a:solidFill>
            </a:endParaRP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ЕГЭ- 2024. Обществознание: задания, ответы, решение</a:t>
            </a:r>
          </a:p>
          <a:p>
            <a:r>
              <a:rPr lang="en-US" sz="2400" dirty="0">
                <a:solidFill>
                  <a:srgbClr val="7030A0"/>
                </a:solidFill>
                <a:hlinkClick r:id="rId3"/>
              </a:rPr>
              <a:t>https://soc-ege.sdamgia.ru/?</a:t>
            </a:r>
            <a:r>
              <a:rPr lang="en-US" sz="2400" dirty="0" smtClean="0">
                <a:solidFill>
                  <a:srgbClr val="7030A0"/>
                </a:solidFill>
                <a:hlinkClick r:id="rId3"/>
              </a:rPr>
              <a:t>redir</a:t>
            </a:r>
            <a:endParaRPr lang="ru-RU" sz="2400" dirty="0" smtClean="0">
              <a:solidFill>
                <a:srgbClr val="7030A0"/>
              </a:solidFill>
            </a:endParaRPr>
          </a:p>
          <a:p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667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92696"/>
            <a:ext cx="81369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</a:rPr>
              <a:t>Понимание </a:t>
            </a:r>
            <a:r>
              <a:rPr lang="ru-RU" sz="2800" b="1" dirty="0">
                <a:solidFill>
                  <a:schemeClr val="bg1"/>
                </a:solidFill>
              </a:rPr>
              <a:t>функциональной грамотности</a:t>
            </a:r>
            <a:r>
              <a:rPr lang="ru-RU" sz="2800" dirty="0">
                <a:solidFill>
                  <a:schemeClr val="bg1"/>
                </a:solidFill>
              </a:rPr>
              <a:t> – это, прежде всего, то, как ученик усвоил теоретический материал, и как он может применить его на практике. Это возможно при соблюдении следующих условий: 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fontAlgn="base"/>
            <a:r>
              <a:rPr lang="ru-RU" b="1" dirty="0" smtClean="0">
                <a:solidFill>
                  <a:schemeClr val="bg1"/>
                </a:solidFill>
              </a:rPr>
              <a:t>- Если в </a:t>
            </a:r>
            <a:r>
              <a:rPr lang="ru-RU" b="1" dirty="0">
                <a:solidFill>
                  <a:schemeClr val="bg1"/>
                </a:solidFill>
              </a:rPr>
              <a:t>учебном процессе в целом активизация познавательной мыслительной деятельности обучающегося происходит на каждом уроке; </a:t>
            </a:r>
          </a:p>
          <a:p>
            <a:pPr lvl="0" fontAlgn="base"/>
            <a:r>
              <a:rPr lang="ru-RU" b="1" dirty="0" smtClean="0">
                <a:solidFill>
                  <a:schemeClr val="bg1"/>
                </a:solidFill>
              </a:rPr>
              <a:t>- навык </a:t>
            </a:r>
            <a:r>
              <a:rPr lang="ru-RU" b="1" dirty="0">
                <a:solidFill>
                  <a:schemeClr val="bg1"/>
                </a:solidFill>
              </a:rPr>
              <a:t>самообучения, самообразования формируется в учебном процессе систематически; </a:t>
            </a:r>
          </a:p>
          <a:p>
            <a:pPr lvl="0" fontAlgn="base"/>
            <a:r>
              <a:rPr lang="ru-RU" b="1" dirty="0" smtClean="0">
                <a:solidFill>
                  <a:schemeClr val="bg1"/>
                </a:solidFill>
              </a:rPr>
              <a:t>- формируются </a:t>
            </a:r>
            <a:r>
              <a:rPr lang="ru-RU" b="1" dirty="0">
                <a:solidFill>
                  <a:schemeClr val="bg1"/>
                </a:solidFill>
              </a:rPr>
              <a:t>универсальные учебные действия, характерные для всех школьных дисциплин (развитие памяти, аналитического и критического мышления, умения выражать мысль); </a:t>
            </a:r>
          </a:p>
          <a:p>
            <a:pPr lvl="0" fontAlgn="base"/>
            <a:r>
              <a:rPr lang="ru-RU" b="1" dirty="0" smtClean="0">
                <a:solidFill>
                  <a:schemeClr val="bg1"/>
                </a:solidFill>
              </a:rPr>
              <a:t>- обучаемого </a:t>
            </a:r>
            <a:r>
              <a:rPr lang="ru-RU" b="1" dirty="0">
                <a:solidFill>
                  <a:schemeClr val="bg1"/>
                </a:solidFill>
              </a:rPr>
              <a:t>учат работать с текстом, анализировать и дополнять его; 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-  </a:t>
            </a:r>
            <a:r>
              <a:rPr lang="ru-RU" b="1" dirty="0">
                <a:solidFill>
                  <a:schemeClr val="bg1"/>
                </a:solidFill>
              </a:rPr>
              <a:t>развито умение  соотносить получаемую информацию с действительностью.</a:t>
            </a:r>
            <a:endParaRPr lang="ru-RU" sz="2800" b="1" dirty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338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важны для успешного формирования функциональной грамотности  на уроках обществознания следующие приемы и методы:</a:t>
            </a: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атмосферы сотрудничества на уроках.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приемов развития критического мышления в системе.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таких форм организации деятельности учащихся, как работа в парах, групповая работа.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диалогового обучения,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взаимообучения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 одного из эффективных способов обучения учащихся.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самооценивания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взаимооценивания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на уроках условий для развития одаренных и талантливых детей.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поддержки учащимся с низкими учебными способностями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Рисунок 1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04664"/>
            <a:ext cx="8779099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76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2396</TotalTime>
  <Words>2643</Words>
  <Application>Microsoft Office PowerPoint</Application>
  <PresentationFormat>Экран (4:3)</PresentationFormat>
  <Paragraphs>323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2" baseType="lpstr">
      <vt:lpstr>Arial</vt:lpstr>
      <vt:lpstr>Calibri</vt:lpstr>
      <vt:lpstr>Constantia</vt:lpstr>
      <vt:lpstr>Georgia</vt:lpstr>
      <vt:lpstr>Helvetica</vt:lpstr>
      <vt:lpstr>Times New Roman</vt:lpstr>
      <vt:lpstr>Wingdings</vt:lpstr>
      <vt:lpstr>Wingdings 2</vt:lpstr>
      <vt:lpstr>YS Text</vt:lpstr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Эндогенные процессы и рельеф</dc:title>
  <dc:creator>Юрий</dc:creator>
  <cp:lastModifiedBy>User</cp:lastModifiedBy>
  <cp:revision>108</cp:revision>
  <dcterms:created xsi:type="dcterms:W3CDTF">2017-03-30T06:28:00Z</dcterms:created>
  <dcterms:modified xsi:type="dcterms:W3CDTF">2023-10-13T09:36:08Z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5568E43B992E4CEDAD08C25AA20204E6</vt:lpwstr>
  </property>
  <property fmtid="{D5CDD505-2E9C-101B-9397-08002B2CF9AE}" pid="3" name="KSOProductBuildVer">
    <vt:lpwstr>1049-11.2.0.11306</vt:lpwstr>
  </property>
</Properties>
</file>