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5" r:id="rId2"/>
    <p:sldId id="710" r:id="rId3"/>
    <p:sldId id="713" r:id="rId4"/>
    <p:sldId id="711" r:id="rId5"/>
    <p:sldId id="714" r:id="rId6"/>
    <p:sldId id="716" r:id="rId7"/>
    <p:sldId id="712" r:id="rId8"/>
    <p:sldId id="717" r:id="rId9"/>
    <p:sldId id="718" r:id="rId10"/>
    <p:sldId id="715" r:id="rId11"/>
    <p:sldId id="719" r:id="rId12"/>
    <p:sldId id="720" r:id="rId13"/>
    <p:sldId id="721" r:id="rId14"/>
    <p:sldId id="722" r:id="rId15"/>
    <p:sldId id="640" r:id="rId16"/>
  </p:sldIdLst>
  <p:sldSz cx="12192000" cy="6858000"/>
  <p:notesSz cx="6805613" cy="99441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3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D2B8D"/>
    <a:srgbClr val="008F96"/>
    <a:srgbClr val="FF5D5D"/>
    <a:srgbClr val="FF4343"/>
    <a:srgbClr val="920000"/>
    <a:srgbClr val="FF2929"/>
    <a:srgbClr val="3D9FBD"/>
    <a:srgbClr val="CBD6F1"/>
    <a:srgbClr val="5A4888"/>
    <a:srgbClr val="345DA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6408" autoAdjust="0"/>
  </p:normalViewPr>
  <p:slideViewPr>
    <p:cSldViewPr snapToGrid="0">
      <p:cViewPr>
        <p:scale>
          <a:sx n="70" d="100"/>
          <a:sy n="70" d="100"/>
        </p:scale>
        <p:origin x="-642" y="-168"/>
      </p:cViewPr>
      <p:guideLst>
        <p:guide orient="horz" pos="2160"/>
        <p:guide pos="325"/>
        <p:guide pos="3840"/>
        <p:guide pos="7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18174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488621D-33F7-43DA-9DA1-6B62CCF928AF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85598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32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788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788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68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88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91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96518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77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5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483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0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495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17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87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488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xmlns="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40683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226" name="Слайд think-cell" r:id="rId16" imgW="360" imgH="360" progId="">
              <p:embed/>
            </p:oleObj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EBC3-1554-42AE-B388-EFCB1C77785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0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rustih.ru/aleksandr-pushkin/" TargetMode="Externa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F28B5AF9-254C-449F-805A-200563AB24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17970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254" name="Слайд think-cell" r:id="rId5" imgW="360" imgH="360" progId="">
              <p:embed/>
            </p:oleObj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D7EC1761-6312-4AB4-8DAC-F08C2EC72D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pic>
        <p:nvPicPr>
          <p:cNvPr id="6" name="Рисунок 5" descr="000356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1" b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63DCCC5-C5C7-4939-A893-4A4DB73304DC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C5B8FA12-8F11-450D-B1D4-14C77A453207}"/>
              </a:ext>
            </a:extLst>
          </p:cNvPr>
          <p:cNvGrpSpPr/>
          <p:nvPr/>
        </p:nvGrpSpPr>
        <p:grpSpPr>
          <a:xfrm>
            <a:off x="1724430" y="522816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24430" y="1259730"/>
            <a:ext cx="2131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основано в 1930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907" y="2552898"/>
            <a:ext cx="10570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Учимся у Пушкина. Учимся с Пушкиным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8309" y="4197927"/>
            <a:ext cx="10484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Галина Васильевна Крюкова, ведущий методист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Отдела методической поддержки педагогов и образовательных организаций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GKryukova@prosv.ru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113" y="5954233"/>
            <a:ext cx="11546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Все права защищены. </a:t>
            </a:r>
            <a:r>
              <a:rPr lang="ru-RU" sz="1000" dirty="0" smtClean="0">
                <a:solidFill>
                  <a:schemeClr val="bg1"/>
                </a:solidFill>
              </a:rPr>
              <a:t>Никакая </a:t>
            </a:r>
            <a:r>
              <a:rPr lang="ru-RU" sz="1000" dirty="0">
                <a:solidFill>
                  <a:schemeClr val="bg1"/>
                </a:solidFill>
              </a:rPr>
              <a:t>часть презентации не может быть воспроизведена в какой бы то ни было форме и какими бы то ни было средствами, включая размещение в сети Интернет и </a:t>
            </a:r>
            <a:endParaRPr lang="ru-RU" sz="1000" dirty="0" smtClean="0">
              <a:solidFill>
                <a:schemeClr val="bg1"/>
              </a:solidFill>
            </a:endParaRPr>
          </a:p>
          <a:p>
            <a:r>
              <a:rPr lang="ru-RU" sz="1000" dirty="0" smtClean="0">
                <a:solidFill>
                  <a:schemeClr val="bg1"/>
                </a:solidFill>
              </a:rPr>
              <a:t>в </a:t>
            </a:r>
            <a:r>
              <a:rPr lang="ru-RU" sz="1000" dirty="0">
                <a:solidFill>
                  <a:schemeClr val="bg1"/>
                </a:solidFill>
              </a:rPr>
              <a:t>корпоративных сетях, </a:t>
            </a:r>
            <a:r>
              <a:rPr lang="ru-RU" sz="1000" dirty="0" smtClean="0">
                <a:solidFill>
                  <a:schemeClr val="bg1"/>
                </a:solidFill>
              </a:rPr>
              <a:t>а </a:t>
            </a:r>
            <a:r>
              <a:rPr lang="ru-RU" sz="1000" dirty="0">
                <a:solidFill>
                  <a:schemeClr val="bg1"/>
                </a:solidFill>
              </a:rPr>
              <a:t>также запись в память ЭВМ, для частного или публичного использования, без письменного разрешения владельца авторских прав. © </a:t>
            </a:r>
            <a:r>
              <a:rPr lang="ru-RU" sz="1000" dirty="0" smtClean="0">
                <a:solidFill>
                  <a:schemeClr val="bg1"/>
                </a:solidFill>
              </a:rPr>
              <a:t>АО Издательство «Просвещение», </a:t>
            </a:r>
            <a:r>
              <a:rPr lang="ru-RU" sz="1000" dirty="0">
                <a:solidFill>
                  <a:schemeClr val="bg1"/>
                </a:solidFill>
              </a:rPr>
              <a:t>2020 г.</a:t>
            </a:r>
          </a:p>
        </p:txBody>
      </p:sp>
    </p:spTree>
    <p:extLst>
      <p:ext uri="{BB962C8B-B14F-4D97-AF65-F5344CB8AC3E}">
        <p14:creationId xmlns="" xmlns:p14="http://schemas.microsoft.com/office/powerpoint/2010/main" val="29389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791570"/>
            <a:ext cx="10972800" cy="4877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Учимся с Пушкиным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Screenshot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1577" y="-6467"/>
            <a:ext cx="2790423" cy="87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7" y="6530975"/>
            <a:ext cx="1214437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097" name="Picture 1" descr="C:\Users\Галина\Desktop\УДАЛЕНКА\УЧИТЕЛЯМ\pushkin.jpg"/>
          <p:cNvPicPr>
            <a:picLocks noChangeAspect="1" noChangeArrowheads="1"/>
          </p:cNvPicPr>
          <p:nvPr/>
        </p:nvPicPr>
        <p:blipFill>
          <a:blip r:embed="rId4" cstate="print"/>
          <a:srcRect l="22597" t="8333" r="23285" b="8824"/>
          <a:stretch>
            <a:fillRect/>
          </a:stretch>
        </p:blipFill>
        <p:spPr bwMode="auto">
          <a:xfrm>
            <a:off x="9021170" y="1528549"/>
            <a:ext cx="1924334" cy="230647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22" t="46220" r="54984" b="14199"/>
          <a:stretch/>
        </p:blipFill>
        <p:spPr bwMode="auto">
          <a:xfrm>
            <a:off x="189147" y="1361176"/>
            <a:ext cx="5733981" cy="493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52" t="53768" r="24505" b="28621"/>
          <a:stretch/>
        </p:blipFill>
        <p:spPr bwMode="auto">
          <a:xfrm>
            <a:off x="5911757" y="3794077"/>
            <a:ext cx="6111922" cy="23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11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791570"/>
            <a:ext cx="10972800" cy="4877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Учимся с Пушкиным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Screenshot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1577" y="-6467"/>
            <a:ext cx="2790423" cy="87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7" y="6530975"/>
            <a:ext cx="1214437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097" name="Picture 1" descr="C:\Users\Галина\Desktop\УДАЛЕНКА\УЧИТЕЛЯМ\pushkin.jpg"/>
          <p:cNvPicPr>
            <a:picLocks noChangeAspect="1" noChangeArrowheads="1"/>
          </p:cNvPicPr>
          <p:nvPr/>
        </p:nvPicPr>
        <p:blipFill>
          <a:blip r:embed="rId4" cstate="print"/>
          <a:srcRect l="22597" t="8333" r="23285" b="8824"/>
          <a:stretch>
            <a:fillRect/>
          </a:stretch>
        </p:blipFill>
        <p:spPr bwMode="auto">
          <a:xfrm>
            <a:off x="9021170" y="1528549"/>
            <a:ext cx="1924334" cy="23064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6603" y="1514901"/>
            <a:ext cx="48722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Дошкольники </a:t>
            </a:r>
          </a:p>
          <a:p>
            <a:r>
              <a:rPr lang="ru-RU" i="1" dirty="0" smtClean="0"/>
              <a:t>Пушкин и детский сад</a:t>
            </a:r>
          </a:p>
          <a:p>
            <a:r>
              <a:rPr lang="ru-RU" i="1" dirty="0" smtClean="0"/>
              <a:t>Музейная педагогика. </a:t>
            </a:r>
          </a:p>
          <a:p>
            <a:r>
              <a:rPr lang="ru-RU" i="1" dirty="0" smtClean="0"/>
              <a:t> </a:t>
            </a:r>
          </a:p>
          <a:p>
            <a:r>
              <a:rPr lang="ru-RU" b="1" i="1" dirty="0" smtClean="0"/>
              <a:t>Начальная школа</a:t>
            </a:r>
            <a:endParaRPr lang="ru-RU" b="1" i="1" dirty="0" smtClean="0"/>
          </a:p>
          <a:p>
            <a:r>
              <a:rPr lang="ru-RU" i="1" dirty="0" smtClean="0"/>
              <a:t>Сказки</a:t>
            </a:r>
          </a:p>
          <a:p>
            <a:r>
              <a:rPr lang="ru-RU" i="1" dirty="0" smtClean="0"/>
              <a:t>Стихи</a:t>
            </a:r>
          </a:p>
          <a:p>
            <a:r>
              <a:rPr lang="ru-RU" i="1" dirty="0" smtClean="0"/>
              <a:t>Праздники.</a:t>
            </a:r>
          </a:p>
          <a:p>
            <a:endParaRPr lang="ru-RU" i="1" dirty="0" smtClean="0"/>
          </a:p>
          <a:p>
            <a:r>
              <a:rPr lang="ru-RU" b="1" i="1" dirty="0" smtClean="0"/>
              <a:t>Основная и старшая школа</a:t>
            </a:r>
          </a:p>
          <a:p>
            <a:endParaRPr lang="ru-RU" i="1" dirty="0" smtClean="0"/>
          </a:p>
          <a:p>
            <a:r>
              <a:rPr lang="ru-RU" i="1" dirty="0" smtClean="0"/>
              <a:t>Пушкин и история</a:t>
            </a:r>
          </a:p>
          <a:p>
            <a:r>
              <a:rPr lang="ru-RU" i="1" dirty="0" smtClean="0"/>
              <a:t>Пушкин и физика</a:t>
            </a:r>
          </a:p>
          <a:p>
            <a:r>
              <a:rPr lang="ru-RU" i="1" dirty="0" smtClean="0"/>
              <a:t>Пушкин и химия</a:t>
            </a:r>
          </a:p>
          <a:p>
            <a:r>
              <a:rPr lang="ru-RU" i="1" dirty="0" smtClean="0"/>
              <a:t>Пушкин и биология</a:t>
            </a:r>
          </a:p>
          <a:p>
            <a:r>
              <a:rPr lang="ru-RU" i="1" dirty="0" smtClean="0"/>
              <a:t>Пушкин и </a:t>
            </a:r>
            <a:r>
              <a:rPr lang="ru-RU" i="1" dirty="0" err="1" smtClean="0"/>
              <a:t>инфографика</a:t>
            </a:r>
            <a:endParaRPr lang="ru-RU" i="1" dirty="0" smtClean="0"/>
          </a:p>
          <a:p>
            <a:r>
              <a:rPr lang="ru-RU" i="1" dirty="0" smtClean="0"/>
              <a:t>Пушкин и журналистика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08978" y="5213444"/>
            <a:ext cx="597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Здесь будут Ваши идеи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1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791570"/>
            <a:ext cx="10972800" cy="4877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spc="-40" dirty="0" err="1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Инфографика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Screenshot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1577" y="-6467"/>
            <a:ext cx="2790423" cy="87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7" y="6530975"/>
            <a:ext cx="1214437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097" name="Picture 1" descr="C:\Users\Галина\Desktop\УДАЛЕНКА\УЧИТЕЛЯМ\pushkin.jpg"/>
          <p:cNvPicPr>
            <a:picLocks noChangeAspect="1" noChangeArrowheads="1"/>
          </p:cNvPicPr>
          <p:nvPr/>
        </p:nvPicPr>
        <p:blipFill>
          <a:blip r:embed="rId4" cstate="print"/>
          <a:srcRect l="22597" t="8333" r="23285" b="8824"/>
          <a:stretch>
            <a:fillRect/>
          </a:stretch>
        </p:blipFill>
        <p:spPr bwMode="auto">
          <a:xfrm>
            <a:off x="7189787" y="1637730"/>
            <a:ext cx="4110560" cy="4926843"/>
          </a:xfrm>
          <a:prstGeom prst="rect">
            <a:avLst/>
          </a:prstGeom>
          <a:noFill/>
        </p:spPr>
      </p:pic>
      <p:pic>
        <p:nvPicPr>
          <p:cNvPr id="134146" name="Picture 2" descr="C:\Users\Галина\Desktop\УДАЛЕНКА\УЧИТЕЛЯМ\d5ca29627711ac9a4f9c2ac9cd9e73d5.jpg"/>
          <p:cNvPicPr>
            <a:picLocks noChangeAspect="1" noChangeArrowheads="1"/>
          </p:cNvPicPr>
          <p:nvPr/>
        </p:nvPicPr>
        <p:blipFill>
          <a:blip r:embed="rId5" cstate="print"/>
          <a:srcRect b="4265"/>
          <a:stretch>
            <a:fillRect/>
          </a:stretch>
        </p:blipFill>
        <p:spPr bwMode="auto">
          <a:xfrm>
            <a:off x="429360" y="1400834"/>
            <a:ext cx="3610377" cy="5098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287904" y="1405719"/>
            <a:ext cx="393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АЛЕКСАНДР ПУШКИН. АССОЦИАЦИИ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9736" y="5868537"/>
            <a:ext cx="297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RUS_PROSVET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1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791570"/>
            <a:ext cx="10972800" cy="4877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фоне Пушкина! И птичка вылетает…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Screenshot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1577" y="-6467"/>
            <a:ext cx="2790423" cy="87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7" y="6530975"/>
            <a:ext cx="1214437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097" name="Picture 1" descr="C:\Users\Галина\Desktop\УДАЛЕНКА\УЧИТЕЛЯМ\pushkin.jpg"/>
          <p:cNvPicPr>
            <a:picLocks noChangeAspect="1" noChangeArrowheads="1"/>
          </p:cNvPicPr>
          <p:nvPr/>
        </p:nvPicPr>
        <p:blipFill>
          <a:blip r:embed="rId4" cstate="print"/>
          <a:srcRect l="22597" t="8333" r="23285" b="8824"/>
          <a:stretch>
            <a:fillRect/>
          </a:stretch>
        </p:blipFill>
        <p:spPr bwMode="auto">
          <a:xfrm>
            <a:off x="9021170" y="1528549"/>
            <a:ext cx="1924334" cy="23064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1193" y="2483894"/>
            <a:ext cx="3562066" cy="1754326"/>
          </a:xfrm>
          <a:prstGeom prst="rect">
            <a:avLst/>
          </a:prstGeom>
          <a:noFill/>
          <a:ln>
            <a:solidFill>
              <a:srgbClr val="008F9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Я </a:t>
            </a:r>
            <a:r>
              <a:rPr lang="ru-RU" dirty="0" smtClean="0"/>
              <a:t>бы и </a:t>
            </a:r>
            <a:r>
              <a:rPr lang="ru-RU" dirty="0" smtClean="0"/>
              <a:t>агитки</a:t>
            </a:r>
          </a:p>
          <a:p>
            <a:r>
              <a:rPr lang="ru-RU" dirty="0" smtClean="0"/>
              <a:t> вам доверить мог.</a:t>
            </a:r>
          </a:p>
          <a:p>
            <a:r>
              <a:rPr lang="ru-RU" dirty="0" smtClean="0"/>
              <a:t>Раз бы показал:— вот так-то, мол,</a:t>
            </a:r>
          </a:p>
          <a:p>
            <a:r>
              <a:rPr lang="ru-RU" dirty="0" smtClean="0"/>
              <a:t>и так-то...</a:t>
            </a:r>
          </a:p>
          <a:p>
            <a:r>
              <a:rPr lang="ru-RU" dirty="0" smtClean="0"/>
              <a:t>Вы б смогли —у вас</a:t>
            </a:r>
          </a:p>
          <a:p>
            <a:r>
              <a:rPr lang="ru-RU" dirty="0" smtClean="0"/>
              <a:t> хороший слог.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20883342">
            <a:off x="5540991" y="1774209"/>
            <a:ext cx="3275463" cy="1754326"/>
          </a:xfrm>
          <a:prstGeom prst="rect">
            <a:avLst/>
          </a:prstGeom>
          <a:noFill/>
          <a:ln>
            <a:solidFill>
              <a:srgbClr val="008F9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Кто знает, что такое слава!</a:t>
            </a:r>
          </a:p>
          <a:p>
            <a:r>
              <a:rPr lang="ru-RU" dirty="0" smtClean="0"/>
              <a:t>Какой ценой купил он право,</a:t>
            </a:r>
          </a:p>
          <a:p>
            <a:r>
              <a:rPr lang="ru-RU" dirty="0" smtClean="0"/>
              <a:t>Возможность или благодать</a:t>
            </a:r>
          </a:p>
          <a:p>
            <a:r>
              <a:rPr lang="ru-RU" dirty="0" smtClean="0"/>
              <a:t>Над всем так мудро и лукаво</a:t>
            </a:r>
          </a:p>
          <a:p>
            <a:r>
              <a:rPr lang="ru-RU" dirty="0" smtClean="0"/>
              <a:t>Шутить, таинственно молчать</a:t>
            </a:r>
          </a:p>
          <a:p>
            <a:r>
              <a:rPr lang="ru-RU" dirty="0" smtClean="0"/>
              <a:t>И ногу ножкой называть?..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717759">
            <a:off x="709684" y="4673158"/>
            <a:ext cx="4572000" cy="1200329"/>
          </a:xfrm>
          <a:prstGeom prst="rect">
            <a:avLst/>
          </a:prstGeom>
          <a:noFill/>
          <a:ln>
            <a:solidFill>
              <a:srgbClr val="008F9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Бывало</a:t>
            </a:r>
            <a:r>
              <a:rPr lang="ru-RU" dirty="0" smtClean="0"/>
              <a:t>,</a:t>
            </a:r>
            <a:r>
              <a:rPr lang="ru-RU" dirty="0" smtClean="0">
                <a:hlinkClick r:id="rId5"/>
              </a:rPr>
              <a:t> </a:t>
            </a:r>
            <a:r>
              <a:rPr lang="ru-RU" dirty="0" smtClean="0"/>
              <a:t>Пушкина</a:t>
            </a:r>
            <a:r>
              <a:rPr lang="ru-RU" dirty="0" smtClean="0"/>
              <a:t> </a:t>
            </a:r>
            <a:r>
              <a:rPr lang="ru-RU" dirty="0" smtClean="0"/>
              <a:t>читал </a:t>
            </a:r>
            <a:r>
              <a:rPr lang="ru-RU" dirty="0" smtClean="0"/>
              <a:t>всю ночь до зорь я</a:t>
            </a:r>
            <a:br>
              <a:rPr lang="ru-RU" dirty="0" smtClean="0"/>
            </a:br>
            <a:r>
              <a:rPr lang="ru-RU" dirty="0" smtClean="0"/>
              <a:t>Про дуб зелёный и про цепь златую там.</a:t>
            </a:r>
            <a:br>
              <a:rPr lang="ru-RU" dirty="0" smtClean="0"/>
            </a:br>
            <a:r>
              <a:rPr lang="ru-RU" dirty="0" smtClean="0"/>
              <a:t>И вот сейчас я нахожусь у Лукоморья,</a:t>
            </a:r>
            <a:br>
              <a:rPr lang="ru-RU" dirty="0" smtClean="0"/>
            </a:br>
            <a:r>
              <a:rPr lang="ru-RU" dirty="0" smtClean="0"/>
              <a:t>Командированный по пушкинским местам.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941102">
            <a:off x="8011237" y="4299047"/>
            <a:ext cx="3261815" cy="1200329"/>
          </a:xfrm>
          <a:prstGeom prst="rect">
            <a:avLst/>
          </a:prstGeom>
          <a:noFill/>
          <a:ln>
            <a:solidFill>
              <a:srgbClr val="008F9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 я стою, как пред причастьем,</a:t>
            </a:r>
          </a:p>
          <a:p>
            <a:r>
              <a:rPr lang="ru-RU" dirty="0" smtClean="0"/>
              <a:t>И говорю в ответ тебе:</a:t>
            </a:r>
          </a:p>
          <a:p>
            <a:r>
              <a:rPr lang="ru-RU" dirty="0" smtClean="0"/>
              <a:t>Я умер бы сейчас от счастья,</a:t>
            </a:r>
          </a:p>
          <a:p>
            <a:r>
              <a:rPr lang="ru-RU" dirty="0" smtClean="0"/>
              <a:t>Сподобленный такой судьбе.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58854" y="5452369"/>
            <a:ext cx="4817660" cy="1200329"/>
          </a:xfrm>
          <a:prstGeom prst="rect">
            <a:avLst/>
          </a:prstGeom>
          <a:noFill/>
          <a:ln>
            <a:solidFill>
              <a:srgbClr val="008F9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Мы будем счастливы (благодаренье снимку!).</a:t>
            </a:r>
            <a:br>
              <a:rPr lang="ru-RU" dirty="0" smtClean="0"/>
            </a:br>
            <a:r>
              <a:rPr lang="ru-RU" dirty="0" smtClean="0"/>
              <a:t>Пусть жизнь короткая проносится и тает.</a:t>
            </a:r>
            <a:br>
              <a:rPr lang="ru-RU" dirty="0" smtClean="0"/>
            </a:br>
            <a:r>
              <a:rPr lang="ru-RU" dirty="0" smtClean="0"/>
              <a:t>На веки вечные мы все теперь в обнимку,</a:t>
            </a:r>
            <a:br>
              <a:rPr lang="ru-RU" dirty="0" smtClean="0"/>
            </a:br>
            <a:r>
              <a:rPr lang="ru-RU" dirty="0" smtClean="0"/>
              <a:t>На фоне Пушкина! И птичка вылетает…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21098346">
            <a:off x="286605" y="1719621"/>
            <a:ext cx="2866029" cy="646331"/>
          </a:xfrm>
          <a:prstGeom prst="rect">
            <a:avLst/>
          </a:prstGeom>
          <a:noFill/>
          <a:ln>
            <a:solidFill>
              <a:srgbClr val="008F9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Самый белый в мире снег</a:t>
            </a:r>
            <a:br>
              <a:rPr lang="ru-RU" dirty="0" smtClean="0"/>
            </a:br>
            <a:r>
              <a:rPr lang="ru-RU" dirty="0" smtClean="0"/>
              <a:t>Выпал в день твоей дуэли.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835020" y="3766784"/>
            <a:ext cx="3616657" cy="1200329"/>
          </a:xfrm>
          <a:prstGeom prst="rect">
            <a:avLst/>
          </a:prstGeom>
          <a:noFill/>
          <a:ln>
            <a:solidFill>
              <a:srgbClr val="008F9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Мы копали бережно, не скоро,</a:t>
            </a:r>
            <a:br>
              <a:rPr lang="ru-RU" dirty="0" smtClean="0"/>
            </a:br>
            <a:r>
              <a:rPr lang="ru-RU" dirty="0" smtClean="0"/>
              <a:t>Только грудь вздымалась горячо.</a:t>
            </a:r>
            <a:br>
              <a:rPr lang="ru-RU" dirty="0" smtClean="0"/>
            </a:br>
            <a:r>
              <a:rPr lang="ru-RU" dirty="0" smtClean="0"/>
              <a:t>Вот он! Под лопатою сапера</a:t>
            </a:r>
            <a:br>
              <a:rPr lang="ru-RU" dirty="0" smtClean="0"/>
            </a:br>
            <a:r>
              <a:rPr lang="ru-RU" dirty="0" smtClean="0"/>
              <a:t>Показалось смуглое плечо.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11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791570"/>
            <a:ext cx="10972800" cy="4877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Пушкин, Вам за тридцать лет, </a:t>
            </a:r>
            <a:b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 совсем мальчишка, Пушкин!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Screenshot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1577" y="-6467"/>
            <a:ext cx="2790423" cy="87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7" y="6530975"/>
            <a:ext cx="1214437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097" name="Picture 1" descr="C:\Users\Галина\Desktop\УДАЛЕНКА\УЧИТЕЛЯМ\pushkin.jpg"/>
          <p:cNvPicPr>
            <a:picLocks noChangeAspect="1" noChangeArrowheads="1"/>
          </p:cNvPicPr>
          <p:nvPr/>
        </p:nvPicPr>
        <p:blipFill>
          <a:blip r:embed="rId4" cstate="print"/>
          <a:srcRect l="22597" t="8333" r="23285" b="8824"/>
          <a:stretch>
            <a:fillRect/>
          </a:stretch>
        </p:blipFill>
        <p:spPr bwMode="auto">
          <a:xfrm>
            <a:off x="8116862" y="1433015"/>
            <a:ext cx="3006061" cy="360301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5786" y="1555845"/>
            <a:ext cx="44355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Саранча</a:t>
            </a:r>
            <a:r>
              <a:rPr lang="ru-RU" sz="2000" i="1" dirty="0" smtClean="0"/>
              <a:t>: </a:t>
            </a:r>
            <a:endParaRPr lang="ru-RU" sz="2000" i="1" dirty="0" smtClean="0"/>
          </a:p>
          <a:p>
            <a:r>
              <a:rPr lang="ru-RU" sz="2000" i="1" dirty="0" smtClean="0"/>
              <a:t>23 </a:t>
            </a:r>
            <a:r>
              <a:rPr lang="ru-RU" sz="2000" i="1" dirty="0" smtClean="0"/>
              <a:t>мая – Летела, летела; </a:t>
            </a:r>
            <a:endParaRPr lang="ru-RU" sz="2000" i="1" dirty="0" smtClean="0"/>
          </a:p>
          <a:p>
            <a:r>
              <a:rPr lang="ru-RU" sz="2000" i="1" dirty="0" smtClean="0"/>
              <a:t>24 </a:t>
            </a:r>
            <a:r>
              <a:rPr lang="ru-RU" sz="2000" i="1" dirty="0" smtClean="0"/>
              <a:t>мая – И села; </a:t>
            </a:r>
            <a:endParaRPr lang="ru-RU" sz="2000" i="1" dirty="0" smtClean="0"/>
          </a:p>
          <a:p>
            <a:r>
              <a:rPr lang="ru-RU" sz="2000" i="1" dirty="0" smtClean="0"/>
              <a:t>25 </a:t>
            </a:r>
            <a:r>
              <a:rPr lang="ru-RU" sz="2000" i="1" dirty="0" smtClean="0"/>
              <a:t>мая – Сидела, сидела; </a:t>
            </a:r>
            <a:endParaRPr lang="ru-RU" sz="2000" i="1" dirty="0" smtClean="0"/>
          </a:p>
          <a:p>
            <a:r>
              <a:rPr lang="ru-RU" sz="2000" i="1" dirty="0" smtClean="0"/>
              <a:t>26 </a:t>
            </a:r>
            <a:r>
              <a:rPr lang="ru-RU" sz="2000" i="1" dirty="0" smtClean="0"/>
              <a:t>мая – Всё съела; </a:t>
            </a:r>
            <a:endParaRPr lang="ru-RU" sz="2000" i="1" dirty="0" smtClean="0"/>
          </a:p>
          <a:p>
            <a:r>
              <a:rPr lang="ru-RU" sz="2000" i="1" dirty="0" smtClean="0"/>
              <a:t>27 </a:t>
            </a:r>
            <a:r>
              <a:rPr lang="ru-RU" sz="2000" i="1" dirty="0" smtClean="0"/>
              <a:t>мая – И вновь улетела. </a:t>
            </a:r>
            <a:endParaRPr lang="ru-RU" sz="2000" i="1" dirty="0" smtClean="0"/>
          </a:p>
          <a:p>
            <a:endParaRPr lang="ru-RU" sz="2000" i="1" dirty="0" smtClean="0"/>
          </a:p>
          <a:p>
            <a:endParaRPr lang="ru-RU" sz="2000" i="1" dirty="0" smtClean="0"/>
          </a:p>
          <a:p>
            <a:r>
              <a:rPr lang="ru-RU" sz="2000" i="1" dirty="0" smtClean="0"/>
              <a:t>Коллежский </a:t>
            </a:r>
            <a:r>
              <a:rPr lang="ru-RU" sz="2000" i="1" dirty="0" smtClean="0"/>
              <a:t>секретарь </a:t>
            </a:r>
            <a:endParaRPr lang="ru-RU" sz="2000" i="1" dirty="0" smtClean="0"/>
          </a:p>
          <a:p>
            <a:r>
              <a:rPr lang="ru-RU" sz="2000" i="1" dirty="0" smtClean="0"/>
              <a:t>Александр Пушкин</a:t>
            </a:r>
            <a:endParaRPr lang="ru-RU" sz="2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08226" y="1637732"/>
            <a:ext cx="32072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Пока еще он жив,</a:t>
            </a:r>
            <a:br>
              <a:rPr lang="ru-RU" sz="2000" i="1" dirty="0" smtClean="0"/>
            </a:br>
            <a:r>
              <a:rPr lang="ru-RU" sz="2000" i="1" dirty="0" smtClean="0"/>
              <a:t>Пока еще он дышит, —</a:t>
            </a:r>
            <a:br>
              <a:rPr lang="ru-RU" sz="2000" i="1" dirty="0" smtClean="0"/>
            </a:br>
            <a:r>
              <a:rPr lang="ru-RU" sz="2000" i="1" dirty="0" smtClean="0"/>
              <a:t>Окликните его,</a:t>
            </a:r>
            <a:br>
              <a:rPr lang="ru-RU" sz="2000" i="1" dirty="0" smtClean="0"/>
            </a:br>
            <a:r>
              <a:rPr lang="ru-RU" sz="2000" i="1" dirty="0" smtClean="0"/>
              <a:t>Пусть даже через век!…</a:t>
            </a:r>
            <a:br>
              <a:rPr lang="ru-RU" sz="2000" i="1" dirty="0" smtClean="0"/>
            </a:br>
            <a:r>
              <a:rPr lang="ru-RU" sz="2000" i="1" dirty="0" smtClean="0"/>
              <a:t>Но — будто за стеклом </a:t>
            </a:r>
            <a:r>
              <a:rPr lang="ru-RU" sz="2000" i="1" dirty="0" smtClean="0"/>
              <a:t>—  Он </a:t>
            </a:r>
            <a:r>
              <a:rPr lang="ru-RU" sz="2000" i="1" dirty="0" smtClean="0"/>
              <a:t>окликов не слышит</a:t>
            </a:r>
            <a:br>
              <a:rPr lang="ru-RU" sz="2000" i="1" dirty="0" smtClean="0"/>
            </a:br>
            <a:r>
              <a:rPr lang="ru-RU" sz="2000" i="1" dirty="0" smtClean="0"/>
              <a:t>Рассеянно молчит</a:t>
            </a:r>
            <a:br>
              <a:rPr lang="ru-RU" sz="2000" i="1" dirty="0" smtClean="0"/>
            </a:br>
            <a:r>
              <a:rPr lang="ru-RU" sz="2000" i="1" dirty="0" smtClean="0"/>
              <a:t>И щурится на снег</a:t>
            </a:r>
            <a:r>
              <a:rPr lang="ru-RU" sz="2000" i="1" dirty="0" smtClean="0"/>
              <a:t>…</a:t>
            </a:r>
          </a:p>
          <a:p>
            <a:endParaRPr lang="ru-RU" sz="2000" i="1" dirty="0" smtClean="0"/>
          </a:p>
          <a:p>
            <a:pPr algn="r"/>
            <a:r>
              <a:rPr lang="ru-RU" sz="2000" i="1" dirty="0" smtClean="0"/>
              <a:t>Леонид Филатов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42311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F28B5AF9-254C-449F-805A-200563AB24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17970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91138" name="Слайд think-cell" r:id="rId5" imgW="360" imgH="360" progId="">
              <p:embed/>
            </p:oleObj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D7EC1761-6312-4AB4-8DAC-F08C2EC72D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pic>
        <p:nvPicPr>
          <p:cNvPr id="6" name="Рисунок 5" descr="000356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1" b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63DCCC5-C5C7-4939-A893-4A4DB73304DC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23" name="Группа 23">
            <a:extLst>
              <a:ext uri="{FF2B5EF4-FFF2-40B4-BE49-F238E27FC236}">
                <a16:creationId xmlns:a16="http://schemas.microsoft.com/office/drawing/2014/main" xmlns="" id="{C5B8FA12-8F11-450D-B1D4-14C77A453207}"/>
              </a:ext>
            </a:extLst>
          </p:cNvPr>
          <p:cNvGrpSpPr/>
          <p:nvPr/>
        </p:nvGrpSpPr>
        <p:grpSpPr>
          <a:xfrm>
            <a:off x="4807264" y="1202085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20327" y="2017376"/>
            <a:ext cx="2131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основано в 1930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907" y="2552898"/>
            <a:ext cx="10543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err="1" smtClean="0">
                <a:solidFill>
                  <a:schemeClr val="bg1"/>
                </a:solidFill>
              </a:rPr>
              <a:t>БлагоДарю</a:t>
            </a:r>
            <a:r>
              <a:rPr lang="ru-RU" sz="5400" dirty="0" smtClean="0">
                <a:solidFill>
                  <a:schemeClr val="bg1"/>
                </a:solidFill>
              </a:rPr>
              <a:t> за внимание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8309" y="4197927"/>
            <a:ext cx="10484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Галина Васильевна Крюкова, ведущий методист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Отдела методической поддержки педагогов и образовательных организаций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GKryukova@prosv.ru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113" y="5954233"/>
            <a:ext cx="11546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Все права защищены. </a:t>
            </a:r>
            <a:r>
              <a:rPr lang="ru-RU" sz="1000" dirty="0" smtClean="0">
                <a:solidFill>
                  <a:schemeClr val="bg1"/>
                </a:solidFill>
              </a:rPr>
              <a:t>Никакая </a:t>
            </a:r>
            <a:r>
              <a:rPr lang="ru-RU" sz="1000" dirty="0">
                <a:solidFill>
                  <a:schemeClr val="bg1"/>
                </a:solidFill>
              </a:rPr>
              <a:t>часть презентации не может быть воспроизведена в какой бы то ни было форме и какими бы то ни было средствами, включая размещение в сети Интернет и </a:t>
            </a:r>
            <a:endParaRPr lang="ru-RU" sz="1000" dirty="0" smtClean="0">
              <a:solidFill>
                <a:schemeClr val="bg1"/>
              </a:solidFill>
            </a:endParaRPr>
          </a:p>
          <a:p>
            <a:r>
              <a:rPr lang="ru-RU" sz="1000" dirty="0" smtClean="0">
                <a:solidFill>
                  <a:schemeClr val="bg1"/>
                </a:solidFill>
              </a:rPr>
              <a:t>в </a:t>
            </a:r>
            <a:r>
              <a:rPr lang="ru-RU" sz="1000" dirty="0">
                <a:solidFill>
                  <a:schemeClr val="bg1"/>
                </a:solidFill>
              </a:rPr>
              <a:t>корпоративных сетях, </a:t>
            </a:r>
            <a:r>
              <a:rPr lang="ru-RU" sz="1000" dirty="0" smtClean="0">
                <a:solidFill>
                  <a:schemeClr val="bg1"/>
                </a:solidFill>
              </a:rPr>
              <a:t>а </a:t>
            </a:r>
            <a:r>
              <a:rPr lang="ru-RU" sz="1000" dirty="0">
                <a:solidFill>
                  <a:schemeClr val="bg1"/>
                </a:solidFill>
              </a:rPr>
              <a:t>также запись в память ЭВМ, для частного или публичного использования, без письменного разрешения владельца авторских прав. © </a:t>
            </a:r>
            <a:r>
              <a:rPr lang="ru-RU" sz="1000" dirty="0" smtClean="0">
                <a:solidFill>
                  <a:schemeClr val="bg1"/>
                </a:solidFill>
              </a:rPr>
              <a:t>АО Издательство «Просвещение», </a:t>
            </a:r>
            <a:r>
              <a:rPr lang="ru-RU" sz="1000" dirty="0">
                <a:solidFill>
                  <a:schemeClr val="bg1"/>
                </a:solidFill>
              </a:rPr>
              <a:t>2020 г.</a:t>
            </a:r>
          </a:p>
        </p:txBody>
      </p:sp>
    </p:spTree>
    <p:extLst>
      <p:ext uri="{BB962C8B-B14F-4D97-AF65-F5344CB8AC3E}">
        <p14:creationId xmlns="" xmlns:p14="http://schemas.microsoft.com/office/powerpoint/2010/main" val="29389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791570"/>
            <a:ext cx="10972800" cy="4877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Код Пушкина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Screenshot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1577" y="-6467"/>
            <a:ext cx="2790423" cy="87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7" y="6530975"/>
            <a:ext cx="1214437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097" name="Picture 1" descr="C:\Users\Галина\Desktop\УДАЛЕНКА\УЧИТЕЛЯМ\pushkin.jpg"/>
          <p:cNvPicPr>
            <a:picLocks noChangeAspect="1" noChangeArrowheads="1"/>
          </p:cNvPicPr>
          <p:nvPr/>
        </p:nvPicPr>
        <p:blipFill>
          <a:blip r:embed="rId4" cstate="print"/>
          <a:srcRect l="22597" t="8333" r="23285" b="8824"/>
          <a:stretch>
            <a:fillRect/>
          </a:stretch>
        </p:blipFill>
        <p:spPr bwMode="auto">
          <a:xfrm>
            <a:off x="9021170" y="1528549"/>
            <a:ext cx="1924334" cy="23064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9684" y="1801504"/>
            <a:ext cx="76973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… рукой </a:t>
            </a:r>
            <a:r>
              <a:rPr lang="ru-RU" sz="2800" dirty="0" smtClean="0"/>
              <a:t>пристрастной</a:t>
            </a:r>
            <a:br>
              <a:rPr lang="ru-RU" sz="2800" dirty="0" smtClean="0"/>
            </a:br>
            <a:r>
              <a:rPr lang="ru-RU" sz="2800" dirty="0" smtClean="0"/>
              <a:t>Прими собранье пестрых глав,</a:t>
            </a:r>
            <a:br>
              <a:rPr lang="ru-RU" sz="2800" dirty="0" smtClean="0"/>
            </a:br>
            <a:r>
              <a:rPr lang="ru-RU" sz="2800" dirty="0" err="1" smtClean="0"/>
              <a:t>Полусмешных</a:t>
            </a:r>
            <a:r>
              <a:rPr lang="ru-RU" sz="2800" dirty="0" smtClean="0"/>
              <a:t>, </a:t>
            </a:r>
            <a:r>
              <a:rPr lang="ru-RU" sz="2800" dirty="0" err="1" smtClean="0"/>
              <a:t>полупечальных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Простонародных, идеальных,</a:t>
            </a:r>
            <a:br>
              <a:rPr lang="ru-RU" sz="2800" dirty="0" smtClean="0"/>
            </a:br>
            <a:r>
              <a:rPr lang="ru-RU" sz="2800" dirty="0" smtClean="0"/>
              <a:t>Небрежный плод моих забав,</a:t>
            </a:r>
            <a:br>
              <a:rPr lang="ru-RU" sz="2800" dirty="0" smtClean="0"/>
            </a:br>
            <a:r>
              <a:rPr lang="ru-RU" sz="2800" dirty="0" err="1" smtClean="0"/>
              <a:t>Бессонниц</a:t>
            </a:r>
            <a:r>
              <a:rPr lang="ru-RU" sz="2800" dirty="0" smtClean="0"/>
              <a:t>, легких вдохновений,</a:t>
            </a:r>
            <a:br>
              <a:rPr lang="ru-RU" sz="2800" dirty="0" smtClean="0"/>
            </a:br>
            <a:r>
              <a:rPr lang="ru-RU" sz="2800" dirty="0" smtClean="0"/>
              <a:t>Незрелых и увядших лет,</a:t>
            </a:r>
            <a:br>
              <a:rPr lang="ru-RU" sz="2800" dirty="0" smtClean="0"/>
            </a:br>
            <a:r>
              <a:rPr lang="ru-RU" sz="2800" dirty="0" smtClean="0"/>
              <a:t>Ума холодных наблюдений</a:t>
            </a:r>
            <a:br>
              <a:rPr lang="ru-RU" sz="2800" dirty="0" smtClean="0"/>
            </a:br>
            <a:r>
              <a:rPr lang="ru-RU" sz="2800" dirty="0" smtClean="0"/>
              <a:t>И сердца горестных замет.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2311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40" y="791570"/>
            <a:ext cx="10511878" cy="4877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Учимся у Пушкина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Screenshot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1577" y="-6467"/>
            <a:ext cx="2790423" cy="87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7" y="6530975"/>
            <a:ext cx="1214437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097" name="Picture 1" descr="C:\Users\Галина\Desktop\УДАЛЕНКА\УЧИТЕЛЯМ\pushkin.jpg"/>
          <p:cNvPicPr>
            <a:picLocks noChangeAspect="1" noChangeArrowheads="1"/>
          </p:cNvPicPr>
          <p:nvPr/>
        </p:nvPicPr>
        <p:blipFill>
          <a:blip r:embed="rId4" cstate="print"/>
          <a:srcRect l="22597" t="8333" r="23285" b="8824"/>
          <a:stretch>
            <a:fillRect/>
          </a:stretch>
        </p:blipFill>
        <p:spPr bwMode="auto">
          <a:xfrm>
            <a:off x="9021170" y="1528549"/>
            <a:ext cx="1924334" cy="2306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785" y="1569493"/>
            <a:ext cx="858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Любви…</a:t>
            </a:r>
            <a:endParaRPr lang="ru-RU" sz="3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569493" y="4394578"/>
            <a:ext cx="8311487" cy="10156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rgbClr val="2D2B8D"/>
                </a:solidFill>
              </a:rPr>
              <a:t>Здесь будут Ваши идеи</a:t>
            </a:r>
            <a:endParaRPr lang="ru-RU" sz="6000" i="1" dirty="0">
              <a:solidFill>
                <a:srgbClr val="2D2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1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791570"/>
            <a:ext cx="10972800" cy="4877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Мой Пушкин 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Screenshot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1577" y="-6467"/>
            <a:ext cx="2790423" cy="87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7" y="6530975"/>
            <a:ext cx="1214437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097" name="Picture 1" descr="C:\Users\Галина\Desktop\УДАЛЕНКА\УЧИТЕЛЯМ\pushkin.jpg"/>
          <p:cNvPicPr>
            <a:picLocks noChangeAspect="1" noChangeArrowheads="1"/>
          </p:cNvPicPr>
          <p:nvPr/>
        </p:nvPicPr>
        <p:blipFill>
          <a:blip r:embed="rId4" cstate="print"/>
          <a:srcRect l="22597" t="8333" r="23285" b="8824"/>
          <a:stretch>
            <a:fillRect/>
          </a:stretch>
        </p:blipFill>
        <p:spPr bwMode="auto">
          <a:xfrm>
            <a:off x="8894221" y="191068"/>
            <a:ext cx="741097" cy="8882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5658" y="1296537"/>
            <a:ext cx="108499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700" i="1" dirty="0" smtClean="0"/>
              <a:t>Первая ассоциация – сказка ложь, да в ней намёк, добрым молодцам урок… С детских лет были вопросы: почему только добрым молодцам, а как же злые? Почему только молодцам?  А красны девицы?  А теперь главное – намёк. Очень люблю Пушкина за то, что он не прямо, а намёком воспитывает «чувства добрые» .</a:t>
            </a:r>
          </a:p>
          <a:p>
            <a:pPr indent="457200" algn="r"/>
            <a:r>
              <a:rPr lang="ru-RU" sz="1700" i="1" dirty="0" smtClean="0"/>
              <a:t>Виктор Фёдорович Чертов, автор учебника «Литература»</a:t>
            </a:r>
          </a:p>
          <a:p>
            <a:pPr indent="457200"/>
            <a:endParaRPr lang="ru-RU" sz="1700" dirty="0" smtClean="0"/>
          </a:p>
          <a:p>
            <a:pPr indent="457200"/>
            <a:r>
              <a:rPr lang="ru-RU" sz="1700" i="1" dirty="0" smtClean="0"/>
              <a:t>При имени Пушкина возникают разные образы в зависимости от настроения и душевного состояния. </a:t>
            </a:r>
          </a:p>
          <a:p>
            <a:pPr indent="457200"/>
            <a:r>
              <a:rPr lang="ru-RU" sz="1700" i="1" dirty="0" smtClean="0"/>
              <a:t>То Адмиралтейская игла, то Медный всадник… Но чаще – </a:t>
            </a:r>
            <a:r>
              <a:rPr lang="ru-RU" sz="1700" i="1" dirty="0" err="1" smtClean="0"/>
              <a:t>ахматовское</a:t>
            </a:r>
            <a:r>
              <a:rPr lang="ru-RU" sz="1700" i="1" dirty="0" smtClean="0"/>
              <a:t>: </a:t>
            </a:r>
          </a:p>
          <a:p>
            <a:pPr indent="457200"/>
            <a:r>
              <a:rPr lang="ru-RU" sz="1700" i="1" dirty="0" smtClean="0"/>
              <a:t>Смуглый </a:t>
            </a:r>
            <a:r>
              <a:rPr lang="ru-RU" sz="1700" i="1" dirty="0" smtClean="0"/>
              <a:t>отрок бродил по аллеям,</a:t>
            </a:r>
            <a:br>
              <a:rPr lang="ru-RU" sz="1700" i="1" dirty="0" smtClean="0"/>
            </a:br>
            <a:r>
              <a:rPr lang="ru-RU" sz="1700" i="1" dirty="0" smtClean="0"/>
              <a:t>          У </a:t>
            </a:r>
            <a:r>
              <a:rPr lang="ru-RU" sz="1700" i="1" dirty="0" smtClean="0"/>
              <a:t>озерных грустил берегов,</a:t>
            </a:r>
            <a:br>
              <a:rPr lang="ru-RU" sz="1700" i="1" dirty="0" smtClean="0"/>
            </a:br>
            <a:r>
              <a:rPr lang="ru-RU" sz="1700" i="1" dirty="0" smtClean="0"/>
              <a:t>          И </a:t>
            </a:r>
            <a:r>
              <a:rPr lang="ru-RU" sz="1700" i="1" dirty="0" smtClean="0"/>
              <a:t>столетие мы лелеем</a:t>
            </a:r>
            <a:br>
              <a:rPr lang="ru-RU" sz="1700" i="1" dirty="0" smtClean="0"/>
            </a:br>
            <a:r>
              <a:rPr lang="ru-RU" sz="1700" i="1" dirty="0" smtClean="0"/>
              <a:t>          Еле </a:t>
            </a:r>
            <a:r>
              <a:rPr lang="ru-RU" sz="1700" i="1" dirty="0" smtClean="0"/>
              <a:t>слышный шелест шагов.</a:t>
            </a:r>
            <a:r>
              <a:rPr lang="ru-RU" sz="1700" i="1" dirty="0" smtClean="0"/>
              <a:t>     </a:t>
            </a:r>
          </a:p>
          <a:p>
            <a:pPr indent="457200" algn="r"/>
            <a:r>
              <a:rPr lang="ru-RU" sz="1700" i="1" dirty="0" smtClean="0"/>
              <a:t>Виктор Петрович Журавлёв, автор учебника  «Литература»</a:t>
            </a:r>
          </a:p>
          <a:p>
            <a:pPr indent="457200"/>
            <a:endParaRPr lang="ru-RU" sz="1700" dirty="0" smtClean="0"/>
          </a:p>
          <a:p>
            <a:pPr indent="457200"/>
            <a:r>
              <a:rPr lang="ru-RU" sz="1700" i="1" dirty="0" smtClean="0"/>
              <a:t>Пушкин – это детство каждого русского человека: сказки, Арина Родионовна , Русалка, </a:t>
            </a:r>
            <a:r>
              <a:rPr lang="ru-RU" sz="1700" i="1" dirty="0" err="1" smtClean="0"/>
              <a:t>Черномор</a:t>
            </a:r>
            <a:r>
              <a:rPr lang="ru-RU" sz="1700" i="1" dirty="0" smtClean="0"/>
              <a:t>, Поп и его работник </a:t>
            </a:r>
            <a:r>
              <a:rPr lang="ru-RU" sz="1700" i="1" dirty="0" err="1" smtClean="0"/>
              <a:t>Балда</a:t>
            </a:r>
            <a:r>
              <a:rPr lang="ru-RU" sz="1700" i="1" dirty="0" smtClean="0"/>
              <a:t>… Пушкин – это творчество, изящная лёгкость и удивительная глубина: «мороз и солнце»,  «как дай вам бог любимой быть другим», «восстань, Пророк…». Пушкин – это начало золотого века русской литературы, трагически оборвавшийся путь…. Пушкин живёт в каждом из нас, в нашей памяти.  </a:t>
            </a:r>
          </a:p>
          <a:p>
            <a:pPr indent="457200" algn="r"/>
            <a:r>
              <a:rPr lang="ru-RU" sz="1700" i="1" dirty="0" smtClean="0"/>
              <a:t>Андрей Георгиевич </a:t>
            </a:r>
            <a:r>
              <a:rPr lang="ru-RU" sz="1700" i="1" dirty="0" err="1" smtClean="0"/>
              <a:t>Нарушевич</a:t>
            </a:r>
            <a:r>
              <a:rPr lang="ru-RU" sz="1700" i="1" dirty="0" smtClean="0"/>
              <a:t>, автор учебников  «Русский язык», «Русский родной язык» </a:t>
            </a:r>
            <a:endParaRPr lang="ru-RU" sz="1700" i="1" dirty="0"/>
          </a:p>
        </p:txBody>
      </p:sp>
    </p:spTree>
    <p:extLst>
      <p:ext uri="{BB962C8B-B14F-4D97-AF65-F5344CB8AC3E}">
        <p14:creationId xmlns:p14="http://schemas.microsoft.com/office/powerpoint/2010/main" xmlns="" val="42311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791570"/>
            <a:ext cx="10972800" cy="4877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Учимся с Пушкиным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Screenshot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1577" y="-6467"/>
            <a:ext cx="2790423" cy="87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7" y="6530975"/>
            <a:ext cx="1214437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097" name="Picture 1" descr="C:\Users\Галина\Desktop\УДАЛЕНКА\УЧИТЕЛЯМ\pushkin.jpg"/>
          <p:cNvPicPr>
            <a:picLocks noChangeAspect="1" noChangeArrowheads="1"/>
          </p:cNvPicPr>
          <p:nvPr/>
        </p:nvPicPr>
        <p:blipFill>
          <a:blip r:embed="rId4" cstate="print"/>
          <a:srcRect l="22597" t="8333" r="23285" b="8824"/>
          <a:stretch>
            <a:fillRect/>
          </a:stretch>
        </p:blipFill>
        <p:spPr bwMode="auto">
          <a:xfrm>
            <a:off x="9021170" y="1528549"/>
            <a:ext cx="1924334" cy="23064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785" y="1487606"/>
            <a:ext cx="34938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a typeface="Calibri"/>
                <a:cs typeface="Times New Roman"/>
              </a:rPr>
              <a:t>И, друг волшебных сновидений,</a:t>
            </a:r>
            <a:r>
              <a:rPr lang="ru-RU" sz="1400" b="1" i="1" dirty="0" smtClean="0">
                <a:ea typeface="Calibri"/>
                <a:cs typeface="Times New Roman"/>
              </a:rPr>
              <a:t/>
            </a:r>
            <a:br>
              <a:rPr lang="ru-RU" sz="1400" b="1" i="1" dirty="0" smtClean="0">
                <a:ea typeface="Calibri"/>
                <a:cs typeface="Times New Roman"/>
              </a:rPr>
            </a:br>
            <a:r>
              <a:rPr lang="ru-RU" b="1" i="1" dirty="0" smtClean="0">
                <a:ea typeface="Calibri"/>
                <a:cs typeface="Times New Roman"/>
              </a:rPr>
              <a:t>Он понял тайну вдохновений,</a:t>
            </a:r>
            <a:r>
              <a:rPr lang="ru-RU" sz="1400" b="1" i="1" dirty="0" smtClean="0">
                <a:ea typeface="Calibri"/>
                <a:cs typeface="Times New Roman"/>
              </a:rPr>
              <a:t/>
            </a:r>
            <a:br>
              <a:rPr lang="ru-RU" sz="1400" b="1" i="1" dirty="0" smtClean="0">
                <a:ea typeface="Calibri"/>
                <a:cs typeface="Times New Roman"/>
              </a:rPr>
            </a:br>
            <a:r>
              <a:rPr lang="ru-RU" b="1" i="1" dirty="0" smtClean="0">
                <a:ea typeface="Calibri"/>
                <a:cs typeface="Times New Roman"/>
              </a:rPr>
              <a:t>Глагол всевышнего постиг;</a:t>
            </a:r>
            <a:r>
              <a:rPr lang="ru-RU" sz="1400" b="1" i="1" dirty="0" smtClean="0">
                <a:ea typeface="Calibri"/>
                <a:cs typeface="Times New Roman"/>
              </a:rPr>
              <a:t/>
            </a:r>
            <a:br>
              <a:rPr lang="ru-RU" sz="1400" b="1" i="1" dirty="0" smtClean="0">
                <a:ea typeface="Calibri"/>
                <a:cs typeface="Times New Roman"/>
              </a:rPr>
            </a:br>
            <a:r>
              <a:rPr lang="ru-RU" b="1" i="1" dirty="0" smtClean="0">
                <a:ea typeface="Calibri"/>
                <a:cs typeface="Times New Roman"/>
              </a:rPr>
              <a:t>Восстал, как новая стихия,</a:t>
            </a:r>
            <a:r>
              <a:rPr lang="ru-RU" sz="1400" b="1" i="1" dirty="0" smtClean="0">
                <a:ea typeface="Calibri"/>
                <a:cs typeface="Times New Roman"/>
              </a:rPr>
              <a:t/>
            </a:r>
            <a:br>
              <a:rPr lang="ru-RU" sz="1400" b="1" i="1" dirty="0" smtClean="0">
                <a:ea typeface="Calibri"/>
                <a:cs typeface="Times New Roman"/>
              </a:rPr>
            </a:br>
            <a:r>
              <a:rPr lang="ru-RU" b="1" i="1" dirty="0" smtClean="0">
                <a:ea typeface="Calibri"/>
                <a:cs typeface="Times New Roman"/>
              </a:rPr>
              <a:t>Могуч, и славен, и велик -</a:t>
            </a:r>
            <a:r>
              <a:rPr lang="ru-RU" sz="1400" b="1" i="1" dirty="0" smtClean="0">
                <a:ea typeface="Calibri"/>
                <a:cs typeface="Times New Roman"/>
              </a:rPr>
              <a:t/>
            </a:r>
            <a:br>
              <a:rPr lang="ru-RU" sz="1400" b="1" i="1" dirty="0" smtClean="0">
                <a:ea typeface="Calibri"/>
                <a:cs typeface="Times New Roman"/>
              </a:rPr>
            </a:br>
            <a:r>
              <a:rPr lang="ru-RU" b="1" i="1" dirty="0" smtClean="0">
                <a:solidFill>
                  <a:srgbClr val="FF0000"/>
                </a:solidFill>
                <a:ea typeface="Calibri"/>
                <a:cs typeface="Times New Roman"/>
              </a:rPr>
              <a:t>И изумлённая Россия</a:t>
            </a:r>
            <a:r>
              <a:rPr lang="ru-RU" sz="14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400" b="1" i="1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b="1" i="1" dirty="0" smtClean="0">
                <a:solidFill>
                  <a:srgbClr val="FF0000"/>
                </a:solidFill>
                <a:ea typeface="Calibri"/>
                <a:cs typeface="Times New Roman"/>
              </a:rPr>
              <a:t>Узнала гордый свой язык! </a:t>
            </a:r>
            <a:br>
              <a:rPr lang="ru-RU" b="1" i="1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b="1" i="1" dirty="0" smtClean="0">
                <a:ea typeface="Calibri"/>
                <a:cs typeface="Times New Roman"/>
              </a:rPr>
              <a:t>А.И. Полежаев</a:t>
            </a:r>
            <a:r>
              <a:rPr lang="ru-RU" sz="1100" b="1" i="1" dirty="0" smtClean="0">
                <a:ea typeface="Calibri"/>
                <a:cs typeface="Times New Roman"/>
              </a:rPr>
              <a:t/>
            </a:r>
            <a:br>
              <a:rPr lang="ru-RU" sz="1100" b="1" i="1" dirty="0" smtClean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1319" y="4094329"/>
            <a:ext cx="1128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Строки произведений А.С. Пушкина, интересные факты на страницах </a:t>
            </a:r>
            <a:r>
              <a:rPr lang="ru-RU" b="1" dirty="0" smtClean="0"/>
              <a:t>учебника «</a:t>
            </a:r>
            <a:r>
              <a:rPr lang="ru-RU" b="1" dirty="0" smtClean="0"/>
              <a:t>Русский родной язык»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8614" y="4872251"/>
            <a:ext cx="10836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Пушкин среди тех, кто изменил русскую речь</a:t>
            </a:r>
            <a:r>
              <a:rPr lang="ru-RU" i="1" dirty="0" smtClean="0"/>
              <a:t>. У </a:t>
            </a:r>
            <a:r>
              <a:rPr lang="ru-RU" i="1" dirty="0" smtClean="0"/>
              <a:t>каждого свой Пушкин  и свои открытия. </a:t>
            </a:r>
            <a:endParaRPr lang="ru-RU" i="1" dirty="0" smtClean="0"/>
          </a:p>
          <a:p>
            <a:r>
              <a:rPr lang="ru-RU" i="1" dirty="0" smtClean="0"/>
              <a:t>И </a:t>
            </a:r>
            <a:r>
              <a:rPr lang="ru-RU" i="1" dirty="0" smtClean="0"/>
              <a:t>желание вступить с поэтом в диалог.</a:t>
            </a:r>
          </a:p>
          <a:p>
            <a:pPr algn="r"/>
            <a:r>
              <a:rPr lang="ru-RU" i="1" dirty="0" smtClean="0"/>
              <a:t>Ирина </a:t>
            </a:r>
            <a:r>
              <a:rPr lang="ru-RU" i="1" dirty="0" smtClean="0"/>
              <a:t>Нургаиновна </a:t>
            </a:r>
            <a:r>
              <a:rPr lang="ru-RU" i="1" dirty="0" smtClean="0"/>
              <a:t>Добротина, автор учебников «Русский язык», </a:t>
            </a:r>
          </a:p>
          <a:p>
            <a:pPr algn="r"/>
            <a:r>
              <a:rPr lang="ru-RU" i="1" dirty="0" smtClean="0"/>
              <a:t>«Русский родной язык»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2311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791570"/>
            <a:ext cx="10972800" cy="4877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Учимся с Пушкиным. 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Screenshot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1577" y="-6467"/>
            <a:ext cx="2790423" cy="87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7" y="6530975"/>
            <a:ext cx="1214437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097" name="Picture 1" descr="C:\Users\Галина\Desktop\УДАЛЕНКА\УЧИТЕЛЯМ\pushkin.jpg"/>
          <p:cNvPicPr>
            <a:picLocks noChangeAspect="1" noChangeArrowheads="1"/>
          </p:cNvPicPr>
          <p:nvPr/>
        </p:nvPicPr>
        <p:blipFill>
          <a:blip r:embed="rId4" cstate="print"/>
          <a:srcRect l="22597" t="8333" r="23285" b="8824"/>
          <a:stretch>
            <a:fillRect/>
          </a:stretch>
        </p:blipFill>
        <p:spPr bwMode="auto">
          <a:xfrm>
            <a:off x="9021170" y="1528549"/>
            <a:ext cx="1924334" cy="2306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8364" y="1555845"/>
            <a:ext cx="9171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2D2B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Пушкин - это лучшее, что есть в каждом из нас. Это доброта и талант, смелость и простота, демократичность и жизнелюбие, верность в дружбе и бескрайность </a:t>
            </a:r>
            <a:endParaRPr lang="ru-RU" i="1" dirty="0" smtClean="0">
              <a:solidFill>
                <a:srgbClr val="2D2B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solidFill>
                  <a:srgbClr val="2D2B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i="1" dirty="0" smtClean="0">
                <a:solidFill>
                  <a:srgbClr val="2D2B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любви, уважение к труду и к людям труда...</a:t>
            </a:r>
            <a:br>
              <a:rPr lang="ru-RU" i="1" dirty="0" smtClean="0">
                <a:solidFill>
                  <a:srgbClr val="2D2B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2D2B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Д.С. Лихачёв</a:t>
            </a:r>
            <a:endParaRPr lang="ru-RU" dirty="0">
              <a:solidFill>
                <a:srgbClr val="2D2B8D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0" t="67515" r="54279" b="13997"/>
          <a:stretch/>
        </p:blipFill>
        <p:spPr bwMode="auto">
          <a:xfrm>
            <a:off x="268027" y="2756847"/>
            <a:ext cx="8441081" cy="308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11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791570"/>
            <a:ext cx="10972800" cy="4877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Учимся с Пушкиным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Screenshot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1577" y="-6467"/>
            <a:ext cx="2790423" cy="87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7" y="6530975"/>
            <a:ext cx="1214437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68" t="62324" r="24893" b="27287"/>
          <a:stretch/>
        </p:blipFill>
        <p:spPr bwMode="auto">
          <a:xfrm>
            <a:off x="464025" y="1372743"/>
            <a:ext cx="5704764" cy="129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49" t="46792" r="55056" b="27287"/>
          <a:stretch/>
        </p:blipFill>
        <p:spPr bwMode="auto">
          <a:xfrm>
            <a:off x="5759355" y="3220906"/>
            <a:ext cx="5882185" cy="333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85" t="16677" r="24641" b="59372"/>
          <a:stretch/>
        </p:blipFill>
        <p:spPr bwMode="auto">
          <a:xfrm>
            <a:off x="491319" y="2566430"/>
            <a:ext cx="5237115" cy="260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C:\Users\Галина\Desktop\УДАЛЕНКА\УЧИТЕЛЯМ\pushkin.jpg"/>
          <p:cNvPicPr>
            <a:picLocks noChangeAspect="1" noChangeArrowheads="1"/>
          </p:cNvPicPr>
          <p:nvPr/>
        </p:nvPicPr>
        <p:blipFill>
          <a:blip r:embed="rId7" cstate="print"/>
          <a:srcRect l="22597" t="8333" r="23285" b="8824"/>
          <a:stretch>
            <a:fillRect/>
          </a:stretch>
        </p:blipFill>
        <p:spPr bwMode="auto">
          <a:xfrm>
            <a:off x="9157648" y="1392071"/>
            <a:ext cx="1774208" cy="2126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11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791570"/>
            <a:ext cx="10972800" cy="4877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Учимся с Пушкиным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Screenshot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1577" y="-6467"/>
            <a:ext cx="2790423" cy="87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7" y="6530975"/>
            <a:ext cx="1214437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25" t="38610" r="23807" b="39934"/>
          <a:stretch/>
        </p:blipFill>
        <p:spPr bwMode="auto">
          <a:xfrm>
            <a:off x="251520" y="1362347"/>
            <a:ext cx="5739847" cy="25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21" t="17791" r="54756" b="57496"/>
          <a:stretch/>
        </p:blipFill>
        <p:spPr bwMode="auto">
          <a:xfrm>
            <a:off x="6037384" y="3535842"/>
            <a:ext cx="5688402" cy="301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C:\Users\Галина\Desktop\УДАЛЕНКА\УЧИТЕЛЯМ\pushkin.jpg"/>
          <p:cNvPicPr>
            <a:picLocks noChangeAspect="1" noChangeArrowheads="1"/>
          </p:cNvPicPr>
          <p:nvPr/>
        </p:nvPicPr>
        <p:blipFill>
          <a:blip r:embed="rId6" cstate="print"/>
          <a:srcRect l="22597" t="8333" r="23285" b="8824"/>
          <a:stretch>
            <a:fillRect/>
          </a:stretch>
        </p:blipFill>
        <p:spPr bwMode="auto">
          <a:xfrm>
            <a:off x="8789158" y="1337480"/>
            <a:ext cx="1924334" cy="2306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11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791570"/>
            <a:ext cx="10972800" cy="4877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Учимся у Пушкина. Учимся с Пушкиным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Screenshot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1577" y="-6467"/>
            <a:ext cx="2790423" cy="87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7" y="6530975"/>
            <a:ext cx="1214437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097" name="Picture 1" descr="C:\Users\Галина\Desktop\УДАЛЕНКА\УЧИТЕЛЯМ\pushkin.jpg"/>
          <p:cNvPicPr>
            <a:picLocks noChangeAspect="1" noChangeArrowheads="1"/>
          </p:cNvPicPr>
          <p:nvPr/>
        </p:nvPicPr>
        <p:blipFill>
          <a:blip r:embed="rId4" cstate="print"/>
          <a:srcRect l="22597" t="8333" r="23285" b="8824"/>
          <a:stretch>
            <a:fillRect/>
          </a:stretch>
        </p:blipFill>
        <p:spPr bwMode="auto">
          <a:xfrm>
            <a:off x="6921435" y="1501253"/>
            <a:ext cx="4065013" cy="487225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41" t="15534" r="21160" b="12802"/>
          <a:stretch/>
        </p:blipFill>
        <p:spPr bwMode="auto">
          <a:xfrm>
            <a:off x="406401" y="1323833"/>
            <a:ext cx="3904075" cy="504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11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12381</TotalTime>
  <Words>615</Words>
  <Application>Microsoft Office PowerPoint</Application>
  <PresentationFormat>Произвольный</PresentationFormat>
  <Paragraphs>103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Слайд think-cell</vt:lpstr>
      <vt:lpstr>Слайд 1</vt:lpstr>
      <vt:lpstr>Код Пушкина</vt:lpstr>
      <vt:lpstr>Учимся у Пушкина</vt:lpstr>
      <vt:lpstr>Мой Пушкин </vt:lpstr>
      <vt:lpstr>Учимся с Пушкиным</vt:lpstr>
      <vt:lpstr>Учимся с Пушкиным. </vt:lpstr>
      <vt:lpstr>Учимся с Пушкиным</vt:lpstr>
      <vt:lpstr>Учимся с Пушкиным</vt:lpstr>
      <vt:lpstr>Учимся у Пушкина. Учимся с Пушкиным</vt:lpstr>
      <vt:lpstr>Учимся с Пушкиным</vt:lpstr>
      <vt:lpstr>Учимся с Пушкиным</vt:lpstr>
      <vt:lpstr>Инфографика</vt:lpstr>
      <vt:lpstr>На фоне Пушкина! И птичка вылетает…</vt:lpstr>
      <vt:lpstr>Пушкин, Вам за тридцать лет,  Вы совсем мальчишка, Пушкин!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Галина</cp:lastModifiedBy>
  <cp:revision>948</cp:revision>
  <cp:lastPrinted>2019-12-27T07:55:31Z</cp:lastPrinted>
  <dcterms:created xsi:type="dcterms:W3CDTF">2018-07-24T05:59:49Z</dcterms:created>
  <dcterms:modified xsi:type="dcterms:W3CDTF">2020-06-05T09:27:38Z</dcterms:modified>
</cp:coreProperties>
</file>