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8" r:id="rId2"/>
    <p:sldId id="259" r:id="rId3"/>
    <p:sldId id="288" r:id="rId4"/>
    <p:sldId id="286" r:id="rId5"/>
    <p:sldId id="290" r:id="rId6"/>
    <p:sldId id="261" r:id="rId7"/>
    <p:sldId id="262" r:id="rId8"/>
    <p:sldId id="263" r:id="rId9"/>
    <p:sldId id="265" r:id="rId10"/>
    <p:sldId id="266" r:id="rId11"/>
    <p:sldId id="267" r:id="rId12"/>
    <p:sldId id="273" r:id="rId13"/>
    <p:sldId id="274" r:id="rId14"/>
    <p:sldId id="275" r:id="rId15"/>
    <p:sldId id="276" r:id="rId16"/>
    <p:sldId id="277" r:id="rId17"/>
    <p:sldId id="268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92" r:id="rId26"/>
    <p:sldId id="293" r:id="rId27"/>
    <p:sldId id="294" r:id="rId28"/>
    <p:sldId id="269" r:id="rId29"/>
    <p:sldId id="270" r:id="rId30"/>
    <p:sldId id="271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36" d="100"/>
          <a:sy n="36" d="100"/>
        </p:scale>
        <p:origin x="-84" y="-16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1/20/2024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1/20/2024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1/20/2024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1/20/2024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1/20/2024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1/20/2024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1/20/2024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fipi.ru/oge/otkrytyy-bank-zadaniy-oge" TargetMode="External"/><Relationship Id="rId7" Type="http://schemas.openxmlformats.org/officeDocument/2006/relationships/hyperlink" Target="https://cdytsimf.crimeaschool.ru/2023-2024" TargetMode="External"/><Relationship Id="rId2" Type="http://schemas.openxmlformats.org/officeDocument/2006/relationships/hyperlink" Target="https://fipi.ru/ege/otkrytyy-bank-zadaniy-ege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-mpi.ru/GeneratioNextSelector.php?id=5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редкие иностранные язы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3431" y="2949840"/>
            <a:ext cx="4797368" cy="36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00799" y="4936230"/>
            <a:ext cx="4572001" cy="685800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Юрченко Оксана Анатольевна,</a:t>
            </a:r>
          </a:p>
          <a:p>
            <a:pPr algn="r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методист МБОУ ДО «ЦДЮТ»</a:t>
            </a:r>
            <a:endParaRPr lang="ru-RU" b="1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0735" y="902501"/>
            <a:ext cx="1023206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4000" b="1" i="1" kern="1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DejaVu Sans"/>
                <a:cs typeface="Lohit Hindi"/>
              </a:rPr>
              <a:t>Анализ работы </a:t>
            </a:r>
            <a:r>
              <a:rPr lang="ru-RU" sz="40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DejaVu Sans"/>
                <a:cs typeface="Lohit Hindi"/>
              </a:rPr>
              <a:t>учителей </a:t>
            </a: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40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DejaVu Sans"/>
                <a:cs typeface="Lohit Hindi"/>
              </a:rPr>
              <a:t>иностранного языка</a:t>
            </a:r>
            <a:endParaRPr lang="ru-RU" sz="40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4000" b="1" i="1" kern="1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DejaVu Sans"/>
                <a:cs typeface="Lohit Hindi"/>
              </a:rPr>
              <a:t>за 1 полугодие </a:t>
            </a:r>
            <a:r>
              <a:rPr lang="ru-RU" sz="40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DejaVu Sans"/>
                <a:cs typeface="Lohit Hindi"/>
              </a:rPr>
              <a:t>2023 / 2024 учебного года</a:t>
            </a:r>
            <a:endParaRPr lang="ru-RU" sz="40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09610" y="6365174"/>
            <a:ext cx="2782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2023 / 2024 учебный год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0240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Английский как второй или иностранный язык Знание языков Английский как  второй или иностранный язык Страна, английский язык, английский, сфера,  эксперт png | PNGW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90152" y="287077"/>
            <a:ext cx="1840000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32509" y="362635"/>
            <a:ext cx="111984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Школьный, муниципальный и региональный этапы </a:t>
            </a:r>
          </a:p>
          <a:p>
            <a:pPr algn="ctr"/>
            <a:r>
              <a:rPr lang="ru-RU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всероссийской олимпиады школьников </a:t>
            </a:r>
          </a:p>
          <a:p>
            <a:pPr algn="ctr"/>
            <a:r>
              <a:rPr lang="ru-RU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по иностранным языкам</a:t>
            </a:r>
            <a:endParaRPr lang="ru-RU" sz="2400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794189" y="2107647"/>
            <a:ext cx="11188165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1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школьном этапе олимпиады</a:t>
            </a: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иностранным языкам приняло участие </a:t>
            </a:r>
            <a:r>
              <a:rPr lang="ru-RU" altLang="zh-CN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768</a:t>
            </a: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учащихся 5 – 11 классов: </a:t>
            </a:r>
            <a:r>
              <a:rPr lang="ru-RU" altLang="zh-CN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711</a:t>
            </a: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по английскому языку, </a:t>
            </a:r>
            <a:r>
              <a:rPr lang="ru-RU" altLang="zh-CN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47</a:t>
            </a: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 по немецкому и 10 – </a:t>
            </a:r>
            <a:r>
              <a:rPr lang="ru-RU" altLang="zh-CN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</a:t>
            </a: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французскому языках. </a:t>
            </a:r>
          </a:p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1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муниципальном этапе олимпиады</a:t>
            </a: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иностранным языкам из 40 школ приняли участие 28 школ района по английскому языку – </a:t>
            </a:r>
            <a:r>
              <a:rPr lang="ru-RU" altLang="zh-CN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34</a:t>
            </a: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учащихся, 3 школ - 14 учащихся по немецкому языку и 1 школы – 1 учащийся по французскому языку. </a:t>
            </a: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zh-CN" sz="2000" b="1" i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региональном этапе олимпиады </a:t>
            </a:r>
            <a:r>
              <a:rPr lang="ru-RU" altLang="zh-CN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 иностранному языку будет принимать участие ученики МБОУ «</a:t>
            </a:r>
            <a:r>
              <a:rPr lang="ru-RU" altLang="zh-CN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Заречненская</a:t>
            </a:r>
            <a:r>
              <a:rPr lang="ru-RU" altLang="zh-CN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школа им.126 ОГББО», МБОУ «Лицей Крымской весны», МБОУ «Перовская школа-гимназия им. </a:t>
            </a:r>
            <a:r>
              <a:rPr lang="ru-RU" altLang="zh-CN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Г.А.Хачирашвили</a:t>
            </a:r>
            <a:r>
              <a:rPr lang="ru-RU" altLang="zh-CN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kumimoji="0" lang="ru-RU" alt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812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Английский как второй или иностранный язык Знание языков Английский как  второй или иностранный язык Страна, английский язык, английский, сфера,  эксперт png | PNGW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52000" y="0"/>
            <a:ext cx="1840000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32509" y="362635"/>
            <a:ext cx="111984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Пробные ГИА в формате ЕГЭ </a:t>
            </a:r>
          </a:p>
          <a:p>
            <a:pPr algn="ctr"/>
            <a:r>
              <a:rPr lang="ru-RU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по иностранным языкам</a:t>
            </a:r>
            <a:endParaRPr lang="ru-RU" sz="2400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7168" y="1215912"/>
            <a:ext cx="11172093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пробном ЕГЭ по английскому языку приняло участие 35 учащихся из 14 МБОУ:</a:t>
            </a:r>
          </a:p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«Гвардейская школа № 1»,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«Гвардейская школа-гимназия № 3»,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«Залеская школа»,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Кольчугинская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школа № 1 им. </a:t>
            </a:r>
            <a:r>
              <a:rPr lang="ru-RU" sz="2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Авраамова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Г.Н.»,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«Лицей Крымской весны»,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Мирновская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школа №1»,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«Николаевская школа»,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Новоселовская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школа»,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«Партизанская школа им. А.П.Богданова»,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«Перовская школа-гимназия им. </a:t>
            </a:r>
            <a:r>
              <a:rPr lang="ru-RU" sz="2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Г.А.Хачирашвили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Родниковская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школа-гимназия»,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Широковская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школа»,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Трёхпрудненская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школа-гимназия им. К.Д.Ушинского»,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Урожайновская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школа </a:t>
            </a:r>
            <a:r>
              <a:rPr lang="ru-RU" sz="2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им.К.В.Варлыгина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251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9937" y="278653"/>
            <a:ext cx="110760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Выше среднего тестового балла по району (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40 до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88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имеют 13 учащихся из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МБОУ: «Лицей Крымской весны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«Партизанская школа им.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А.П.Богданова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«Перовская школа-гимназия им.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Г.А.Хачирашвили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«Гвардейская школа № 1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«Николаевская школа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и «</a:t>
            </a:r>
            <a:r>
              <a:rPr lang="ru-RU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Родниковская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школа-гимназия».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80151" y="1697263"/>
          <a:ext cx="11410686" cy="5047488"/>
        </p:xfrm>
        <a:graphic>
          <a:graphicData uri="http://schemas.openxmlformats.org/drawingml/2006/table">
            <a:tbl>
              <a:tblPr/>
              <a:tblGrid>
                <a:gridCol w="444493"/>
                <a:gridCol w="2530972"/>
                <a:gridCol w="5765218"/>
                <a:gridCol w="1439021"/>
                <a:gridCol w="1230982"/>
              </a:tblGrid>
              <a:tr h="7114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 участника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Первичный балл 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82 балла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Тестовый балл 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577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Шустова Полина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«Лицей Крымской весны»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72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87,8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2577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Сёмкина</a:t>
                      </a: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Анна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«Лицей Крымской весны»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66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80,5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2577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Зверев Андрей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«Лицей Крымской весны»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66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80,5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7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Останин Иван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«Лицей Крымской весны»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66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80,5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7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Рябошапко</a:t>
                      </a: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Юлия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«Партизанская школа им. А.П.Богданова»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57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69,5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2739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Криличенко Мария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000125" algn="l"/>
                        </a:tabLs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«Перовская школа-гимназия им. </a:t>
                      </a:r>
                      <a:r>
                        <a:rPr lang="ru-RU" sz="16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Г.А.Хачирашвили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55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67,0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2577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Наумкин Роман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«Гвардейская школа № 1»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52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63,4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7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Шевченко Мария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«Партизанская школа им. А.П.Богданова»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51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62,2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7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Ильяшенко Ксения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«Николаевская школа»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43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52,4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7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Мельник Мария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«Лицей Крымской весны»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42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51,2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7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Яковлев Олег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«Николаевская школа»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42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51,2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2577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Кисиль Юлиана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«Лицей Крымской весны»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39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47,5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7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Шляхтицева Злата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«Лицей Крымской весны»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39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47,5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7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Цуканова Дарья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«Лицей Крымской весны»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34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41,4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7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Куреня Тимур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«Родниковская школа-гимназия»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33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40,2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2040178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3385" y="220717"/>
            <a:ext cx="114886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Ниже среднего тестового балла по району (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39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10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имеют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учащихся из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 ОУ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2250" y="741110"/>
          <a:ext cx="11603420" cy="6449568"/>
        </p:xfrm>
        <a:graphic>
          <a:graphicData uri="http://schemas.openxmlformats.org/drawingml/2006/table">
            <a:tbl>
              <a:tblPr/>
              <a:tblGrid>
                <a:gridCol w="452000"/>
                <a:gridCol w="2573721"/>
                <a:gridCol w="5862597"/>
                <a:gridCol w="1463328"/>
                <a:gridCol w="1251774"/>
              </a:tblGrid>
              <a:tr h="3568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Фамилия, имя участника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МБОУ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Первичный балл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82 балла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Тестовый балл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378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Лавренов Максим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МБОУ «Перовская школа-гимназия им. Г.А.Хачирашвили»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37,8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Любавина София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МБОУ «Лицей Крымской весны»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36,6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Михайлова Таисия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МБОУ «Широковская школа»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34,1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Воронов Иван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МБОУ «Лицей Крымской весны»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30,5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Калугина Дарья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МБОУ «Лицей Крымской весны»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29,2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Шестакова Руслана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МБОУ «Лицей Крымской весны»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28,0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8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Кафадар Рияна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МБОУ «Трёхпрудненская школа-гимназия им. К.Д.Ушинского»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26,8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Базелюк Ирина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МБОУ «Лицей Крымской весны»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24,3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Покутняя Владислава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МБОУ «Лицей Крымской весны»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24,3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Пелех Георгий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МБОУ «Мирновская школа №1»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24,3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Самофалова София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МБОУ «Лицей Крымской весны»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23,1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Халилова Анлелина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МБОУ «Новоселовская школа»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20,7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Долгополова Диана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МБОУ «Залеская школа»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19,5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Борисов Владимир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МБОУ «Мирновская школа №1»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18,2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Идрисова Жеваер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МБОУ «Родниковская школа-гимназия»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18,2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Гаврилова Юлия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90575" algn="l"/>
                        </a:tabLs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МБОУ «Урожайновская школа им.К.В.Варлыгина»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17,0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Лысенко Дарья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МБОУ «Гвардейская школа-гимназия № 3»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15,8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Скорик Елизавета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МБОУ «Гвардейская школа-гимназия № 3»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15,8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Алексеева Ангелина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МБОУ «Кольчугинская школа № 1 им. Авраамова Г.Н.»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12,1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8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Умерова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Мавиле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МБОУ «</a:t>
                      </a: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Трёхпрудненская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школа-гимназия им. К.Д.Ушинского»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9,7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9" marR="42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7095926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6831" y="284562"/>
            <a:ext cx="111603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/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работ учащихся 11 классов, претендующих на получение аттестата особого образца и получение медали «За особые успехи в учении», показал, что высокий тестовый балл – 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84 баллов до 100 баллов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то есть подтвердил свой статус претендента, имеет только один участник пробного экзамена в формате ЕГЭ</a:t>
            </a:r>
            <a:endParaRPr lang="ru-RU" sz="2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60746" y="2845860"/>
          <a:ext cx="11442219" cy="1682496"/>
        </p:xfrm>
        <a:graphic>
          <a:graphicData uri="http://schemas.openxmlformats.org/drawingml/2006/table">
            <a:tbl>
              <a:tblPr/>
              <a:tblGrid>
                <a:gridCol w="445721"/>
                <a:gridCol w="2537966"/>
                <a:gridCol w="4785167"/>
                <a:gridCol w="1876097"/>
                <a:gridCol w="1797268"/>
              </a:tblGrid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Фамилия, имя участника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МБОУ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Первичный балл 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82 балла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Тестовый балл 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Шустова Полина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МБОУ «Лицей Крымской весны»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72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87,8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551684" y="4973483"/>
          <a:ext cx="3026978" cy="1467485"/>
        </p:xfrm>
        <a:graphic>
          <a:graphicData uri="http://schemas.openxmlformats.org/drawingml/2006/table">
            <a:tbl>
              <a:tblPr/>
              <a:tblGrid>
                <a:gridCol w="1521414"/>
                <a:gridCol w="150556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Баллы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Оценка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0—21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22—58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59—83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84—100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2470727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68014" y="298067"/>
            <a:ext cx="1158765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Достаточный тестовый балл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59 – 83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имеют следующие учащиеся: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66154" y="826243"/>
          <a:ext cx="11599874" cy="4206240"/>
        </p:xfrm>
        <a:graphic>
          <a:graphicData uri="http://schemas.openxmlformats.org/drawingml/2006/table">
            <a:tbl>
              <a:tblPr/>
              <a:tblGrid>
                <a:gridCol w="451863"/>
                <a:gridCol w="2572935"/>
                <a:gridCol w="5721517"/>
                <a:gridCol w="1602167"/>
                <a:gridCol w="1251392"/>
              </a:tblGrid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Фамилия, имя участника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МБОУ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Первичный балл 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82 балла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Тестовый балл 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/>
                          <a:ea typeface="Calibri"/>
                          <a:cs typeface="Times New Roman"/>
                        </a:rPr>
                        <a:t>Сёмкина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Анна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МБОУ «Лицей Крымской весны»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66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80,5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Зверев Андрей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МБОУ «Лицей Крымской весны»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66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80,5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Останин Иван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МБОУ «Лицей Крымской весны»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66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80,5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/>
                          <a:ea typeface="Calibri"/>
                          <a:cs typeface="Times New Roman"/>
                        </a:rPr>
                        <a:t>Рябошапко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Юлия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МБОУ «Партизанская школа им. А.П.Богданова»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57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69,5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/>
                          <a:ea typeface="Calibri"/>
                          <a:cs typeface="Times New Roman"/>
                        </a:rPr>
                        <a:t>Криличенко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Мария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000125" algn="l"/>
                        </a:tabLs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МБОУ «Перовская школа-гимназия им.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  <a:cs typeface="Times New Roman"/>
                        </a:rPr>
                        <a:t>Г.А.Хачирашвили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55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67,0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/>
                          <a:ea typeface="Calibri"/>
                          <a:cs typeface="Times New Roman"/>
                        </a:rPr>
                        <a:t>Наумкин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Роман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МБОУ «Гвардейская школа № 1»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52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63,4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Шевченко Мария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МБОУ «Партизанская школа им. А.П.Богданова»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51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62,2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Яковлев Олег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МБОУ «Николаевская школа»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42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51,2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520153" y="5178435"/>
          <a:ext cx="3026978" cy="1467485"/>
        </p:xfrm>
        <a:graphic>
          <a:graphicData uri="http://schemas.openxmlformats.org/drawingml/2006/table">
            <a:tbl>
              <a:tblPr/>
              <a:tblGrid>
                <a:gridCol w="1521414"/>
                <a:gridCol w="150556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Баллы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Оценка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0—21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22—58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59—83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84—100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76118" y="1514903"/>
          <a:ext cx="11340937" cy="417576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612573"/>
                <a:gridCol w="2778826"/>
                <a:gridCol w="2462083"/>
                <a:gridCol w="348745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Задания с кратким ответом </a:t>
                      </a:r>
                    </a:p>
                    <a:p>
                      <a:pPr algn="ctr"/>
                      <a:r>
                        <a:rPr lang="ru-RU" sz="3200" dirty="0" smtClean="0"/>
                        <a:t>42 первичных балла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Письменная часть </a:t>
                      </a:r>
                    </a:p>
                    <a:p>
                      <a:pPr algn="ctr"/>
                      <a:endParaRPr lang="ru-RU" sz="3200" dirty="0" smtClean="0"/>
                    </a:p>
                    <a:p>
                      <a:pPr algn="ctr"/>
                      <a:r>
                        <a:rPr lang="ru-RU" sz="3200" dirty="0" smtClean="0"/>
                        <a:t>20 первичных</a:t>
                      </a:r>
                      <a:r>
                        <a:rPr lang="ru-RU" sz="3200" baseline="0" dirty="0" smtClean="0"/>
                        <a:t> </a:t>
                      </a:r>
                      <a:r>
                        <a:rPr lang="ru-RU" sz="3200" dirty="0" smtClean="0"/>
                        <a:t> баллов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Устная часть </a:t>
                      </a:r>
                    </a:p>
                    <a:p>
                      <a:pPr algn="ctr"/>
                      <a:endParaRPr lang="ru-RU" sz="3200" dirty="0" smtClean="0"/>
                    </a:p>
                    <a:p>
                      <a:pPr algn="ctr"/>
                      <a:r>
                        <a:rPr lang="ru-RU" sz="3200" dirty="0" smtClean="0"/>
                        <a:t>20 первичных баллов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Максимальный балл</a:t>
                      </a:r>
                    </a:p>
                    <a:p>
                      <a:pPr algn="ctr"/>
                      <a:endParaRPr lang="ru-RU" sz="3200" dirty="0" smtClean="0"/>
                    </a:p>
                    <a:p>
                      <a:pPr algn="ctr"/>
                      <a:endParaRPr lang="ru-RU" sz="3200" dirty="0" smtClean="0"/>
                    </a:p>
                    <a:p>
                      <a:pPr algn="ctr"/>
                      <a:r>
                        <a:rPr lang="ru-RU" sz="3200" dirty="0" smtClean="0"/>
                        <a:t>100 тестовых </a:t>
                      </a:r>
                    </a:p>
                    <a:p>
                      <a:pPr algn="ctr"/>
                      <a:r>
                        <a:rPr lang="ru-RU" sz="3200" dirty="0" smtClean="0"/>
                        <a:t>баллов</a:t>
                      </a:r>
                      <a:endParaRPr lang="ru-RU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6,54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7,3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39,68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45%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33%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36,5%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40%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56260" y="641268"/>
            <a:ext cx="114834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Анализ результативности ЕГЭ</a:t>
            </a:r>
            <a:endParaRPr lang="ru-RU" sz="40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Английский как второй или иностранный язык Знание языков Английский как  второй или иностранный язык Страна, английский язык, английский, сфера,  эксперт png | PNGW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52000" y="275354"/>
            <a:ext cx="1840000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32509" y="362635"/>
            <a:ext cx="111984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Пробные ГИА в формате ОГЭ </a:t>
            </a:r>
          </a:p>
          <a:p>
            <a:pPr algn="ctr"/>
            <a:r>
              <a:rPr lang="ru-RU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по иностранным языкам</a:t>
            </a:r>
            <a:endParaRPr lang="ru-RU" sz="2400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8892" y="1171197"/>
            <a:ext cx="11160369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пробном ОГЭ по английскому языку приняло участие 44 учащихся из 15 МБОУ: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«Гвардейская школа № 1», 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«Донская школа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им.В.П.Давиденко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», 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Заречненская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школа им. 126 ОГББО»,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Кольчугинская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школа № 1 им.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Авраамова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Г.Н.», 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«Лицей Крымской весны», 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Мирновская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школа № 2»,  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«Николаевская школа», 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«Партизанская школа им. А.П.Богданова», 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Перевальненская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школа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им.Ф.И.Федоренко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», 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«Перовская школа-гимназия им.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Г.А.Хачирашвили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», 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«Пожарская школа»,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Скворцовская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школа», 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Укромновская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школа»,  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Чистенская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школа-гимназия им И.С.Тарасюка» 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Широковская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школа».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994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49382" y="206233"/>
            <a:ext cx="1166136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Выше среднего первичного балла по району (</a:t>
            </a: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 36 до 62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имеют 24 учащихся из 10 МБОУ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93962" y="919814"/>
          <a:ext cx="11457611" cy="5945358"/>
        </p:xfrm>
        <a:graphic>
          <a:graphicData uri="http://schemas.openxmlformats.org/drawingml/2006/table">
            <a:tbl>
              <a:tblPr/>
              <a:tblGrid>
                <a:gridCol w="757979"/>
                <a:gridCol w="2261075"/>
                <a:gridCol w="6176410"/>
                <a:gridCol w="1504168"/>
                <a:gridCol w="757979"/>
              </a:tblGrid>
              <a:tr h="3103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 участника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Первичный балл - 68  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Оценка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Кочура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Екатерина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90575" algn="l"/>
                        </a:tabLs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«Партизанская школа им. А.П.Богданова»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62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Николаенко Арина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«Лицей Крымской весны»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60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198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Левченко </a:t>
                      </a: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Энгелия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«Перовская школа-гимназия им. </a:t>
                      </a: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Г.А.Хачирашвили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59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Галамай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Дарья 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4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Чистенская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школа-гимназия им И.С.Тарасюка»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58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382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Нерубальская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Анастасия  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Чистенская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школа-гимназия им И.С.Тарасюка»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56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256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Дюндикова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Виктория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«Лицей Крымской весны»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55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Санников Кирилл 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Кольчугинская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школа № 1 им. </a:t>
                      </a: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Авраамова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Г.Н.»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54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Марчук Денис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«Партизанская школа им. А.П.Богданова»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49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Занимониц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Максим 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Укромновская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школа»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49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Ханина Елизавета 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Чистенская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школа-гимназия им И.С.Тарасюка»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48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049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Абдурашитов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Тимур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4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Чистенская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школа-гимназия им И.С.Тарасюка»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47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Саган Мария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«Лицей Крымской весны»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45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Запорожец Ярослав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«Партизанская школа им. А.П.Богданова»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44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47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Ибраимова </a:t>
                      </a:r>
                      <a:r>
                        <a:rPr lang="ru-RU" sz="14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Самира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Чистенская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школа-гимназия им И.С.Тарасюка»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42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Бохонок Тимофей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«Партизанская школа им. А.П.Богданова»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41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Панасенко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Гордей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«Николаевская школа»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096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Макарова Маргарита 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4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Чистенская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школа-гимназия им И.С.Тарасюка»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66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Самаричева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Надежда 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«Гвардейская школа № 1»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39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Холоня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Анастасия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«Пожарская школа»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39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Мельник Николай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Скворцовская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школа»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39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Орлов Артём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«Лицей Крымской весны»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38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Федоров Арсений 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Чистенская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школа-гимназия им И.С.Тарасюка»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36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Алиев </a:t>
                      </a:r>
                      <a:r>
                        <a:rPr lang="ru-RU" sz="14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Самир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Укромновская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школа»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36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Лавров Виталий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Кольчугинская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школа № 1 им. </a:t>
                      </a: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Авраамова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Г.Н.»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36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0277" y="279508"/>
            <a:ext cx="1125567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Ниже среднего первичного балла по району (</a:t>
            </a:r>
            <a:r>
              <a:rPr lang="ru-RU" sz="2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35 до 9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) имеют 20 учащихся из 11 МБОУ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78260" y="707786"/>
          <a:ext cx="11556440" cy="5740283"/>
        </p:xfrm>
        <a:graphic>
          <a:graphicData uri="http://schemas.openxmlformats.org/drawingml/2006/table">
            <a:tbl>
              <a:tblPr/>
              <a:tblGrid>
                <a:gridCol w="477525"/>
                <a:gridCol w="2157046"/>
                <a:gridCol w="6271846"/>
                <a:gridCol w="1348154"/>
                <a:gridCol w="1301869"/>
              </a:tblGrid>
              <a:tr h="1726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 участника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Первичный балл - 68  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Оценка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00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Парус Александр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«Лицей Крымской весны»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35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0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Сергеев Владимир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«Партизанская школа им. А.П.Богданова»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35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0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Терещук</a:t>
                      </a: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Максим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«Донская школа им. им.В.П.Давиденко»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35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26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Китай-Гора Валерия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«Лицей Крымской весны»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34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0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Черман</a:t>
                      </a: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Амина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«Лицей Крымской весны»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0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Якубовский Данила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6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Чистенская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школа-гимназия им И.С.Тарасюка»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28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0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Просюк</a:t>
                      </a: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Мария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6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Заречненская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школа им. 126 ОГББО»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27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26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Волкогон Анастасия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«Лицей Крымской весны»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25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0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33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Зенина</a:t>
                      </a: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Арина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«Лицей Крымской весны»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24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0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Рыжаков </a:t>
                      </a:r>
                      <a:r>
                        <a:rPr lang="ru-RU" sz="16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Авдей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6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Заречненская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школа им. 126 ОГББО»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22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0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35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Дачковская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6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Мирновская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школа № 2»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0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36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Калитов Игорь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«Лицей Крымской весны»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0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Данилина София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«Лицей Крымской весны»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26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38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Пархомчук Дмитрий 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6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Перевальненская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школа</a:t>
                      </a:r>
                      <a:r>
                        <a:rPr lang="ru-RU" sz="1600" baseline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им.Ф.И.Федоренко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0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Водчиц Николь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«Николаевская школа»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0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Куприн Матвей 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«Гвардейская школа № 1»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0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41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Абдинов Карим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38200" algn="l"/>
                        </a:tabLs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«Николаевская школа»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26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42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Виконский Константин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6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Широковская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школа»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0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43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Самохвалов Семён 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«Кольчугинская школа № 1 им. Авраамова Г.Н.»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0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44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Чайка Сергей 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«Гвардейская школа № 1»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4758" y="276843"/>
            <a:ext cx="11248385" cy="8268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</a:rPr>
              <a:t>                                   Мероприятия </a:t>
            </a:r>
            <a:r>
              <a:rPr lang="ru-RU" sz="2400" b="1" i="1" kern="1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</a:rPr>
              <a:t>по реализации </a:t>
            </a:r>
            <a:endParaRPr lang="ru-RU" sz="2400" b="1" i="1" kern="1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</a:rPr>
              <a:t>федеральных </a:t>
            </a:r>
            <a:r>
              <a:rPr lang="ru-RU" sz="2400" b="1" i="1" kern="1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</a:rPr>
              <a:t>образовательных стандартов </a:t>
            </a:r>
            <a:endParaRPr lang="ru-RU" sz="2400" b="1" i="1" kern="1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imes New Roman" panose="02020603050405020304" pitchFamily="18" charset="0"/>
            </a:endParaRPr>
          </a:p>
          <a:p>
            <a:pPr lvl="0"/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</a:rPr>
              <a:t>                                                                         нового поколения</a:t>
            </a:r>
          </a:p>
          <a:p>
            <a:pPr lvl="0"/>
            <a:r>
              <a:rPr lang="ru-RU" sz="2400" dirty="0" smtClean="0"/>
              <a:t> 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Рабочая программа учебного предмета «Иностранный язык (английский)» (2 – 11) / составила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Тропина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О.Л., учитель английского языка высшей квалификационной категории МБОУ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Родниковская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школа-гимназия»  </a:t>
            </a:r>
          </a:p>
          <a:p>
            <a:pPr lvl="0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Календарно-тематическое планирование программа учебного предмета «Иностранный язык (английский)» (2 - 11 классы) /составили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Абдулганиева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С.Ф., учитель английского языка высшей квалификационной категории МБОУ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Молодёжненская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школа № 2», Юрченко О.А., учитель английского языка высшей квалификационной категории МБОУ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Мирновская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школа № 2», Кротова Г.Е., учитель английского языка высшей квалификационной категории МБОУ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Краснозорькинская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начальная школа», составили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Иркитова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Н.С., учитель английского языка первой квалификационной категории МБОУ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Клёновская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основная школа»,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Куцова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Ю.Ю., учитель английского языка первой квалификационной категории МБОУ «Николаевская школа», Максименко Е.Б., учитель английского языка первой квалификационной категории МБОУ «Гвардейская школа-гимназия № 3», Степанова Ю.Н., учитель английского языка высшей квалификационной категории МБОУ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Заречненская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школа им. 126 ОГББО»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2400" b="1" i="1" kern="1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2400" b="1" i="1" kern="1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4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200" i="1" u="sng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3" name="Picture 2" descr="Английский как второй или иностранный язык Знание языков Английский как  второй или иностранный язык Страна, английский язык, английский, сфера,  эксперт png | PNGW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90152" y="287077"/>
            <a:ext cx="1840000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84404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797169" y="494000"/>
            <a:ext cx="11078154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Анализ работ учащихся 9 классов, претендующих на получение аттестата особого образца, показал, что высокий первичный балл – </a:t>
            </a: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 58 баллов до 68 баллов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то есть подтвердили свой статус претендентов, имеют следующие учащиеся: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10079" y="1954701"/>
          <a:ext cx="11457611" cy="2609088"/>
        </p:xfrm>
        <a:graphic>
          <a:graphicData uri="http://schemas.openxmlformats.org/drawingml/2006/table">
            <a:tbl>
              <a:tblPr/>
              <a:tblGrid>
                <a:gridCol w="757979"/>
                <a:gridCol w="2261075"/>
                <a:gridCol w="5672363"/>
                <a:gridCol w="1710047"/>
                <a:gridCol w="1056147"/>
              </a:tblGrid>
              <a:tr h="3103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 участника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</a:t>
                      </a:r>
                      <a:endParaRPr lang="ru-RU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Первичный балл - 68  </a:t>
                      </a:r>
                      <a:endParaRPr lang="ru-RU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Оценка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Кочура</a:t>
                      </a: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Екатерина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90575" algn="l"/>
                        </a:tabLst>
                      </a:pPr>
                      <a:r>
                        <a:rPr lang="ru-RU" sz="20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«Партизанская школа им. А.П.Богданова»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62</a:t>
                      </a:r>
                      <a:endParaRPr lang="ru-RU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Николаенко Арина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«Лицей Крымской весны»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60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198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Левченко </a:t>
                      </a:r>
                      <a:r>
                        <a:rPr lang="ru-RU" sz="20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Энгелия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«Перовская школа-гимназия им. </a:t>
                      </a:r>
                      <a:r>
                        <a:rPr lang="ru-RU" sz="20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Г.А.Хачирашвили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59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Галамай</a:t>
                      </a: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Дарья 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</a:t>
                      </a:r>
                      <a:r>
                        <a:rPr lang="ru-RU" sz="20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Чистенская</a:t>
                      </a: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школа-гимназия им И.С.Тарасюка»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58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489200" y="4737000"/>
          <a:ext cx="8128000" cy="1956755"/>
        </p:xfrm>
        <a:graphic>
          <a:graphicData uri="http://schemas.openxmlformats.org/drawingml/2006/table">
            <a:tbl>
              <a:tblPr/>
              <a:tblGrid>
                <a:gridCol w="4064000"/>
                <a:gridCol w="406400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Первичный балл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Тестовый балл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0 - 28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29 - 45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46 - 57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58 - 68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703385" y="295142"/>
            <a:ext cx="1111256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Достаточный первичный балл – </a:t>
            </a: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46 – 57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имеют следующие учащиеся, в том числе и претендующие на аттестат особого образца: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93961" y="1240448"/>
          <a:ext cx="11457611" cy="4239768"/>
        </p:xfrm>
        <a:graphic>
          <a:graphicData uri="http://schemas.openxmlformats.org/drawingml/2006/table">
            <a:tbl>
              <a:tblPr/>
              <a:tblGrid>
                <a:gridCol w="450101"/>
                <a:gridCol w="2485292"/>
                <a:gridCol w="5967046"/>
                <a:gridCol w="1510145"/>
                <a:gridCol w="1045027"/>
              </a:tblGrid>
              <a:tr h="3103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 участника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</a:t>
                      </a:r>
                      <a:endParaRPr lang="ru-RU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Первичный балл - 68  </a:t>
                      </a:r>
                      <a:endParaRPr lang="ru-RU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Оценка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382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Нерубальская</a:t>
                      </a: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Анастасия  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</a:t>
                      </a:r>
                      <a:r>
                        <a:rPr lang="ru-RU" sz="20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Чистенская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школа-гимназия им И.С.Тарасюка»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56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256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Дюндикова</a:t>
                      </a: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Виктория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«Лицей Крымской весны»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55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Санников Кирилл 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</a:t>
                      </a:r>
                      <a:r>
                        <a:rPr lang="ru-RU" sz="20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Кольчугинская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школа № 1 им. </a:t>
                      </a:r>
                      <a:r>
                        <a:rPr lang="ru-RU" sz="200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Авраамова</a:t>
                      </a:r>
                      <a:r>
                        <a:rPr lang="ru-RU" sz="2000" baseline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Г.Н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.»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54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Марчук Денис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«Партизанская школа им. А.П.Богданова»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49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Занимониц</a:t>
                      </a: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Максим 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</a:t>
                      </a:r>
                      <a:r>
                        <a:rPr lang="ru-RU" sz="20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Укромновская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школа»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49</a:t>
                      </a:r>
                      <a:endParaRPr lang="ru-RU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Ханина Елизавета 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</a:t>
                      </a:r>
                      <a:r>
                        <a:rPr lang="ru-RU" sz="20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Чистенская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школа-гимназия им И.С.Тарасюка»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48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049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Абдурашитов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Тимур 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</a:t>
                      </a:r>
                      <a:r>
                        <a:rPr lang="ru-RU" sz="20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Чистенская</a:t>
                      </a: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школа-гимназия им И.С.Тарасюка»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47</a:t>
                      </a:r>
                      <a:endParaRPr lang="ru-RU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738554" y="247643"/>
            <a:ext cx="1120802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Удовлетворительный первичный балл – </a:t>
            </a: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29 – 45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имеют следующие учащиеся, претендующие на аттестат особого образца: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8336" y="1166190"/>
          <a:ext cx="11457611" cy="5544820"/>
        </p:xfrm>
        <a:graphic>
          <a:graphicData uri="http://schemas.openxmlformats.org/drawingml/2006/table">
            <a:tbl>
              <a:tblPr/>
              <a:tblGrid>
                <a:gridCol w="544189"/>
                <a:gridCol w="2303813"/>
                <a:gridCol w="6008914"/>
                <a:gridCol w="1591293"/>
                <a:gridCol w="1009402"/>
              </a:tblGrid>
              <a:tr h="3103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Фамилия, имя участника</a:t>
                      </a:r>
                      <a:endParaRPr lang="ru-RU" sz="17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</a:t>
                      </a:r>
                      <a:endParaRPr lang="ru-RU" sz="17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Первичный балл - 68  </a:t>
                      </a:r>
                      <a:endParaRPr lang="ru-RU" sz="17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Оценка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Саган Мария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«Лицей Крымской весны»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45</a:t>
                      </a:r>
                      <a:endParaRPr lang="ru-RU" sz="17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Запорожец Ярослав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«Партизанская школа им. А.П.Богданова»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44</a:t>
                      </a:r>
                      <a:endParaRPr lang="ru-RU" sz="17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47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Ибраимова </a:t>
                      </a:r>
                      <a:r>
                        <a:rPr lang="ru-RU" sz="17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Самира</a:t>
                      </a:r>
                      <a:r>
                        <a:rPr lang="ru-RU" sz="17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7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Чистенская</a:t>
                      </a:r>
                      <a:r>
                        <a:rPr lang="ru-RU" sz="17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школа-гимназия им И.С.Тарасюка»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42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Бохонок Тимофей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«Партизанская школа им. А.П.Богданова»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41</a:t>
                      </a:r>
                      <a:endParaRPr lang="ru-RU" sz="17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Панасенко</a:t>
                      </a:r>
                      <a:r>
                        <a:rPr lang="ru-RU" sz="17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Гордей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«Николаевская школа»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</a:t>
                      </a:r>
                      <a:endParaRPr lang="ru-RU" sz="17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096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Макарова Маргарита 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7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Чистенская</a:t>
                      </a:r>
                      <a:r>
                        <a:rPr lang="ru-RU" sz="17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школа-гимназия им И.С.Тарасюка»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66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Самаричева</a:t>
                      </a:r>
                      <a:r>
                        <a:rPr lang="ru-RU" sz="17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Надежда 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«Гвардейская школа № 1»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39</a:t>
                      </a:r>
                      <a:endParaRPr lang="ru-RU" sz="17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Холоня</a:t>
                      </a:r>
                      <a:r>
                        <a:rPr lang="ru-RU" sz="17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Анастасия 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«Пожарская школа»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39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Мельник Николай 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7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Скворцовская</a:t>
                      </a:r>
                      <a:r>
                        <a:rPr lang="ru-RU" sz="17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школа»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39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7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Орлов Артём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«Лицей Крымской весны»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38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Федоров Арсений 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7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Чистенская</a:t>
                      </a:r>
                      <a:r>
                        <a:rPr lang="ru-RU" sz="17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школа-гимназия им И.С.Тарасюка»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36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Алиев </a:t>
                      </a:r>
                      <a:r>
                        <a:rPr lang="ru-RU" sz="17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Самир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7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Укромновская</a:t>
                      </a:r>
                      <a:r>
                        <a:rPr lang="ru-RU" sz="17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школа»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36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Лавров Виталий</a:t>
                      </a: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7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Кольчугинская</a:t>
                      </a:r>
                      <a:r>
                        <a:rPr lang="ru-RU" sz="17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школа № 1 им. </a:t>
                      </a:r>
                      <a:r>
                        <a:rPr lang="ru-RU" sz="17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Авраамова</a:t>
                      </a:r>
                      <a:r>
                        <a:rPr lang="ru-RU" sz="17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Г.Н.»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36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322" marR="59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Парус Александр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«Лицей Крымской весны»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35</a:t>
                      </a:r>
                      <a:endParaRPr lang="ru-RU" sz="17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Сергеев Владимир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«Партизанская школа им. А.П.Богданова»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35</a:t>
                      </a:r>
                      <a:endParaRPr lang="ru-RU" sz="17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Терещук</a:t>
                      </a:r>
                      <a:r>
                        <a:rPr lang="ru-RU" sz="17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Максим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«Донская школа им. им.В.П.Давиденко»</a:t>
                      </a:r>
                      <a:endParaRPr lang="ru-RU" sz="17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35</a:t>
                      </a:r>
                      <a:endParaRPr lang="ru-RU" sz="17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Китай-Гора Валерия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«Лицей Крымской весны»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34</a:t>
                      </a:r>
                      <a:endParaRPr lang="ru-RU" sz="17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Черман</a:t>
                      </a:r>
                      <a:r>
                        <a:rPr lang="ru-RU" sz="17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Амина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«Лицей Крымской весны»</a:t>
                      </a: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</a:t>
                      </a:r>
                      <a:endParaRPr lang="ru-RU" sz="17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2998" marR="32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91884" y="1758462"/>
          <a:ext cx="11340937" cy="30784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612573"/>
                <a:gridCol w="2778826"/>
                <a:gridCol w="2327564"/>
                <a:gridCol w="3621974"/>
              </a:tblGrid>
              <a:tr h="188688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Задания с кратким ответом </a:t>
                      </a:r>
                    </a:p>
                    <a:p>
                      <a:pPr algn="ctr"/>
                      <a:r>
                        <a:rPr lang="ru-RU" sz="2400" dirty="0" smtClean="0"/>
                        <a:t>42 первичных балла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Письменная часть </a:t>
                      </a:r>
                    </a:p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20 первичных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 баллов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Устная часть </a:t>
                      </a:r>
                    </a:p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20 первичных баллов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Максимальный балл</a:t>
                      </a:r>
                    </a:p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100 тестовых </a:t>
                      </a:r>
                    </a:p>
                    <a:p>
                      <a:pPr algn="ctr"/>
                      <a:r>
                        <a:rPr lang="ru-RU" sz="2400" dirty="0" smtClean="0"/>
                        <a:t>баллов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26,6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4,7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35,54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63%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40%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31%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53%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56260" y="641268"/>
            <a:ext cx="114834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Анализ результативности ОГЭ</a:t>
            </a:r>
            <a:endParaRPr lang="ru-RU" sz="40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761998" y="153888"/>
            <a:ext cx="11238793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91163" algn="l"/>
              </a:tabLs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основании анализа результатов пробных экзамена по английскому языку в 9  и 11 классах рекомендовано: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91163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5491163" algn="l"/>
              </a:tabLst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ров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ести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внутришкольный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промежуточный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контроль в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виде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административных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контрольных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для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учащихся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9 и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11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классов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использованием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материалов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банка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открытых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заданий Федерального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института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педагогических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измерений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(ФИПИ).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91163" algn="l"/>
              </a:tabLst>
            </a:pPr>
            <a:endParaRPr lang="ru-RU" sz="20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91163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91163" algn="l"/>
              </a:tabLst>
            </a:pPr>
            <a:endParaRPr lang="ru-RU" sz="20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91163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91163" algn="l"/>
              </a:tabLst>
            </a:pPr>
            <a:endParaRPr lang="ru-RU" sz="20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450850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5491163" algn="l"/>
              </a:tabLst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0850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5491163" algn="l"/>
              </a:tabLst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085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tabLst>
                <a:tab pos="5491163" algn="l"/>
              </a:tabLst>
            </a:pP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использовать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работе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материалы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размещенные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сайте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МБОУ ДО «ЦДЮТ» в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разделе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подготовке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к ГИА» «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Английский язык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91163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1445" y="2644591"/>
            <a:ext cx="7237587" cy="3693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r"/>
            <a:r>
              <a:rPr lang="en-US" b="1" dirty="0" smtClean="0">
                <a:hlinkClick r:id="rId2"/>
              </a:rPr>
              <a:t>https://fipi.ru/ege/otkrytyy-bank-zadaniy-ege#!/tab/173765699-11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64322" y="3648330"/>
            <a:ext cx="7296201" cy="3693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hlinkClick r:id="rId3"/>
              </a:rPr>
              <a:t>https://fipi.ru/oge/otkrytyy-bank-zadaniy-oge#!/tab/173942232-11</a:t>
            </a:r>
            <a:r>
              <a:rPr lang="ru-RU" b="1" dirty="0" smtClean="0"/>
              <a:t> </a:t>
            </a:r>
            <a:endParaRPr lang="ru-RU" b="1" dirty="0"/>
          </a:p>
        </p:txBody>
      </p:sp>
      <p:pic>
        <p:nvPicPr>
          <p:cNvPr id="6" name="Picture 2" descr="http://qrcoder.ru/code/?https%3A%2F%2Ffipi.ru%2Foge%2Fotkrytyy-bank-zadaniy-oge%23%21%2Ftab%2F173942232-11&amp;4&amp;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2117" y="2301270"/>
            <a:ext cx="1714500" cy="1714500"/>
          </a:xfrm>
          <a:prstGeom prst="rect">
            <a:avLst/>
          </a:prstGeom>
          <a:noFill/>
        </p:spPr>
      </p:pic>
      <p:pic>
        <p:nvPicPr>
          <p:cNvPr id="7" name="Picture 4" descr="http://qrcoder.ru/code/?https%3A%2F%2Ffipi.ru%2Fege%2Fotkrytyy-bank-zadaniy-ege%23%21%2Ftab%2F173765699-11&amp;4&amp;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264102" y="2564836"/>
            <a:ext cx="1714500" cy="1714500"/>
          </a:xfrm>
          <a:prstGeom prst="rect">
            <a:avLst/>
          </a:prstGeom>
          <a:noFill/>
        </p:spPr>
      </p:pic>
      <p:pic>
        <p:nvPicPr>
          <p:cNvPr id="8" name="Picture 2" descr="http://qrcoder.ru/code/?https%3A%2F%2Fcdytsimf.crimeaschool.ru%2F2023-2024&amp;4&amp;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615595" y="5020214"/>
            <a:ext cx="1692000" cy="1692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296767" y="5869493"/>
            <a:ext cx="5105885" cy="36933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C000"/>
                </a:solidFill>
                <a:hlinkClick r:id="rId7"/>
              </a:rPr>
              <a:t>https://cdytsimf.crimeaschool.ru/2023-2024</a:t>
            </a:r>
            <a:r>
              <a:rPr lang="ru-RU" b="1" dirty="0" smtClean="0">
                <a:solidFill>
                  <a:srgbClr val="FFC00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23855" y="576391"/>
            <a:ext cx="63057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УУД по иностранному языку </a:t>
            </a:r>
          </a:p>
          <a:p>
            <a:pPr algn="r"/>
            <a:r>
              <a:rPr lang="ru-RU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1 полугодие 202</a:t>
            </a:r>
            <a:r>
              <a:rPr lang="en-US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ru-RU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/202</a:t>
            </a:r>
            <a:r>
              <a:rPr lang="en-US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ru-RU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учебный год</a:t>
            </a:r>
            <a:endParaRPr lang="ru-RU" sz="2400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Английский как второй или иностранный язык Знание языков Английский как  второй или иностранный язык Страна, английский язык, английский, сфера,  эксперт png | PNGW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37653" y="0"/>
            <a:ext cx="1840000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61292" y="1705648"/>
          <a:ext cx="10566301" cy="3154680"/>
        </p:xfrm>
        <a:graphic>
          <a:graphicData uri="http://schemas.openxmlformats.org/drawingml/2006/table">
            <a:tbl>
              <a:tblPr/>
              <a:tblGrid>
                <a:gridCol w="2052000"/>
                <a:gridCol w="882301"/>
                <a:gridCol w="792000"/>
                <a:gridCol w="792000"/>
                <a:gridCol w="792000"/>
                <a:gridCol w="684000"/>
                <a:gridCol w="684000"/>
                <a:gridCol w="1404000"/>
                <a:gridCol w="1548000"/>
                <a:gridCol w="936000"/>
              </a:tblGrid>
              <a:tr h="39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н/а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 качество знаний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 успеваемости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Ср. балл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НОО Иностранный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язык (Английский)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6280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2454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2618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1196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76,7%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97,5%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4,0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ООО Иностранный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язык (Английский)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9588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2116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4202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3212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32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26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65,7%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99,3%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3,8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СОО Иностранный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язык (Английский)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1261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340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591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327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66,67%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100%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4,0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ИТОГО</a:t>
                      </a:r>
                      <a:endParaRPr lang="ru-RU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17129</a:t>
                      </a:r>
                      <a:endParaRPr lang="ru-RU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4910</a:t>
                      </a:r>
                      <a:endParaRPr lang="ru-RU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28,7%</a:t>
                      </a:r>
                      <a:endParaRPr lang="ru-RU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7411</a:t>
                      </a:r>
                      <a:endParaRPr lang="ru-RU" sz="18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43,3%</a:t>
                      </a:r>
                      <a:endParaRPr lang="ru-RU" sz="18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4735</a:t>
                      </a:r>
                      <a:endParaRPr lang="ru-RU" sz="18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27,6%</a:t>
                      </a:r>
                      <a:endParaRPr lang="ru-RU" sz="18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41</a:t>
                      </a:r>
                      <a:endParaRPr lang="ru-RU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0,2%</a:t>
                      </a:r>
                      <a:endParaRPr lang="ru-RU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32</a:t>
                      </a:r>
                      <a:endParaRPr lang="ru-RU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0,2%</a:t>
                      </a:r>
                      <a:endParaRPr lang="ru-RU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12321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69,69</a:t>
                      </a:r>
                      <a:r>
                        <a:rPr lang="ru-RU" sz="1800" b="1" i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17058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98,9333</a:t>
                      </a:r>
                      <a:r>
                        <a:rPr lang="ru-RU" sz="1800" b="1" i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3,93333</a:t>
                      </a:r>
                      <a:endParaRPr lang="ru-RU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276" marR="68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23855" y="576391"/>
            <a:ext cx="63057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УУД по иностранному языку </a:t>
            </a:r>
          </a:p>
          <a:p>
            <a:pPr algn="r"/>
            <a:r>
              <a:rPr lang="ru-RU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1 полугодие 202</a:t>
            </a:r>
            <a:r>
              <a:rPr lang="en-US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ru-RU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/202</a:t>
            </a:r>
            <a:r>
              <a:rPr lang="en-US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ru-RU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учебный год</a:t>
            </a:r>
            <a:endParaRPr lang="ru-RU" sz="2400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Английский как второй или иностранный язык Знание языков Английский как  второй или иностранный язык Страна, английский язык, английский, сфера,  эксперт png | PNGW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37653" y="0"/>
            <a:ext cx="1840000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941754" y="1766542"/>
          <a:ext cx="11039490" cy="2523744"/>
        </p:xfrm>
        <a:graphic>
          <a:graphicData uri="http://schemas.openxmlformats.org/drawingml/2006/table">
            <a:tbl>
              <a:tblPr/>
              <a:tblGrid>
                <a:gridCol w="2772000"/>
                <a:gridCol w="864000"/>
                <a:gridCol w="792000"/>
                <a:gridCol w="792000"/>
                <a:gridCol w="792000"/>
                <a:gridCol w="504000"/>
                <a:gridCol w="648000"/>
                <a:gridCol w="1368000"/>
                <a:gridCol w="1548000"/>
                <a:gridCol w="959490"/>
              </a:tblGrid>
              <a:tr h="3623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/а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 качество знаний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 успеваемости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Ср. балл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ООО Второй иностранный язык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(Немецкий)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1278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397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533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341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69,7%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93,6%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3,9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СОО Второй иностранный язык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(Немецкий)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100%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100%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4,6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r>
                        <a:rPr lang="ru-RU" sz="1800" b="1" i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ИТОГО</a:t>
                      </a:r>
                      <a:endParaRPr lang="ru-RU" sz="18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1290</a:t>
                      </a:r>
                      <a:endParaRPr lang="ru-RU" sz="18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404</a:t>
                      </a:r>
                      <a:endParaRPr lang="ru-RU" sz="1800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31,3%</a:t>
                      </a:r>
                      <a:endParaRPr lang="ru-RU" sz="1800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538</a:t>
                      </a:r>
                      <a:endParaRPr lang="ru-RU" sz="1800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41,7%</a:t>
                      </a:r>
                      <a:endParaRPr lang="ru-RU" sz="1800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341</a:t>
                      </a:r>
                      <a:endParaRPr lang="ru-RU" sz="1800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26,4%</a:t>
                      </a:r>
                      <a:endParaRPr lang="ru-RU" sz="1800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ru-RU" sz="1800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0%</a:t>
                      </a:r>
                      <a:endParaRPr lang="ru-RU" sz="1800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endParaRPr lang="ru-RU" sz="1800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0,5%</a:t>
                      </a:r>
                      <a:endParaRPr lang="ru-RU" sz="1800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84,85%</a:t>
                      </a:r>
                      <a:endParaRPr lang="ru-RU" sz="18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96,8%</a:t>
                      </a:r>
                      <a:endParaRPr lang="ru-RU" sz="18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4,25</a:t>
                      </a:r>
                      <a:endParaRPr lang="ru-RU" sz="18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42" marR="64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953475" y="4781111"/>
          <a:ext cx="11016000" cy="1261872"/>
        </p:xfrm>
        <a:graphic>
          <a:graphicData uri="http://schemas.openxmlformats.org/drawingml/2006/table">
            <a:tbl>
              <a:tblPr/>
              <a:tblGrid>
                <a:gridCol w="2772000"/>
                <a:gridCol w="864000"/>
                <a:gridCol w="792000"/>
                <a:gridCol w="792000"/>
                <a:gridCol w="792000"/>
                <a:gridCol w="504000"/>
                <a:gridCol w="648000"/>
                <a:gridCol w="1368000"/>
                <a:gridCol w="1548000"/>
                <a:gridCol w="936000"/>
              </a:tblGrid>
              <a:tr h="57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/а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 качество знаний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 успеваемости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Ср. балл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ООО Второй иностранный язык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(Французский)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223</a:t>
                      </a:r>
                      <a:endParaRPr lang="ru-RU" sz="18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52</a:t>
                      </a:r>
                      <a:endParaRPr lang="ru-RU" sz="18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23,3%</a:t>
                      </a:r>
                      <a:endParaRPr lang="ru-RU" sz="18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98</a:t>
                      </a:r>
                      <a:endParaRPr lang="ru-RU" sz="18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43,9%</a:t>
                      </a:r>
                      <a:endParaRPr lang="ru-RU" sz="18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73</a:t>
                      </a:r>
                      <a:endParaRPr lang="ru-RU" sz="18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32,8%</a:t>
                      </a:r>
                      <a:endParaRPr lang="ru-RU" sz="18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0%</a:t>
                      </a:r>
                      <a:endParaRPr lang="ru-RU" sz="18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0%</a:t>
                      </a:r>
                      <a:endParaRPr lang="ru-RU" sz="18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68,3%</a:t>
                      </a:r>
                      <a:endParaRPr lang="ru-RU" sz="18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100%</a:t>
                      </a:r>
                      <a:endParaRPr lang="ru-RU" sz="18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3,9</a:t>
                      </a:r>
                      <a:endParaRPr lang="ru-RU" sz="18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Английский как второй или иностранный язык Знание языков Английский как  второй или иностранный язык Страна, английский язык, английский, сфера,  эксперт png | PNGW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90152" y="287077"/>
            <a:ext cx="1840000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3918857" y="260281"/>
            <a:ext cx="644830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zh-CN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Выполненные задания</a:t>
            </a:r>
            <a:r>
              <a:rPr kumimoji="0" lang="ru-RU" altLang="zh-CN" sz="24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 МЭ </a:t>
            </a:r>
            <a:r>
              <a:rPr kumimoji="0" lang="ru-RU" altLang="zh-CN" sz="2400" b="1" i="1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ВсОШ</a:t>
            </a:r>
            <a:r>
              <a:rPr kumimoji="0" lang="ru-RU" altLang="zh-CN" sz="24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 (%) </a:t>
            </a:r>
            <a:r>
              <a:rPr kumimoji="0" lang="en-US" altLang="zh-CN" sz="2400" b="1" i="1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vs</a:t>
            </a:r>
            <a:r>
              <a:rPr kumimoji="0" lang="ru-RU" altLang="zh-CN" sz="24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4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качества знаний по предмету (%)</a:t>
            </a:r>
            <a:endParaRPr kumimoji="0" lang="ru-RU" altLang="zh-CN" sz="3600" b="1" i="1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50273" y="2310942"/>
          <a:ext cx="11160000" cy="2454489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360000"/>
                <a:gridCol w="7668000"/>
                <a:gridCol w="1260000"/>
                <a:gridCol w="1872000"/>
              </a:tblGrid>
              <a:tr h="7018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20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082" marR="49082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МБОУ</a:t>
                      </a:r>
                      <a:endParaRPr lang="ru-RU" sz="20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082" marR="49082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Качество знаний %</a:t>
                      </a:r>
                      <a:endParaRPr lang="ru-RU" sz="20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082" marR="49082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% выполнения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МЭ </a:t>
                      </a:r>
                      <a:r>
                        <a:rPr lang="ru-RU" sz="2000" b="1" i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ВсОШ</a:t>
                      </a:r>
                      <a:endParaRPr lang="ru-RU" sz="2000" b="1" i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082" marR="49082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082" marR="490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МБОУ «Перовская школа-гимназия им. Героя Социалистического труда </a:t>
                      </a:r>
                      <a:r>
                        <a:rPr lang="ru-RU" sz="2000" b="1" dirty="0" err="1">
                          <a:latin typeface="Times New Roman" pitchFamily="18" charset="0"/>
                          <a:cs typeface="Times New Roman" pitchFamily="18" charset="0"/>
                        </a:rPr>
                        <a:t>Хачирашвили</a:t>
                      </a:r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 Г. А.»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082" marR="490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91% 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082" marR="490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53,3%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082" marR="49082" marT="0" marB="0"/>
                </a:tc>
              </a:tr>
              <a:tr h="72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082" marR="490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МБОУ «Кубанская школа им. С. П. Королева»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082" marR="490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85%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082" marR="490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41,3%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082" marR="49082" marT="0" marB="0"/>
                </a:tc>
              </a:tr>
              <a:tr h="72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082" marR="490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МБОУ «Гвардейская 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школа-гимназия № 2»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082" marR="490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82%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082" marR="490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0%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082" marR="49082" marT="0" marB="0"/>
                </a:tc>
              </a:tr>
              <a:tr h="14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082" marR="490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МБОУ 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«Лицей </a:t>
                      </a:r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Крымской 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весны»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082" marR="490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79,47%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082" marR="490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60,88%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082" marR="49082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Английский как второй или иностранный язык Знание языков Английский как  второй или иностранный язык Страна, английский язык, английский, сфера,  эксперт png | PNGW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37653" y="0"/>
            <a:ext cx="1840000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974275" y="185562"/>
            <a:ext cx="6096000" cy="13665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DejaVu Sans"/>
                <a:cs typeface="Lohit Hindi"/>
              </a:rPr>
              <a:t>План работы учителей </a:t>
            </a: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DejaVu Sans"/>
                <a:cs typeface="Lohit Hindi"/>
              </a:rPr>
              <a:t>иностранного языка</a:t>
            </a:r>
            <a:endParaRPr lang="ru-RU" sz="2400" b="1" i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DejaVu Sans"/>
                <a:cs typeface="Lohit Hindi"/>
              </a:rPr>
              <a:t>за 2 полугодие 2023 / 2024 учебного года</a:t>
            </a:r>
            <a:endParaRPr lang="ru-RU" sz="24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86386239"/>
              </p:ext>
            </p:extLst>
          </p:nvPr>
        </p:nvGraphicFramePr>
        <p:xfrm>
          <a:off x="836908" y="1657816"/>
          <a:ext cx="11114636" cy="50554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559"/>
                <a:gridCol w="1157181"/>
                <a:gridCol w="5482567"/>
                <a:gridCol w="415032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Месяц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Мероприятие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ТВ</a:t>
                      </a:r>
                      <a:endParaRPr lang="ru-RU" dirty="0"/>
                    </a:p>
                  </a:txBody>
                  <a:tcPr/>
                </a:tc>
              </a:tr>
              <a:tr h="741680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1</a:t>
                      </a:r>
                      <a:endParaRPr lang="ru-RU" sz="1600" b="1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Январь</a:t>
                      </a:r>
                      <a:r>
                        <a:rPr lang="ru-RU" sz="1600" b="1" baseline="0" dirty="0" smtClean="0"/>
                        <a:t> </a:t>
                      </a:r>
                      <a:endParaRPr lang="ru-RU" sz="1600" b="1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+mn-lt"/>
                          <a:ea typeface="Calibri"/>
                          <a:cs typeface="Times New Roman"/>
                        </a:rPr>
                        <a:t>29.01.2024</a:t>
                      </a:r>
                      <a:endParaRPr lang="ru-RU" sz="16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+mn-lt"/>
                          <a:ea typeface="Calibri"/>
                          <a:cs typeface="Times New Roman"/>
                        </a:rPr>
                        <a:t>МБОУ «</a:t>
                      </a:r>
                      <a:r>
                        <a:rPr lang="ru-RU" sz="1600" b="1" i="1" dirty="0" err="1" smtClean="0">
                          <a:latin typeface="+mn-lt"/>
                          <a:ea typeface="Calibri"/>
                          <a:cs typeface="Times New Roman"/>
                        </a:rPr>
                        <a:t>Скворцовская</a:t>
                      </a:r>
                      <a:r>
                        <a:rPr lang="ru-RU" sz="1600" b="1" i="1" baseline="0" dirty="0" smtClean="0">
                          <a:latin typeface="+mn-lt"/>
                          <a:ea typeface="Calibri"/>
                          <a:cs typeface="Times New Roman"/>
                        </a:rPr>
                        <a:t> школа</a:t>
                      </a:r>
                      <a:r>
                        <a:rPr lang="ru-RU" sz="1600" b="1" i="1" dirty="0" smtClean="0">
                          <a:latin typeface="+mn-lt"/>
                          <a:ea typeface="Calibri"/>
                          <a:cs typeface="Times New Roman"/>
                        </a:rPr>
                        <a:t>» </a:t>
                      </a:r>
                      <a:r>
                        <a:rPr lang="ru-RU" sz="1600" b="1" i="1" dirty="0">
                          <a:latin typeface="+mn-lt"/>
                          <a:ea typeface="Calibri"/>
                          <a:cs typeface="Times New Roman"/>
                        </a:rPr>
                        <a:t>- ТВ</a:t>
                      </a:r>
                      <a:endParaRPr lang="ru-RU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2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Февраль 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+mn-lt"/>
                          <a:ea typeface="Calibri"/>
                          <a:cs typeface="Times New Roman"/>
                        </a:rPr>
                        <a:t>19.02.2024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+mn-lt"/>
                          <a:ea typeface="Calibri"/>
                          <a:cs typeface="Times New Roman"/>
                        </a:rPr>
                        <a:t>МБОУ «Партизанская школа им. </a:t>
                      </a:r>
                      <a:r>
                        <a:rPr lang="ru-RU" sz="1600" b="1" i="1" dirty="0" err="1" smtClean="0">
                          <a:latin typeface="+mn-lt"/>
                          <a:ea typeface="Calibri"/>
                          <a:cs typeface="Times New Roman"/>
                        </a:rPr>
                        <a:t>А.П.Богданова</a:t>
                      </a:r>
                      <a:r>
                        <a:rPr lang="ru-RU" sz="1600" b="1" i="1" dirty="0" smtClean="0">
                          <a:latin typeface="+mn-lt"/>
                          <a:ea typeface="Calibri"/>
                          <a:cs typeface="Times New Roman"/>
                        </a:rPr>
                        <a:t>» - СП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+mn-lt"/>
                          <a:ea typeface="Calibri"/>
                          <a:cs typeface="Times New Roman"/>
                        </a:rPr>
                        <a:t>26.02.2024</a:t>
                      </a:r>
                      <a:endParaRPr lang="ru-RU" sz="16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+mn-lt"/>
                          <a:ea typeface="Calibri"/>
                          <a:cs typeface="Times New Roman"/>
                        </a:rPr>
                        <a:t>Муниципальный </a:t>
                      </a:r>
                      <a:r>
                        <a:rPr lang="ru-RU" sz="1600" b="1" i="1" dirty="0">
                          <a:latin typeface="+mn-lt"/>
                          <a:ea typeface="Calibri"/>
                          <a:cs typeface="Times New Roman"/>
                        </a:rPr>
                        <a:t>конкурс литературного перевода «TIME </a:t>
                      </a:r>
                      <a:r>
                        <a:rPr lang="ru-RU" sz="1600" b="1" i="1" dirty="0" err="1">
                          <a:latin typeface="+mn-lt"/>
                          <a:ea typeface="Calibri"/>
                          <a:cs typeface="Times New Roman"/>
                        </a:rPr>
                        <a:t>to</a:t>
                      </a:r>
                      <a:r>
                        <a:rPr lang="ru-RU" sz="1600" b="1" i="1" dirty="0">
                          <a:latin typeface="+mn-lt"/>
                          <a:ea typeface="Calibri"/>
                          <a:cs typeface="Times New Roman"/>
                        </a:rPr>
                        <a:t> RHYME» </a:t>
                      </a:r>
                      <a:endParaRPr lang="ru-RU" sz="1600" b="1" i="1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41680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3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Март 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25.03.2024</a:t>
                      </a:r>
                      <a:endParaRPr lang="ru-RU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МБОУ «</a:t>
                      </a:r>
                      <a:r>
                        <a:rPr lang="ru-RU" sz="1600" b="1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Трудовская</a:t>
                      </a:r>
                      <a:r>
                        <a:rPr lang="ru-RU" sz="1600" b="1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школа</a:t>
                      </a: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» - ШМУ</a:t>
                      </a:r>
                      <a:endParaRPr lang="ru-RU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11.03.2024</a:t>
                      </a:r>
                      <a:endParaRPr lang="ru-RU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МБОУ «</a:t>
                      </a:r>
                      <a:r>
                        <a:rPr lang="ru-RU" sz="1600" b="1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Урожайновская</a:t>
                      </a:r>
                      <a:r>
                        <a:rPr lang="ru-RU" sz="1600" b="1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школа им. </a:t>
                      </a:r>
                      <a:r>
                        <a:rPr lang="ru-RU" sz="1600" b="1" i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К.В.Варлыгина</a:t>
                      </a: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» - ТВ</a:t>
                      </a:r>
                      <a:endParaRPr lang="ru-RU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Апрель 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22.04.2024</a:t>
                      </a:r>
                      <a:endParaRPr lang="ru-RU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Муниципальный смотр-конкурс «Литературная гостиная»</a:t>
                      </a:r>
                    </a:p>
                    <a:p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29.04.2024</a:t>
                      </a:r>
                    </a:p>
                    <a:p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МБОУ «</a:t>
                      </a:r>
                      <a:r>
                        <a:rPr lang="ru-RU" sz="1600" b="1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Чистенская</a:t>
                      </a: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школа-гимназия им. </a:t>
                      </a:r>
                      <a:r>
                        <a:rPr lang="ru-RU" sz="1600" b="1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И.С.Тарасюка</a:t>
                      </a: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» - РМО</a:t>
                      </a:r>
                      <a:endParaRPr lang="ru-RU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i="1" dirty="0" smtClean="0">
                          <a:effectLst/>
                          <a:latin typeface="+mn-lt"/>
                        </a:rPr>
                        <a:t>15.04.2024</a:t>
                      </a:r>
                    </a:p>
                    <a:p>
                      <a:r>
                        <a:rPr lang="ru-RU" sz="1600" b="1" i="1" dirty="0" smtClean="0">
                          <a:effectLst/>
                          <a:latin typeface="+mn-lt"/>
                        </a:rPr>
                        <a:t>МБОУ «</a:t>
                      </a:r>
                      <a:r>
                        <a:rPr lang="ru-RU" sz="1600" b="1" i="1" dirty="0" err="1" smtClean="0">
                          <a:effectLst/>
                          <a:latin typeface="+mn-lt"/>
                        </a:rPr>
                        <a:t>Кизиловская</a:t>
                      </a:r>
                      <a:r>
                        <a:rPr lang="ru-RU" sz="1600" b="1" i="1" dirty="0" smtClean="0">
                          <a:effectLst/>
                          <a:latin typeface="+mn-lt"/>
                        </a:rPr>
                        <a:t> начальная школа -  детский сад «Росинка» - ТВ</a:t>
                      </a:r>
                      <a:endParaRPr lang="ru-RU" sz="1600" b="1" i="1" dirty="0">
                        <a:effectLst/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873605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Английский как второй или иностранный язык Знание языков Английский как  второй или иностранный язык Страна, английский язык, английский, сфера,  эксперт png | PNGW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37653" y="0"/>
            <a:ext cx="1840000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0015" y="35850"/>
            <a:ext cx="11435938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Arial" pitchFamily="34" charset="0"/>
              </a:rPr>
              <a:t>                                                                     В рамках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Arial" pitchFamily="34" charset="0"/>
              </a:rPr>
              <a:t>  всероссийского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Arial" pitchFamily="34" charset="0"/>
              </a:rPr>
              <a:t>кросс-культурного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Arial" pitchFamily="34" charset="0"/>
              </a:rPr>
              <a:t> проекта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Arial" pitchFamily="34" charset="0"/>
              </a:rPr>
              <a:t>                                                                     “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Arial" pitchFamily="34" charset="0"/>
              </a:rPr>
              <a:t>GeneratioNext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Arial" pitchFamily="34" charset="0"/>
              </a:rPr>
              <a:t>” 2024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Arial" pitchFamily="34" charset="0"/>
              </a:rPr>
              <a:t>                                         проводятся следующие мероприятия: 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hlinkClick r:id="rId3"/>
              </a:rPr>
              <a:t>https://online-mpi.ru/GeneratioNextSelector.php?id=5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95815799"/>
              </p:ext>
            </p:extLst>
          </p:nvPr>
        </p:nvGraphicFramePr>
        <p:xfrm>
          <a:off x="1007390" y="2208810"/>
          <a:ext cx="10903560" cy="2743200"/>
        </p:xfrm>
        <a:graphic>
          <a:graphicData uri="http://schemas.openxmlformats.org/drawingml/2006/table">
            <a:tbl>
              <a:tblPr/>
              <a:tblGrid>
                <a:gridCol w="2180712"/>
                <a:gridCol w="2180712"/>
                <a:gridCol w="2180712"/>
                <a:gridCol w="2180712"/>
                <a:gridCol w="2180712"/>
              </a:tblGrid>
              <a:tr h="370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Название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Формат проведения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Участники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Дата проведения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Дата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регистрации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4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Музыкальный фестиваль исполнения песен на иностранных языках «</a:t>
                      </a:r>
                      <a:r>
                        <a:rPr lang="ru-RU" sz="2000" b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SBORFEST-2024»</a:t>
                      </a:r>
                      <a:endParaRPr lang="ru-RU" sz="20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Очно</a:t>
                      </a:r>
                      <a:r>
                        <a:rPr lang="ru-RU" sz="2000" b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Дистанционно</a:t>
                      </a:r>
                      <a:endParaRPr lang="ru-RU" sz="20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(МБОУ СОШ № 2, Сосновый Бор)</a:t>
                      </a:r>
                      <a:endParaRPr lang="ru-RU" sz="20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2-11 </a:t>
                      </a:r>
                      <a:r>
                        <a:rPr lang="ru-RU" sz="2000" b="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кл</a:t>
                      </a:r>
                      <a:r>
                        <a:rPr lang="ru-RU" sz="2000" b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20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 января </a:t>
                      </a:r>
                      <a:r>
                        <a:rPr lang="ru-RU" sz="2000" b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2024 –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 </a:t>
                      </a:r>
                      <a:r>
                        <a:rPr lang="ru-RU" sz="2000" b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апреля </a:t>
                      </a:r>
                      <a:r>
                        <a:rPr lang="ru-RU" sz="2000" b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2024</a:t>
                      </a:r>
                      <a:endParaRPr lang="ru-RU" sz="20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 января </a:t>
                      </a:r>
                      <a:r>
                        <a:rPr lang="ru-RU" sz="2000" b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2024  – 17</a:t>
                      </a:r>
                      <a:r>
                        <a:rPr lang="ru-RU" sz="2000" b="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марта 2024</a:t>
                      </a:r>
                      <a:r>
                        <a:rPr lang="ru-RU" sz="2000" b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01189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4758" y="276842"/>
            <a:ext cx="11248385" cy="6852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</a:rPr>
              <a:t>                                   Мероприятия </a:t>
            </a:r>
            <a:r>
              <a:rPr lang="ru-RU" sz="2400" b="1" i="1" kern="1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</a:rPr>
              <a:t>по реализации </a:t>
            </a:r>
            <a:endParaRPr lang="ru-RU" sz="2400" b="1" i="1" kern="1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</a:rPr>
              <a:t>федеральных </a:t>
            </a:r>
            <a:r>
              <a:rPr lang="ru-RU" sz="2400" b="1" i="1" kern="1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</a:rPr>
              <a:t>образовательных стандартов </a:t>
            </a:r>
            <a:endParaRPr lang="ru-RU" sz="2400" b="1" i="1" kern="1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</a:rPr>
              <a:t>                                                  нового поколения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4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200" b="1" i="1" u="sng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Lohit Hindi"/>
              </a:rPr>
              <a:t>За 1 полугодие </a:t>
            </a:r>
            <a:r>
              <a:rPr lang="ru-RU" sz="2200" b="1" i="1" u="sng" kern="1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Lohit Hindi"/>
              </a:rPr>
              <a:t>2023/2024 </a:t>
            </a:r>
            <a:r>
              <a:rPr lang="ru-RU" sz="2200" b="1" i="1" u="sng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Lohit Hindi"/>
              </a:rPr>
              <a:t>учебного года было проведено</a:t>
            </a:r>
            <a:r>
              <a:rPr lang="ru-RU" sz="2200" b="1" i="1" u="sng" kern="1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Lohit Hindi"/>
              </a:rPr>
              <a:t>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200" i="1" u="sng" kern="1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Lohit Hindi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Lohit Hindi"/>
              </a:rPr>
              <a:t>РМО</a:t>
            </a:r>
            <a:r>
              <a:rPr lang="ru-RU" sz="2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Lohit Hindi"/>
              </a:rPr>
              <a:t> - «Концептуальные основы преподавания иностранного языка: особенности преподавания иностранных языков в 2023/2024 учебном году в условиях перехода на новые ФГОС НОО и ФГОС ООО»</a:t>
            </a:r>
            <a:endParaRPr lang="ru-RU" sz="2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Lohit Hindi"/>
              </a:rPr>
              <a:t>РМО</a:t>
            </a:r>
            <a:r>
              <a:rPr lang="ru-RU" sz="2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Lohit Hindi"/>
              </a:rPr>
              <a:t> - «Использование УМК «</a:t>
            </a:r>
            <a:r>
              <a:rPr lang="ru-RU" sz="2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Lohit Hindi"/>
              </a:rPr>
              <a:t>Spotlight</a:t>
            </a:r>
            <a:r>
              <a:rPr lang="ru-RU" sz="2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Lohit Hindi"/>
              </a:rPr>
              <a:t>» как инструмента формирования функциональной грамотности на уроках английского языка»</a:t>
            </a:r>
            <a:endParaRPr lang="ru-RU" sz="2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Lohit Hindi"/>
              </a:rPr>
              <a:t>СП</a:t>
            </a:r>
            <a:r>
              <a:rPr lang="ru-RU" sz="2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Lohit Hindi"/>
              </a:rPr>
              <a:t> - «Организация проектной деятельности на уроках английского языка»</a:t>
            </a:r>
            <a:endParaRPr lang="ru-RU" sz="2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1062990" algn="ctr"/>
              </a:tabLst>
            </a:pP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ШМУ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«Ведение школьной документации. Актуальные проблемы планирования. Структура современного урока»</a:t>
            </a:r>
            <a:endParaRPr lang="ru-RU" sz="2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МК -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«Работа учителя иностранного языка в рамках формирования и развития личностных и </a:t>
            </a:r>
            <a:r>
              <a:rPr lang="ru-RU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метапредметных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результатов. Реализация требований ФГОС НОО и ФГОС ООО»</a:t>
            </a:r>
            <a:endParaRPr lang="ru-RU" sz="2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200" i="1" u="sng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3" name="Picture 2" descr="Английский как второй или иностранный язык Знание языков Английский как  второй или иностранный язык Страна, английский язык, английский, сфера,  эксперт png | PNGW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90152" y="287077"/>
            <a:ext cx="1840000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84404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⬇ Скачать картинки Спасибо за внимание, стоковые фото Спасибо за внимание в  хорошем качестве | Depositphotos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t="17223" b="21765"/>
          <a:stretch>
            <a:fillRect/>
          </a:stretch>
        </p:blipFill>
        <p:spPr bwMode="auto">
          <a:xfrm rot="20936128">
            <a:off x="1657268" y="2054029"/>
            <a:ext cx="8318742" cy="2952000"/>
          </a:xfrm>
          <a:prstGeom prst="rect">
            <a:avLst/>
          </a:prstGeom>
          <a:noFill/>
        </p:spPr>
      </p:pic>
      <p:pic>
        <p:nvPicPr>
          <p:cNvPr id="8" name="Picture 2" descr="Английский как второй или иностранный язык Знание языков Английский как  второй или иностранный язык Страна, английский язык, английский, сфера,  эксперт png | PNGWi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12312" y="0"/>
            <a:ext cx="2171200" cy="2124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37681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4758" y="276842"/>
            <a:ext cx="11248385" cy="6038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</a:rPr>
              <a:t>                      Организация работы творческой и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</a:rPr>
              <a:t>                                               экспертной группы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Творческая Группа </a:t>
            </a:r>
          </a:p>
          <a:p>
            <a:pPr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Абдулганиева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Сусана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Фекретовна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учитель МБОУ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Молодёжненская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школа № 2», </a:t>
            </a:r>
          </a:p>
          <a:p>
            <a:pPr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Газиева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Милия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Раимовна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учитель МБОУ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Широковская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школа», </a:t>
            </a:r>
          </a:p>
          <a:p>
            <a:pPr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Кротова Галина Евгеньевна, учитель МБОУ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Краснозорькинская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начальная школа».</a:t>
            </a:r>
          </a:p>
          <a:p>
            <a:pPr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v"/>
            </a:pPr>
            <a:endParaRPr lang="ru-RU" b="1" i="1" kern="1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Экспертная Группа </a:t>
            </a:r>
          </a:p>
          <a:p>
            <a:pPr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Тропина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Ольга Леонидовна, учитель МБОУ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Родниковская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школа-гимназия»; </a:t>
            </a:r>
          </a:p>
          <a:p>
            <a:pPr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Халилова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Исаевна, учитель МБОУ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Добровская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школа-гимназия имени Я.М.Слонимского».</a:t>
            </a:r>
          </a:p>
          <a:p>
            <a:pPr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v"/>
            </a:pPr>
            <a:endParaRPr lang="ru-RU" kern="100" dirty="0" smtClean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u="sng" kern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Группа Экспертов по проверке работ ГИА</a:t>
            </a:r>
          </a:p>
          <a:p>
            <a:pPr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Абдулганиева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Сусана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Фекретовна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учитель МБОУ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Молодёжненская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школа № 2», </a:t>
            </a:r>
          </a:p>
          <a:p>
            <a:pPr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Газиева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Милия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Раимовна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учитель МБОУ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Широковская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школа», </a:t>
            </a:r>
          </a:p>
          <a:p>
            <a:pPr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Кротова Галина Евгеньевна, учитель МБОУ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Краснозорькинская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начальная школа», </a:t>
            </a:r>
          </a:p>
          <a:p>
            <a:pPr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Садлаева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Султание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Расимовна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учитель МБОУ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Перевальненская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школа им. Федоренко»,</a:t>
            </a:r>
          </a:p>
          <a:p>
            <a:pPr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Тропина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Ольга Леонидовна, учитель МБОУ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Родниковская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школа-гимназия»,</a:t>
            </a:r>
          </a:p>
          <a:p>
            <a:pPr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Халилова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Исаевна, учитель МБОУ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Добровская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школа-гимназия имени Я.М.Слонимского».</a:t>
            </a:r>
          </a:p>
        </p:txBody>
      </p:sp>
      <p:pic>
        <p:nvPicPr>
          <p:cNvPr id="3" name="Picture 2" descr="Английский как второй или иностранный язык Знание языков Английский как  второй или иностранный язык Страна, английский язык, английский, сфера,  эксперт png | PNGW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37044" y="240185"/>
            <a:ext cx="1840000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84404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60895" y="425278"/>
            <a:ext cx="10918157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  <a:buSzPts val="1100"/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Повышение </a:t>
            </a:r>
          </a:p>
          <a:p>
            <a:pPr lvl="0" algn="ctr">
              <a:spcAft>
                <a:spcPts val="0"/>
              </a:spcAft>
              <a:buSzPts val="1100"/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профессиональной </a:t>
            </a:r>
            <a:r>
              <a:rPr lang="ru-RU" sz="2400" b="1" i="1" kern="1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компетенции </a:t>
            </a:r>
            <a:endParaRPr lang="ru-RU" sz="2400" b="1" i="1" kern="1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Aft>
                <a:spcPts val="0"/>
              </a:spcAft>
              <a:buSzPts val="1100"/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учителей </a:t>
            </a:r>
            <a:r>
              <a:rPr lang="ru-RU" sz="2400" b="1" i="1" kern="1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иностранного </a:t>
            </a: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языка</a:t>
            </a:r>
          </a:p>
          <a:p>
            <a:pPr algn="just">
              <a:spcAft>
                <a:spcPts val="0"/>
              </a:spcAft>
            </a:pPr>
            <a:endParaRPr lang="ru-RU" sz="2000" kern="1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000" kern="1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i="1" u="sng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200" b="1" i="1" u="sng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полугодии </a:t>
            </a:r>
            <a:r>
              <a:rPr lang="ru-RU" sz="2200" b="1" i="1" u="sng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2023/2024 </a:t>
            </a:r>
            <a:r>
              <a:rPr lang="ru-RU" sz="2200" b="1" i="1" u="sng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учебного года </a:t>
            </a:r>
            <a:endParaRPr lang="ru-RU" sz="2200" b="1" i="1" u="sng" kern="1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учитель иностранного языка МБОУ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Добровская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школа-гимназия им. Я.М.Слонимского»,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Фейзуллаева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Лиля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Рустемовна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приняла участие в 1 этапе конкурсе «Педагогический дебют» и заняла 2 место.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учитель иностранного языка МБОУ «Гвардейская школа-гимназия № 3», Исакова Элла Сергеевна, приняла участие в 1 этапе конкурса «Учитель года – 2023».</a:t>
            </a:r>
          </a:p>
          <a:p>
            <a:pPr algn="just">
              <a:spcAft>
                <a:spcPts val="0"/>
              </a:spcAft>
            </a:pPr>
            <a:endParaRPr lang="ru-RU" sz="2200" b="1" i="1" u="sng" kern="1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200" b="1" i="1" u="sng" kern="1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Английский как второй или иностранный язык Знание языков Английский как  второй или иностранный язык Страна, английский язык, английский, сфера,  эксперт png | PNGW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90152" y="287077"/>
            <a:ext cx="1840000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6732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60895" y="425278"/>
            <a:ext cx="10918157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  <a:buSzPts val="1100"/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Повышение </a:t>
            </a:r>
          </a:p>
          <a:p>
            <a:pPr lvl="0" algn="ctr">
              <a:spcAft>
                <a:spcPts val="0"/>
              </a:spcAft>
              <a:buSzPts val="1100"/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профессиональной </a:t>
            </a:r>
            <a:r>
              <a:rPr lang="ru-RU" sz="2400" b="1" i="1" kern="1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компетенции </a:t>
            </a:r>
            <a:endParaRPr lang="ru-RU" sz="2400" b="1" i="1" kern="1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Aft>
                <a:spcPts val="0"/>
              </a:spcAft>
              <a:buSzPts val="1100"/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учителей </a:t>
            </a:r>
            <a:r>
              <a:rPr lang="ru-RU" sz="2400" b="1" i="1" kern="1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иностранного </a:t>
            </a: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языка</a:t>
            </a:r>
          </a:p>
          <a:p>
            <a:pPr algn="just">
              <a:spcAft>
                <a:spcPts val="0"/>
              </a:spcAft>
            </a:pPr>
            <a:endParaRPr lang="ru-RU" sz="2000" kern="1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000" kern="1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200" b="1" i="1" u="sng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200" b="1" i="1" u="sng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полугодии </a:t>
            </a:r>
            <a:r>
              <a:rPr lang="ru-RU" sz="2200" b="1" i="1" u="sng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2023/2024 </a:t>
            </a:r>
            <a:r>
              <a:rPr lang="ru-RU" sz="2200" b="1" i="1" u="sng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учебного года </a:t>
            </a:r>
            <a:endParaRPr lang="ru-RU" sz="2200" b="1" i="1" u="sng" kern="1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200" b="1" i="1" u="sng" kern="1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2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sz="22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английского языка МБОУ «</a:t>
            </a:r>
            <a:r>
              <a:rPr lang="ru-RU" sz="22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Родниковская</a:t>
            </a:r>
            <a:r>
              <a:rPr lang="ru-RU" sz="22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школа-гимназия</a:t>
            </a:r>
            <a:r>
              <a:rPr lang="ru-RU" sz="22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Тропина Ольга Леонидовна </a:t>
            </a:r>
            <a:r>
              <a:rPr lang="ru-RU" sz="22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приняла участие в финале профессионального конкурса «Флагманы образования». Мероприятие нацелено на повышение социального статуса учителя, содействие профессиональному и карьерному развитию участников </a:t>
            </a:r>
            <a:r>
              <a:rPr lang="ru-RU" sz="22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Проекта.</a:t>
            </a:r>
          </a:p>
          <a:p>
            <a:pPr algn="just">
              <a:spcAft>
                <a:spcPts val="0"/>
              </a:spcAft>
            </a:pPr>
            <a:endParaRPr lang="ru-RU" sz="2200" kern="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английского языка МБОУ «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Чистенская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школа-гимназия имени героя Социалистического Труда Тарасюка И.С.»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Дидковская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Ольга Сергеевна стала победителем в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 Открытом конкурсе педагогического мастерства «Лучший кинопедагог-2023» (г.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Тюмень), в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номинации «Лучшая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киноигра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созданная на киноматериале».</a:t>
            </a:r>
            <a:endParaRPr lang="ru-RU" sz="2200" kern="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Английский как второй или иностранный язык Знание языков Английский как  второй или иностранный язык Страна, английский язык, английский, сфера,  эксперт png | PNGW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90152" y="287077"/>
            <a:ext cx="1840000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6732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1409" y="411421"/>
            <a:ext cx="11141461" cy="4622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  <a:buSzPts val="1100"/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Печатные </a:t>
            </a:r>
            <a:r>
              <a:rPr lang="ru-RU" sz="2400" b="1" i="1" kern="1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работы </a:t>
            </a:r>
            <a:endParaRPr lang="ru-RU" sz="2400" b="1" i="1" kern="1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  <a:spcAft>
                <a:spcPts val="0"/>
              </a:spcAft>
              <a:buSzPts val="1100"/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учителей </a:t>
            </a:r>
            <a:r>
              <a:rPr lang="ru-RU" sz="2400" b="1" i="1" kern="1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иностранного языка </a:t>
            </a:r>
            <a:endParaRPr lang="ru-RU" sz="2400" b="1" i="1" kern="1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  <a:spcAft>
                <a:spcPts val="0"/>
              </a:spcAft>
              <a:buSzPts val="1100"/>
            </a:pP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    в </a:t>
            </a:r>
            <a:r>
              <a:rPr lang="ru-RU" sz="2400" b="1" i="1" kern="1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первом полугодии </a:t>
            </a: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2023/224 </a:t>
            </a:r>
            <a:r>
              <a:rPr lang="ru-RU" sz="2400" b="1" i="1" kern="1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учебного года </a:t>
            </a:r>
            <a:endParaRPr lang="ru-RU" sz="2400" b="1" i="1" kern="1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SzPts val="1100"/>
            </a:pPr>
            <a:endParaRPr lang="ru-RU" sz="24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en-US" sz="2000" kern="1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XX </a:t>
            </a:r>
            <a:r>
              <a:rPr lang="ru-RU" sz="2000" kern="1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Всекрымская</a:t>
            </a:r>
            <a:r>
              <a:rPr lang="ru-RU" sz="2000" kern="1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конференция «Инновационные технологии в преподавании английского языка» (КИПУ</a:t>
            </a:r>
            <a:r>
              <a:rPr lang="ru-RU" sz="2000" kern="1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v"/>
            </a:pPr>
            <a:endParaRPr lang="ru-RU" sz="2000" kern="100" dirty="0" smtClean="0">
              <a:solidFill>
                <a:srgbClr val="00000A"/>
              </a:solidFill>
              <a:latin typeface="Times New Roman" panose="02020603050405020304" pitchFamily="18" charset="0"/>
              <a:ea typeface="DejaVu Sans"/>
              <a:cs typeface="Lohit Hindi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ru-RU" sz="2000" kern="100" dirty="0" smtClean="0">
                <a:solidFill>
                  <a:srgbClr val="00000A"/>
                </a:solidFill>
                <a:latin typeface="Times New Roman" panose="02020603050405020304" pitchFamily="18" charset="0"/>
                <a:ea typeface="DejaVu Sans"/>
                <a:cs typeface="Lohit Hindi"/>
              </a:rPr>
              <a:t>Учителя </a:t>
            </a:r>
            <a:r>
              <a:rPr lang="ru-RU" sz="2000" kern="100" dirty="0">
                <a:solidFill>
                  <a:srgbClr val="00000A"/>
                </a:solidFill>
                <a:latin typeface="Times New Roman" panose="02020603050405020304" pitchFamily="18" charset="0"/>
                <a:ea typeface="DejaVu Sans"/>
                <a:cs typeface="Lohit Hindi"/>
              </a:rPr>
              <a:t>английского языка Симферопольского района приняли участие в создании сборника электронных материалов </a:t>
            </a:r>
            <a:r>
              <a:rPr lang="ru-RU" sz="2000" kern="100" dirty="0" smtClean="0">
                <a:solidFill>
                  <a:srgbClr val="00000A"/>
                </a:solidFill>
                <a:latin typeface="Times New Roman" panose="02020603050405020304" pitchFamily="18" charset="0"/>
                <a:ea typeface="DejaVu Sans"/>
                <a:cs typeface="Lohit Hindi"/>
              </a:rPr>
              <a:t>«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Выдающиеся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люди Крыма: прошлое и современность», посвящённого Году педагога и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наставника</a:t>
            </a:r>
            <a:r>
              <a:rPr lang="ru-RU" sz="2000" kern="100" dirty="0" smtClean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000" kern="100" dirty="0" smtClean="0">
                <a:solidFill>
                  <a:srgbClr val="00000A"/>
                </a:solidFill>
                <a:latin typeface="Times New Roman" panose="02020603050405020304" pitchFamily="18" charset="0"/>
                <a:ea typeface="DejaVu Sans"/>
                <a:cs typeface="Lohit Hindi"/>
              </a:rPr>
              <a:t>инициированный </a:t>
            </a:r>
            <a:r>
              <a:rPr lang="ru-RU" sz="2000" kern="100" dirty="0">
                <a:solidFill>
                  <a:srgbClr val="00000A"/>
                </a:solidFill>
                <a:latin typeface="Times New Roman" panose="02020603050405020304" pitchFamily="18" charset="0"/>
                <a:ea typeface="DejaVu Sans"/>
                <a:cs typeface="Lohit Hindi"/>
              </a:rPr>
              <a:t>Центром лингвистического образования АО «Издательство «Просвещение»» и Ассамблея учителей общеобразовательных учреждений Республики </a:t>
            </a:r>
            <a:r>
              <a:rPr lang="ru-RU" sz="2000" kern="100" dirty="0" smtClean="0">
                <a:solidFill>
                  <a:srgbClr val="00000A"/>
                </a:solidFill>
                <a:latin typeface="Times New Roman" panose="02020603050405020304" pitchFamily="18" charset="0"/>
                <a:ea typeface="DejaVu Sans"/>
                <a:cs typeface="Lohit Hindi"/>
              </a:rPr>
              <a:t>Крым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3" name="Picture 2" descr="Английский как второй или иностранный язык Знание языков Английский как  второй или иностранный язык Страна, английский язык, английский, сфера,  эксперт png | PNGW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90152" y="287077"/>
            <a:ext cx="1840000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96520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2014" y="2087077"/>
            <a:ext cx="11163410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kern="1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b="1" i="1" u="sng" kern="1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МАН </a:t>
            </a:r>
            <a:r>
              <a:rPr lang="ru-RU" sz="2200" b="1" i="1" u="sng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школьников Крыма «Искатель</a:t>
            </a:r>
            <a:r>
              <a:rPr lang="ru-RU" sz="2200" b="1" i="1" u="sng" kern="1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200" b="1" i="1" u="sng" kern="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200" kern="1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МБОУ «Перовская школа-гимназия им. Г.А. </a:t>
            </a:r>
            <a:r>
              <a:rPr lang="ru-RU" sz="2200" kern="100" dirty="0" err="1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Хачирашвили</a:t>
            </a:r>
            <a:r>
              <a:rPr lang="ru-RU" sz="2200" kern="1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 (учитель </a:t>
            </a:r>
            <a:r>
              <a:rPr lang="ru-RU" sz="2200" kern="100" dirty="0" err="1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Смолянец</a:t>
            </a:r>
            <a:r>
              <a:rPr lang="ru-RU" sz="2200" kern="1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В.В</a:t>
            </a:r>
            <a:r>
              <a:rPr lang="ru-RU" sz="2200" kern="1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.) – участие.</a:t>
            </a:r>
            <a:endParaRPr lang="ru-RU" sz="2200" b="1" i="1" u="sng" kern="1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6884" y="557933"/>
            <a:ext cx="117285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                           Участие </a:t>
            </a:r>
            <a:r>
              <a:rPr lang="ru-RU" sz="2400" b="1" i="1" kern="1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в районной </a:t>
            </a:r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программе</a:t>
            </a:r>
          </a:p>
          <a:p>
            <a:pPr algn="ctr"/>
            <a:r>
              <a:rPr lang="ru-RU" sz="2400" b="1" i="1" kern="1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             </a:t>
            </a:r>
            <a:r>
              <a:rPr lang="ru-RU" sz="2400" b="1" i="1" kern="1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«Способные. Творческие. Одаренные»</a:t>
            </a:r>
            <a:endParaRPr lang="ru-RU" sz="3600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Английский как второй или иностранный язык Знание языков Английский как  второй или иностранный язык Страна, английский язык, английский, сфера,  эксперт png | PNGW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90152" y="287077"/>
            <a:ext cx="1840000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4242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Английский как второй или иностранный язык Знание языков Английский как  второй или иностранный язык Страна, английский язык, английский, сфера,  эксперт png | PNGW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90152" y="287077"/>
            <a:ext cx="1840000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90004" y="344385"/>
            <a:ext cx="101890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Муниципальный конкурс </a:t>
            </a:r>
          </a:p>
          <a:p>
            <a:pPr algn="ctr"/>
            <a:r>
              <a:rPr lang="ru-RU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исполнения песен на иностранных языках </a:t>
            </a:r>
          </a:p>
          <a:p>
            <a:pPr algn="ctr"/>
            <a:r>
              <a:rPr lang="ru-RU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«MUSICFEST-2023»  </a:t>
            </a:r>
            <a:endParaRPr lang="ru-RU" sz="2400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1410" y="1350319"/>
            <a:ext cx="11132412" cy="5709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  <a:t>Приняло участие 29 МБОУ </a:t>
            </a:r>
          </a:p>
          <a:p>
            <a: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  <a:t>Не приняли участие 13 МБОУ</a:t>
            </a:r>
            <a:r>
              <a:rPr lang="ru-RU" sz="2000" u="sng" dirty="0" smtClean="0"/>
              <a:t> </a:t>
            </a:r>
          </a:p>
          <a:p>
            <a:endParaRPr lang="ru-RU" sz="2000" u="sng" dirty="0" smtClean="0"/>
          </a:p>
          <a:p>
            <a:r>
              <a:rPr lang="ru-RU" sz="1900" b="1" i="1" u="sng" dirty="0" smtClean="0">
                <a:latin typeface="Times New Roman" pitchFamily="18" charset="0"/>
                <a:cs typeface="Times New Roman" pitchFamily="18" charset="0"/>
              </a:rPr>
              <a:t>Победители</a:t>
            </a:r>
          </a:p>
          <a:p>
            <a:r>
              <a:rPr lang="ru-RU" sz="19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Сакаеву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Ясмину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Муслимову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Камилу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Данилову Валерию, 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Шемданова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Азиза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учащихся 3-Б класса МБОУ «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Маленская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школа» (учитель Зиновьева О.П.), </a:t>
            </a:r>
            <a:endParaRPr lang="ru-RU" sz="19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Каспер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Стеллу, учащуюся 6-А класса МБОУ «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Добровская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школа - гимназия имени Я.М. Слонимского» (учитель 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Темеш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У.У.), </a:t>
            </a:r>
            <a:endParaRPr lang="ru-RU" sz="19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9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Демчук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Елену, учащуюся 11 класса МБОУ «Перовская школа-гимназия» (учитель Гершун А.В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.).</a:t>
            </a:r>
          </a:p>
          <a:p>
            <a:endParaRPr lang="ru-RU" sz="19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900" b="1" i="1" u="sng" dirty="0" smtClean="0">
                <a:latin typeface="Times New Roman" pitchFamily="18" charset="0"/>
                <a:cs typeface="Times New Roman" pitchFamily="18" charset="0"/>
              </a:rPr>
              <a:t>Призёрами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районного конкурса исполнения песен на иностранных языках «MUSICFEST-2023» стали 12 учащихся и 3 группы из МБОУ:</a:t>
            </a:r>
          </a:p>
          <a:p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19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Родниковская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школа-гимназия» (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Заитова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Л.С.),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Скворцовская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школа» (учитель 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Менгазиева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И.И.),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</a:t>
            </a:r>
            <a:r>
              <a:rPr lang="ru-RU" sz="19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Краснозорькинская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начальная школа» (учитель Кротова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Г.Е.),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Николаевская школа» (учитель 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Куцова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Ю.Ю.),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Молодежненская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школа № 2» (учителя 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Пелесесенко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А.А., 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Абсеттарова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А.Э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.), «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Гвардейская школа-гимназия № 3» (учитель Максименко Е.Б.),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Кольчугинская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школа № 2 с 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крымскотатарским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языком обучения» (учитель 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Меметова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А.Р.),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Кольчугинская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школа № 1» (руководитель 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Ерух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Е.Ю.),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Тепловская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школа» (учитель 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Борщун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А.С.).</a:t>
            </a:r>
            <a:endParaRPr lang="ru-RU" sz="19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xmlns="" val="136085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rop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334</TotalTime>
  <Words>3681</Words>
  <Application>Microsoft Office PowerPoint</Application>
  <PresentationFormat>Произвольный</PresentationFormat>
  <Paragraphs>1068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Crop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Company>DEXP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София</dc:creator>
  <cp:lastModifiedBy>Пользователь</cp:lastModifiedBy>
  <cp:revision>35</cp:revision>
  <dcterms:created xsi:type="dcterms:W3CDTF">2024-01-15T11:45:25Z</dcterms:created>
  <dcterms:modified xsi:type="dcterms:W3CDTF">2024-01-20T10:03:56Z</dcterms:modified>
</cp:coreProperties>
</file>