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683" r="10683" b="1709"/>
          <a:stretch>
            <a:fillRect/>
          </a:stretch>
        </p:blipFill>
        <p:spPr>
          <a:xfrm>
            <a:off x="13378092" y="0"/>
            <a:ext cx="5791581" cy="1028700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3746445" y="3029890"/>
            <a:ext cx="4227237" cy="4227220"/>
            <a:chOff x="0" y="0"/>
            <a:chExt cx="6350000" cy="6349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2302" t="-86923" b="-1074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649700" y="948690"/>
            <a:ext cx="990600" cy="99060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31877" y="31877"/>
              <a:ext cx="6286246" cy="6286246"/>
            </a:xfrm>
            <a:custGeom>
              <a:avLst/>
              <a:gdLst/>
              <a:ahLst/>
              <a:cxnLst/>
              <a:rect l="l" t="t" r="r" b="b"/>
              <a:pathLst>
                <a:path w="6286246" h="6286246">
                  <a:moveTo>
                    <a:pt x="3143123" y="0"/>
                  </a:moveTo>
                  <a:cubicBezTo>
                    <a:pt x="1407287" y="0"/>
                    <a:pt x="0" y="1407287"/>
                    <a:pt x="0" y="3143123"/>
                  </a:cubicBezTo>
                  <a:cubicBezTo>
                    <a:pt x="0" y="4878959"/>
                    <a:pt x="1407287" y="6286246"/>
                    <a:pt x="3143123" y="6286246"/>
                  </a:cubicBezTo>
                  <a:cubicBezTo>
                    <a:pt x="4878959" y="6286246"/>
                    <a:pt x="6286246" y="4878959"/>
                    <a:pt x="6286246" y="3143123"/>
                  </a:cubicBezTo>
                  <a:cubicBezTo>
                    <a:pt x="6286246" y="1407287"/>
                    <a:pt x="4878959" y="0"/>
                    <a:pt x="3143123" y="0"/>
                  </a:cubicBezTo>
                  <a:close/>
                  <a:moveTo>
                    <a:pt x="3143123" y="4701413"/>
                  </a:moveTo>
                  <a:cubicBezTo>
                    <a:pt x="2282444" y="4701413"/>
                    <a:pt x="1584833" y="4003675"/>
                    <a:pt x="1584833" y="3143123"/>
                  </a:cubicBezTo>
                  <a:cubicBezTo>
                    <a:pt x="1584833" y="2282571"/>
                    <a:pt x="2282444" y="1584833"/>
                    <a:pt x="3143123" y="1584833"/>
                  </a:cubicBezTo>
                  <a:cubicBezTo>
                    <a:pt x="4003802" y="1584833"/>
                    <a:pt x="4701413" y="2282444"/>
                    <a:pt x="4701413" y="3143123"/>
                  </a:cubicBezTo>
                  <a:cubicBezTo>
                    <a:pt x="4701413" y="4003802"/>
                    <a:pt x="4003802" y="4701413"/>
                    <a:pt x="3143123" y="4701413"/>
                  </a:cubicBezTo>
                  <a:close/>
                </a:path>
              </a:pathLst>
            </a:custGeom>
            <a:blipFill>
              <a:blip r:embed="rId3" cstate="print"/>
              <a:stretch>
                <a:fillRect t="-21047" b="-21047"/>
              </a:stretch>
            </a:blip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7259300" y="7611322"/>
            <a:ext cx="1924064" cy="1924057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32380" t="-31304" r="-13912" b="-76573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11767982" y="9085747"/>
            <a:ext cx="181058" cy="76501"/>
            <a:chOff x="0" y="0"/>
            <a:chExt cx="1015946" cy="429260"/>
          </a:xfrm>
        </p:grpSpPr>
        <p:sp>
          <p:nvSpPr>
            <p:cNvPr id="10" name="Freeform 10"/>
            <p:cNvSpPr/>
            <p:nvPr/>
          </p:nvSpPr>
          <p:spPr>
            <a:xfrm>
              <a:off x="0" y="-5080"/>
              <a:ext cx="1015946" cy="434340"/>
            </a:xfrm>
            <a:custGeom>
              <a:avLst/>
              <a:gdLst/>
              <a:ahLst/>
              <a:cxnLst/>
              <a:rect l="l" t="t" r="r" b="b"/>
              <a:pathLst>
                <a:path w="1015946" h="434340">
                  <a:moveTo>
                    <a:pt x="998166" y="187960"/>
                  </a:moveTo>
                  <a:lnTo>
                    <a:pt x="736546" y="11430"/>
                  </a:lnTo>
                  <a:cubicBezTo>
                    <a:pt x="718766" y="0"/>
                    <a:pt x="695906" y="3810"/>
                    <a:pt x="683206" y="21590"/>
                  </a:cubicBezTo>
                  <a:cubicBezTo>
                    <a:pt x="671776" y="39370"/>
                    <a:pt x="675586" y="62230"/>
                    <a:pt x="693366" y="74930"/>
                  </a:cubicBezTo>
                  <a:lnTo>
                    <a:pt x="852116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852116" y="257810"/>
                  </a:lnTo>
                  <a:lnTo>
                    <a:pt x="693366" y="364490"/>
                  </a:lnTo>
                  <a:cubicBezTo>
                    <a:pt x="675586" y="375920"/>
                    <a:pt x="671776" y="400050"/>
                    <a:pt x="683206" y="417830"/>
                  </a:cubicBezTo>
                  <a:cubicBezTo>
                    <a:pt x="690826" y="429260"/>
                    <a:pt x="702256" y="434340"/>
                    <a:pt x="714956" y="434340"/>
                  </a:cubicBezTo>
                  <a:cubicBezTo>
                    <a:pt x="722576" y="434340"/>
                    <a:pt x="730196" y="431800"/>
                    <a:pt x="736546" y="427990"/>
                  </a:cubicBezTo>
                  <a:lnTo>
                    <a:pt x="999436" y="251460"/>
                  </a:lnTo>
                  <a:cubicBezTo>
                    <a:pt x="1009596" y="243840"/>
                    <a:pt x="1015946" y="232410"/>
                    <a:pt x="1015946" y="219710"/>
                  </a:cubicBezTo>
                  <a:cubicBezTo>
                    <a:pt x="1015946" y="207010"/>
                    <a:pt x="1009596" y="195580"/>
                    <a:pt x="998166" y="187960"/>
                  </a:cubicBezTo>
                  <a:close/>
                </a:path>
              </a:pathLst>
            </a:custGeom>
            <a:solidFill>
              <a:srgbClr val="242424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312157" y="648335"/>
            <a:ext cx="10946989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5400" dirty="0" err="1">
                <a:solidFill>
                  <a:srgbClr val="5E17EB"/>
                </a:solidFill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en-US" sz="5400" dirty="0">
                <a:solidFill>
                  <a:srgbClr val="5E17E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5E17EB"/>
                </a:solidFill>
                <a:latin typeface="Times New Roman" pitchFamily="18" charset="0"/>
                <a:cs typeface="Times New Roman" pitchFamily="18" charset="0"/>
              </a:rPr>
              <a:t>причины</a:t>
            </a:r>
            <a:r>
              <a:rPr lang="en-US" sz="5400" dirty="0">
                <a:solidFill>
                  <a:srgbClr val="5E17EB"/>
                </a:solidFill>
                <a:latin typeface="Times New Roman" pitchFamily="18" charset="0"/>
                <a:cs typeface="Times New Roman" pitchFamily="18" charset="0"/>
              </a:rPr>
              <a:t>  НОР: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1629410"/>
            <a:ext cx="12187266" cy="81003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20417" lvl="1" indent="-410209">
              <a:lnSpc>
                <a:spcPts val="5319"/>
              </a:lnSpc>
              <a:buFont typeface="Arial"/>
              <a:buChar char="•"/>
            </a:pPr>
            <a:r>
              <a:rPr lang="en-US" sz="3799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низкая</a:t>
            </a:r>
            <a:r>
              <a:rPr lang="en-US" sz="3799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99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мотивация</a:t>
            </a:r>
            <a:r>
              <a:rPr lang="en-US" sz="3799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99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учащихся</a:t>
            </a:r>
            <a:r>
              <a:rPr lang="en-US" sz="3799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US" sz="3799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обучению</a:t>
            </a:r>
            <a:r>
              <a:rPr lang="en-US" sz="3799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99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нежелание</a:t>
            </a:r>
            <a:r>
              <a:rPr lang="en-US" sz="3799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99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учиться</a:t>
            </a:r>
            <a:r>
              <a:rPr lang="en-US" sz="3799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820417" lvl="1" indent="-410209">
              <a:lnSpc>
                <a:spcPts val="5319"/>
              </a:lnSpc>
              <a:buFont typeface="Arial"/>
              <a:buChar char="•"/>
            </a:pPr>
            <a:r>
              <a:rPr lang="en-US" sz="3799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самоустранение</a:t>
            </a:r>
            <a:r>
              <a:rPr lang="en-US" sz="3799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99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en-US" sz="3799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99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sz="3799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99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воспитания</a:t>
            </a:r>
            <a:r>
              <a:rPr lang="en-US" sz="3799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799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lang="en-US" sz="3799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99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своих</a:t>
            </a:r>
            <a:r>
              <a:rPr lang="en-US" sz="3799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99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en-US" sz="3799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820417" lvl="1" indent="-410209">
              <a:lnSpc>
                <a:spcPts val="5319"/>
              </a:lnSpc>
              <a:buFont typeface="Arial"/>
              <a:buChar char="•"/>
            </a:pPr>
            <a:r>
              <a:rPr lang="en-US" sz="3799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низкие</a:t>
            </a:r>
            <a:r>
              <a:rPr lang="en-US" sz="3799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99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en-US" sz="3799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99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индивидуальной</a:t>
            </a:r>
            <a:r>
              <a:rPr lang="en-US" sz="3799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99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en-US" sz="3799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99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учителей-предметников</a:t>
            </a:r>
            <a:r>
              <a:rPr lang="en-US" sz="3799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sz="3799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неуспевающими</a:t>
            </a:r>
            <a:r>
              <a:rPr lang="en-US" sz="3799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99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обучающимися</a:t>
            </a:r>
            <a:r>
              <a:rPr lang="en-US" sz="3799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820417" lvl="1" indent="-410209">
              <a:lnSpc>
                <a:spcPts val="5319"/>
              </a:lnSpc>
              <a:buFont typeface="Arial"/>
              <a:buChar char="•"/>
            </a:pPr>
            <a:r>
              <a:rPr lang="en-US" sz="3799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большая</a:t>
            </a:r>
            <a:r>
              <a:rPr lang="en-US" sz="3799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99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нагрузка</a:t>
            </a:r>
            <a:r>
              <a:rPr lang="en-US" sz="3799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3799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педагогов</a:t>
            </a:r>
            <a:r>
              <a:rPr lang="en-US" sz="3799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820417" lvl="1" indent="-410209">
              <a:lnSpc>
                <a:spcPts val="5319"/>
              </a:lnSpc>
              <a:buFont typeface="Arial"/>
              <a:buChar char="•"/>
            </a:pPr>
            <a:r>
              <a:rPr lang="en-US" sz="3799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ухудшение</a:t>
            </a:r>
            <a:r>
              <a:rPr lang="en-US" sz="3799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99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здоровья</a:t>
            </a:r>
            <a:r>
              <a:rPr lang="en-US" sz="3799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99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подрастающего</a:t>
            </a:r>
            <a:r>
              <a:rPr lang="en-US" sz="3799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99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поколения</a:t>
            </a:r>
            <a:r>
              <a:rPr lang="en-US" sz="3799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en-US" sz="3799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том</a:t>
            </a:r>
            <a:r>
              <a:rPr lang="en-US" sz="3799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99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числе</a:t>
            </a:r>
            <a:r>
              <a:rPr lang="en-US" sz="3799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99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отрицательного</a:t>
            </a:r>
            <a:r>
              <a:rPr lang="en-US" sz="3799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99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влияния</a:t>
            </a:r>
            <a:r>
              <a:rPr lang="en-US" sz="3799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99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вредных</a:t>
            </a:r>
            <a:r>
              <a:rPr lang="en-US" sz="3799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99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привычек</a:t>
            </a:r>
            <a:r>
              <a:rPr lang="en-US" sz="3799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99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3799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99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en-US" sz="3799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99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мыслительную</a:t>
            </a:r>
            <a:r>
              <a:rPr lang="en-US" sz="3799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99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en-US" sz="3799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99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учащихся</a:t>
            </a:r>
            <a:r>
              <a:rPr lang="en-US" sz="3799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8199" b="3221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577948" y="3226312"/>
          <a:ext cx="17050781" cy="4656888"/>
        </p:xfrm>
        <a:graphic>
          <a:graphicData uri="http://schemas.openxmlformats.org/drawingml/2006/table">
            <a:tbl>
              <a:tblPr/>
              <a:tblGrid>
                <a:gridCol w="3216496"/>
                <a:gridCol w="2461886"/>
                <a:gridCol w="3422459"/>
                <a:gridCol w="2322949"/>
                <a:gridCol w="2301529"/>
                <a:gridCol w="3325462"/>
              </a:tblGrid>
              <a:tr h="268518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русский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язык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профильная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4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en-US" sz="4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бществозна</a:t>
                      </a:r>
                      <a:r>
                        <a:rPr lang="ru-RU" sz="4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4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ние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70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7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7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7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7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7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7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439837" y="405493"/>
            <a:ext cx="17327004" cy="1865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  <a:spcBef>
                <a:spcPct val="0"/>
              </a:spcBef>
            </a:pPr>
            <a:r>
              <a:rPr lang="en-US" sz="5299" dirty="0" err="1">
                <a:solidFill>
                  <a:srgbClr val="5E17EB"/>
                </a:solidFill>
                <a:latin typeface="Times New Roman" pitchFamily="18" charset="0"/>
                <a:cs typeface="Times New Roman" pitchFamily="18" charset="0"/>
              </a:rPr>
              <a:t>Средний</a:t>
            </a:r>
            <a:r>
              <a:rPr lang="en-US" sz="5299" dirty="0">
                <a:solidFill>
                  <a:srgbClr val="5E17E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99" dirty="0" err="1">
                <a:solidFill>
                  <a:srgbClr val="5E17EB"/>
                </a:solidFill>
                <a:latin typeface="Times New Roman" pitchFamily="18" charset="0"/>
                <a:cs typeface="Times New Roman" pitchFamily="18" charset="0"/>
              </a:rPr>
              <a:t>балл</a:t>
            </a:r>
            <a:r>
              <a:rPr lang="en-US" sz="5299" dirty="0">
                <a:solidFill>
                  <a:srgbClr val="5E17EB"/>
                </a:solidFill>
                <a:latin typeface="Times New Roman" pitchFamily="18" charset="0"/>
                <a:cs typeface="Times New Roman" pitchFamily="18" charset="0"/>
              </a:rPr>
              <a:t> ЕГЭ </a:t>
            </a:r>
            <a:r>
              <a:rPr lang="en-US" sz="5299" dirty="0" err="1">
                <a:solidFill>
                  <a:srgbClr val="5E17EB"/>
                </a:solidFill>
                <a:latin typeface="Times New Roman" pitchFamily="18" charset="0"/>
                <a:cs typeface="Times New Roman" pitchFamily="18" charset="0"/>
              </a:rPr>
              <a:t>выпускников</a:t>
            </a:r>
            <a:r>
              <a:rPr lang="en-US" sz="5299" dirty="0">
                <a:solidFill>
                  <a:srgbClr val="5E17EB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5299" dirty="0" err="1">
                <a:solidFill>
                  <a:srgbClr val="5E17EB"/>
                </a:solidFill>
                <a:latin typeface="Times New Roman" pitchFamily="18" charset="0"/>
                <a:cs typeface="Times New Roman" pitchFamily="18" charset="0"/>
              </a:rPr>
              <a:t>класса</a:t>
            </a:r>
            <a:r>
              <a:rPr lang="en-US" sz="5299" dirty="0">
                <a:solidFill>
                  <a:srgbClr val="5E17E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299" dirty="0" smtClean="0">
              <a:solidFill>
                <a:srgbClr val="5E17E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7419"/>
              </a:lnSpc>
              <a:spcBef>
                <a:spcPct val="0"/>
              </a:spcBef>
            </a:pPr>
            <a:r>
              <a:rPr lang="en-US" sz="5299" dirty="0" smtClean="0">
                <a:solidFill>
                  <a:srgbClr val="5E17EB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5299" dirty="0">
                <a:solidFill>
                  <a:srgbClr val="5E17EB"/>
                </a:solidFill>
                <a:latin typeface="Times New Roman" pitchFamily="18" charset="0"/>
                <a:cs typeface="Times New Roman" pitchFamily="18" charset="0"/>
              </a:rPr>
              <a:t>2019/2020 </a:t>
            </a:r>
            <a:r>
              <a:rPr lang="en-US" sz="5299" dirty="0" err="1">
                <a:solidFill>
                  <a:srgbClr val="5E17EB"/>
                </a:solidFill>
                <a:latin typeface="Times New Roman" pitchFamily="18" charset="0"/>
                <a:cs typeface="Times New Roman" pitchFamily="18" charset="0"/>
              </a:rPr>
              <a:t>учебный</a:t>
            </a:r>
            <a:r>
              <a:rPr lang="en-US" sz="5299" dirty="0">
                <a:solidFill>
                  <a:srgbClr val="5E17E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99" dirty="0" err="1">
                <a:solidFill>
                  <a:srgbClr val="5E17EB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en-US" sz="5299" dirty="0">
                <a:solidFill>
                  <a:srgbClr val="5E17EB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8199" b="3221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1028700" y="3133045"/>
          <a:ext cx="16825232" cy="4197925"/>
        </p:xfrm>
        <a:graphic>
          <a:graphicData uri="http://schemas.openxmlformats.org/drawingml/2006/table">
            <a:tbl>
              <a:tblPr/>
              <a:tblGrid>
                <a:gridCol w="1983932"/>
                <a:gridCol w="2602356"/>
                <a:gridCol w="2084405"/>
                <a:gridCol w="1784539"/>
                <a:gridCol w="2166187"/>
                <a:gridCol w="2738659"/>
                <a:gridCol w="3465154"/>
              </a:tblGrid>
              <a:tr h="201045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русский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язык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профильная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3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en-US" sz="36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нформа</a:t>
                      </a:r>
                      <a:r>
                        <a:rPr lang="ru-RU" sz="3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36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тика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747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66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en-US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66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66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66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66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en-US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66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en-US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66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1903639" y="669471"/>
            <a:ext cx="14480721" cy="1564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 dirty="0" err="1">
                <a:solidFill>
                  <a:srgbClr val="5E17EB"/>
                </a:solidFill>
                <a:latin typeface="Times New Roman" pitchFamily="18" charset="0"/>
                <a:cs typeface="Times New Roman" pitchFamily="18" charset="0"/>
              </a:rPr>
              <a:t>Средний</a:t>
            </a:r>
            <a:r>
              <a:rPr lang="en-US" sz="4399" dirty="0">
                <a:solidFill>
                  <a:srgbClr val="5E17E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99" dirty="0" err="1">
                <a:solidFill>
                  <a:srgbClr val="5E17EB"/>
                </a:solidFill>
                <a:latin typeface="Times New Roman" pitchFamily="18" charset="0"/>
                <a:cs typeface="Times New Roman" pitchFamily="18" charset="0"/>
              </a:rPr>
              <a:t>балл</a:t>
            </a:r>
            <a:r>
              <a:rPr lang="en-US" sz="4399" dirty="0">
                <a:solidFill>
                  <a:srgbClr val="5E17EB"/>
                </a:solidFill>
                <a:latin typeface="Times New Roman" pitchFamily="18" charset="0"/>
                <a:cs typeface="Times New Roman" pitchFamily="18" charset="0"/>
              </a:rPr>
              <a:t> ЕГЭ </a:t>
            </a:r>
            <a:r>
              <a:rPr lang="en-US" sz="4399" dirty="0" err="1">
                <a:solidFill>
                  <a:srgbClr val="5E17EB"/>
                </a:solidFill>
                <a:latin typeface="Times New Roman" pitchFamily="18" charset="0"/>
                <a:cs typeface="Times New Roman" pitchFamily="18" charset="0"/>
              </a:rPr>
              <a:t>выпускников</a:t>
            </a:r>
            <a:r>
              <a:rPr lang="en-US" sz="4399" dirty="0">
                <a:solidFill>
                  <a:srgbClr val="5E17EB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4399" dirty="0" err="1">
                <a:solidFill>
                  <a:srgbClr val="5E17EB"/>
                </a:solidFill>
                <a:latin typeface="Times New Roman" pitchFamily="18" charset="0"/>
                <a:cs typeface="Times New Roman" pitchFamily="18" charset="0"/>
              </a:rPr>
              <a:t>класса</a:t>
            </a:r>
            <a:r>
              <a:rPr lang="en-US" sz="4399" dirty="0">
                <a:solidFill>
                  <a:srgbClr val="5E17E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399" dirty="0" smtClean="0">
              <a:solidFill>
                <a:srgbClr val="5E17E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 dirty="0" smtClean="0">
                <a:solidFill>
                  <a:srgbClr val="5E17EB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399" dirty="0">
                <a:solidFill>
                  <a:srgbClr val="5E17EB"/>
                </a:solidFill>
                <a:latin typeface="Times New Roman" pitchFamily="18" charset="0"/>
                <a:cs typeface="Times New Roman" pitchFamily="18" charset="0"/>
              </a:rPr>
              <a:t>2020/2021 </a:t>
            </a:r>
            <a:r>
              <a:rPr lang="en-US" sz="4399" dirty="0" err="1">
                <a:solidFill>
                  <a:srgbClr val="5E17EB"/>
                </a:solidFill>
                <a:latin typeface="Times New Roman" pitchFamily="18" charset="0"/>
                <a:cs typeface="Times New Roman" pitchFamily="18" charset="0"/>
              </a:rPr>
              <a:t>учебный</a:t>
            </a:r>
            <a:r>
              <a:rPr lang="en-US" sz="4399" dirty="0">
                <a:solidFill>
                  <a:srgbClr val="5E17E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99" dirty="0" err="1">
                <a:solidFill>
                  <a:srgbClr val="5E17EB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en-US" sz="4399" dirty="0">
                <a:solidFill>
                  <a:srgbClr val="5E17EB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6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214514" y="571468"/>
            <a:ext cx="14480721" cy="728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 dirty="0" err="1">
                <a:solidFill>
                  <a:srgbClr val="5E17EB"/>
                </a:solidFill>
                <a:latin typeface="Times New Roman" pitchFamily="18" charset="0"/>
                <a:cs typeface="Times New Roman" pitchFamily="18" charset="0"/>
              </a:rPr>
              <a:t>Сравнительный</a:t>
            </a:r>
            <a:r>
              <a:rPr lang="en-US" sz="4399" dirty="0">
                <a:solidFill>
                  <a:srgbClr val="5E17E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99" dirty="0" err="1">
                <a:solidFill>
                  <a:srgbClr val="5E17EB"/>
                </a:solidFill>
                <a:latin typeface="Times New Roman" pitchFamily="18" charset="0"/>
                <a:cs typeface="Times New Roman" pitchFamily="18" charset="0"/>
              </a:rPr>
              <a:t>анализ</a:t>
            </a:r>
            <a:r>
              <a:rPr lang="en-US" sz="4399" dirty="0">
                <a:solidFill>
                  <a:srgbClr val="5E17E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99" dirty="0" err="1">
                <a:solidFill>
                  <a:srgbClr val="5E17EB"/>
                </a:solidFill>
                <a:latin typeface="Times New Roman" pitchFamily="18" charset="0"/>
                <a:cs typeface="Times New Roman" pitchFamily="18" charset="0"/>
              </a:rPr>
              <a:t>качества</a:t>
            </a:r>
            <a:r>
              <a:rPr lang="en-US" sz="4399" dirty="0">
                <a:solidFill>
                  <a:srgbClr val="5E17E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99" dirty="0" err="1">
                <a:solidFill>
                  <a:srgbClr val="5E17EB"/>
                </a:solidFill>
                <a:latin typeface="Times New Roman" pitchFamily="18" charset="0"/>
                <a:cs typeface="Times New Roman" pitchFamily="18" charset="0"/>
              </a:rPr>
              <a:t>знаний</a:t>
            </a:r>
            <a:endParaRPr lang="en-US" sz="4399" dirty="0">
              <a:solidFill>
                <a:srgbClr val="5E17E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1285820" y="2143104"/>
          <a:ext cx="16359302" cy="6718440"/>
        </p:xfrm>
        <a:graphic>
          <a:graphicData uri="http://schemas.openxmlformats.org/drawingml/2006/table">
            <a:tbl>
              <a:tblPr/>
              <a:tblGrid>
                <a:gridCol w="6555687"/>
                <a:gridCol w="2449730"/>
                <a:gridCol w="2395174"/>
                <a:gridCol w="4958711"/>
              </a:tblGrid>
              <a:tr h="141445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Образовательный</a:t>
                      </a:r>
                      <a:r>
                        <a:rPr lang="en-US" sz="48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8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Динамика</a:t>
                      </a:r>
                      <a:r>
                        <a:rPr lang="en-US" sz="48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4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разница</a:t>
                      </a:r>
                      <a:r>
                        <a:rPr lang="en-US" sz="48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показателей</a:t>
                      </a:r>
                      <a:r>
                        <a:rPr lang="en-US" sz="48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</a:t>
                      </a:r>
                      <a:r>
                        <a:rPr lang="en-US" sz="48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два</a:t>
                      </a:r>
                      <a:r>
                        <a:rPr lang="en-US" sz="48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r>
                        <a:rPr lang="en-US" sz="48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36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8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НОО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8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57 %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8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64 %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8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+7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36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ООО</a:t>
                      </a:r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8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38 %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8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38 %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8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36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СОО</a:t>
                      </a:r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40 %</a:t>
                      </a:r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8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36 %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8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866900"/>
            <a:ext cx="6553200" cy="655320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-3193"/>
            <a:ext cx="4577854" cy="10134600"/>
            <a:chOff x="0" y="0"/>
            <a:chExt cx="6103806" cy="13512800"/>
          </a:xfrm>
        </p:grpSpPr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0" y="0"/>
              <a:ext cx="4069204" cy="8138407"/>
              <a:chOff x="0" y="0"/>
              <a:chExt cx="3331210" cy="666242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331210" cy="6662420"/>
              </a:xfrm>
              <a:custGeom>
                <a:avLst/>
                <a:gdLst/>
                <a:ahLst/>
                <a:cxnLst/>
                <a:rect l="l" t="t" r="r" b="b"/>
                <a:pathLst>
                  <a:path w="3331210" h="6662420">
                    <a:moveTo>
                      <a:pt x="0" y="3331210"/>
                    </a:moveTo>
                    <a:lnTo>
                      <a:pt x="0" y="0"/>
                    </a:lnTo>
                    <a:cubicBezTo>
                      <a:pt x="1840230" y="0"/>
                      <a:pt x="3331210" y="1490980"/>
                      <a:pt x="3331210" y="3331210"/>
                    </a:cubicBezTo>
                    <a:cubicBezTo>
                      <a:pt x="3331210" y="5171440"/>
                      <a:pt x="1840230" y="6662420"/>
                      <a:pt x="0" y="6662420"/>
                    </a:cubicBezTo>
                    <a:lnTo>
                      <a:pt x="0" y="3331210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20375" r="-20375"/>
                </a:stretch>
              </a:blipFill>
            </p:spPr>
          </p:sp>
        </p:grp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2034602" y="5374393"/>
              <a:ext cx="4069204" cy="8138407"/>
              <a:chOff x="0" y="0"/>
              <a:chExt cx="3331210" cy="666242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331210" cy="6662420"/>
              </a:xfrm>
              <a:custGeom>
                <a:avLst/>
                <a:gdLst/>
                <a:ahLst/>
                <a:cxnLst/>
                <a:rect l="l" t="t" r="r" b="b"/>
                <a:pathLst>
                  <a:path w="3331210" h="6662420">
                    <a:moveTo>
                      <a:pt x="3331210" y="3331210"/>
                    </a:moveTo>
                    <a:lnTo>
                      <a:pt x="3331210" y="6662420"/>
                    </a:lnTo>
                    <a:cubicBezTo>
                      <a:pt x="1490980" y="6662420"/>
                      <a:pt x="0" y="5170170"/>
                      <a:pt x="0" y="3331210"/>
                    </a:cubicBezTo>
                    <a:cubicBezTo>
                      <a:pt x="0" y="1492250"/>
                      <a:pt x="1490980" y="0"/>
                      <a:pt x="3331210" y="0"/>
                    </a:cubicBezTo>
                    <a:lnTo>
                      <a:pt x="3331210" y="3331210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20375" r="-20375"/>
                </a:stretch>
              </a:blipFill>
            </p:spPr>
          </p:sp>
        </p:grpSp>
      </p:grpSp>
      <p:grpSp>
        <p:nvGrpSpPr>
          <p:cNvPr id="9" name="Group 9"/>
          <p:cNvGrpSpPr/>
          <p:nvPr/>
        </p:nvGrpSpPr>
        <p:grpSpPr>
          <a:xfrm>
            <a:off x="17002042" y="9085747"/>
            <a:ext cx="181058" cy="76501"/>
            <a:chOff x="0" y="0"/>
            <a:chExt cx="1015946" cy="429260"/>
          </a:xfrm>
        </p:grpSpPr>
        <p:sp>
          <p:nvSpPr>
            <p:cNvPr id="10" name="Freeform 10"/>
            <p:cNvSpPr/>
            <p:nvPr/>
          </p:nvSpPr>
          <p:spPr>
            <a:xfrm>
              <a:off x="0" y="-5080"/>
              <a:ext cx="1015946" cy="434340"/>
            </a:xfrm>
            <a:custGeom>
              <a:avLst/>
              <a:gdLst/>
              <a:ahLst/>
              <a:cxnLst/>
              <a:rect l="l" t="t" r="r" b="b"/>
              <a:pathLst>
                <a:path w="1015946" h="434340">
                  <a:moveTo>
                    <a:pt x="998166" y="187960"/>
                  </a:moveTo>
                  <a:lnTo>
                    <a:pt x="736546" y="11430"/>
                  </a:lnTo>
                  <a:cubicBezTo>
                    <a:pt x="718766" y="0"/>
                    <a:pt x="695906" y="3810"/>
                    <a:pt x="683206" y="21590"/>
                  </a:cubicBezTo>
                  <a:cubicBezTo>
                    <a:pt x="671776" y="39370"/>
                    <a:pt x="675586" y="62230"/>
                    <a:pt x="693366" y="74930"/>
                  </a:cubicBezTo>
                  <a:lnTo>
                    <a:pt x="852116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852116" y="257810"/>
                  </a:lnTo>
                  <a:lnTo>
                    <a:pt x="693366" y="364490"/>
                  </a:lnTo>
                  <a:cubicBezTo>
                    <a:pt x="675586" y="375920"/>
                    <a:pt x="671776" y="400050"/>
                    <a:pt x="683206" y="417830"/>
                  </a:cubicBezTo>
                  <a:cubicBezTo>
                    <a:pt x="690826" y="429260"/>
                    <a:pt x="702256" y="434340"/>
                    <a:pt x="714956" y="434340"/>
                  </a:cubicBezTo>
                  <a:cubicBezTo>
                    <a:pt x="722576" y="434340"/>
                    <a:pt x="730196" y="431800"/>
                    <a:pt x="736546" y="427990"/>
                  </a:cubicBezTo>
                  <a:lnTo>
                    <a:pt x="999436" y="251460"/>
                  </a:lnTo>
                  <a:cubicBezTo>
                    <a:pt x="1009596" y="243840"/>
                    <a:pt x="1015946" y="232410"/>
                    <a:pt x="1015946" y="219710"/>
                  </a:cubicBezTo>
                  <a:cubicBezTo>
                    <a:pt x="1015946" y="207010"/>
                    <a:pt x="1009596" y="195580"/>
                    <a:pt x="998166" y="187960"/>
                  </a:cubicBezTo>
                  <a:close/>
                </a:path>
              </a:pathLst>
            </a:custGeom>
            <a:solidFill>
              <a:srgbClr val="242424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5361642" y="245109"/>
            <a:ext cx="12157472" cy="728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 dirty="0" err="1">
                <a:solidFill>
                  <a:srgbClr val="5E17EB"/>
                </a:solidFill>
                <a:latin typeface="Times New Roman" pitchFamily="18" charset="0"/>
                <a:cs typeface="Times New Roman" pitchFamily="18" charset="0"/>
              </a:rPr>
              <a:t>Управленческие</a:t>
            </a:r>
            <a:r>
              <a:rPr lang="en-US" sz="4399" dirty="0">
                <a:solidFill>
                  <a:srgbClr val="5E17E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99" dirty="0" err="1">
                <a:solidFill>
                  <a:srgbClr val="5E17EB"/>
                </a:solidFill>
                <a:latin typeface="Times New Roman" pitchFamily="18" charset="0"/>
                <a:cs typeface="Times New Roman" pitchFamily="18" charset="0"/>
              </a:rPr>
              <a:t>решения</a:t>
            </a:r>
            <a:endParaRPr lang="en-US" sz="4399" dirty="0">
              <a:solidFill>
                <a:srgbClr val="5E17E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743656" y="1403936"/>
            <a:ext cx="13269480" cy="7503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9991" lvl="1" indent="-374996">
              <a:lnSpc>
                <a:spcPts val="4863"/>
              </a:lnSpc>
              <a:buFont typeface="Arial"/>
              <a:buChar char="•"/>
            </a:pPr>
            <a:r>
              <a:rPr lang="en-US" sz="4000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Направление</a:t>
            </a:r>
            <a:r>
              <a:rPr lang="en-US" sz="4000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учителей</a:t>
            </a:r>
            <a:r>
              <a:rPr lang="en-US" sz="4000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русского</a:t>
            </a:r>
            <a:r>
              <a:rPr lang="en-US" sz="4000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языка</a:t>
            </a:r>
            <a:r>
              <a:rPr lang="en-US" sz="4000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4000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математики</a:t>
            </a:r>
            <a:r>
              <a:rPr lang="en-US" sz="4000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4000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курсы</a:t>
            </a:r>
            <a:r>
              <a:rPr lang="en-US" sz="4000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повышения</a:t>
            </a:r>
            <a:r>
              <a:rPr lang="en-US" sz="4000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квалификации</a:t>
            </a:r>
            <a:r>
              <a:rPr lang="en-US" sz="4000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4000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базе</a:t>
            </a:r>
            <a:r>
              <a:rPr lang="en-US" sz="4000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КРИППО;</a:t>
            </a:r>
          </a:p>
          <a:p>
            <a:pPr marL="749991" lvl="1" indent="-374996">
              <a:lnSpc>
                <a:spcPts val="4863"/>
              </a:lnSpc>
              <a:buFont typeface="Arial"/>
              <a:buChar char="•"/>
            </a:pPr>
            <a:r>
              <a:rPr lang="en-US" sz="4000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Вынесение</a:t>
            </a:r>
            <a:r>
              <a:rPr lang="en-US" sz="4000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контроля</a:t>
            </a:r>
            <a:r>
              <a:rPr lang="en-US" sz="4000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качества</a:t>
            </a:r>
            <a:r>
              <a:rPr lang="en-US" sz="4000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преподавания</a:t>
            </a:r>
            <a:r>
              <a:rPr lang="en-US" sz="4000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русского</a:t>
            </a:r>
            <a:r>
              <a:rPr lang="en-US" sz="4000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языка</a:t>
            </a:r>
            <a:r>
              <a:rPr lang="en-US" sz="4000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математики</a:t>
            </a:r>
            <a:r>
              <a:rPr lang="en-US" sz="4000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4000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обществознания</a:t>
            </a:r>
            <a:r>
              <a:rPr lang="en-US" sz="4000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4000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внутришкольный</a:t>
            </a:r>
            <a:r>
              <a:rPr lang="en-US" sz="4000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контроль</a:t>
            </a:r>
            <a:r>
              <a:rPr lang="en-US" sz="4000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749991" lvl="1" indent="-374996">
              <a:lnSpc>
                <a:spcPts val="4863"/>
              </a:lnSpc>
              <a:buFont typeface="Arial"/>
              <a:buChar char="•"/>
            </a:pPr>
            <a:r>
              <a:rPr lang="en-US" sz="4000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4000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школе</a:t>
            </a:r>
            <a:r>
              <a:rPr lang="en-US" sz="4000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проводится</a:t>
            </a:r>
            <a:r>
              <a:rPr lang="en-US" sz="4000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контроль</a:t>
            </a:r>
            <a:r>
              <a:rPr lang="en-US" sz="4000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4000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преподаванием</a:t>
            </a:r>
            <a:r>
              <a:rPr lang="en-US" sz="4000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русского</a:t>
            </a:r>
            <a:r>
              <a:rPr lang="en-US" sz="4000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языка</a:t>
            </a:r>
            <a:r>
              <a:rPr lang="en-US" sz="4000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математики</a:t>
            </a:r>
            <a:r>
              <a:rPr lang="en-US" sz="4000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диагностические</a:t>
            </a:r>
            <a:r>
              <a:rPr lang="en-US" sz="4000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контрольные</a:t>
            </a:r>
            <a:r>
              <a:rPr lang="en-US" sz="4000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en-US" sz="4000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административные</a:t>
            </a:r>
            <a:r>
              <a:rPr lang="en-US" sz="4000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срезы</a:t>
            </a:r>
            <a:r>
              <a:rPr lang="en-US" sz="4000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4000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формате</a:t>
            </a:r>
            <a:r>
              <a:rPr lang="en-US" sz="4000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ГИА);</a:t>
            </a:r>
          </a:p>
          <a:p>
            <a:pPr marL="749991" lvl="1" indent="-374996">
              <a:lnSpc>
                <a:spcPts val="4863"/>
              </a:lnSpc>
              <a:buFont typeface="Arial"/>
              <a:buChar char="•"/>
            </a:pPr>
            <a:r>
              <a:rPr lang="en-US" sz="4000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Проводится</a:t>
            </a:r>
            <a:r>
              <a:rPr lang="en-US" sz="4000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посещение</a:t>
            </a:r>
            <a:r>
              <a:rPr lang="en-US" sz="4000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уроков</a:t>
            </a:r>
            <a:r>
              <a:rPr lang="en-US" sz="4000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49991" lvl="1" indent="-374996">
              <a:lnSpc>
                <a:spcPts val="4863"/>
              </a:lnSpc>
            </a:pPr>
            <a:r>
              <a:rPr lang="en-US" sz="4000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администрацией</a:t>
            </a:r>
            <a:r>
              <a:rPr lang="en-US" sz="4000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749991" lvl="1" indent="-374996">
              <a:lnSpc>
                <a:spcPts val="4863"/>
              </a:lnSpc>
            </a:pPr>
            <a:r>
              <a:rPr lang="en-US" sz="4000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руководителями</a:t>
            </a:r>
            <a:r>
              <a:rPr lang="en-US" sz="4000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МО;</a:t>
            </a:r>
          </a:p>
          <a:p>
            <a:pPr marL="749991" lvl="1" indent="-374996">
              <a:lnSpc>
                <a:spcPts val="4863"/>
              </a:lnSpc>
            </a:pPr>
            <a:r>
              <a:rPr lang="en-US" sz="4000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взаимопосещение.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211</Words>
  <Application>Microsoft Office PowerPoint</Application>
  <PresentationFormat>Произвольный</PresentationFormat>
  <Paragraphs>61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Times New Roman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Разноцветная Геометрическая Градиентная Правила Класса и Онлайн Этикет Образование Презентация</dc:title>
  <cp:lastModifiedBy>user</cp:lastModifiedBy>
  <cp:revision>3</cp:revision>
  <dcterms:created xsi:type="dcterms:W3CDTF">2006-08-16T00:00:00Z</dcterms:created>
  <dcterms:modified xsi:type="dcterms:W3CDTF">2022-04-22T11:53:35Z</dcterms:modified>
  <dc:identifier>DAE-m_ZILb4</dc:identifier>
</cp:coreProperties>
</file>