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3" r:id="rId9"/>
    <p:sldId id="266" r:id="rId10"/>
    <p:sldId id="267" r:id="rId11"/>
    <p:sldId id="268" r:id="rId12"/>
    <p:sldId id="269" r:id="rId13"/>
    <p:sldId id="270" r:id="rId14"/>
    <p:sldId id="262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73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2F7B5-72C1-481E-995B-C428F56527D4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77945-D3D5-42E3-B9CF-2697033C4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451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8463" cy="41068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>
              <a:spcBef>
                <a:spcPts val="450"/>
              </a:spcBef>
              <a:buClrTx/>
              <a:buFontTx/>
              <a:buNone/>
            </a:pPr>
            <a:endParaRPr lang="ru-RU" altLang="ru-RU" smtClean="0">
              <a:ea typeface="Microsoft YaHei" pitchFamily="3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8463" cy="41068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>
              <a:spcBef>
                <a:spcPts val="450"/>
              </a:spcBef>
              <a:buClrTx/>
              <a:buFontTx/>
              <a:buNone/>
            </a:pPr>
            <a:endParaRPr lang="ru-RU" altLang="ru-RU" smtClean="0">
              <a:ea typeface="Microsoft YaHei" pitchFamily="3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8463" cy="41068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>
              <a:spcBef>
                <a:spcPts val="450"/>
              </a:spcBef>
              <a:buClrTx/>
              <a:buFontTx/>
              <a:buNone/>
            </a:pPr>
            <a:endParaRPr lang="ru-RU" altLang="ru-RU" smtClean="0">
              <a:ea typeface="Microsoft YaHei" pitchFamily="3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8463" cy="41068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eaLnBrk="1">
              <a:spcBef>
                <a:spcPts val="450"/>
              </a:spcBef>
              <a:buClrTx/>
              <a:buFontTx/>
              <a:buNone/>
            </a:pPr>
            <a:endParaRPr lang="ru-RU" altLang="ru-RU" smtClean="0">
              <a:ea typeface="Microsoft YaHei" pitchFamily="3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ru.wikipedia.org/wiki/%D0%92%D0%BE%D0%BD%D1%8C" TargetMode="External"/><Relationship Id="rId4" Type="http://schemas.openxmlformats.org/officeDocument/2006/relationships/hyperlink" Target="http://ru.wikipedia.org/wiki/%D0%94%D1%80%D0%B5%D0%B2%D0%BD%D0%B5%D0%B3%D1%80%D0%B5%D1%87%D0%B5%D1%81%D0%BA%D0%B8%D0%B9_%D1%8F%D0%B7%D1%8B%D0%BA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4%D1%80%D0%B5%D0%B2%D0%BD%D0%B5%D0%B3%D1%80%D0%B5%D1%87%D0%B5%D1%81%D0%BA%D0%B8%D0%B9_%D1%8F%D0%B7%D1%8B%D0%BA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/index.php?title=%D0%9C%D0%B0%D0%BA%D0%BA%D0%B5%D0%BD%D0%B7%D0%B8,_%D0%9A%D0%B5%D0%BD%D0%BD%D0%B5%D1%82_%D0%A0%D0%BE%D1%81%D1%81&amp;action=edit&amp;redlink=1" TargetMode="External"/><Relationship Id="rId2" Type="http://schemas.openxmlformats.org/officeDocument/2006/relationships/hyperlink" Target="http://ru.wikipedia.org/w/index.php?title=%D0%9A%D0%BE%D1%80%D1%81%D0%BE%D0%BD,_%D0%94%D1%8D%D0%B9%D0%BB_%D0%A0%D1%8D%D0%B9%D0%BC%D0%BE%D0%BD%D0%B4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4%D1%80%D0%B5%D0%B2%D0%BD%D0%B5%D0%B3%D1%80%D0%B5%D1%87%D0%B5%D1%81%D0%BA%D0%B8%D0%B9_%D1%8F%D0%B7%D1%8B%D0%BA" TargetMode="External"/><Relationship Id="rId5" Type="http://schemas.openxmlformats.org/officeDocument/2006/relationships/image" Target="../media/image15.jpeg"/><Relationship Id="rId4" Type="http://schemas.openxmlformats.org/officeDocument/2006/relationships/hyperlink" Target="http://ru.wikipedia.org/wiki/%D0%A1%D0%B5%D0%B3%D1%80%D0%B5,_%D0%AD%D0%BC%D0%B8%D0%BB%D0%B8%D0%BE_%D0%94%D0%B6%D0%B8%D0%BD%D0%B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282" y="332656"/>
            <a:ext cx="933828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43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00438" y="571500"/>
            <a:ext cx="2571750" cy="16430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C00000"/>
                </a:solidFill>
              </a:rPr>
              <a:t>Бром</a:t>
            </a:r>
          </a:p>
        </p:txBody>
      </p:sp>
      <p:pic>
        <p:nvPicPr>
          <p:cNvPr id="14339" name="Picture 2" descr="C:\Users\Аня\Desktop\150px-Brom_am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0"/>
            <a:ext cx="190500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3" descr="C:\Users\Аня\Desktop\12550155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85750"/>
            <a:ext cx="2093912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642938" y="3143250"/>
            <a:ext cx="3000375" cy="6429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chemeClr val="tx1"/>
                </a:solidFill>
              </a:rPr>
              <a:t>Антуан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Жером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Балар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57290" y="4786322"/>
            <a:ext cx="7572428" cy="1285884"/>
          </a:xfrm>
          <a:prstGeom prst="round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Название элемента происходит от 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tooltip="Древнегреческий язык"/>
              </a:rPr>
              <a:t>др.-греч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tooltip="Древнегреческий язык"/>
              </a:rPr>
              <a:t>.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βρῶμος 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— </a:t>
            </a:r>
            <a:r>
              <a:rPr lang="ru-RU" sz="32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tooltip="Вонь"/>
              </a:rPr>
              <a:t>зловоние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47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Аня\Desktop\Bernard_Courto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500063"/>
            <a:ext cx="1928812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571500" y="3214688"/>
            <a:ext cx="3000375" cy="7143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</a:rPr>
              <a:t>Бернар </a:t>
            </a:r>
            <a:r>
              <a:rPr lang="ru-RU" sz="2400" dirty="0" err="1">
                <a:solidFill>
                  <a:schemeClr val="tx1"/>
                </a:solidFill>
              </a:rPr>
              <a:t>Куртуа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86116" y="5357826"/>
            <a:ext cx="5643602" cy="928694"/>
          </a:xfrm>
          <a:prstGeom prst="roundRect">
            <a:avLst/>
          </a:prstGeom>
        </p:spPr>
        <p:style>
          <a:lnRef idx="2">
            <a:schemeClr val="accent5"/>
          </a:lnRef>
          <a:fillRef idx="1003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йод (от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hlinkClick r:id="rId3" tooltip="Древнегреческий язык"/>
              </a:rPr>
              <a:t>др.-греч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hlinkClick r:id="rId3" tooltip="Древнегреческий язык"/>
              </a:rPr>
              <a:t>.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ἰώδης 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— «фиалковый (фиолетовый)»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8" y="285750"/>
            <a:ext cx="2714625" cy="16430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7030A0"/>
                </a:solidFill>
              </a:rPr>
              <a:t>Йод</a:t>
            </a:r>
          </a:p>
        </p:txBody>
      </p:sp>
      <p:pic>
        <p:nvPicPr>
          <p:cNvPr id="15366" name="Picture 3" descr="C:\Users\Аня\Desktop\рпкве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25" y="428625"/>
            <a:ext cx="2214563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5" descr="C:\Users\Аня\Desktop\Iod_kristal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38" y="2619375"/>
            <a:ext cx="324961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732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14438" y="285750"/>
            <a:ext cx="3286125" cy="17859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002060"/>
                </a:solidFill>
              </a:rPr>
              <a:t>Астат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43313" y="4786313"/>
            <a:ext cx="5214937" cy="178593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071938" y="5000625"/>
            <a:ext cx="435768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Впервые астат был получен искусственно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2" tooltip="Корсон, Дэйл Рэймонд (страница отсутствует)"/>
              </a:rPr>
              <a:t>Д.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2" tooltip="Корсон, Дэйл Рэймонд (страница отсутствует)"/>
              </a:rPr>
              <a:t>Корсоном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3" tooltip="Маккензи, Кеннет Росс (страница отсутствует)"/>
              </a:rPr>
              <a:t>К. Р. 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3" tooltip="Маккензи, Кеннет Росс (страница отсутствует)"/>
              </a:rPr>
              <a:t>Маккензи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и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4" tooltip="Сегре, Эмилио Джино"/>
              </a:rPr>
              <a:t>Э.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4" tooltip="Сегре, Эмилио Джино"/>
              </a:rPr>
              <a:t>Сегре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28794" y="2643182"/>
            <a:ext cx="6429420" cy="14287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5"/>
                  <a:tile tx="0" ty="0" sx="100000" sy="100000" flip="none" algn="tl"/>
                </a:blipFill>
              </a:rPr>
              <a:t>Аста́т</a:t>
            </a: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5"/>
                  <a:tile tx="0" ty="0" sx="100000" sy="100000" flip="none" algn="tl"/>
                </a:blipFill>
              </a:rPr>
              <a:t> (от </a:t>
            </a:r>
            <a:r>
              <a:rPr lang="ru-RU" sz="28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5"/>
                  <a:tile tx="0" ty="0" sx="100000" sy="100000" flip="none" algn="tl"/>
                </a:blipFill>
                <a:hlinkClick r:id="rId6" tooltip="Древнегреческий язык"/>
              </a:rPr>
              <a:t>др.-греч</a:t>
            </a: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5"/>
                  <a:tile tx="0" ty="0" sx="100000" sy="100000" flip="none" algn="tl"/>
                </a:blipFill>
                <a:hlinkClick r:id="rId6" tooltip="Древнегреческий язык"/>
              </a:rPr>
              <a:t>.</a:t>
            </a: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5"/>
                  <a:tile tx="0" ty="0" sx="100000" sy="100000" flip="none" algn="tl"/>
                </a:blipFill>
              </a:rPr>
              <a:t> </a:t>
            </a:r>
            <a:r>
              <a:rPr lang="ru-RU" sz="28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5"/>
                  <a:tile tx="0" ty="0" sx="100000" sy="100000" flip="none" algn="tl"/>
                </a:blipFill>
              </a:rPr>
              <a:t>ἄστατος </a:t>
            </a:r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blipFill>
                  <a:blip r:embed="rId5"/>
                  <a:tile tx="0" ty="0" sx="100000" sy="100000" flip="none" algn="tl"/>
                </a:blipFill>
              </a:rPr>
              <a:t>— «неустойчивый»)</a:t>
            </a:r>
          </a:p>
        </p:txBody>
      </p:sp>
    </p:spTree>
    <p:extLst>
      <p:ext uri="{BB962C8B-B14F-4D97-AF65-F5344CB8AC3E}">
        <p14:creationId xmlns:p14="http://schemas.microsoft.com/office/powerpoint/2010/main" val="413478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Работаем самостоятельно</a:t>
            </a:r>
            <a:endParaRPr lang="ru-RU" sz="4400" b="1" dirty="0"/>
          </a:p>
        </p:txBody>
      </p:sp>
      <p:pic>
        <p:nvPicPr>
          <p:cNvPr id="13" name="Содержимое 12" descr="slide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7696" y="4641890"/>
            <a:ext cx="2736304" cy="2250212"/>
          </a:xfrm>
        </p:spPr>
      </p:pic>
      <p:sp>
        <p:nvSpPr>
          <p:cNvPr id="19" name="Текст 18"/>
          <p:cNvSpPr>
            <a:spLocks noGrp="1"/>
          </p:cNvSpPr>
          <p:nvPr>
            <p:ph type="body" idx="4294967295"/>
          </p:nvPr>
        </p:nvSpPr>
        <p:spPr>
          <a:xfrm>
            <a:off x="0" y="1435100"/>
            <a:ext cx="8532440" cy="46910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Прочитайте </a:t>
            </a:r>
            <a:r>
              <a:rPr lang="ru-RU" sz="2800" dirty="0"/>
              <a:t>на стр. </a:t>
            </a:r>
            <a:r>
              <a:rPr lang="ru-RU" sz="2800" dirty="0" smtClean="0"/>
              <a:t>45  информацию </a:t>
            </a:r>
            <a:r>
              <a:rPr lang="ru-RU" sz="2800" dirty="0"/>
              <a:t>о физических свойствах галогенов и </a:t>
            </a:r>
            <a:r>
              <a:rPr lang="ru-RU" sz="2800" dirty="0" smtClean="0"/>
              <a:t>выполните задания: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1. Опишите </a:t>
            </a:r>
            <a:r>
              <a:rPr lang="ru-RU" sz="2800" dirty="0"/>
              <a:t>агрегатное состояние галогенов при обычных условиях.</a:t>
            </a:r>
          </a:p>
          <a:p>
            <a:pPr marL="0" indent="0">
              <a:buNone/>
            </a:pPr>
            <a:r>
              <a:rPr lang="ru-RU" sz="2800" dirty="0" smtClean="0"/>
              <a:t>2. Опишите </a:t>
            </a:r>
            <a:r>
              <a:rPr lang="ru-RU" sz="2800" dirty="0"/>
              <a:t>цвет и запах галогенов при обычных условиях.</a:t>
            </a:r>
          </a:p>
          <a:p>
            <a:pPr marL="0" indent="0">
              <a:buNone/>
            </a:pPr>
            <a:r>
              <a:rPr lang="ru-RU" sz="2800" dirty="0" smtClean="0"/>
              <a:t>3. Какие </a:t>
            </a:r>
            <a:r>
              <a:rPr lang="ru-RU" sz="2800" dirty="0"/>
              <a:t>прослеживаются </a:t>
            </a:r>
            <a:r>
              <a:rPr lang="ru-RU" sz="2800" dirty="0"/>
              <a:t> </a:t>
            </a:r>
            <a:r>
              <a:rPr lang="ru-RU" sz="2800" dirty="0" smtClean="0"/>
              <a:t>закономерности </a:t>
            </a:r>
            <a:r>
              <a:rPr lang="ru-RU" sz="2800" dirty="0"/>
              <a:t>в изменении </a:t>
            </a:r>
            <a:r>
              <a:rPr lang="ru-RU" sz="2800" dirty="0"/>
              <a:t> </a:t>
            </a:r>
            <a:r>
              <a:rPr lang="ru-RU" sz="2800" dirty="0" smtClean="0"/>
              <a:t>температуры </a:t>
            </a:r>
            <a:r>
              <a:rPr lang="ru-RU" sz="2800" dirty="0"/>
              <a:t>плавления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и кипения </a:t>
            </a:r>
            <a:r>
              <a:rPr lang="ru-RU" sz="2800" dirty="0"/>
              <a:t>галогенов </a:t>
            </a:r>
            <a:r>
              <a:rPr lang="ru-RU" sz="2800" dirty="0"/>
              <a:t> </a:t>
            </a:r>
            <a:r>
              <a:rPr lang="ru-RU" sz="2800" dirty="0" smtClean="0"/>
              <a:t>при </a:t>
            </a:r>
            <a:r>
              <a:rPr lang="ru-RU" sz="2800" dirty="0"/>
              <a:t>движении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от </a:t>
            </a:r>
            <a:r>
              <a:rPr lang="ru-RU" sz="2800" dirty="0"/>
              <a:t>фтора к йоду?</a:t>
            </a:r>
          </a:p>
        </p:txBody>
      </p:sp>
    </p:spTree>
    <p:extLst>
      <p:ext uri="{BB962C8B-B14F-4D97-AF65-F5344CB8AC3E}">
        <p14:creationId xmlns:p14="http://schemas.microsoft.com/office/powerpoint/2010/main" val="3503975658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Химические свойства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>
                <a:solidFill>
                  <a:srgbClr val="FF0000"/>
                </a:solidFill>
              </a:rPr>
              <a:t>а) отношение галогенов к металлам.</a:t>
            </a:r>
            <a:r>
              <a:rPr lang="ru-RU" dirty="0"/>
              <a:t/>
            </a:r>
            <a:br>
              <a:rPr lang="ru-RU" dirty="0"/>
            </a:br>
            <a:r>
              <a:rPr lang="ru-RU" sz="4400" dirty="0" err="1" smtClean="0"/>
              <a:t>Zn</a:t>
            </a:r>
            <a:r>
              <a:rPr lang="ru-RU" sz="4400" dirty="0" smtClean="0"/>
              <a:t> </a:t>
            </a:r>
            <a:r>
              <a:rPr lang="ru-RU" sz="4400" dirty="0"/>
              <a:t>+ F</a:t>
            </a:r>
            <a:r>
              <a:rPr lang="ru-RU" sz="4400" baseline="-25000" dirty="0"/>
              <a:t>2 </a:t>
            </a:r>
            <a:r>
              <a:rPr lang="ru-RU" sz="4400" dirty="0"/>
              <a:t>= ZnF</a:t>
            </a:r>
            <a:r>
              <a:rPr lang="ru-RU" sz="4400" baseline="-25000" dirty="0"/>
              <a:t>2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2Na </a:t>
            </a:r>
            <a:r>
              <a:rPr lang="ru-RU" sz="4400" dirty="0"/>
              <a:t>+ CI</a:t>
            </a:r>
            <a:r>
              <a:rPr lang="ru-RU" sz="4400" baseline="-25000" dirty="0"/>
              <a:t>2</a:t>
            </a:r>
            <a:r>
              <a:rPr lang="ru-RU" sz="4400" dirty="0"/>
              <a:t> = 2NaCI</a:t>
            </a:r>
          </a:p>
          <a:p>
            <a:pPr marL="0" indent="0">
              <a:buNone/>
            </a:pPr>
            <a:r>
              <a:rPr lang="ru-RU" sz="4400" dirty="0" smtClean="0"/>
              <a:t>2AI </a:t>
            </a:r>
            <a:r>
              <a:rPr lang="ru-RU" sz="4400" dirty="0"/>
              <a:t>+ 3 I</a:t>
            </a:r>
            <a:r>
              <a:rPr lang="ru-RU" sz="4400" baseline="-25000" dirty="0"/>
              <a:t>2</a:t>
            </a:r>
            <a:r>
              <a:rPr lang="ru-RU" sz="4400" dirty="0"/>
              <a:t> = 2 AI I</a:t>
            </a:r>
            <a:r>
              <a:rPr lang="ru-RU" sz="4400" baseline="-25000" dirty="0"/>
              <a:t>3</a:t>
            </a:r>
            <a:endParaRPr lang="ru-RU" sz="4400" dirty="0"/>
          </a:p>
          <a:p>
            <a:pPr marL="0" indent="0">
              <a:buNone/>
            </a:pPr>
            <a:r>
              <a:rPr lang="ru-RU" sz="4400" dirty="0" smtClean="0"/>
              <a:t>2Fe </a:t>
            </a:r>
            <a:r>
              <a:rPr lang="ru-RU" sz="4400" dirty="0"/>
              <a:t>+ 3Cl</a:t>
            </a:r>
            <a:r>
              <a:rPr lang="ru-RU" sz="4400" baseline="-25000" dirty="0"/>
              <a:t>2</a:t>
            </a:r>
            <a:r>
              <a:rPr lang="ru-RU" sz="4400" dirty="0"/>
              <a:t> = 2FeCl</a:t>
            </a:r>
            <a:r>
              <a:rPr lang="ru-RU" sz="4400" baseline="-25000" dirty="0"/>
              <a:t>3</a:t>
            </a:r>
            <a:endParaRPr lang="ru-RU" sz="4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67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б) отношение галогенов к водороду.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5400" dirty="0" smtClean="0"/>
              <a:t>H</a:t>
            </a:r>
            <a:r>
              <a:rPr lang="ru-RU" sz="5400" baseline="-25000" dirty="0" smtClean="0"/>
              <a:t>2</a:t>
            </a:r>
            <a:r>
              <a:rPr lang="ru-RU" sz="5400" dirty="0" smtClean="0"/>
              <a:t> </a:t>
            </a:r>
            <a:r>
              <a:rPr lang="ru-RU" sz="5400" dirty="0"/>
              <a:t>+ F</a:t>
            </a:r>
            <a:r>
              <a:rPr lang="ru-RU" sz="5400" baseline="-25000" dirty="0"/>
              <a:t>2</a:t>
            </a:r>
            <a:r>
              <a:rPr lang="ru-RU" sz="5400" dirty="0"/>
              <a:t> = </a:t>
            </a:r>
            <a:r>
              <a:rPr lang="ru-RU" sz="5400" dirty="0" smtClean="0"/>
              <a:t>2HF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H</a:t>
            </a:r>
            <a:r>
              <a:rPr lang="ru-RU" sz="5400" baseline="-25000" dirty="0"/>
              <a:t>2</a:t>
            </a:r>
            <a:r>
              <a:rPr lang="ru-RU" sz="5400" dirty="0"/>
              <a:t> + CI</a:t>
            </a:r>
            <a:r>
              <a:rPr lang="ru-RU" sz="5400" baseline="-25000" dirty="0"/>
              <a:t>2</a:t>
            </a:r>
            <a:r>
              <a:rPr lang="ru-RU" sz="5400" dirty="0"/>
              <a:t> = 2 HCI </a:t>
            </a:r>
            <a:endParaRPr lang="ru-RU" sz="5400" dirty="0" smtClean="0"/>
          </a:p>
          <a:p>
            <a:pPr marL="0" indent="0">
              <a:buNone/>
            </a:pPr>
            <a:r>
              <a:rPr lang="ru-RU" sz="5400" dirty="0" smtClean="0"/>
              <a:t>  H</a:t>
            </a:r>
            <a:r>
              <a:rPr lang="ru-RU" sz="5400" baseline="-25000" dirty="0" smtClean="0"/>
              <a:t>2</a:t>
            </a:r>
            <a:r>
              <a:rPr lang="ru-RU" sz="5400" dirty="0" smtClean="0"/>
              <a:t> </a:t>
            </a:r>
            <a:r>
              <a:rPr lang="ru-RU" sz="5400" dirty="0"/>
              <a:t>+ Br</a:t>
            </a:r>
            <a:r>
              <a:rPr lang="ru-RU" sz="5400" baseline="-25000" dirty="0"/>
              <a:t>2</a:t>
            </a:r>
            <a:r>
              <a:rPr lang="ru-RU" sz="5400" dirty="0"/>
              <a:t> = 2HBr </a:t>
            </a:r>
            <a:endParaRPr lang="ru-RU" sz="5400" dirty="0" smtClean="0"/>
          </a:p>
          <a:p>
            <a:pPr marL="0" indent="0">
              <a:buNone/>
            </a:pPr>
            <a:r>
              <a:rPr lang="ru-RU" sz="5400" dirty="0" smtClean="0"/>
              <a:t>  H</a:t>
            </a:r>
            <a:r>
              <a:rPr lang="ru-RU" sz="5400" baseline="-25000" dirty="0" smtClean="0"/>
              <a:t>2</a:t>
            </a:r>
            <a:r>
              <a:rPr lang="ru-RU" sz="5400" dirty="0" smtClean="0"/>
              <a:t> </a:t>
            </a:r>
            <a:r>
              <a:rPr lang="ru-RU" sz="5400" dirty="0"/>
              <a:t>+ I</a:t>
            </a:r>
            <a:r>
              <a:rPr lang="ru-RU" sz="5400" baseline="-25000" dirty="0"/>
              <a:t>2</a:t>
            </a:r>
            <a:r>
              <a:rPr lang="ru-RU" sz="5400" dirty="0"/>
              <a:t>↔ </a:t>
            </a:r>
            <a:r>
              <a:rPr lang="ru-RU" sz="5400" dirty="0" smtClean="0"/>
              <a:t>2HI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56727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в</a:t>
            </a:r>
            <a:r>
              <a:rPr lang="ru-RU" b="1" dirty="0">
                <a:solidFill>
                  <a:srgbClr val="FF0000"/>
                </a:solidFill>
              </a:rPr>
              <a:t>) отношение галогенов к сложным веществам.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5400" dirty="0" smtClean="0"/>
              <a:t>2F</a:t>
            </a:r>
            <a:r>
              <a:rPr lang="ru-RU" sz="5400" baseline="-25000" dirty="0" smtClean="0"/>
              <a:t>2</a:t>
            </a:r>
            <a:r>
              <a:rPr lang="ru-RU" sz="5400" dirty="0" smtClean="0"/>
              <a:t> </a:t>
            </a:r>
            <a:r>
              <a:rPr lang="ru-RU" sz="5400" dirty="0"/>
              <a:t>+ 2Н</a:t>
            </a:r>
            <a:r>
              <a:rPr lang="ru-RU" sz="5400" baseline="-25000" dirty="0"/>
              <a:t>2</a:t>
            </a:r>
            <a:r>
              <a:rPr lang="ru-RU" sz="5400" dirty="0"/>
              <a:t>О → 4HF + О</a:t>
            </a:r>
            <a:br>
              <a:rPr lang="ru-RU" sz="5400" dirty="0"/>
            </a:br>
            <a:r>
              <a:rPr lang="ru-RU" sz="5400" dirty="0" smtClean="0"/>
              <a:t>CI</a:t>
            </a:r>
            <a:r>
              <a:rPr lang="ru-RU" sz="5400" baseline="-25000" dirty="0" smtClean="0"/>
              <a:t>2</a:t>
            </a:r>
            <a:r>
              <a:rPr lang="ru-RU" sz="5400" dirty="0" smtClean="0"/>
              <a:t> </a:t>
            </a:r>
            <a:r>
              <a:rPr lang="ru-RU" sz="5400" dirty="0"/>
              <a:t>+H</a:t>
            </a:r>
            <a:r>
              <a:rPr lang="ru-RU" sz="5400" baseline="-25000" dirty="0"/>
              <a:t>2</a:t>
            </a:r>
            <a:r>
              <a:rPr lang="ru-RU" sz="5400" dirty="0"/>
              <a:t>O = 2HCI + </a:t>
            </a:r>
            <a:r>
              <a:rPr lang="ru-RU" sz="5400" dirty="0" smtClean="0"/>
              <a:t>O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 smtClean="0"/>
              <a:t>CI</a:t>
            </a:r>
            <a:r>
              <a:rPr lang="ru-RU" sz="5400" baseline="-25000" dirty="0" smtClean="0"/>
              <a:t>2</a:t>
            </a:r>
            <a:r>
              <a:rPr lang="ru-RU" sz="5400" dirty="0" smtClean="0"/>
              <a:t> </a:t>
            </a:r>
            <a:r>
              <a:rPr lang="ru-RU" sz="5400" dirty="0"/>
              <a:t>+ 2KI = 2KCI + </a:t>
            </a:r>
            <a:r>
              <a:rPr lang="ru-RU" sz="5400" dirty="0" smtClean="0"/>
              <a:t>I</a:t>
            </a:r>
            <a:r>
              <a:rPr lang="ru-RU" sz="5400" baseline="-25000" dirty="0" smtClean="0"/>
              <a:t>2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54679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57150" y="1368425"/>
            <a:ext cx="9015413" cy="270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endParaRPr lang="ru-RU" altLang="ru-RU">
              <a:solidFill>
                <a:srgbClr val="000000"/>
              </a:solidFill>
              <a:latin typeface="Arial" charset="0"/>
            </a:endParaRPr>
          </a:p>
          <a:p>
            <a:pPr algn="ctr" eaLnBrk="1" hangingPunct="1">
              <a:buClrTx/>
              <a:buFontTx/>
              <a:buNone/>
            </a:pPr>
            <a:endParaRPr lang="ru-RU" altLang="ru-RU">
              <a:solidFill>
                <a:srgbClr val="000000"/>
              </a:solidFill>
              <a:latin typeface="Arial" charset="0"/>
            </a:endParaRPr>
          </a:p>
          <a:p>
            <a:pPr algn="ctr" eaLnBrk="1" hangingPunct="1">
              <a:buClr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Arial" charset="0"/>
              </a:rPr>
              <a:t>- </a:t>
            </a:r>
            <a:r>
              <a:rPr lang="ru-RU" altLang="ru-RU" sz="2800" b="1">
                <a:solidFill>
                  <a:srgbClr val="000000"/>
                </a:solidFill>
                <a:latin typeface="Arial" charset="0"/>
              </a:rPr>
              <a:t>участвует во многих биохимических реакциях,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Arial" charset="0"/>
              </a:rPr>
              <a:t>- участвует в образовании костной ткани,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Arial" charset="0"/>
              </a:rPr>
              <a:t>формировании эмали зубов,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Arial" charset="0"/>
              </a:rPr>
              <a:t>проявляя противокариесный эффект.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2603500" y="215900"/>
            <a:ext cx="4581525" cy="130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4000">
                <a:solidFill>
                  <a:srgbClr val="804C19"/>
                </a:solidFill>
                <a:latin typeface="Arial Black" pitchFamily="32" charset="0"/>
              </a:rPr>
              <a:t>Биологическая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4000">
                <a:solidFill>
                  <a:srgbClr val="804C19"/>
                </a:solidFill>
                <a:latin typeface="Arial Black" pitchFamily="32" charset="0"/>
              </a:rPr>
              <a:t>роль фтора</a:t>
            </a: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8288"/>
            <a:ext cx="2808288" cy="27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5" t="24565" r="14935" b="19670"/>
          <a:stretch>
            <a:fillRect/>
          </a:stretch>
        </p:blipFill>
        <p:spPr bwMode="auto">
          <a:xfrm>
            <a:off x="4776788" y="3787775"/>
            <a:ext cx="4006850" cy="106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935" t="24565" r="14935" b="1967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" t="20129" r="4976" b="15086"/>
          <a:stretch>
            <a:fillRect/>
          </a:stretch>
        </p:blipFill>
        <p:spPr bwMode="auto">
          <a:xfrm>
            <a:off x="6119813" y="5340350"/>
            <a:ext cx="2943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976" t="20129" r="4976" b="1508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3" t="40324" r="15013" b="35272"/>
          <a:stretch>
            <a:fillRect/>
          </a:stretch>
        </p:blipFill>
        <p:spPr bwMode="auto">
          <a:xfrm>
            <a:off x="2952750" y="5062538"/>
            <a:ext cx="3022600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5013" t="40324" r="15013" b="35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6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42863"/>
            <a:ext cx="1814512" cy="175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7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6" b="9781"/>
          <a:stretch>
            <a:fillRect/>
          </a:stretch>
        </p:blipFill>
        <p:spPr bwMode="auto">
          <a:xfrm>
            <a:off x="4763" y="0"/>
            <a:ext cx="2514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4846" b="978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08F445-3834-4EFB-A934-5B633E7673EA}" type="slidenum">
              <a:rPr lang="ru-RU" altLang="ru-RU"/>
              <a:pPr>
                <a:defRPr/>
              </a:pPr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0284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2603500" y="-12700"/>
            <a:ext cx="4581525" cy="130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4000">
                <a:solidFill>
                  <a:srgbClr val="804C19"/>
                </a:solidFill>
                <a:latin typeface="Arial Black" pitchFamily="32" charset="0"/>
              </a:rPr>
              <a:t>Биологическая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4000">
                <a:solidFill>
                  <a:srgbClr val="804C19"/>
                </a:solidFill>
                <a:latin typeface="Arial Black" pitchFamily="32" charset="0"/>
              </a:rPr>
              <a:t>роль хлора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3" y="1295400"/>
            <a:ext cx="4103687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11113"/>
            <a:ext cx="2359025" cy="222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2447925"/>
            <a:ext cx="21590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-36513" y="4429125"/>
            <a:ext cx="9110663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lnSpc>
                <a:spcPct val="95000"/>
              </a:lnSpc>
              <a:spcAft>
                <a:spcPts val="288"/>
              </a:spcAft>
              <a:buClr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Arial Black" pitchFamily="32" charset="0"/>
              </a:rPr>
              <a:t>  </a:t>
            </a: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Макроэлемент Cl распространен в организме человека:</a:t>
            </a:r>
          </a:p>
          <a:p>
            <a:pPr algn="ctr" eaLnBrk="1" hangingPunct="1">
              <a:lnSpc>
                <a:spcPct val="95000"/>
              </a:lnSpc>
              <a:spcAft>
                <a:spcPts val="288"/>
              </a:spcAft>
              <a:buFont typeface="Arial" charset="0"/>
              <a:buChar char="-"/>
            </a:pP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 играет важную роль в поддержании</a:t>
            </a:r>
          </a:p>
          <a:p>
            <a:pPr algn="ctr" eaLnBrk="1" hangingPunct="1">
              <a:lnSpc>
                <a:spcPct val="95000"/>
              </a:lnSpc>
              <a:spcAft>
                <a:spcPts val="288"/>
              </a:spcAft>
              <a:buClr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осмотического равновесия,</a:t>
            </a:r>
          </a:p>
          <a:p>
            <a:pPr algn="ctr" eaLnBrk="1" hangingPunct="1">
              <a:lnSpc>
                <a:spcPct val="95000"/>
              </a:lnSpc>
              <a:buFont typeface="Arial" charset="0"/>
              <a:buChar char="-"/>
            </a:pP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 присутствует в желудочном соке в виде </a:t>
            </a:r>
          </a:p>
          <a:p>
            <a:pPr algn="ctr" eaLnBrk="1" hangingPunct="1">
              <a:lnSpc>
                <a:spcPct val="95000"/>
              </a:lnSpc>
              <a:spcAft>
                <a:spcPts val="1425"/>
              </a:spcAft>
              <a:buClr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соляной кислоты. Концентрация HCl в ж. с. = 0,4-0,5%.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0AC83-4715-4029-A147-EFCC0BE04A7B}" type="slidenum">
              <a:rPr lang="ru-RU" altLang="ru-RU"/>
              <a:pPr>
                <a:defRPr/>
              </a:pPr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86840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1"/>
          <p:cNvGrpSpPr>
            <a:grpSpLocks/>
          </p:cNvGrpSpPr>
          <p:nvPr/>
        </p:nvGrpSpPr>
        <p:grpSpPr bwMode="auto">
          <a:xfrm>
            <a:off x="0" y="0"/>
            <a:ext cx="3016250" cy="2871788"/>
            <a:chOff x="0" y="0"/>
            <a:chExt cx="1900" cy="1809"/>
          </a:xfrm>
        </p:grpSpPr>
        <p:pic>
          <p:nvPicPr>
            <p:cNvPr id="2663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00" cy="1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6638" name="AutoShape 3"/>
            <p:cNvSpPr>
              <a:spLocks noChangeArrowheads="1"/>
            </p:cNvSpPr>
            <p:nvPr/>
          </p:nvSpPr>
          <p:spPr bwMode="auto">
            <a:xfrm>
              <a:off x="0" y="0"/>
              <a:ext cx="1900" cy="1809"/>
            </a:xfrm>
            <a:custGeom>
              <a:avLst/>
              <a:gdLst>
                <a:gd name="T0" fmla="*/ 188899025 w 21600"/>
                <a:gd name="T1" fmla="*/ 0 h 21600"/>
                <a:gd name="T2" fmla="*/ 188899025 w 21600"/>
                <a:gd name="T3" fmla="*/ 179851755 h 21600"/>
                <a:gd name="T4" fmla="*/ 188899025 w 21600"/>
                <a:gd name="T5" fmla="*/ 179851755 h 21600"/>
                <a:gd name="T6" fmla="*/ 0 w 21600"/>
                <a:gd name="T7" fmla="*/ 179851755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3168650" y="1963738"/>
            <a:ext cx="5776913" cy="7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4000">
                <a:solidFill>
                  <a:srgbClr val="804C19"/>
                </a:solidFill>
                <a:latin typeface="Arial Black" pitchFamily="32" charset="0"/>
              </a:rPr>
              <a:t>Применение брома</a:t>
            </a:r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3340100" y="287338"/>
            <a:ext cx="5489575" cy="137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Arial" charset="0"/>
              </a:rPr>
              <a:t>Br — рассеянный элемент.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Arial" charset="0"/>
              </a:rPr>
              <a:t>Основной поставщик брома  -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Arial" charset="0"/>
              </a:rPr>
              <a:t>море.</a:t>
            </a:r>
          </a:p>
        </p:txBody>
      </p:sp>
      <p:pic>
        <p:nvPicPr>
          <p:cNvPr id="2662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4508500"/>
            <a:ext cx="2044700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2963863"/>
            <a:ext cx="17907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31" name="Text Box 8"/>
          <p:cNvSpPr txBox="1">
            <a:spLocks noChangeArrowheads="1"/>
          </p:cNvSpPr>
          <p:nvPr/>
        </p:nvSpPr>
        <p:spPr bwMode="auto">
          <a:xfrm>
            <a:off x="2232025" y="3143250"/>
            <a:ext cx="18716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Краситель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броминдиго</a:t>
            </a:r>
          </a:p>
        </p:txBody>
      </p:sp>
      <p:sp>
        <p:nvSpPr>
          <p:cNvPr id="26632" name="Text Box 9"/>
          <p:cNvSpPr txBox="1">
            <a:spLocks noChangeArrowheads="1"/>
          </p:cNvSpPr>
          <p:nvPr/>
        </p:nvSpPr>
        <p:spPr bwMode="auto">
          <a:xfrm>
            <a:off x="0" y="6035675"/>
            <a:ext cx="24511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Прибор ночного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 видения</a:t>
            </a:r>
          </a:p>
        </p:txBody>
      </p:sp>
      <p:pic>
        <p:nvPicPr>
          <p:cNvPr id="2663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3" y="3024188"/>
            <a:ext cx="4391025" cy="294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4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5184775"/>
            <a:ext cx="1363662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35" name="Text Box 12"/>
          <p:cNvSpPr txBox="1">
            <a:spLocks noChangeArrowheads="1"/>
          </p:cNvSpPr>
          <p:nvPr/>
        </p:nvSpPr>
        <p:spPr bwMode="auto">
          <a:xfrm>
            <a:off x="5434013" y="6096000"/>
            <a:ext cx="30622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Arial" charset="0"/>
              </a:rPr>
              <a:t>Иодобромная ванна</a:t>
            </a:r>
          </a:p>
        </p:txBody>
      </p:sp>
      <p:sp>
        <p:nvSpPr>
          <p:cNvPr id="26636" name="Номер слайда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eaLnBrk="1" hangingPunct="1"/>
            <a:fld id="{2448EF8E-AC19-4325-AD0E-43FBA67EE007}" type="slidenum">
              <a:rPr lang="ru-RU" altLang="ru-RU">
                <a:solidFill>
                  <a:srgbClr val="000000"/>
                </a:solidFill>
              </a:rPr>
              <a:pPr eaLnBrk="1" hangingPunct="1"/>
              <a:t>19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648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649611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45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2965450" y="144463"/>
            <a:ext cx="4581525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4000">
                <a:solidFill>
                  <a:srgbClr val="804C19"/>
                </a:solidFill>
                <a:latin typeface="Arial Black" pitchFamily="32" charset="0"/>
              </a:rPr>
              <a:t>Биологическая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4000">
                <a:solidFill>
                  <a:srgbClr val="804C19"/>
                </a:solidFill>
                <a:latin typeface="Arial Black" pitchFamily="32" charset="0"/>
              </a:rPr>
              <a:t>роль йода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513" y="1381125"/>
            <a:ext cx="2341562" cy="193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1113"/>
            <a:ext cx="2716213" cy="214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4535488"/>
            <a:ext cx="2719387" cy="200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" t="30208" r="10077" b="35298"/>
          <a:stretch>
            <a:fillRect/>
          </a:stretch>
        </p:blipFill>
        <p:spPr bwMode="auto">
          <a:xfrm>
            <a:off x="6372225" y="5715000"/>
            <a:ext cx="2555875" cy="106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013" t="30208" r="10077" b="3529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5" name="Text Box 6"/>
          <p:cNvSpPr txBox="1">
            <a:spLocks noChangeArrowheads="1"/>
          </p:cNvSpPr>
          <p:nvPr/>
        </p:nvSpPr>
        <p:spPr bwMode="auto">
          <a:xfrm>
            <a:off x="103188" y="2154238"/>
            <a:ext cx="6584950" cy="228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Arial" charset="0"/>
              </a:rPr>
              <a:t>-</a:t>
            </a:r>
            <a:r>
              <a:rPr lang="ru-RU" altLang="ru-RU" sz="320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altLang="ru-RU" sz="2800">
                <a:solidFill>
                  <a:srgbClr val="000000"/>
                </a:solidFill>
                <a:latin typeface="Arial" charset="0"/>
              </a:rPr>
              <a:t>входит в состав важнейшего гормона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Arial" charset="0"/>
              </a:rPr>
              <a:t> щитовидной железы - тироксина,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Arial" charset="0"/>
              </a:rPr>
              <a:t>- оказывает успокаивающее действие,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Arial" charset="0"/>
              </a:rPr>
              <a:t>- ведет к повышению умственной</a:t>
            </a:r>
          </a:p>
          <a:p>
            <a:pPr algn="ctr" eaLnBrk="1" hangingPunct="1">
              <a:buClr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Arial" charset="0"/>
              </a:rPr>
              <a:t> деятельности.</a:t>
            </a:r>
          </a:p>
        </p:txBody>
      </p:sp>
      <p:pic>
        <p:nvPicPr>
          <p:cNvPr id="27656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3455988"/>
            <a:ext cx="1873250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7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4475163"/>
            <a:ext cx="1922463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8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75" y="5383213"/>
            <a:ext cx="19050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9" name="Номер слайда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pitchFamily="32" charset="-122"/>
              </a:defRPr>
            </a:lvl9pPr>
          </a:lstStyle>
          <a:p>
            <a:pPr eaLnBrk="1" hangingPunct="1"/>
            <a:fld id="{45ED7D69-E0E3-4422-85CC-E66A6ADED759}" type="slidenum">
              <a:rPr lang="ru-RU" altLang="ru-RU">
                <a:solidFill>
                  <a:srgbClr val="000000"/>
                </a:solidFill>
              </a:rPr>
              <a:pPr eaLnBrk="1" hangingPunct="1"/>
              <a:t>20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000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Николай Семенович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Курнаков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1860-1941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0"/>
          <a:stretch/>
        </p:blipFill>
        <p:spPr>
          <a:xfrm>
            <a:off x="1835696" y="1510143"/>
            <a:ext cx="4649713" cy="534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1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6750" y="3264155"/>
            <a:ext cx="4040188" cy="3951288"/>
          </a:xfrm>
        </p:spPr>
        <p:txBody>
          <a:bodyPr/>
          <a:lstStyle/>
          <a:p>
            <a:r>
              <a:rPr lang="ru-RU" dirty="0"/>
              <a:t>Профессор Санкт-Петербургского университета, геолог и геохимик И.В. Мушкетов провел фундаментальные исследования </a:t>
            </a:r>
            <a:r>
              <a:rPr lang="ru-RU" dirty="0" err="1"/>
              <a:t>Сакского</a:t>
            </a:r>
            <a:r>
              <a:rPr lang="ru-RU" dirty="0"/>
              <a:t> озера 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3068960"/>
            <a:ext cx="4041775" cy="3951288"/>
          </a:xfrm>
        </p:spPr>
        <p:txBody>
          <a:bodyPr/>
          <a:lstStyle/>
          <a:p>
            <a:r>
              <a:rPr lang="ru-RU" dirty="0" smtClean="0"/>
              <a:t>Академик </a:t>
            </a:r>
            <a:r>
              <a:rPr lang="ru-RU" dirty="0" err="1" smtClean="0"/>
              <a:t>Н.Н.Курнаков</a:t>
            </a:r>
            <a:r>
              <a:rPr lang="ru-RU" dirty="0" smtClean="0"/>
              <a:t>  и </a:t>
            </a:r>
            <a:r>
              <a:rPr lang="ru-RU" dirty="0" err="1" smtClean="0"/>
              <a:t>И.В.Мушкетов</a:t>
            </a:r>
            <a:r>
              <a:rPr lang="ru-RU" dirty="0" smtClean="0"/>
              <a:t> со своими коллегами-единомышленниками  в г. Саки 1930 г.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0193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5964"/>
            <a:ext cx="4104456" cy="243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200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Мойнакское</a:t>
            </a:r>
            <a:r>
              <a:rPr lang="ru-RU" dirty="0" smtClean="0"/>
              <a:t> и </a:t>
            </a:r>
            <a:r>
              <a:rPr lang="ru-RU" dirty="0" err="1" smtClean="0"/>
              <a:t>Сакские</a:t>
            </a:r>
            <a:r>
              <a:rPr lang="ru-RU" dirty="0" smtClean="0"/>
              <a:t>  озера (Евпатория и Саки)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AutoShape 2" descr="Картинки по запросу &quot;Сакское, Мойнакское  Крым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44824"/>
            <a:ext cx="441642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4824"/>
            <a:ext cx="4581889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61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Рисунок </a:t>
            </a:r>
            <a:r>
              <a:rPr lang="ru-RU" dirty="0" err="1" smtClean="0"/>
              <a:t>Н.С.Курнакова</a:t>
            </a:r>
            <a:r>
              <a:rPr lang="ru-RU" dirty="0" smtClean="0"/>
              <a:t> из его монографии «Крымские соляные озера»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554978" cy="443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40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Памятник </a:t>
            </a:r>
            <a:r>
              <a:rPr lang="ru-RU" dirty="0" err="1" smtClean="0"/>
              <a:t>Н.С.Курнакову</a:t>
            </a:r>
            <a:r>
              <a:rPr lang="ru-RU" dirty="0" smtClean="0"/>
              <a:t>                       в Красноперекопске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8229"/>
            <a:ext cx="5112568" cy="5503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08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Картинки по запросу фото озеро Сасык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741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Похожее изображение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5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578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Галогены: физические и химические свойства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46"/>
          <a:stretch/>
        </p:blipFill>
        <p:spPr bwMode="auto">
          <a:xfrm>
            <a:off x="762000" y="2660072"/>
            <a:ext cx="7620000" cy="3626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71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dirty="0" smtClean="0"/>
              <a:t>ЦЕЛЬ  УРОКА : ?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12704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43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ня\Desktop\00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63" y="1000125"/>
            <a:ext cx="2024062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5429250" y="2714625"/>
            <a:ext cx="3714750" cy="85725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Плавиковый шпат</a:t>
            </a: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1785918" y="4143380"/>
            <a:ext cx="6500858" cy="1571636"/>
          </a:xfrm>
          <a:prstGeom prst="flowChartPunchedTap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800" b="1" i="1" u="sng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Фтор</a:t>
            </a:r>
            <a:r>
              <a:rPr lang="ru-RU" sz="2800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от греческого </a:t>
            </a:r>
            <a:r>
              <a:rPr lang="en-US" sz="28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phthoros</a:t>
            </a:r>
            <a:r>
              <a:rPr lang="ru-RU" sz="28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800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– разрушение, гибель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43313" y="214313"/>
            <a:ext cx="1928812" cy="121443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84A311"/>
                </a:solidFill>
              </a:rPr>
              <a:t>Фтор</a:t>
            </a:r>
            <a:r>
              <a:rPr lang="ru-RU" dirty="0">
                <a:solidFill>
                  <a:srgbClr val="84A311"/>
                </a:solidFill>
              </a:rPr>
              <a:t> </a:t>
            </a:r>
          </a:p>
        </p:txBody>
      </p:sp>
      <p:pic>
        <p:nvPicPr>
          <p:cNvPr id="12294" name="Picture 2" descr="C:\Users\Аня\Desktop\Henri_Moiss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44475"/>
            <a:ext cx="1860550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357188" y="2857500"/>
            <a:ext cx="3500437" cy="7143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Анри </a:t>
            </a:r>
            <a:r>
              <a:rPr lang="ru-RU" sz="2400" b="1" dirty="0" err="1"/>
              <a:t>Муассан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559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624" y="3574156"/>
            <a:ext cx="3929063" cy="7858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Хлор входит в состав минерала 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</a:rPr>
              <a:t>галита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 (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</a:rPr>
              <a:t>NаCl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) </a:t>
            </a:r>
          </a:p>
        </p:txBody>
      </p:sp>
      <p:pic>
        <p:nvPicPr>
          <p:cNvPr id="13316" name="Picture 2" descr="C:\Users\Аня\Desktop\Schee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295679"/>
            <a:ext cx="1960562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52413" y="3625937"/>
            <a:ext cx="3786188" cy="7143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Карл Вильгельм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Шееле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000" y="214313"/>
            <a:ext cx="2357438" cy="15716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6600"/>
                </a:solidFill>
              </a:rPr>
              <a:t>Хлор</a:t>
            </a:r>
          </a:p>
        </p:txBody>
      </p:sp>
      <p:pic>
        <p:nvPicPr>
          <p:cNvPr id="12" name="Содержимое 3" descr="Cl.jp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022" y="33792"/>
            <a:ext cx="2608064" cy="2975851"/>
          </a:xfrm>
          <a:prstGeom prst="rect">
            <a:avLst/>
          </a:prstGeom>
        </p:spPr>
      </p:pic>
      <p:sp>
        <p:nvSpPr>
          <p:cNvPr id="2" name="Блок-схема: перфолента 1"/>
          <p:cNvSpPr/>
          <p:nvPr/>
        </p:nvSpPr>
        <p:spPr>
          <a:xfrm>
            <a:off x="755576" y="4797152"/>
            <a:ext cx="6429375" cy="1357312"/>
          </a:xfrm>
          <a:prstGeom prst="flowChartPunchedTape">
            <a:avLst/>
          </a:prstGeom>
          <a:solidFill>
            <a:srgbClr val="CCFF9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Хлор от греческого </a:t>
            </a:r>
            <a:r>
              <a:rPr lang="en-US" sz="2800" b="1" dirty="0" err="1">
                <a:solidFill>
                  <a:srgbClr val="C00000"/>
                </a:solidFill>
              </a:rPr>
              <a:t>chlōros</a:t>
            </a:r>
            <a:r>
              <a:rPr lang="en-US" sz="2800" b="1" dirty="0"/>
              <a:t> — </a:t>
            </a:r>
            <a:r>
              <a:rPr lang="ru-RU" sz="2800" b="1" dirty="0"/>
              <a:t>жёлто-зелёный</a:t>
            </a:r>
          </a:p>
        </p:txBody>
      </p:sp>
    </p:spTree>
    <p:extLst>
      <p:ext uri="{BB962C8B-B14F-4D97-AF65-F5344CB8AC3E}">
        <p14:creationId xmlns:p14="http://schemas.microsoft.com/office/powerpoint/2010/main" val="58962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341</Words>
  <Application>Microsoft Office PowerPoint</Application>
  <PresentationFormat>Экран (4:3)</PresentationFormat>
  <Paragraphs>76</Paragraphs>
  <Slides>25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Галогены: физические и химические свойства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Работаем самостоятельно</vt:lpstr>
      <vt:lpstr>Химические свойства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Николай Семенович Курнаков 1860-1941</vt:lpstr>
      <vt:lpstr>Презентация PowerPoint</vt:lpstr>
      <vt:lpstr>Мойнакское и Сакские  озера (Евпатория и Саки)</vt:lpstr>
      <vt:lpstr>Рисунок Н.С.Курнакова из его монографии «Крымские соляные озера»</vt:lpstr>
      <vt:lpstr>Памятник Н.С.Курнакову                       в Красноперекопске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Гульсина</dc:creator>
  <cp:lastModifiedBy>Гульсина</cp:lastModifiedBy>
  <cp:revision>8</cp:revision>
  <dcterms:created xsi:type="dcterms:W3CDTF">2020-02-23T12:23:54Z</dcterms:created>
  <dcterms:modified xsi:type="dcterms:W3CDTF">2020-02-23T14:36:21Z</dcterms:modified>
</cp:coreProperties>
</file>