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73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F7B5-72C1-481E-995B-C428F56527D4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7945-D3D5-42E3-B9CF-2697033C4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5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  <a:buClrTx/>
              <a:buFontTx/>
              <a:buNone/>
            </a:pPr>
            <a:endParaRPr lang="ru-RU" altLang="ru-RU" smtClean="0"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  <a:buClrTx/>
              <a:buFontTx/>
              <a:buNone/>
            </a:pPr>
            <a:endParaRPr lang="ru-RU" altLang="ru-RU" smtClean="0"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  <a:buClrTx/>
              <a:buFontTx/>
              <a:buNone/>
            </a:pPr>
            <a:endParaRPr lang="ru-RU" altLang="ru-RU" smtClean="0"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ts val="450"/>
              </a:spcBef>
              <a:buClrTx/>
              <a:buFontTx/>
              <a:buNone/>
            </a:pPr>
            <a:endParaRPr lang="ru-RU" altLang="ru-RU" smtClean="0">
              <a:ea typeface="Microsoft YaHei" pitchFamily="3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2%D0%BE%D0%BD%D1%8C" TargetMode="External"/><Relationship Id="rId4" Type="http://schemas.openxmlformats.org/officeDocument/2006/relationships/hyperlink" Target="http://ru.wikipedia.org/wiki/%D0%94%D1%80%D0%B5%D0%B2%D0%BD%D0%B5%D0%B3%D1%80%D0%B5%D1%87%D0%B5%D1%81%D0%BA%D0%B8%D0%B9_%D1%8F%D0%B7%D1%8B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C%D0%B0%D0%BA%D0%BA%D0%B5%D0%BD%D0%B7%D0%B8,_%D0%9A%D0%B5%D0%BD%D0%BD%D0%B5%D1%82_%D0%A0%D0%BE%D1%81%D1%81&amp;action=edit&amp;redlink=1" TargetMode="External"/><Relationship Id="rId2" Type="http://schemas.openxmlformats.org/officeDocument/2006/relationships/hyperlink" Target="http://ru.wikipedia.org/w/index.php?title=%D0%9A%D0%BE%D1%80%D1%81%D0%BE%D0%BD,_%D0%94%D1%8D%D0%B9%D0%BB_%D0%A0%D1%8D%D0%B9%D0%BC%D0%BE%D0%BD%D0%B4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1%D0%B5%D0%B3%D1%80%D0%B5,_%D0%AD%D0%BC%D0%B8%D0%BB%D0%B8%D0%BE_%D0%94%D0%B6%D0%B8%D0%BD%D0%B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82" y="332656"/>
            <a:ext cx="933828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0438" y="571500"/>
            <a:ext cx="2571750" cy="1643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</a:rPr>
              <a:t>Бром</a:t>
            </a:r>
          </a:p>
        </p:txBody>
      </p:sp>
      <p:pic>
        <p:nvPicPr>
          <p:cNvPr id="14339" name="Picture 2" descr="C:\Users\Аня\Desktop\150px-Brom_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Аня\Desktop\1255015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20939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38" y="3143250"/>
            <a:ext cx="3000375" cy="642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Антуан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Жером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Балар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4786322"/>
            <a:ext cx="7572428" cy="1285884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элемента происходит от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Древнегреческий язык"/>
              </a:rPr>
              <a:t>др.-греч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Древнегреческий язык"/>
              </a:rPr>
              <a:t>.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βρῶμος 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Вонь"/>
              </a:rPr>
              <a:t>зловоние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7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я\Desktop\Bernard_Courto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19288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" y="3214688"/>
            <a:ext cx="300037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Бернар </a:t>
            </a:r>
            <a:r>
              <a:rPr lang="ru-RU" sz="2400" dirty="0" err="1">
                <a:solidFill>
                  <a:schemeClr val="tx1"/>
                </a:solidFill>
              </a:rPr>
              <a:t>Куртуа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5357826"/>
            <a:ext cx="5643602" cy="928694"/>
          </a:xfrm>
          <a:prstGeom prst="roundRect">
            <a:avLst/>
          </a:prstGeom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йод (от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tooltip="Древнегреческий язык"/>
              </a:rPr>
              <a:t>др.-греч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tooltip="Древнегреческий язык"/>
              </a:rPr>
              <a:t>.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ἰώδης 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«фиалковый (фиолетовый)»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8" y="285750"/>
            <a:ext cx="2714625" cy="16430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</a:rPr>
              <a:t>Йод</a:t>
            </a:r>
          </a:p>
        </p:txBody>
      </p:sp>
      <p:pic>
        <p:nvPicPr>
          <p:cNvPr id="15366" name="Picture 3" descr="C:\Users\Аня\Desktop\рпкв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28625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:\Users\Аня\Desktop\Iod_krist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2619375"/>
            <a:ext cx="32496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3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38" y="285750"/>
            <a:ext cx="3286125" cy="1785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Астат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3313" y="4786313"/>
            <a:ext cx="5214937" cy="17859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71938" y="5000625"/>
            <a:ext cx="4357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Впервые астат был получен искусственно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Корсон, Дэйл Рэймонд (страница отсутствует)"/>
              </a:rPr>
              <a:t>Д.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Корсон, Дэйл Рэймонд (страница отсутствует)"/>
              </a:rPr>
              <a:t>Корсоном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Маккензи, Кеннет Росс (страница отсутствует)"/>
              </a:rPr>
              <a:t>К. Р.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Маккензи, Кеннет Росс (страница отсутствует)"/>
              </a:rPr>
              <a:t>Маккензи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Сегре, Эмилио Джино"/>
              </a:rPr>
              <a:t>Э.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Сегре, Эмилио Джино"/>
              </a:rPr>
              <a:t>Сегре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643182"/>
            <a:ext cx="6429420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</a:rPr>
              <a:t>Аста́т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</a:rPr>
              <a:t> (от </a:t>
            </a:r>
            <a:r>
              <a:rPr lang="ru-RU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hlinkClick r:id="rId6" tooltip="Древнегреческий язык"/>
              </a:rPr>
              <a:t>др.-греч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hlinkClick r:id="rId6" tooltip="Древнегреческий язык"/>
              </a:rPr>
              <a:t>.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</a:rPr>
              <a:t> </a:t>
            </a:r>
            <a:r>
              <a:rPr lang="ru-RU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</a:rPr>
              <a:t>ἄστατος 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</a:rPr>
              <a:t>— «неустойчивый»)</a:t>
            </a:r>
          </a:p>
        </p:txBody>
      </p:sp>
    </p:spTree>
    <p:extLst>
      <p:ext uri="{BB962C8B-B14F-4D97-AF65-F5344CB8AC3E}">
        <p14:creationId xmlns:p14="http://schemas.microsoft.com/office/powerpoint/2010/main" val="41347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Работаем самостоятельно</a:t>
            </a:r>
            <a:endParaRPr lang="ru-RU" sz="4400" b="1" dirty="0"/>
          </a:p>
        </p:txBody>
      </p:sp>
      <p:pic>
        <p:nvPicPr>
          <p:cNvPr id="13" name="Содержимое 12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7696" y="4641890"/>
            <a:ext cx="2736304" cy="2250212"/>
          </a:xfrm>
        </p:spPr>
      </p:pic>
      <p:sp>
        <p:nvSpPr>
          <p:cNvPr id="19" name="Текст 18"/>
          <p:cNvSpPr>
            <a:spLocks noGrp="1"/>
          </p:cNvSpPr>
          <p:nvPr>
            <p:ph type="body" idx="4294967295"/>
          </p:nvPr>
        </p:nvSpPr>
        <p:spPr>
          <a:xfrm>
            <a:off x="0" y="1435100"/>
            <a:ext cx="8532440" cy="46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Прочитайте </a:t>
            </a:r>
            <a:r>
              <a:rPr lang="ru-RU" sz="2800" dirty="0"/>
              <a:t>на стр. </a:t>
            </a:r>
            <a:r>
              <a:rPr lang="ru-RU" sz="2800" dirty="0" smtClean="0"/>
              <a:t>45  информацию </a:t>
            </a:r>
            <a:r>
              <a:rPr lang="ru-RU" sz="2800" dirty="0"/>
              <a:t>о физических свойствах галогенов и </a:t>
            </a:r>
            <a:r>
              <a:rPr lang="ru-RU" sz="2800" dirty="0" smtClean="0"/>
              <a:t>выполните задания: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1. Опишите </a:t>
            </a:r>
            <a:r>
              <a:rPr lang="ru-RU" sz="2800" dirty="0"/>
              <a:t>агрегатное состояние галогенов при обычных условиях.</a:t>
            </a:r>
          </a:p>
          <a:p>
            <a:pPr marL="0" indent="0">
              <a:buNone/>
            </a:pPr>
            <a:r>
              <a:rPr lang="ru-RU" sz="2800" dirty="0" smtClean="0"/>
              <a:t>2. Опишите </a:t>
            </a:r>
            <a:r>
              <a:rPr lang="ru-RU" sz="2800" dirty="0"/>
              <a:t>цвет и запах галогенов при обычных условиях.</a:t>
            </a:r>
          </a:p>
          <a:p>
            <a:pPr marL="0" indent="0">
              <a:buNone/>
            </a:pPr>
            <a:r>
              <a:rPr lang="ru-RU" sz="2800" dirty="0" smtClean="0"/>
              <a:t>3. Какие </a:t>
            </a:r>
            <a:r>
              <a:rPr lang="ru-RU" sz="2800" dirty="0"/>
              <a:t>прослеживаются </a:t>
            </a:r>
            <a:r>
              <a:rPr lang="ru-RU" sz="2800" dirty="0"/>
              <a:t> </a:t>
            </a:r>
            <a:r>
              <a:rPr lang="ru-RU" sz="2800" dirty="0" smtClean="0"/>
              <a:t>закономерности </a:t>
            </a:r>
            <a:r>
              <a:rPr lang="ru-RU" sz="2800" dirty="0"/>
              <a:t>в изменении </a:t>
            </a:r>
            <a:r>
              <a:rPr lang="ru-RU" sz="2800" dirty="0"/>
              <a:t> </a:t>
            </a:r>
            <a:r>
              <a:rPr lang="ru-RU" sz="2800" dirty="0" smtClean="0"/>
              <a:t>температуры </a:t>
            </a:r>
            <a:r>
              <a:rPr lang="ru-RU" sz="2800" dirty="0"/>
              <a:t>плавления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 кипения </a:t>
            </a:r>
            <a:r>
              <a:rPr lang="ru-RU" sz="2800" dirty="0"/>
              <a:t>галогенов </a:t>
            </a:r>
            <a:r>
              <a:rPr lang="ru-RU" sz="2800" dirty="0"/>
              <a:t> </a:t>
            </a:r>
            <a:r>
              <a:rPr lang="ru-RU" sz="2800" dirty="0" smtClean="0"/>
              <a:t>при </a:t>
            </a:r>
            <a:r>
              <a:rPr lang="ru-RU" sz="2800" dirty="0"/>
              <a:t>движении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 </a:t>
            </a:r>
            <a:r>
              <a:rPr lang="ru-RU" sz="2800" dirty="0"/>
              <a:t>фтора к йоду?</a:t>
            </a:r>
          </a:p>
        </p:txBody>
      </p:sp>
    </p:spTree>
    <p:extLst>
      <p:ext uri="{BB962C8B-B14F-4D97-AF65-F5344CB8AC3E}">
        <p14:creationId xmlns:p14="http://schemas.microsoft.com/office/powerpoint/2010/main" val="350397565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а) отношение галогенов к металлам.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err="1" smtClean="0"/>
              <a:t>Zn</a:t>
            </a:r>
            <a:r>
              <a:rPr lang="ru-RU" sz="4400" dirty="0" smtClean="0"/>
              <a:t> </a:t>
            </a:r>
            <a:r>
              <a:rPr lang="ru-RU" sz="4400" dirty="0"/>
              <a:t>+ F</a:t>
            </a:r>
            <a:r>
              <a:rPr lang="ru-RU" sz="4400" baseline="-25000" dirty="0"/>
              <a:t>2 </a:t>
            </a:r>
            <a:r>
              <a:rPr lang="ru-RU" sz="4400" dirty="0"/>
              <a:t>= ZnF</a:t>
            </a:r>
            <a:r>
              <a:rPr lang="ru-RU" sz="4400" baseline="-25000" dirty="0"/>
              <a:t>2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2Na </a:t>
            </a:r>
            <a:r>
              <a:rPr lang="ru-RU" sz="4400" dirty="0"/>
              <a:t>+ CI</a:t>
            </a:r>
            <a:r>
              <a:rPr lang="ru-RU" sz="4400" baseline="-25000" dirty="0"/>
              <a:t>2</a:t>
            </a:r>
            <a:r>
              <a:rPr lang="ru-RU" sz="4400" dirty="0"/>
              <a:t> = 2NaCI</a:t>
            </a:r>
          </a:p>
          <a:p>
            <a:pPr marL="0" indent="0">
              <a:buNone/>
            </a:pPr>
            <a:r>
              <a:rPr lang="ru-RU" sz="4400" dirty="0" smtClean="0"/>
              <a:t>2AI </a:t>
            </a:r>
            <a:r>
              <a:rPr lang="ru-RU" sz="4400" dirty="0"/>
              <a:t>+ 3 I</a:t>
            </a:r>
            <a:r>
              <a:rPr lang="ru-RU" sz="4400" baseline="-25000" dirty="0"/>
              <a:t>2</a:t>
            </a:r>
            <a:r>
              <a:rPr lang="ru-RU" sz="4400" dirty="0"/>
              <a:t> = 2 AI I</a:t>
            </a:r>
            <a:r>
              <a:rPr lang="ru-RU" sz="4400" baseline="-25000" dirty="0"/>
              <a:t>3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2Fe </a:t>
            </a:r>
            <a:r>
              <a:rPr lang="ru-RU" sz="4400" dirty="0"/>
              <a:t>+ 3Cl</a:t>
            </a:r>
            <a:r>
              <a:rPr lang="ru-RU" sz="4400" baseline="-25000" dirty="0"/>
              <a:t>2</a:t>
            </a:r>
            <a:r>
              <a:rPr lang="ru-RU" sz="4400" dirty="0"/>
              <a:t> = 2FeCl</a:t>
            </a:r>
            <a:r>
              <a:rPr lang="ru-RU" sz="4400" baseline="-25000" dirty="0"/>
              <a:t>3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б) отношение галогенов к водороду.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5400" dirty="0" smtClean="0"/>
              <a:t>H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 F</a:t>
            </a:r>
            <a:r>
              <a:rPr lang="ru-RU" sz="5400" baseline="-25000" dirty="0"/>
              <a:t>2</a:t>
            </a:r>
            <a:r>
              <a:rPr lang="ru-RU" sz="5400" dirty="0"/>
              <a:t> = </a:t>
            </a:r>
            <a:r>
              <a:rPr lang="ru-RU" sz="5400" dirty="0" smtClean="0"/>
              <a:t>2HF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H</a:t>
            </a:r>
            <a:r>
              <a:rPr lang="ru-RU" sz="5400" baseline="-25000" dirty="0"/>
              <a:t>2</a:t>
            </a:r>
            <a:r>
              <a:rPr lang="ru-RU" sz="5400" dirty="0"/>
              <a:t> + CI</a:t>
            </a:r>
            <a:r>
              <a:rPr lang="ru-RU" sz="5400" baseline="-25000" dirty="0"/>
              <a:t>2</a:t>
            </a:r>
            <a:r>
              <a:rPr lang="ru-RU" sz="5400" dirty="0"/>
              <a:t> = 2 HCI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H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 Br</a:t>
            </a:r>
            <a:r>
              <a:rPr lang="ru-RU" sz="5400" baseline="-25000" dirty="0"/>
              <a:t>2</a:t>
            </a:r>
            <a:r>
              <a:rPr lang="ru-RU" sz="5400" dirty="0"/>
              <a:t> = 2HBr 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H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 I</a:t>
            </a:r>
            <a:r>
              <a:rPr lang="ru-RU" sz="5400" baseline="-25000" dirty="0"/>
              <a:t>2</a:t>
            </a:r>
            <a:r>
              <a:rPr lang="ru-RU" sz="5400" dirty="0"/>
              <a:t>↔ </a:t>
            </a:r>
            <a:r>
              <a:rPr lang="ru-RU" sz="5400" dirty="0" smtClean="0"/>
              <a:t>2HI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7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в</a:t>
            </a:r>
            <a:r>
              <a:rPr lang="ru-RU" b="1" dirty="0">
                <a:solidFill>
                  <a:srgbClr val="FF0000"/>
                </a:solidFill>
              </a:rPr>
              <a:t>) отношение галогенов к сложным веществам.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5400" dirty="0" smtClean="0"/>
              <a:t>2F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+ 2Н</a:t>
            </a:r>
            <a:r>
              <a:rPr lang="ru-RU" sz="5400" baseline="-25000" dirty="0"/>
              <a:t>2</a:t>
            </a:r>
            <a:r>
              <a:rPr lang="ru-RU" sz="5400" dirty="0"/>
              <a:t>О → 4HF + О</a:t>
            </a:r>
            <a:br>
              <a:rPr lang="ru-RU" sz="5400" dirty="0"/>
            </a:br>
            <a:r>
              <a:rPr lang="ru-RU" sz="5400" dirty="0" smtClean="0"/>
              <a:t>CI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+H</a:t>
            </a:r>
            <a:r>
              <a:rPr lang="ru-RU" sz="5400" baseline="-25000" dirty="0"/>
              <a:t>2</a:t>
            </a:r>
            <a:r>
              <a:rPr lang="ru-RU" sz="5400" dirty="0"/>
              <a:t>O = 2HCI + </a:t>
            </a:r>
            <a:r>
              <a:rPr lang="ru-RU" sz="5400" dirty="0" smtClean="0"/>
              <a:t>O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CI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</a:t>
            </a:r>
            <a:r>
              <a:rPr lang="ru-RU" sz="5400" dirty="0"/>
              <a:t>+ 2KI = 2KCI + </a:t>
            </a:r>
            <a:r>
              <a:rPr lang="ru-RU" sz="5400" dirty="0" smtClean="0"/>
              <a:t>I</a:t>
            </a:r>
            <a:r>
              <a:rPr lang="ru-RU" sz="5400" baseline="-25000" dirty="0" smtClean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467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7150" y="1368425"/>
            <a:ext cx="9015413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altLang="ru-RU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ru-RU" altLang="ru-RU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участвует во многих биохимических реакциях,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- участвует в образовании костной ткани,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формировании эмали зубов,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проявляя противокариесный эффект.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603500" y="215900"/>
            <a:ext cx="45815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Биологическая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роль фтора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288"/>
            <a:ext cx="2808288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24565" r="14935" b="19670"/>
          <a:stretch>
            <a:fillRect/>
          </a:stretch>
        </p:blipFill>
        <p:spPr bwMode="auto">
          <a:xfrm>
            <a:off x="4776788" y="3787775"/>
            <a:ext cx="40068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35" t="24565" r="14935" b="196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0129" r="4976" b="15086"/>
          <a:stretch>
            <a:fillRect/>
          </a:stretch>
        </p:blipFill>
        <p:spPr bwMode="auto">
          <a:xfrm>
            <a:off x="6119813" y="5340350"/>
            <a:ext cx="2943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76" t="20129" r="4976" b="150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40324" r="15013" b="35272"/>
          <a:stretch>
            <a:fillRect/>
          </a:stretch>
        </p:blipFill>
        <p:spPr bwMode="auto">
          <a:xfrm>
            <a:off x="2952750" y="5062538"/>
            <a:ext cx="30226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013" t="40324" r="15013" b="35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2863"/>
            <a:ext cx="1814512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b="9781"/>
          <a:stretch>
            <a:fillRect/>
          </a:stretch>
        </p:blipFill>
        <p:spPr bwMode="auto">
          <a:xfrm>
            <a:off x="4763" y="0"/>
            <a:ext cx="2514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846" b="9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8F445-3834-4EFB-A934-5B633E7673EA}" type="slidenum">
              <a:rPr lang="ru-RU" altLang="ru-RU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28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603500" y="-12700"/>
            <a:ext cx="45815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Биологическая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роль хлора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95400"/>
            <a:ext cx="41036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2359025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447925"/>
            <a:ext cx="2159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-36513" y="4429125"/>
            <a:ext cx="911066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 Black" pitchFamily="32" charset="0"/>
              </a:rPr>
              <a:t>  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Макроэлемент Cl распространен в организме человека:</a:t>
            </a:r>
          </a:p>
          <a:p>
            <a:pPr algn="ctr" eaLnBrk="1" hangingPunct="1">
              <a:lnSpc>
                <a:spcPct val="95000"/>
              </a:lnSpc>
              <a:spcAft>
                <a:spcPts val="288"/>
              </a:spcAft>
              <a:buFont typeface="Arial" charset="0"/>
              <a:buChar char="-"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 играет важную роль в поддержании</a:t>
            </a:r>
          </a:p>
          <a:p>
            <a:pPr algn="ctr" eaLnBrk="1" hangingPunct="1">
              <a:lnSpc>
                <a:spcPct val="95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осмотического равновесия,</a:t>
            </a:r>
          </a:p>
          <a:p>
            <a:pPr algn="ctr" eaLnBrk="1" hangingPunct="1">
              <a:lnSpc>
                <a:spcPct val="95000"/>
              </a:lnSpc>
              <a:buFont typeface="Arial" charset="0"/>
              <a:buChar char="-"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 присутствует в желудочном соке в виде </a:t>
            </a:r>
          </a:p>
          <a:p>
            <a:pPr algn="ctr"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соляной кислоты. Концентрация HCl в ж. с. = 0,4-0,5%.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0AC83-4715-4029-A147-EFCC0BE04A7B}" type="slidenum">
              <a:rPr lang="ru-RU" altLang="ru-RU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684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0" y="0"/>
            <a:ext cx="3016250" cy="2871788"/>
            <a:chOff x="0" y="0"/>
            <a:chExt cx="1900" cy="1809"/>
          </a:xfrm>
        </p:grpSpPr>
        <p:pic>
          <p:nvPicPr>
            <p:cNvPr id="266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00" cy="1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8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900" cy="1809"/>
            </a:xfrm>
            <a:custGeom>
              <a:avLst/>
              <a:gdLst>
                <a:gd name="T0" fmla="*/ 188899025 w 21600"/>
                <a:gd name="T1" fmla="*/ 0 h 21600"/>
                <a:gd name="T2" fmla="*/ 188899025 w 21600"/>
                <a:gd name="T3" fmla="*/ 179851755 h 21600"/>
                <a:gd name="T4" fmla="*/ 188899025 w 21600"/>
                <a:gd name="T5" fmla="*/ 179851755 h 21600"/>
                <a:gd name="T6" fmla="*/ 0 w 21600"/>
                <a:gd name="T7" fmla="*/ 1798517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168650" y="1963738"/>
            <a:ext cx="57769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Применение брома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340100" y="287338"/>
            <a:ext cx="548957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Br — рассеянный элемент.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Основной поставщик брома  -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море.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508500"/>
            <a:ext cx="20447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963863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232025" y="3143250"/>
            <a:ext cx="1871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Краситель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броминдиго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0" y="6035675"/>
            <a:ext cx="2451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Прибор ночного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 видения</a:t>
            </a:r>
          </a:p>
        </p:txBody>
      </p:sp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024188"/>
            <a:ext cx="439102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5184775"/>
            <a:ext cx="13636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434013" y="6096000"/>
            <a:ext cx="30622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Иодобромная ванна</a:t>
            </a:r>
          </a:p>
        </p:txBody>
      </p:sp>
      <p:sp>
        <p:nvSpPr>
          <p:cNvPr id="2663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2448EF8E-AC19-4325-AD0E-43FBA67EE007}" type="slidenum">
              <a:rPr lang="ru-RU" altLang="ru-RU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4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961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965450" y="144463"/>
            <a:ext cx="4581525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Биологическая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4000">
                <a:solidFill>
                  <a:srgbClr val="804C19"/>
                </a:solidFill>
                <a:latin typeface="Arial Black" pitchFamily="32" charset="0"/>
              </a:rPr>
              <a:t>роль йода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381125"/>
            <a:ext cx="234156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113"/>
            <a:ext cx="271621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535488"/>
            <a:ext cx="271938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30208" r="10077" b="35298"/>
          <a:stretch>
            <a:fillRect/>
          </a:stretch>
        </p:blipFill>
        <p:spPr bwMode="auto">
          <a:xfrm>
            <a:off x="6372225" y="5715000"/>
            <a:ext cx="25558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13" t="30208" r="10077" b="352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03188" y="2154238"/>
            <a:ext cx="65849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входит в состав важнейшего гормона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 щитовидной железы - тироксина,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- оказывает успокаивающее действие,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- ведет к повышению умственной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 деятельности.</a:t>
            </a: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455988"/>
            <a:ext cx="18732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475163"/>
            <a:ext cx="192246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538321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eaLnBrk="1" hangingPunct="1"/>
            <a:fld id="{45ED7D69-E0E3-4422-85CC-E66A6ADED759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0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Николай Семенович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Курнаков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1860-1941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/>
          <a:stretch/>
        </p:blipFill>
        <p:spPr>
          <a:xfrm>
            <a:off x="1835696" y="1510143"/>
            <a:ext cx="4649713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50" y="3264155"/>
            <a:ext cx="4040188" cy="3951288"/>
          </a:xfrm>
        </p:spPr>
        <p:txBody>
          <a:bodyPr/>
          <a:lstStyle/>
          <a:p>
            <a:r>
              <a:rPr lang="ru-RU" dirty="0"/>
              <a:t>Профессор Санкт-Петербургского университета, геолог и геохимик И.В. Мушкетов провел фундаментальные исследования </a:t>
            </a:r>
            <a:r>
              <a:rPr lang="ru-RU" dirty="0" err="1"/>
              <a:t>Сакского</a:t>
            </a:r>
            <a:r>
              <a:rPr lang="ru-RU" dirty="0"/>
              <a:t> озера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3068960"/>
            <a:ext cx="4041775" cy="3951288"/>
          </a:xfrm>
        </p:spPr>
        <p:txBody>
          <a:bodyPr/>
          <a:lstStyle/>
          <a:p>
            <a:r>
              <a:rPr lang="ru-RU" dirty="0" smtClean="0"/>
              <a:t>Академик </a:t>
            </a:r>
            <a:r>
              <a:rPr lang="ru-RU" dirty="0" err="1" smtClean="0"/>
              <a:t>Н.Н.Курнаков</a:t>
            </a:r>
            <a:r>
              <a:rPr lang="ru-RU" dirty="0" smtClean="0"/>
              <a:t>  и </a:t>
            </a:r>
            <a:r>
              <a:rPr lang="ru-RU" dirty="0" err="1" smtClean="0"/>
              <a:t>И.В.Мушкетов</a:t>
            </a:r>
            <a:r>
              <a:rPr lang="ru-RU" dirty="0" smtClean="0"/>
              <a:t> со своими коллегами-единомышленниками  в г. Саки 1930 г.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19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964"/>
            <a:ext cx="4104456" cy="24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Мойнакское</a:t>
            </a:r>
            <a:r>
              <a:rPr lang="ru-RU" dirty="0" smtClean="0"/>
              <a:t> и </a:t>
            </a:r>
            <a:r>
              <a:rPr lang="ru-RU" dirty="0" err="1" smtClean="0"/>
              <a:t>Сакские</a:t>
            </a:r>
            <a:r>
              <a:rPr lang="ru-RU" dirty="0" smtClean="0"/>
              <a:t>  озера (Евпатория и Саки)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AutoShape 2" descr="Картинки по запросу &quot;Сакское, Мойнакское  Кры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44164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8188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Рисунок </a:t>
            </a:r>
            <a:r>
              <a:rPr lang="ru-RU" dirty="0" err="1" smtClean="0"/>
              <a:t>Н.С.Курнакова</a:t>
            </a:r>
            <a:r>
              <a:rPr lang="ru-RU" dirty="0" smtClean="0"/>
              <a:t> из его монографии «Крымские соляные озера»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54978" cy="44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Н.С.Курнакову</a:t>
            </a:r>
            <a:r>
              <a:rPr lang="ru-RU" dirty="0" smtClean="0"/>
              <a:t>                       в Красноперекопске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8229"/>
            <a:ext cx="5112568" cy="550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и по запросу фото озеро Сасы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4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Галогены: физические и химические свойства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/>
          <a:stretch/>
        </p:blipFill>
        <p:spPr bwMode="auto">
          <a:xfrm>
            <a:off x="762000" y="2660072"/>
            <a:ext cx="7620000" cy="36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ЦЕЛЬ  УРОКА : 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27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я\Desktop\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000125"/>
            <a:ext cx="202406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429250" y="2714625"/>
            <a:ext cx="3714750" cy="8572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Плавиковый шпат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785918" y="4143380"/>
            <a:ext cx="6500858" cy="1571636"/>
          </a:xfrm>
          <a:prstGeom prst="flowChartPunchedTap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i="1" u="sng" dirty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Фтор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от греческого </a:t>
            </a:r>
            <a:r>
              <a:rPr lang="en-US" sz="2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phthoros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– разрушение, гибель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13" y="214313"/>
            <a:ext cx="1928812" cy="12144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84A311"/>
                </a:solidFill>
              </a:rPr>
              <a:t>Фтор</a:t>
            </a:r>
            <a:r>
              <a:rPr lang="ru-RU" dirty="0">
                <a:solidFill>
                  <a:srgbClr val="84A311"/>
                </a:solidFill>
              </a:rPr>
              <a:t> </a:t>
            </a:r>
          </a:p>
        </p:txBody>
      </p:sp>
      <p:pic>
        <p:nvPicPr>
          <p:cNvPr id="12294" name="Picture 2" descr="C:\Users\Аня\Desktop\Henri_Moiss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244475"/>
            <a:ext cx="18605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57188" y="2857500"/>
            <a:ext cx="3500437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Анри </a:t>
            </a:r>
            <a:r>
              <a:rPr lang="ru-RU" sz="2400" b="1" dirty="0" err="1"/>
              <a:t>Муассан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5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4" y="3574156"/>
            <a:ext cx="3929063" cy="785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Хлор входит в состав минерала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галита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NаCl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3316" name="Picture 2" descr="C:\Users\Аня\Desktop\Sche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95679"/>
            <a:ext cx="19605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413" y="3625937"/>
            <a:ext cx="3786188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Карл Вильгельм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Шееле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0" y="214313"/>
            <a:ext cx="2357438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</a:rPr>
              <a:t>Хлор</a:t>
            </a:r>
          </a:p>
        </p:txBody>
      </p:sp>
      <p:pic>
        <p:nvPicPr>
          <p:cNvPr id="12" name="Содержимое 3" descr="Cl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22" y="33792"/>
            <a:ext cx="2608064" cy="2975851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755576" y="4797152"/>
            <a:ext cx="6429375" cy="1357312"/>
          </a:xfrm>
          <a:prstGeom prst="flowChartPunchedTape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Хлор от греческого </a:t>
            </a:r>
            <a:r>
              <a:rPr lang="en-US" sz="2800" b="1" dirty="0" err="1">
                <a:solidFill>
                  <a:srgbClr val="C00000"/>
                </a:solidFill>
              </a:rPr>
              <a:t>chlōros</a:t>
            </a:r>
            <a:r>
              <a:rPr lang="en-US" sz="2800" b="1" dirty="0"/>
              <a:t> — </a:t>
            </a:r>
            <a:r>
              <a:rPr lang="ru-RU" sz="2800" b="1" dirty="0"/>
              <a:t>жёлто-зелёный</a:t>
            </a:r>
          </a:p>
        </p:txBody>
      </p:sp>
    </p:spTree>
    <p:extLst>
      <p:ext uri="{BB962C8B-B14F-4D97-AF65-F5344CB8AC3E}">
        <p14:creationId xmlns:p14="http://schemas.microsoft.com/office/powerpoint/2010/main" val="5896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341</Words>
  <Application>Microsoft Office PowerPoint</Application>
  <PresentationFormat>Экран (4:3)</PresentationFormat>
  <Paragraphs>76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Галогены: физические и химические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Работаем самостоятельно</vt:lpstr>
      <vt:lpstr>Химические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Николай Семенович Курнаков 1860-1941</vt:lpstr>
      <vt:lpstr>Презентация PowerPoint</vt:lpstr>
      <vt:lpstr>Мойнакское и Сакские  озера (Евпатория и Саки)</vt:lpstr>
      <vt:lpstr>Рисунок Н.С.Курнакова из его монографии «Крымские соляные озера»</vt:lpstr>
      <vt:lpstr>Памятник Н.С.Курнакову                       в Красноперекопске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Гульсина</dc:creator>
  <cp:lastModifiedBy>Гульсина</cp:lastModifiedBy>
  <cp:revision>8</cp:revision>
  <dcterms:created xsi:type="dcterms:W3CDTF">2020-02-23T12:23:54Z</dcterms:created>
  <dcterms:modified xsi:type="dcterms:W3CDTF">2020-02-23T14:36:21Z</dcterms:modified>
</cp:coreProperties>
</file>