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3" r:id="rId4"/>
    <p:sldId id="285" r:id="rId5"/>
    <p:sldId id="272" r:id="rId6"/>
    <p:sldId id="271" r:id="rId7"/>
    <p:sldId id="274" r:id="rId8"/>
    <p:sldId id="276" r:id="rId9"/>
    <p:sldId id="278" r:id="rId10"/>
    <p:sldId id="286" r:id="rId11"/>
    <p:sldId id="288" r:id="rId12"/>
    <p:sldId id="290" r:id="rId13"/>
    <p:sldId id="292" r:id="rId14"/>
    <p:sldId id="257" r:id="rId15"/>
    <p:sldId id="258" r:id="rId16"/>
    <p:sldId id="259" r:id="rId17"/>
    <p:sldId id="260" r:id="rId18"/>
    <p:sldId id="261" r:id="rId19"/>
    <p:sldId id="268" r:id="rId20"/>
    <p:sldId id="262" r:id="rId21"/>
    <p:sldId id="263" r:id="rId22"/>
    <p:sldId id="264" r:id="rId23"/>
    <p:sldId id="265" r:id="rId24"/>
    <p:sldId id="266" r:id="rId25"/>
    <p:sldId id="267" r:id="rId26"/>
    <p:sldId id="294" r:id="rId27"/>
    <p:sldId id="296" r:id="rId28"/>
    <p:sldId id="298" r:id="rId29"/>
    <p:sldId id="300" r:id="rId30"/>
    <p:sldId id="302" r:id="rId31"/>
    <p:sldId id="304" r:id="rId32"/>
    <p:sldId id="306" r:id="rId33"/>
    <p:sldId id="308" r:id="rId34"/>
    <p:sldId id="310" r:id="rId35"/>
    <p:sldId id="312" r:id="rId36"/>
    <p:sldId id="314" r:id="rId37"/>
    <p:sldId id="316" r:id="rId38"/>
    <p:sldId id="318" r:id="rId39"/>
    <p:sldId id="320" r:id="rId40"/>
    <p:sldId id="322" r:id="rId41"/>
    <p:sldId id="324" r:id="rId42"/>
    <p:sldId id="326" r:id="rId43"/>
    <p:sldId id="394" r:id="rId44"/>
    <p:sldId id="393" r:id="rId45"/>
    <p:sldId id="328" r:id="rId46"/>
    <p:sldId id="330" r:id="rId47"/>
    <p:sldId id="332" r:id="rId48"/>
    <p:sldId id="334" r:id="rId49"/>
    <p:sldId id="336" r:id="rId50"/>
    <p:sldId id="352" r:id="rId51"/>
    <p:sldId id="354" r:id="rId52"/>
    <p:sldId id="356" r:id="rId53"/>
    <p:sldId id="358" r:id="rId54"/>
    <p:sldId id="361" r:id="rId55"/>
    <p:sldId id="362" r:id="rId56"/>
    <p:sldId id="364" r:id="rId57"/>
    <p:sldId id="366" r:id="rId58"/>
    <p:sldId id="338" r:id="rId59"/>
    <p:sldId id="340" r:id="rId60"/>
    <p:sldId id="342" r:id="rId61"/>
    <p:sldId id="344" r:id="rId62"/>
    <p:sldId id="34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386" r:id="rId83"/>
    <p:sldId id="387" r:id="rId84"/>
    <p:sldId id="388" r:id="rId85"/>
    <p:sldId id="389" r:id="rId86"/>
    <p:sldId id="390" r:id="rId87"/>
    <p:sldId id="391" r:id="rId88"/>
    <p:sldId id="348" r:id="rId89"/>
    <p:sldId id="350" r:id="rId9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21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pieChart>
        <c:varyColors val="1"/>
        <c:ser>
          <c:idx val="0"/>
          <c:order val="0"/>
          <c:tx>
            <c:strRef>
              <c:f>Лист1!$B$1</c:f>
              <c:strCache>
                <c:ptCount val="1"/>
                <c:pt idx="0">
                  <c:v>Столбец1</c:v>
                </c:pt>
              </c:strCache>
            </c:strRef>
          </c:tx>
          <c:spPr>
            <a:ln>
              <a:noFill/>
            </a:ln>
          </c:spPr>
          <c:explosion val="25"/>
          <c:dPt>
            <c:idx val="0"/>
            <c:bubble3D val="0"/>
            <c:explosion val="0"/>
            <c:spPr>
              <a:solidFill>
                <a:srgbClr val="1F3CD1"/>
              </a:solidFill>
              <a:ln>
                <a:noFill/>
              </a:ln>
            </c:spPr>
          </c:dPt>
          <c:dPt>
            <c:idx val="1"/>
            <c:bubble3D val="0"/>
            <c:explosion val="5"/>
            <c:spPr>
              <a:solidFill>
                <a:srgbClr val="5A328D"/>
              </a:solidFill>
              <a:ln>
                <a:noFill/>
              </a:ln>
            </c:spPr>
          </c:dPt>
          <c:dLbls>
            <c:dLbl>
              <c:idx val="0"/>
              <c:layout>
                <c:manualLayout>
                  <c:x val="-0.22209112181979801"/>
                  <c:y val="6.1268700787401584E-2"/>
                </c:manualLayout>
              </c:layout>
              <c:tx>
                <c:rich>
                  <a:bodyPr/>
                  <a:lstStyle/>
                  <a:p>
                    <a:r>
                      <a:rPr lang="ru-RU" sz="1600" dirty="0" smtClean="0">
                        <a:solidFill>
                          <a:schemeClr val="bg1"/>
                        </a:solidFill>
                        <a:latin typeface="Arial Black" pitchFamily="34" charset="0"/>
                        <a:cs typeface="Arial" pitchFamily="34" charset="0"/>
                      </a:rPr>
                      <a:t>ЧАСТЬ 2</a:t>
                    </a:r>
                    <a:r>
                      <a:rPr lang="ru-RU" sz="1600" baseline="0" dirty="0" smtClean="0">
                        <a:solidFill>
                          <a:schemeClr val="bg1"/>
                        </a:solidFill>
                        <a:latin typeface="Arial Black" pitchFamily="34" charset="0"/>
                        <a:cs typeface="Arial" pitchFamily="34" charset="0"/>
                      </a:rPr>
                      <a:t> </a:t>
                    </a:r>
                    <a:r>
                      <a:rPr lang="ru-RU" sz="1600" dirty="0" smtClean="0">
                        <a:solidFill>
                          <a:schemeClr val="bg1"/>
                        </a:solidFill>
                        <a:latin typeface="Arial Black" pitchFamily="34" charset="0"/>
                        <a:cs typeface="Arial" pitchFamily="34" charset="0"/>
                      </a:rPr>
                      <a:t>43,50</a:t>
                    </a:r>
                    <a:r>
                      <a:rPr lang="ru-RU" sz="1600" dirty="0">
                        <a:solidFill>
                          <a:schemeClr val="bg1"/>
                        </a:solidFill>
                        <a:latin typeface="Arial Black" pitchFamily="34" charset="0"/>
                        <a:cs typeface="Arial" pitchFamily="34" charset="0"/>
                      </a:rPr>
                      <a:t>%</a:t>
                    </a:r>
                  </a:p>
                </c:rich>
              </c:tx>
              <c:showLegendKey val="0"/>
              <c:showVal val="1"/>
              <c:showCatName val="1"/>
              <c:showSerName val="0"/>
              <c:showPercent val="0"/>
              <c:showBubbleSize val="0"/>
              <c:extLst>
                <c:ext xmlns:c15="http://schemas.microsoft.com/office/drawing/2012/chart" uri="{CE6537A1-D6FC-4f65-9D91-7224C49458BB}"/>
              </c:extLst>
            </c:dLbl>
            <c:dLbl>
              <c:idx val="1"/>
              <c:layout>
                <c:manualLayout>
                  <c:x val="0.22898028691256569"/>
                  <c:y val="-3.4896407480315077E-2"/>
                </c:manualLayout>
              </c:layout>
              <c:tx>
                <c:rich>
                  <a:bodyPr/>
                  <a:lstStyle/>
                  <a:p>
                    <a:r>
                      <a:rPr lang="ru-RU" sz="1600" dirty="0" smtClean="0">
                        <a:solidFill>
                          <a:schemeClr val="bg1"/>
                        </a:solidFill>
                        <a:latin typeface="Arial Black" pitchFamily="34" charset="0"/>
                      </a:rPr>
                      <a:t>ЧАСТЬ</a:t>
                    </a:r>
                    <a:r>
                      <a:rPr lang="ru-RU" sz="1600" baseline="0" dirty="0" smtClean="0">
                        <a:solidFill>
                          <a:schemeClr val="bg1"/>
                        </a:solidFill>
                        <a:latin typeface="Arial Black" pitchFamily="34" charset="0"/>
                      </a:rPr>
                      <a:t> 1</a:t>
                    </a:r>
                    <a:r>
                      <a:rPr lang="ru-RU" sz="1600" dirty="0" smtClean="0">
                        <a:solidFill>
                          <a:schemeClr val="bg1"/>
                        </a:solidFill>
                        <a:latin typeface="Arial Black" pitchFamily="34" charset="0"/>
                      </a:rPr>
                      <a:t> 56,50</a:t>
                    </a:r>
                    <a:r>
                      <a:rPr lang="ru-RU" sz="1600" dirty="0">
                        <a:solidFill>
                          <a:schemeClr val="bg1"/>
                        </a:solidFill>
                        <a:latin typeface="Arial Black" pitchFamily="34" charset="0"/>
                      </a:rPr>
                      <a:t>%</a:t>
                    </a:r>
                  </a:p>
                </c:rich>
              </c:tx>
              <c:showLegendKey val="0"/>
              <c:showVal val="1"/>
              <c:showCatName val="1"/>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Лист1!$A$2:$A$5</c:f>
              <c:strCache>
                <c:ptCount val="2"/>
                <c:pt idx="0">
                  <c:v>Кв. 1</c:v>
                </c:pt>
                <c:pt idx="1">
                  <c:v>Кв. 2</c:v>
                </c:pt>
              </c:strCache>
            </c:strRef>
          </c:cat>
          <c:val>
            <c:numRef>
              <c:f>Лист1!$B$2:$B$5</c:f>
              <c:numCache>
                <c:formatCode>0.00%</c:formatCode>
                <c:ptCount val="4"/>
                <c:pt idx="0">
                  <c:v>0.43500000000000066</c:v>
                </c:pt>
                <c:pt idx="1">
                  <c:v>0.56499999999999995</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spPr>
    <a:noFill/>
    <a:ln>
      <a:noFill/>
    </a:ln>
  </c:spPr>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FEB971C-463E-4F77-81A9-CC73089B8A34}" type="datetimeFigureOut">
              <a:rPr lang="ru-RU" smtClean="0"/>
              <a:pPr/>
              <a:t>17.05.2021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C44C41-C6BA-4E9D-9CF7-763A4EAB55A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EB971C-463E-4F77-81A9-CC73089B8A34}" type="datetimeFigureOut">
              <a:rPr lang="ru-RU" smtClean="0"/>
              <a:pPr/>
              <a:t>17.05.2021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C44C41-C6BA-4E9D-9CF7-763A4EAB55A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EB971C-463E-4F77-81A9-CC73089B8A34}" type="datetimeFigureOut">
              <a:rPr lang="ru-RU" smtClean="0"/>
              <a:pPr/>
              <a:t>17.05.2021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C44C41-C6BA-4E9D-9CF7-763A4EAB55A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EB971C-463E-4F77-81A9-CC73089B8A34}" type="datetimeFigureOut">
              <a:rPr lang="ru-RU" smtClean="0"/>
              <a:pPr/>
              <a:t>17.05.2021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C44C41-C6BA-4E9D-9CF7-763A4EAB55A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FEB971C-463E-4F77-81A9-CC73089B8A34}" type="datetimeFigureOut">
              <a:rPr lang="ru-RU" smtClean="0"/>
              <a:pPr/>
              <a:t>17.05.2021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C44C41-C6BA-4E9D-9CF7-763A4EAB55A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FEB971C-463E-4F77-81A9-CC73089B8A34}" type="datetimeFigureOut">
              <a:rPr lang="ru-RU" smtClean="0"/>
              <a:pPr/>
              <a:t>17.05.2021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C44C41-C6BA-4E9D-9CF7-763A4EAB55A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FEB971C-463E-4F77-81A9-CC73089B8A34}" type="datetimeFigureOut">
              <a:rPr lang="ru-RU" smtClean="0"/>
              <a:pPr/>
              <a:t>17.05.2021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C44C41-C6BA-4E9D-9CF7-763A4EAB55A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FEB971C-463E-4F77-81A9-CC73089B8A34}" type="datetimeFigureOut">
              <a:rPr lang="ru-RU" smtClean="0"/>
              <a:pPr/>
              <a:t>17.05.2021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C44C41-C6BA-4E9D-9CF7-763A4EAB55A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EB971C-463E-4F77-81A9-CC73089B8A34}" type="datetimeFigureOut">
              <a:rPr lang="ru-RU" smtClean="0"/>
              <a:pPr/>
              <a:t>17.05.2021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C44C41-C6BA-4E9D-9CF7-763A4EAB55A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FEB971C-463E-4F77-81A9-CC73089B8A34}" type="datetimeFigureOut">
              <a:rPr lang="ru-RU" smtClean="0"/>
              <a:pPr/>
              <a:t>17.05.2021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C44C41-C6BA-4E9D-9CF7-763A4EAB55A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FEB971C-463E-4F77-81A9-CC73089B8A34}" type="datetimeFigureOut">
              <a:rPr lang="ru-RU" smtClean="0"/>
              <a:pPr/>
              <a:t>17.05.2021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C44C41-C6BA-4E9D-9CF7-763A4EAB55A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B971C-463E-4F77-81A9-CC73089B8A34}" type="datetimeFigureOut">
              <a:rPr lang="ru-RU" smtClean="0"/>
              <a:pPr/>
              <a:t>17.05.2021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44C41-C6BA-4E9D-9CF7-763A4EAB55A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presentation-history.ru/" TargetMode="External"/><Relationship Id="rId2" Type="http://schemas.openxmlformats.org/officeDocument/2006/relationships/hyperlink" Target="http://presentation-history.ru/fipi.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071678"/>
            <a:ext cx="8229600" cy="1143000"/>
          </a:xfrm>
        </p:spPr>
        <p:txBody>
          <a:bodyPr>
            <a:normAutofit fontScale="90000"/>
          </a:bodyPr>
          <a:lstStyle/>
          <a:p>
            <a:r>
              <a:rPr lang="ru-RU" b="1" dirty="0" smtClean="0"/>
              <a:t>РАБОТА С ТЕКСТОМ ЗАДАНИЯ 21-24. ЕГЭ ПО ОБЩЕСТВОЗНАНИЮ</a:t>
            </a:r>
            <a:endParaRPr lang="ru-R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Задания 21-24</a:t>
            </a:r>
            <a:endParaRPr lang="ru-RU" dirty="0"/>
          </a:p>
        </p:txBody>
      </p:sp>
      <p:sp>
        <p:nvSpPr>
          <p:cNvPr id="3" name="Объект 2"/>
          <p:cNvSpPr>
            <a:spLocks noGrp="1"/>
          </p:cNvSpPr>
          <p:nvPr>
            <p:ph idx="1"/>
          </p:nvPr>
        </p:nvSpPr>
        <p:spPr/>
        <p:txBody>
          <a:bodyPr>
            <a:normAutofit fontScale="70000" lnSpcReduction="20000"/>
          </a:bodyPr>
          <a:lstStyle/>
          <a:p>
            <a:pPr marL="64008" indent="0" algn="just">
              <a:buNone/>
            </a:pPr>
            <a:r>
              <a:rPr lang="ru-RU" b="1" dirty="0">
                <a:latin typeface="TimesNewRoman"/>
              </a:rPr>
              <a:t>Задания 21–24 объединены в составное задание с фрагментом </a:t>
            </a:r>
            <a:r>
              <a:rPr lang="ru-RU" b="1" dirty="0" smtClean="0">
                <a:latin typeface="TimesNewRoman"/>
              </a:rPr>
              <a:t>научно-популярного </a:t>
            </a:r>
            <a:r>
              <a:rPr lang="ru-RU" b="1" dirty="0">
                <a:latin typeface="TimesNewRoman"/>
              </a:rPr>
              <a:t>текста. Задания 21 и 22 направлены преимущественно </a:t>
            </a:r>
            <a:r>
              <a:rPr lang="ru-RU" b="1" dirty="0" smtClean="0">
                <a:latin typeface="TimesNewRoman"/>
              </a:rPr>
              <a:t>на выявление </a:t>
            </a:r>
            <a:r>
              <a:rPr lang="ru-RU" b="1" dirty="0">
                <a:latin typeface="TimesNewRoman"/>
              </a:rPr>
              <a:t>умения находить, осознанно воспринимать и </a:t>
            </a:r>
            <a:r>
              <a:rPr lang="ru-RU" b="1" dirty="0" smtClean="0">
                <a:latin typeface="TimesNewRoman"/>
              </a:rPr>
              <a:t>точно воспроизводить </a:t>
            </a:r>
            <a:r>
              <a:rPr lang="ru-RU" b="1" dirty="0">
                <a:latin typeface="TimesNewRoman"/>
              </a:rPr>
              <a:t>информацию, содержащуюся в тексте в явном виде (</a:t>
            </a:r>
            <a:r>
              <a:rPr lang="ru-RU" b="1" dirty="0" smtClean="0">
                <a:latin typeface="TimesNewRoman"/>
              </a:rPr>
              <a:t>задание 21</a:t>
            </a:r>
            <a:r>
              <a:rPr lang="ru-RU" b="1" dirty="0">
                <a:latin typeface="TimesNewRoman"/>
              </a:rPr>
              <a:t>), а также применять ее в заданном контексте (задание 22). </a:t>
            </a:r>
            <a:endParaRPr lang="ru-RU" b="1" dirty="0" smtClean="0">
              <a:latin typeface="TimesNewRoman"/>
            </a:endParaRPr>
          </a:p>
          <a:p>
            <a:pPr marL="64008" indent="0" algn="just">
              <a:buNone/>
            </a:pPr>
            <a:r>
              <a:rPr lang="ru-RU" b="1" dirty="0" smtClean="0">
                <a:latin typeface="TimesNewRoman"/>
              </a:rPr>
              <a:t>Задание 23 нацелено </a:t>
            </a:r>
            <a:r>
              <a:rPr lang="ru-RU" b="1" dirty="0">
                <a:latin typeface="TimesNewRoman"/>
              </a:rPr>
              <a:t>на характеристику (или объяснение, или </a:t>
            </a:r>
            <a:r>
              <a:rPr lang="ru-RU" b="1" dirty="0" smtClean="0">
                <a:latin typeface="TimesNewRoman"/>
              </a:rPr>
              <a:t> конкретизацию</a:t>
            </a:r>
            <a:r>
              <a:rPr lang="ru-RU" b="1" dirty="0">
                <a:latin typeface="TimesNewRoman"/>
              </a:rPr>
              <a:t>) </a:t>
            </a:r>
            <a:r>
              <a:rPr lang="ru-RU" b="1" dirty="0" smtClean="0">
                <a:latin typeface="TimesNewRoman"/>
              </a:rPr>
              <a:t>текста или </a:t>
            </a:r>
            <a:r>
              <a:rPr lang="ru-RU" b="1" dirty="0">
                <a:latin typeface="TimesNewRoman"/>
              </a:rPr>
              <a:t>его отдельных положений на основе изученного курса, с опорой </a:t>
            </a:r>
            <a:r>
              <a:rPr lang="ru-RU" b="1" dirty="0" smtClean="0">
                <a:latin typeface="TimesNewRoman"/>
              </a:rPr>
              <a:t>на контекстные </a:t>
            </a:r>
            <a:r>
              <a:rPr lang="ru-RU" b="1" dirty="0">
                <a:latin typeface="TimesNewRoman"/>
              </a:rPr>
              <a:t>обществоведческие знания. </a:t>
            </a:r>
            <a:endParaRPr lang="ru-RU" b="1" dirty="0" smtClean="0">
              <a:latin typeface="TimesNewRoman"/>
            </a:endParaRPr>
          </a:p>
          <a:p>
            <a:pPr marL="64008" indent="0" algn="just">
              <a:buNone/>
            </a:pPr>
            <a:r>
              <a:rPr lang="ru-RU" b="1" dirty="0" smtClean="0">
                <a:latin typeface="TimesNewRoman"/>
              </a:rPr>
              <a:t>Задание </a:t>
            </a:r>
            <a:r>
              <a:rPr lang="ru-RU" b="1" dirty="0">
                <a:latin typeface="TimesNewRoman"/>
              </a:rPr>
              <a:t>24 </a:t>
            </a:r>
            <a:r>
              <a:rPr lang="ru-RU" b="1" dirty="0" smtClean="0">
                <a:latin typeface="TimesNewRoman"/>
              </a:rPr>
              <a:t>предполагает использование </a:t>
            </a:r>
            <a:r>
              <a:rPr lang="ru-RU" b="1" dirty="0">
                <a:latin typeface="TimesNewRoman"/>
              </a:rPr>
              <a:t>информации текста в другой познавательной </a:t>
            </a:r>
            <a:r>
              <a:rPr lang="ru-RU" b="1" dirty="0" smtClean="0">
                <a:latin typeface="TimesNewRoman"/>
              </a:rPr>
              <a:t>ситуации, самостоятельное </a:t>
            </a:r>
            <a:r>
              <a:rPr lang="ru-RU" b="1" dirty="0">
                <a:latin typeface="TimesNewRoman"/>
              </a:rPr>
              <a:t>формулирование и аргументацию </a:t>
            </a:r>
            <a:r>
              <a:rPr lang="ru-RU" b="1" dirty="0" smtClean="0">
                <a:latin typeface="TimesNewRoman"/>
              </a:rPr>
              <a:t>оценочных, прогностических </a:t>
            </a:r>
            <a:r>
              <a:rPr lang="ru-RU" b="1" dirty="0">
                <a:latin typeface="TimesNewRoman"/>
              </a:rPr>
              <a:t>и иных суждений, связанных с проблематикой текста.</a:t>
            </a:r>
            <a:endParaRPr lang="ru-RU" b="1" dirty="0"/>
          </a:p>
        </p:txBody>
      </p:sp>
    </p:spTree>
    <p:extLst>
      <p:ext uri="{BB962C8B-B14F-4D97-AF65-F5344CB8AC3E}">
        <p14:creationId xmlns:p14="http://schemas.microsoft.com/office/powerpoint/2010/main" val="1279746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Как выполнять задания 21-24</a:t>
            </a:r>
            <a:endParaRPr lang="ru-RU" dirty="0"/>
          </a:p>
        </p:txBody>
      </p:sp>
      <p:sp>
        <p:nvSpPr>
          <p:cNvPr id="3" name="Объект 2"/>
          <p:cNvSpPr>
            <a:spLocks noGrp="1"/>
          </p:cNvSpPr>
          <p:nvPr>
            <p:ph idx="1"/>
          </p:nvPr>
        </p:nvSpPr>
        <p:spPr>
          <a:xfrm>
            <a:off x="457200" y="1628800"/>
            <a:ext cx="8229600" cy="4826008"/>
          </a:xfrm>
        </p:spPr>
        <p:txBody>
          <a:bodyPr>
            <a:normAutofit/>
          </a:bodyPr>
          <a:lstStyle/>
          <a:p>
            <a:pPr marL="578358" indent="-514350" algn="just">
              <a:buAutoNum type="arabicPeriod"/>
            </a:pPr>
            <a:r>
              <a:rPr lang="ru-RU" b="1" dirty="0" smtClean="0"/>
              <a:t>Внимательно прочитать текст (некоторые ответы могут быть прямо в тексте).</a:t>
            </a:r>
          </a:p>
          <a:p>
            <a:pPr marL="578358" indent="-514350" algn="just">
              <a:buAutoNum type="arabicPeriod"/>
            </a:pPr>
            <a:r>
              <a:rPr lang="ru-RU" b="1" dirty="0" smtClean="0"/>
              <a:t>Выделить главную идею текста.</a:t>
            </a:r>
          </a:p>
          <a:p>
            <a:pPr marL="578358" indent="-514350" algn="just">
              <a:buAutoNum type="arabicPeriod"/>
            </a:pPr>
            <a:r>
              <a:rPr lang="ru-RU" b="1" dirty="0" smtClean="0"/>
              <a:t>Выполнять задания последовательно (Они могут быть связаны между собой).</a:t>
            </a:r>
          </a:p>
          <a:p>
            <a:pPr marL="578358" indent="-514350" algn="just">
              <a:buAutoNum type="arabicPeriod"/>
            </a:pPr>
            <a:r>
              <a:rPr lang="ru-RU" b="1" dirty="0" smtClean="0"/>
              <a:t>Определить элементы содержания ответа (могут быть: мнение автора, опора на обществоведческие знания, факты общественной жизни).</a:t>
            </a:r>
            <a:endParaRPr lang="ru-RU" b="1" dirty="0"/>
          </a:p>
        </p:txBody>
      </p:sp>
    </p:spTree>
    <p:extLst>
      <p:ext uri="{BB962C8B-B14F-4D97-AF65-F5344CB8AC3E}">
        <p14:creationId xmlns:p14="http://schemas.microsoft.com/office/powerpoint/2010/main" val="1284231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352928" cy="1368152"/>
          </a:xfrm>
        </p:spPr>
        <p:txBody>
          <a:bodyPr>
            <a:noAutofit/>
          </a:bodyPr>
          <a:lstStyle/>
          <a:p>
            <a:pPr marL="342900" lvl="0" indent="-342900" algn="just">
              <a:spcBef>
                <a:spcPct val="20000"/>
              </a:spcBef>
            </a:pPr>
            <a:r>
              <a:rPr lang="ru-RU" sz="1800" b="1" dirty="0">
                <a:solidFill>
                  <a:schemeClr val="tx1"/>
                </a:solidFill>
                <a:effectLst/>
                <a:ea typeface="+mn-ea"/>
                <a:cs typeface="+mn-cs"/>
              </a:rPr>
              <a:t>Какие три результата социализации названы в тексте? </a:t>
            </a:r>
            <a:br>
              <a:rPr lang="ru-RU" sz="1800" b="1" dirty="0">
                <a:solidFill>
                  <a:schemeClr val="tx1"/>
                </a:solidFill>
                <a:effectLst/>
                <a:ea typeface="+mn-ea"/>
                <a:cs typeface="+mn-cs"/>
              </a:rPr>
            </a:br>
            <a:r>
              <a:rPr lang="ru-RU" sz="1800" b="1" dirty="0" smtClean="0">
                <a:solidFill>
                  <a:schemeClr val="tx1"/>
                </a:solidFill>
                <a:effectLst/>
                <a:ea typeface="+mn-ea"/>
                <a:cs typeface="+mn-cs"/>
              </a:rPr>
              <a:t>Используя </a:t>
            </a:r>
            <a:r>
              <a:rPr lang="ru-RU" sz="1800" b="1" dirty="0">
                <a:solidFill>
                  <a:schemeClr val="tx1"/>
                </a:solidFill>
                <a:effectLst/>
                <a:ea typeface="+mn-ea"/>
                <a:cs typeface="+mn-cs"/>
              </a:rPr>
              <a:t>факты общественной </a:t>
            </a:r>
            <a:r>
              <a:rPr lang="ru-RU" sz="1800" b="1" dirty="0" smtClean="0">
                <a:solidFill>
                  <a:schemeClr val="tx1"/>
                </a:solidFill>
                <a:effectLst/>
                <a:ea typeface="+mn-ea"/>
                <a:cs typeface="+mn-cs"/>
              </a:rPr>
              <a:t>жизни, личный </a:t>
            </a:r>
            <a:r>
              <a:rPr lang="ru-RU" sz="1800" b="1" dirty="0">
                <a:solidFill>
                  <a:schemeClr val="tx1"/>
                </a:solidFill>
                <a:effectLst/>
                <a:ea typeface="+mn-ea"/>
                <a:cs typeface="+mn-cs"/>
              </a:rPr>
              <a:t>социальный опыт, приведите пример того, какое социализирующее воздействие необходимо для достижения каждого из этих результатов.</a:t>
            </a:r>
            <a:br>
              <a:rPr lang="ru-RU" sz="1800" b="1" dirty="0">
                <a:solidFill>
                  <a:schemeClr val="tx1"/>
                </a:solidFill>
                <a:effectLst/>
                <a:ea typeface="+mn-ea"/>
                <a:cs typeface="+mn-cs"/>
              </a:rPr>
            </a:br>
            <a:endParaRPr lang="ru-RU" sz="1800" b="1" dirty="0">
              <a:solidFill>
                <a:schemeClr val="tx1"/>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03648" y="1556792"/>
            <a:ext cx="6120679"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49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27168" cy="1584176"/>
          </a:xfrm>
        </p:spPr>
        <p:txBody>
          <a:bodyPr>
            <a:normAutofit/>
          </a:bodyPr>
          <a:lstStyle/>
          <a:p>
            <a:pPr algn="just"/>
            <a:r>
              <a:rPr lang="ru-RU" sz="1800" b="1" dirty="0" smtClean="0">
                <a:solidFill>
                  <a:schemeClr val="tx1"/>
                </a:solidFill>
              </a:rPr>
              <a:t>Используя текст и обществоведческие знания, приведите три объяснения высказанной в тексте мысли о том, что без культуры люди были бы полностью дезориентированы</a:t>
            </a:r>
            <a:endParaRPr lang="ru-RU" sz="1800" b="1" dirty="0">
              <a:solidFill>
                <a:schemeClr val="tx1"/>
              </a:solidFill>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04130" y="1882775"/>
            <a:ext cx="753574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761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117693"/>
            <a:ext cx="8501122" cy="6740307"/>
          </a:xfrm>
          <a:prstGeom prst="rect">
            <a:avLst/>
          </a:prstGeom>
        </p:spPr>
        <p:txBody>
          <a:bodyPr wrap="square">
            <a:spAutoFit/>
          </a:bodyPr>
          <a:lstStyle/>
          <a:p>
            <a:r>
              <a:rPr lang="ru-RU" sz="3600" b="1" dirty="0" smtClean="0"/>
              <a:t>Назначение задания и критерии оценивания. Первое задание из четырёх (21) направлено на выявление осознанности восприятия и точности воспроизведения содержащейся в тексте информации. Требуется найти и представить в ответе информацию, содержащуюся в тексте в том виде, в каком дана в авторском тексте. Второе задание (22) направлено на воспроизведение и интерпретацию информации.</a:t>
            </a:r>
            <a:endParaRPr lang="ru-RU" sz="3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28604"/>
            <a:ext cx="7786742" cy="6001643"/>
          </a:xfrm>
          <a:prstGeom prst="rect">
            <a:avLst/>
          </a:prstGeom>
        </p:spPr>
        <p:txBody>
          <a:bodyPr wrap="square">
            <a:spAutoFit/>
          </a:bodyPr>
          <a:lstStyle/>
          <a:p>
            <a:r>
              <a:rPr lang="ru-RU" sz="3200" b="1" dirty="0" smtClean="0"/>
              <a:t>Назначение задания и критерии оценивания. Третье задание (23) чаще всего предполагает характеристику текста. Это задание предполагает привлечение дополнительных знаний по предмету. Четвёртое задание (24) направлено на использование полученных из текста знаний в другой ситуации. Задания 23 и 24 наиболее сложные. Причина затруднений - выпускники не обращают внимание на требование выполнять «с опорой на текст».</a:t>
            </a:r>
            <a:endParaRPr lang="ru-RU" sz="32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500042"/>
            <a:ext cx="8143932" cy="6494085"/>
          </a:xfrm>
          <a:prstGeom prst="rect">
            <a:avLst/>
          </a:prstGeom>
        </p:spPr>
        <p:txBody>
          <a:bodyPr wrap="square">
            <a:spAutoFit/>
          </a:bodyPr>
          <a:lstStyle/>
          <a:p>
            <a:r>
              <a:rPr lang="ru-RU" sz="3200" b="1" dirty="0" smtClean="0"/>
              <a:t>Первые два задания (21, 22) здесь базового уровня, проверяют умение найти заданную информацию в тексте, фактически это простой контекстный поиск. Следующие два (23, 24) – высокого уровня, здесь, как правило, необходимо не только найти информацию в тексте, но и проиллюстрировать примерами из курса. В общем, работа с текстом позволяет набрать целых 10 первичных баллов на ЕГЭ, шестая часть всей нашей оценки. Поэтому регулярно работать с текстами крайне важно! </a:t>
            </a:r>
            <a:endParaRPr lang="ru-RU" sz="32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500042"/>
            <a:ext cx="8001056" cy="5078313"/>
          </a:xfrm>
          <a:prstGeom prst="rect">
            <a:avLst/>
          </a:prstGeom>
        </p:spPr>
        <p:txBody>
          <a:bodyPr wrap="square">
            <a:spAutoFit/>
          </a:bodyPr>
          <a:lstStyle/>
          <a:p>
            <a:r>
              <a:rPr lang="ru-RU" sz="3600" b="1" dirty="0" smtClean="0"/>
              <a:t>Ответов может быть больше чем требуемых в задании, и ими не следует пренебрегать. Это своеобразная подстраховка от возможной не зачтенной при проверке неправильной формулировке. Кроме того, надо уметь разделять ответы, спрятанные в одном предложении. </a:t>
            </a:r>
            <a:endParaRPr lang="ru-RU" sz="3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17693"/>
            <a:ext cx="8501122" cy="5816977"/>
          </a:xfrm>
          <a:prstGeom prst="rect">
            <a:avLst/>
          </a:prstGeom>
        </p:spPr>
        <p:txBody>
          <a:bodyPr wrap="square">
            <a:spAutoFit/>
          </a:bodyPr>
          <a:lstStyle/>
          <a:p>
            <a:r>
              <a:rPr lang="ru-RU" sz="3200" b="1" dirty="0" smtClean="0">
                <a:solidFill>
                  <a:srgbClr val="FFC000"/>
                </a:solidFill>
              </a:rPr>
              <a:t>Алгоритм работы с заданиями 21-24 </a:t>
            </a:r>
          </a:p>
          <a:p>
            <a:r>
              <a:rPr lang="ru-RU" sz="2800" b="1" dirty="0" smtClean="0">
                <a:solidFill>
                  <a:srgbClr val="FFC000"/>
                </a:solidFill>
              </a:rPr>
              <a:t>С чего начинать работу с текстом? </a:t>
            </a:r>
          </a:p>
          <a:p>
            <a:r>
              <a:rPr lang="ru-RU" sz="2400" b="1" dirty="0" smtClean="0"/>
              <a:t>Опыт показывает, что необходимо внимательно прочитать как текст, так и вопросы к нему. «Сплошное» чтение полезно тем, что дает возможность сориентироваться в тексте, предварительно (не всегда в явном, чаще в снятом виде) определить его структуру, отметить ключевые положения, соотнести его содержание с заданиями и вопросами. Важно в процессе предварительного чтения четко определить, к какой содержательной линии курса обществознания относится предложенный текст («Общество», «Познание», «Духовная жизнь общества», «Экономическая сфера жизни общества», «Социальные отношения», «Политика» и «Право»). Такое соотнесение необходимо, поскольку часть заданий предполагает привлечение контекстных знаний.</a:t>
            </a:r>
            <a:endParaRPr lang="ru-RU"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715436" cy="5632311"/>
          </a:xfrm>
          <a:prstGeom prst="rect">
            <a:avLst/>
          </a:prstGeom>
        </p:spPr>
        <p:txBody>
          <a:bodyPr wrap="square">
            <a:spAutoFit/>
          </a:bodyPr>
          <a:lstStyle/>
          <a:p>
            <a:r>
              <a:rPr lang="ru-RU" sz="2000" b="1" dirty="0"/>
              <a:t>1. Прочитайте текст целиком, чтобы получить общее впечатление о проблеме или сфере общественной жизни, которой посвящен текст.</a:t>
            </a:r>
          </a:p>
          <a:p>
            <a:r>
              <a:rPr lang="ru-RU" sz="2000" b="1" dirty="0"/>
              <a:t>2. Прочитайте текст еще раз, выделяя главное.</a:t>
            </a:r>
          </a:p>
          <a:p>
            <a:r>
              <a:rPr lang="ru-RU" sz="2000" b="1" dirty="0"/>
              <a:t>3. Выделите незнакомые или непонятные слова и выражения.</a:t>
            </a:r>
          </a:p>
          <a:p>
            <a:r>
              <a:rPr lang="ru-RU" sz="2000" b="1" dirty="0"/>
              <a:t>4. Попытайтесь понять смысл текста, выделяя существенное в каждом предложении или абзаце в целом.</a:t>
            </a:r>
          </a:p>
          <a:p>
            <a:r>
              <a:rPr lang="ru-RU" sz="2000" b="1" dirty="0"/>
              <a:t>5. Внимательно прочитайте вопрос.</a:t>
            </a:r>
          </a:p>
          <a:p>
            <a:r>
              <a:rPr lang="ru-RU" sz="2000" b="1" dirty="0"/>
              <a:t>6. Смоделируйте его конечную цель (другими словами - уясните, что от вас конкретно требуется.).</a:t>
            </a:r>
          </a:p>
          <a:p>
            <a:r>
              <a:rPr lang="ru-RU" sz="2000" b="1" dirty="0"/>
              <a:t>7. Обратите внимание на источник информации для вашего ответа: является ли им сам текст или необходимо привлечь теоретические знания, социальный или собственный опыт.</a:t>
            </a:r>
          </a:p>
          <a:p>
            <a:r>
              <a:rPr lang="ru-RU" sz="2000" b="1" dirty="0"/>
              <a:t>8. Выясните, есть ли необходимость приведения примеров (примеры должны быть четкими и конкретными).</a:t>
            </a:r>
          </a:p>
          <a:p>
            <a:r>
              <a:rPr lang="ru-RU" sz="2000" b="1" dirty="0"/>
              <a:t>9. Выясните, нужно ли приводить авторские слова в точности или допускается их </a:t>
            </a:r>
            <a:r>
              <a:rPr lang="ru-RU" sz="2000" b="1" dirty="0" err="1"/>
              <a:t>переформулирование</a:t>
            </a:r>
            <a:r>
              <a:rPr lang="ru-RU" sz="2000" b="1" dirty="0"/>
              <a:t> своими словами.</a:t>
            </a:r>
          </a:p>
          <a:p>
            <a:r>
              <a:rPr lang="ru-RU" sz="2000" b="1" dirty="0"/>
              <a:t>10. Упростите фразы, если это возможно или нужно (не переписывайте бездумно целые абзацы).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40000" y="362855"/>
            <a:ext cx="8062188" cy="1077218"/>
          </a:xfrm>
          <a:prstGeom prst="rect">
            <a:avLst/>
          </a:prstGeom>
          <a:noFill/>
        </p:spPr>
        <p:txBody>
          <a:bodyPr wrap="square" lIns="0" rIns="0" rtlCol="0">
            <a:spAutoFit/>
          </a:bodyPr>
          <a:lstStyle/>
          <a:p>
            <a:r>
              <a:rPr lang="ru-RU" sz="3200" dirty="0" smtClean="0">
                <a:latin typeface="Arial Black" pitchFamily="34" charset="0"/>
              </a:rPr>
              <a:t>СТРУКТУРА ЕГЭ </a:t>
            </a:r>
            <a:br>
              <a:rPr lang="ru-RU" sz="3200" dirty="0" smtClean="0">
                <a:latin typeface="Arial Black" pitchFamily="34" charset="0"/>
              </a:rPr>
            </a:br>
            <a:r>
              <a:rPr lang="ru-RU" sz="3200" dirty="0" smtClean="0">
                <a:latin typeface="Arial Black" pitchFamily="34" charset="0"/>
              </a:rPr>
              <a:t>ПО ОБЩЕСТВОЗНАНИЮ</a:t>
            </a:r>
            <a:endParaRPr lang="ru-RU" sz="3200" dirty="0">
              <a:latin typeface="Arial Black" pitchFamily="34" charset="0"/>
            </a:endParaRPr>
          </a:p>
        </p:txBody>
      </p:sp>
      <p:grpSp>
        <p:nvGrpSpPr>
          <p:cNvPr id="2" name="Группа 40"/>
          <p:cNvGrpSpPr/>
          <p:nvPr/>
        </p:nvGrpSpPr>
        <p:grpSpPr>
          <a:xfrm>
            <a:off x="1386965" y="1981464"/>
            <a:ext cx="6577515" cy="4256661"/>
            <a:chOff x="1386964" y="1320998"/>
            <a:chExt cx="6577515" cy="3192496"/>
          </a:xfrm>
        </p:grpSpPr>
        <p:sp>
          <p:nvSpPr>
            <p:cNvPr id="28" name="Овал 27"/>
            <p:cNvSpPr/>
            <p:nvPr/>
          </p:nvSpPr>
          <p:spPr>
            <a:xfrm>
              <a:off x="1386964" y="1663977"/>
              <a:ext cx="2457084" cy="2518286"/>
            </a:xfrm>
            <a:prstGeom prst="ellipse">
              <a:avLst/>
            </a:prstGeom>
            <a:solidFill>
              <a:srgbClr val="5A32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6000" b="1" dirty="0" smtClean="0">
                  <a:solidFill>
                    <a:schemeClr val="bg1"/>
                  </a:solidFill>
                  <a:latin typeface="Arial" pitchFamily="34" charset="0"/>
                  <a:cs typeface="Arial" pitchFamily="34" charset="0"/>
                </a:rPr>
                <a:t>ЕГЭ</a:t>
              </a:r>
              <a:endParaRPr lang="ru-RU" sz="6000" b="1" dirty="0">
                <a:solidFill>
                  <a:schemeClr val="bg1"/>
                </a:solidFill>
                <a:latin typeface="Arial" pitchFamily="34" charset="0"/>
                <a:cs typeface="Arial" pitchFamily="34" charset="0"/>
              </a:endParaRPr>
            </a:p>
          </p:txBody>
        </p:sp>
        <p:grpSp>
          <p:nvGrpSpPr>
            <p:cNvPr id="3" name="Группа 39"/>
            <p:cNvGrpSpPr/>
            <p:nvPr/>
          </p:nvGrpSpPr>
          <p:grpSpPr>
            <a:xfrm>
              <a:off x="4687008" y="1320998"/>
              <a:ext cx="3277471" cy="3192496"/>
              <a:chOff x="4128719" y="1194312"/>
              <a:chExt cx="3277471" cy="3192496"/>
            </a:xfrm>
          </p:grpSpPr>
          <p:sp>
            <p:nvSpPr>
              <p:cNvPr id="30" name="Скругленный прямоугольник 29"/>
              <p:cNvSpPr/>
              <p:nvPr/>
            </p:nvSpPr>
            <p:spPr>
              <a:xfrm>
                <a:off x="4128719" y="1194312"/>
                <a:ext cx="2806330" cy="4821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80000" bIns="36000" rtlCol="0" anchor="ctr">
                <a:noAutofit/>
              </a:bodyPr>
              <a:lstStyle/>
              <a:p>
                <a:r>
                  <a:rPr lang="ru-RU" sz="1400" b="1" dirty="0" smtClean="0">
                    <a:solidFill>
                      <a:srgbClr val="E11764"/>
                    </a:solidFill>
                    <a:latin typeface="Arial" pitchFamily="34" charset="0"/>
                    <a:cs typeface="Arial" pitchFamily="34" charset="0"/>
                  </a:rPr>
                  <a:t>«ЧЕЛОВЕК И ОБЩЕСТВО»</a:t>
                </a:r>
              </a:p>
            </p:txBody>
          </p:sp>
          <p:sp>
            <p:nvSpPr>
              <p:cNvPr id="31" name="Скругленный прямоугольник 30"/>
              <p:cNvSpPr/>
              <p:nvPr/>
            </p:nvSpPr>
            <p:spPr>
              <a:xfrm>
                <a:off x="4128719" y="1871908"/>
                <a:ext cx="1793134" cy="4821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80000" bIns="36000" rtlCol="0" anchor="ctr">
                <a:noAutofit/>
              </a:bodyPr>
              <a:lstStyle/>
              <a:p>
                <a:r>
                  <a:rPr lang="ru-RU" sz="1400" b="1" dirty="0" smtClean="0">
                    <a:solidFill>
                      <a:srgbClr val="00B0F0"/>
                    </a:solidFill>
                    <a:latin typeface="Arial" pitchFamily="34" charset="0"/>
                    <a:cs typeface="Arial" pitchFamily="34" charset="0"/>
                  </a:rPr>
                  <a:t>«ЭКОНОМИКА»</a:t>
                </a:r>
                <a:endParaRPr lang="ru-RU" sz="1400" b="1" dirty="0">
                  <a:solidFill>
                    <a:srgbClr val="00B0F0"/>
                  </a:solidFill>
                  <a:latin typeface="Arial" pitchFamily="34" charset="0"/>
                  <a:cs typeface="Arial" pitchFamily="34" charset="0"/>
                </a:endParaRPr>
              </a:p>
            </p:txBody>
          </p:sp>
          <p:sp>
            <p:nvSpPr>
              <p:cNvPr id="32" name="Скругленный прямоугольник 31"/>
              <p:cNvSpPr/>
              <p:nvPr/>
            </p:nvSpPr>
            <p:spPr>
              <a:xfrm>
                <a:off x="4128719" y="2549504"/>
                <a:ext cx="1621684" cy="4821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80000" bIns="36000" rtlCol="0" anchor="ctr">
                <a:noAutofit/>
              </a:bodyPr>
              <a:lstStyle/>
              <a:p>
                <a:r>
                  <a:rPr lang="ru-RU" sz="1400" b="1" dirty="0" smtClean="0">
                    <a:solidFill>
                      <a:srgbClr val="00B050"/>
                    </a:solidFill>
                    <a:latin typeface="Arial" pitchFamily="34" charset="0"/>
                    <a:cs typeface="Arial" pitchFamily="34" charset="0"/>
                  </a:rPr>
                  <a:t>«ПОЛИТИКА»</a:t>
                </a:r>
                <a:endParaRPr lang="ru-RU" sz="1400" b="1" dirty="0">
                  <a:solidFill>
                    <a:srgbClr val="00B050"/>
                  </a:solidFill>
                  <a:latin typeface="Arial" pitchFamily="34" charset="0"/>
                  <a:cs typeface="Arial" pitchFamily="34" charset="0"/>
                </a:endParaRPr>
              </a:p>
            </p:txBody>
          </p:sp>
          <p:sp>
            <p:nvSpPr>
              <p:cNvPr id="33" name="Скругленный прямоугольник 32"/>
              <p:cNvSpPr/>
              <p:nvPr/>
            </p:nvSpPr>
            <p:spPr>
              <a:xfrm>
                <a:off x="4128719" y="3227100"/>
                <a:ext cx="3277471" cy="4821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80000" bIns="36000" rtlCol="0" anchor="ctr">
                <a:noAutofit/>
              </a:bodyPr>
              <a:lstStyle/>
              <a:p>
                <a:r>
                  <a:rPr lang="ru-RU" sz="1400" b="1" dirty="0" smtClean="0">
                    <a:solidFill>
                      <a:srgbClr val="1F3CD1"/>
                    </a:solidFill>
                    <a:latin typeface="Arial" pitchFamily="34" charset="0"/>
                    <a:cs typeface="Arial" pitchFamily="34" charset="0"/>
                  </a:rPr>
                  <a:t>«СОЦИАЛЬНЫЕ ОТНОШЕНИЯ»</a:t>
                </a:r>
                <a:endParaRPr lang="ru-RU" sz="1400" b="1" dirty="0">
                  <a:solidFill>
                    <a:srgbClr val="1F3CD1"/>
                  </a:solidFill>
                  <a:latin typeface="Arial" pitchFamily="34" charset="0"/>
                  <a:cs typeface="Arial" pitchFamily="34" charset="0"/>
                </a:endParaRPr>
              </a:p>
            </p:txBody>
          </p:sp>
          <p:sp>
            <p:nvSpPr>
              <p:cNvPr id="34" name="Скругленный прямоугольник 33"/>
              <p:cNvSpPr/>
              <p:nvPr/>
            </p:nvSpPr>
            <p:spPr>
              <a:xfrm>
                <a:off x="4128719" y="3904697"/>
                <a:ext cx="1259734" cy="4821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80000" bIns="36000" rtlCol="0" anchor="ctr">
                <a:noAutofit/>
              </a:bodyPr>
              <a:lstStyle/>
              <a:p>
                <a:r>
                  <a:rPr lang="ru-RU" sz="1400" b="1" dirty="0" smtClean="0">
                    <a:solidFill>
                      <a:srgbClr val="00B0F0"/>
                    </a:solidFill>
                    <a:latin typeface="Arial" pitchFamily="34" charset="0"/>
                    <a:cs typeface="Arial" pitchFamily="34" charset="0"/>
                  </a:rPr>
                  <a:t>«ПРАВО»</a:t>
                </a:r>
                <a:endParaRPr lang="ru-RU" sz="1400" b="1" dirty="0">
                  <a:solidFill>
                    <a:srgbClr val="00B0F0"/>
                  </a:solidFill>
                  <a:latin typeface="Arial" pitchFamily="34" charset="0"/>
                  <a:cs typeface="Arial" pitchFamily="34" charset="0"/>
                </a:endParaRPr>
              </a:p>
            </p:txBody>
          </p:sp>
        </p:grpSp>
        <p:grpSp>
          <p:nvGrpSpPr>
            <p:cNvPr id="4" name="Группа 38"/>
            <p:cNvGrpSpPr/>
            <p:nvPr/>
          </p:nvGrpSpPr>
          <p:grpSpPr>
            <a:xfrm>
              <a:off x="4015863" y="1556980"/>
              <a:ext cx="501620" cy="2711007"/>
              <a:chOff x="3457574" y="1430294"/>
              <a:chExt cx="501620" cy="2711007"/>
            </a:xfrm>
          </p:grpSpPr>
          <p:sp>
            <p:nvSpPr>
              <p:cNvPr id="29" name="Правая фигурная скобка 28"/>
              <p:cNvSpPr/>
              <p:nvPr/>
            </p:nvSpPr>
            <p:spPr>
              <a:xfrm rot="10800000">
                <a:off x="3457574" y="1430294"/>
                <a:ext cx="473231" cy="2711007"/>
              </a:xfrm>
              <a:prstGeom prst="rightBrace">
                <a:avLst>
                  <a:gd name="adj1" fmla="val 0"/>
                  <a:gd name="adj2" fmla="val 50000"/>
                </a:avLst>
              </a:prstGeom>
              <a:ln w="38100">
                <a:solidFill>
                  <a:srgbClr val="1F3CD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36" name="Прямая соединительная линия 35"/>
              <p:cNvCxnSpPr/>
              <p:nvPr/>
            </p:nvCxnSpPr>
            <p:spPr>
              <a:xfrm>
                <a:off x="3676650" y="2105025"/>
                <a:ext cx="254155" cy="0"/>
              </a:xfrm>
              <a:prstGeom prst="line">
                <a:avLst/>
              </a:prstGeom>
              <a:ln w="38100">
                <a:solidFill>
                  <a:srgbClr val="1F3CD1"/>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3665522" y="2783988"/>
                <a:ext cx="254155" cy="0"/>
              </a:xfrm>
              <a:prstGeom prst="line">
                <a:avLst/>
              </a:prstGeom>
              <a:ln w="38100">
                <a:solidFill>
                  <a:srgbClr val="1F3CD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3705039" y="3462950"/>
                <a:ext cx="254155" cy="0"/>
              </a:xfrm>
              <a:prstGeom prst="line">
                <a:avLst/>
              </a:prstGeom>
              <a:ln w="38100">
                <a:solidFill>
                  <a:srgbClr val="1F3CD1"/>
                </a:solidFill>
              </a:ln>
            </p:spPr>
            <p:style>
              <a:lnRef idx="1">
                <a:schemeClr val="accent1"/>
              </a:lnRef>
              <a:fillRef idx="0">
                <a:schemeClr val="accent1"/>
              </a:fillRef>
              <a:effectRef idx="0">
                <a:schemeClr val="accent1"/>
              </a:effectRef>
              <a:fontRef idx="minor">
                <a:schemeClr val="tx1"/>
              </a:fontRef>
            </p:style>
          </p:cxnSp>
        </p:grpSp>
      </p:grpSp>
      <p:pic>
        <p:nvPicPr>
          <p:cNvPr id="18" name="Picture 2" descr="E:\КЕЙСЫ\96392_топ_10_обществознание_презентация\links\егэ.рф.png"/>
          <p:cNvPicPr>
            <a:picLocks noChangeAspect="1" noChangeArrowheads="1"/>
          </p:cNvPicPr>
          <p:nvPr/>
        </p:nvPicPr>
        <p:blipFill>
          <a:blip r:embed="rId2" cstate="print"/>
          <a:srcRect/>
          <a:stretch>
            <a:fillRect/>
          </a:stretch>
        </p:blipFill>
        <p:spPr bwMode="auto">
          <a:xfrm>
            <a:off x="7744841" y="6089047"/>
            <a:ext cx="1255773" cy="58177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57166"/>
            <a:ext cx="8286808" cy="6370975"/>
          </a:xfrm>
          <a:prstGeom prst="rect">
            <a:avLst/>
          </a:prstGeom>
        </p:spPr>
        <p:txBody>
          <a:bodyPr wrap="square">
            <a:spAutoFit/>
          </a:bodyPr>
          <a:lstStyle/>
          <a:p>
            <a:r>
              <a:rPr lang="ru-RU" sz="3600" b="1" dirty="0" smtClean="0">
                <a:solidFill>
                  <a:srgbClr val="FFC000"/>
                </a:solidFill>
              </a:rPr>
              <a:t>Алгоритм работы с заданиями 21-24 </a:t>
            </a:r>
          </a:p>
          <a:p>
            <a:r>
              <a:rPr lang="ru-RU" sz="3600" b="1" dirty="0" smtClean="0">
                <a:solidFill>
                  <a:srgbClr val="FFC000"/>
                </a:solidFill>
              </a:rPr>
              <a:t>В каком порядке отвечать на вопросы?</a:t>
            </a:r>
          </a:p>
          <a:p>
            <a:r>
              <a:rPr lang="ru-RU" b="1" dirty="0" smtClean="0"/>
              <a:t> </a:t>
            </a:r>
            <a:r>
              <a:rPr lang="ru-RU" sz="2800" b="1" dirty="0" smtClean="0"/>
              <a:t>Общий принцип простой – отвечать в том порядке, в котором они представлены в работе. В экзаменационной работе существует логика построения вопросов и заданий; она такова, что выполнить последующее задание подчас невозможно, если не найден ответ на предыдущий вопрос. Вместе с тем, если возникли затруднения, не следует останавливать работу над текстом. Оценивается каждое задание, и даже не слишком убедительный ответ может содержать верные элементы, заслуживающие дополнительного балла. </a:t>
            </a:r>
            <a:endParaRPr lang="ru-RU"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500042"/>
            <a:ext cx="8072494" cy="3662541"/>
          </a:xfrm>
          <a:prstGeom prst="rect">
            <a:avLst/>
          </a:prstGeom>
        </p:spPr>
        <p:txBody>
          <a:bodyPr wrap="square">
            <a:spAutoFit/>
          </a:bodyPr>
          <a:lstStyle/>
          <a:p>
            <a:r>
              <a:rPr lang="ru-RU" sz="3200" b="1" dirty="0" smtClean="0">
                <a:solidFill>
                  <a:srgbClr val="FFC000"/>
                </a:solidFill>
              </a:rPr>
              <a:t>Нужно ли определять главную идею текста?</a:t>
            </a:r>
          </a:p>
          <a:p>
            <a:endParaRPr lang="ru-RU" sz="3200" b="1" dirty="0" smtClean="0">
              <a:solidFill>
                <a:srgbClr val="FFC000"/>
              </a:solidFill>
            </a:endParaRPr>
          </a:p>
          <a:p>
            <a:r>
              <a:rPr lang="ru-RU" sz="2800" b="1" dirty="0" smtClean="0"/>
              <a:t> Большинство методистов отвечают на этот вопрос положительно. Не обязательно искать точные формулировки (если, конечно, среди заданий нет такого, которое прямо предписывает определить главную идею автора); достаточно ответить на вопрос: «О чем говорится в тексте?».</a:t>
            </a:r>
            <a:endParaRPr lang="ru-RU"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4"/>
            <a:ext cx="8215370" cy="5570756"/>
          </a:xfrm>
          <a:prstGeom prst="rect">
            <a:avLst/>
          </a:prstGeom>
        </p:spPr>
        <p:txBody>
          <a:bodyPr wrap="square">
            <a:spAutoFit/>
          </a:bodyPr>
          <a:lstStyle/>
          <a:p>
            <a:r>
              <a:rPr lang="ru-RU" sz="3200" b="1" dirty="0" smtClean="0">
                <a:solidFill>
                  <a:srgbClr val="FFC000"/>
                </a:solidFill>
              </a:rPr>
              <a:t>Алгоритм работы с заданиями 21-24 </a:t>
            </a:r>
          </a:p>
          <a:p>
            <a:r>
              <a:rPr lang="ru-RU" sz="3200" b="1" dirty="0" smtClean="0">
                <a:solidFill>
                  <a:srgbClr val="FFC000"/>
                </a:solidFill>
              </a:rPr>
              <a:t>Как уяснить для себя – искать ли ответ в тексте или нужно вспомнить то, что изучалось на уроках? </a:t>
            </a:r>
          </a:p>
          <a:p>
            <a:endParaRPr lang="ru-RU" sz="3200" b="1" dirty="0" smtClean="0">
              <a:solidFill>
                <a:srgbClr val="FFC000"/>
              </a:solidFill>
            </a:endParaRPr>
          </a:p>
          <a:p>
            <a:r>
              <a:rPr lang="ru-RU" sz="2800" b="1" dirty="0" smtClean="0"/>
              <a:t>Внимательно прочитать задание. В нем даны соответствующие указания: найдите в тексте; что говорит автор;  какие признаки называет автор; опираясь на знание курса и собственный опыт,  охарактеризуйте; конкретизируйте мнение автора, опираясь на знание курса. Вывод очевиден: нужно внимательно читать задание.</a:t>
            </a:r>
            <a:endParaRPr lang="ru-RU" sz="2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1285860"/>
            <a:ext cx="8001056" cy="2554545"/>
          </a:xfrm>
          <a:prstGeom prst="rect">
            <a:avLst/>
          </a:prstGeom>
        </p:spPr>
        <p:txBody>
          <a:bodyPr wrap="square">
            <a:spAutoFit/>
          </a:bodyPr>
          <a:lstStyle/>
          <a:p>
            <a:r>
              <a:rPr lang="ru-RU" sz="3200" b="1" dirty="0" smtClean="0"/>
              <a:t>Если вы можете ответить только на часть задания, обязательно запишите ответ (оценивается каждый элемент ответа, неполный, но правильный ответ принесет вам лишние баллы).</a:t>
            </a:r>
            <a:endParaRPr lang="ru-RU" sz="32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4"/>
            <a:ext cx="8072494" cy="5509200"/>
          </a:xfrm>
          <a:prstGeom prst="rect">
            <a:avLst/>
          </a:prstGeom>
        </p:spPr>
        <p:txBody>
          <a:bodyPr wrap="square">
            <a:spAutoFit/>
          </a:bodyPr>
          <a:lstStyle/>
          <a:p>
            <a:r>
              <a:rPr lang="ru-RU" sz="3200" b="1" dirty="0" smtClean="0">
                <a:solidFill>
                  <a:srgbClr val="FFC000"/>
                </a:solidFill>
              </a:rPr>
              <a:t>Алгоритм работы с заданиями 21-24</a:t>
            </a:r>
          </a:p>
          <a:p>
            <a:r>
              <a:rPr lang="ru-RU" sz="3200" b="1" dirty="0" smtClean="0">
                <a:solidFill>
                  <a:srgbClr val="FFC000"/>
                </a:solidFill>
              </a:rPr>
              <a:t> Как уяснить для себя – искать ли ответ в тексте или нужно вспомнить то, что изучалось на уроках?</a:t>
            </a:r>
          </a:p>
          <a:p>
            <a:r>
              <a:rPr lang="ru-RU" b="1" dirty="0" smtClean="0"/>
              <a:t> </a:t>
            </a:r>
            <a:r>
              <a:rPr lang="ru-RU" sz="2800" b="1" dirty="0" smtClean="0"/>
              <a:t>Важно: • Внимательно прочитать задание; • Понять, что именно требуется для успешного ответа; • Уяснить, из каких частей складывается задание; • Стараться выполнить все задания; • Оставьте время, чтобы проверить написанное (особенно важно убедиться в том, что ваши ответы соответствуют содержанию текста и смыслу заданий).</a:t>
            </a:r>
            <a:endParaRPr lang="ru-RU"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428736"/>
            <a:ext cx="8286808" cy="2554545"/>
          </a:xfrm>
          <a:prstGeom prst="rect">
            <a:avLst/>
          </a:prstGeom>
        </p:spPr>
        <p:txBody>
          <a:bodyPr wrap="square">
            <a:spAutoFit/>
          </a:bodyPr>
          <a:lstStyle/>
          <a:p>
            <a:r>
              <a:rPr lang="ru-RU" sz="3200" b="1" dirty="0" smtClean="0"/>
              <a:t>Не выходите за рамки вопроса. Не пытайтесь написать все, что вы знаете по проблеме, не оценивайте мнение автора и не стремитесь высказать свою точку зрения, если это прямо не предусмотрено заданием</a:t>
            </a:r>
            <a:endParaRPr lang="ru-RU" sz="32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Прочитайте текст и выполните задания 21-24.</a:t>
            </a:r>
            <a:endParaRPr lang="ru-RU" dirty="0"/>
          </a:p>
        </p:txBody>
      </p:sp>
      <p:sp>
        <p:nvSpPr>
          <p:cNvPr id="3" name="Содержимое 2"/>
          <p:cNvSpPr>
            <a:spLocks noGrp="1"/>
          </p:cNvSpPr>
          <p:nvPr>
            <p:ph idx="1"/>
          </p:nvPr>
        </p:nvSpPr>
        <p:spPr/>
        <p:txBody>
          <a:bodyPr>
            <a:normAutofit fontScale="77500" lnSpcReduction="20000"/>
          </a:bodyPr>
          <a:lstStyle/>
          <a:p>
            <a:pPr algn="just">
              <a:buNone/>
            </a:pPr>
            <a:r>
              <a:rPr lang="ru-RU" b="1" dirty="0" smtClean="0">
                <a:latin typeface="Times New Roman" pitchFamily="18" charset="0"/>
                <a:cs typeface="Times New Roman" pitchFamily="18" charset="0"/>
              </a:rPr>
              <a:t>Первичным элементом системы конституционного права служит юридическая норма- начальная частица всей отрасли права.</a:t>
            </a:r>
          </a:p>
          <a:p>
            <a:pPr algn="just">
              <a:buNone/>
            </a:pPr>
            <a:r>
              <a:rPr lang="ru-RU" b="1" dirty="0" smtClean="0">
                <a:latin typeface="Times New Roman" pitchFamily="18" charset="0"/>
                <a:cs typeface="Times New Roman" pitchFamily="18" charset="0"/>
              </a:rPr>
              <a:t>При наличии объективных предпосылок нормы интегрируются в институты конституционного права. Институт- это группа, комплекс взаимосвязанных норм конституционного права, регулирующих определённый вид схожих, близких по содержанию, родственных общественных отношений. Он включает в себя не только нормы- правила поведения, но и учредительные (исходные) нормы, которые в системном взаимодействии участвуют в процессе конституционно-правового регулирования общественных отношений…</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Прочитайте текст и выполните задания 21-24.</a:t>
            </a:r>
            <a:endParaRPr lang="ru-RU" dirty="0"/>
          </a:p>
        </p:txBody>
      </p:sp>
      <p:sp>
        <p:nvSpPr>
          <p:cNvPr id="3" name="Содержимое 2"/>
          <p:cNvSpPr>
            <a:spLocks noGrp="1"/>
          </p:cNvSpPr>
          <p:nvPr>
            <p:ph idx="1"/>
          </p:nvPr>
        </p:nvSpPr>
        <p:spPr/>
        <p:txBody>
          <a:bodyPr>
            <a:normAutofit lnSpcReduction="10000"/>
          </a:bodyPr>
          <a:lstStyle/>
          <a:p>
            <a:pPr algn="just">
              <a:buNone/>
            </a:pPr>
            <a:r>
              <a:rPr lang="ru-RU" b="1" dirty="0" smtClean="0">
                <a:latin typeface="Times New Roman" pitchFamily="18" charset="0"/>
                <a:cs typeface="Times New Roman" pitchFamily="18" charset="0"/>
              </a:rPr>
              <a:t>В институт конституционного регулирования общественных отношений интегрировались правовые нормы, устанавливающие высшую юридическую силу Конституции РФ, её прямое действие и правообразующее значение, критерии конституционности правовых актов и их обеспечение, соотношение национального и международного права.</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Прочитайте текст и выполните задания 21-24.</a:t>
            </a:r>
            <a:endParaRPr lang="ru-RU" dirty="0"/>
          </a:p>
        </p:txBody>
      </p:sp>
      <p:sp>
        <p:nvSpPr>
          <p:cNvPr id="3" name="Содержимое 2"/>
          <p:cNvSpPr>
            <a:spLocks noGrp="1"/>
          </p:cNvSpPr>
          <p:nvPr>
            <p:ph idx="1"/>
          </p:nvPr>
        </p:nvSpPr>
        <p:spPr/>
        <p:txBody>
          <a:bodyPr>
            <a:normAutofit fontScale="77500" lnSpcReduction="20000"/>
          </a:bodyPr>
          <a:lstStyle/>
          <a:p>
            <a:pPr algn="just">
              <a:buNone/>
            </a:pPr>
            <a:r>
              <a:rPr lang="ru-RU" b="1" dirty="0" smtClean="0">
                <a:latin typeface="Times New Roman" pitchFamily="18" charset="0"/>
                <a:cs typeface="Times New Roman" pitchFamily="18" charset="0"/>
              </a:rPr>
              <a:t>Институт федеративного устройства государства объединяет в своём составе конституционно-правовые нормы, определяющие статус Российской Федерации и её субъектов, суверенитет государства и его символы, разграничение предметов ведения и полномочий между органами государственной власти Федерации и её субъектов, порядок принятия в Российскую Федерацию и образования в её составе нового субъекта, состав территории государства, конституционные основы режима государственной границы и границ между субъектами Федерации, единого экономического, валютного и таможенного пространства на всей территории России.</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Прочитайте текст и выполните задания 21-24.</a:t>
            </a:r>
            <a:endParaRPr lang="ru-RU" dirty="0"/>
          </a:p>
        </p:txBody>
      </p:sp>
      <p:sp>
        <p:nvSpPr>
          <p:cNvPr id="3" name="Содержимое 2"/>
          <p:cNvSpPr>
            <a:spLocks noGrp="1"/>
          </p:cNvSpPr>
          <p:nvPr>
            <p:ph idx="1"/>
          </p:nvPr>
        </p:nvSpPr>
        <p:spPr/>
        <p:txBody>
          <a:bodyPr>
            <a:normAutofit fontScale="77500" lnSpcReduction="20000"/>
          </a:bodyPr>
          <a:lstStyle/>
          <a:p>
            <a:pPr algn="just">
              <a:buNone/>
            </a:pPr>
            <a:r>
              <a:rPr lang="ru-RU" b="1" dirty="0" smtClean="0">
                <a:latin typeface="Times New Roman" pitchFamily="18" charset="0"/>
                <a:cs typeface="Times New Roman" pitchFamily="18" charset="0"/>
              </a:rPr>
              <a:t>В институт президентской власти входят в качестве его элементов правовые нормы, закрепляющие статус Президента РФ, порядок его вступления в должность, полномочия Президента РФ как главы государства, гаранта Конституции РФ, прав и свобод человека и гражданина, Верховного Главнокомандующего Вооружёнными Силами России, неприкосновенность Президента РФ, основания досрочного прекращения исполнения им своих полномочий, виды правовых актов, издаваемых Президентом РФ по вопросам, отнесённым к его компетенции. Эти нормы содержатся как в специальной главе Конституции РФ, так и в её последующих главах.</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1858577"/>
            <a:ext cx="3816424" cy="3785652"/>
          </a:xfrm>
          <a:prstGeom prst="rect">
            <a:avLst/>
          </a:prstGeom>
        </p:spPr>
        <p:txBody>
          <a:bodyPr wrap="square">
            <a:spAutoFit/>
          </a:bodyPr>
          <a:lstStyle/>
          <a:p>
            <a:r>
              <a:rPr lang="ru-RU" sz="2200" b="1" dirty="0" smtClean="0">
                <a:solidFill>
                  <a:srgbClr val="E11764"/>
                </a:solidFill>
                <a:latin typeface="Arial" pitchFamily="34" charset="0"/>
                <a:cs typeface="Arial" pitchFamily="34" charset="0"/>
              </a:rPr>
              <a:t>ЧАСТЬ 1</a:t>
            </a:r>
          </a:p>
          <a:p>
            <a:r>
              <a:rPr lang="ru-RU" sz="2200" b="1" dirty="0" smtClean="0">
                <a:latin typeface="Arial" pitchFamily="34" charset="0"/>
                <a:cs typeface="Arial" pitchFamily="34" charset="0"/>
              </a:rPr>
              <a:t>20 ЗАДАНИЙ</a:t>
            </a:r>
          </a:p>
          <a:p>
            <a:pPr>
              <a:spcBef>
                <a:spcPts val="600"/>
              </a:spcBef>
            </a:pPr>
            <a:r>
              <a:rPr lang="ru-RU" sz="1200" b="1" dirty="0" smtClean="0">
                <a:latin typeface="Arial" pitchFamily="34" charset="0"/>
                <a:cs typeface="Arial" pitchFamily="34" charset="0"/>
              </a:rPr>
              <a:t>РАЗНОВИДНОСТИ ЗАДАНИЙ:</a:t>
            </a:r>
          </a:p>
          <a:p>
            <a:pPr marL="180975" indent="-180975">
              <a:spcBef>
                <a:spcPts val="600"/>
              </a:spcBef>
              <a:buFont typeface="Arial" pitchFamily="34" charset="0"/>
              <a:buChar char="•"/>
            </a:pPr>
            <a:r>
              <a:rPr lang="ru-RU" sz="1200" dirty="0" smtClean="0">
                <a:latin typeface="Arial" pitchFamily="34" charset="0"/>
                <a:cs typeface="Arial" pitchFamily="34" charset="0"/>
              </a:rPr>
              <a:t>задания на выбор и запись нескольких правильных ответов из предложенного перечня ответов</a:t>
            </a:r>
          </a:p>
          <a:p>
            <a:pPr marL="180975" indent="-180975">
              <a:spcBef>
                <a:spcPts val="600"/>
              </a:spcBef>
              <a:buFont typeface="Arial" pitchFamily="34" charset="0"/>
              <a:buChar char="•"/>
            </a:pPr>
            <a:r>
              <a:rPr lang="ru-RU" sz="1200" dirty="0" smtClean="0">
                <a:latin typeface="Arial" pitchFamily="34" charset="0"/>
                <a:cs typeface="Arial" pitchFamily="34" charset="0"/>
              </a:rPr>
              <a:t> задание на выявление структурных элементов понятий с помощью  таблиц</a:t>
            </a:r>
          </a:p>
          <a:p>
            <a:pPr marL="180975" indent="-180975">
              <a:spcBef>
                <a:spcPts val="600"/>
              </a:spcBef>
              <a:buFont typeface="Arial" pitchFamily="34" charset="0"/>
              <a:buChar char="•"/>
            </a:pPr>
            <a:r>
              <a:rPr lang="ru-RU" sz="1200" dirty="0" smtClean="0">
                <a:latin typeface="Arial" pitchFamily="34" charset="0"/>
                <a:cs typeface="Arial" pitchFamily="34" charset="0"/>
              </a:rPr>
              <a:t>задание на установление соответствия позиций, представленных в двух множествах</a:t>
            </a:r>
          </a:p>
          <a:p>
            <a:pPr marL="180975" indent="-180975">
              <a:spcBef>
                <a:spcPts val="600"/>
              </a:spcBef>
              <a:buFont typeface="Arial" pitchFamily="34" charset="0"/>
              <a:buChar char="•"/>
            </a:pPr>
            <a:r>
              <a:rPr lang="ru-RU" sz="1200" dirty="0" smtClean="0">
                <a:latin typeface="Arial" pitchFamily="34" charset="0"/>
                <a:cs typeface="Arial" pitchFamily="34" charset="0"/>
              </a:rPr>
              <a:t>определение фактов и мнений</a:t>
            </a:r>
          </a:p>
          <a:p>
            <a:pPr marL="180975" indent="-180975">
              <a:spcBef>
                <a:spcPts val="600"/>
              </a:spcBef>
              <a:buFont typeface="Arial" pitchFamily="34" charset="0"/>
              <a:buChar char="•"/>
            </a:pPr>
            <a:r>
              <a:rPr lang="ru-RU" sz="1200" dirty="0" smtClean="0">
                <a:latin typeface="Arial" pitchFamily="34" charset="0"/>
                <a:cs typeface="Arial" pitchFamily="34" charset="0"/>
              </a:rPr>
              <a:t>задание на определение терминов и понятий, соответствующих предлагаемому контексту</a:t>
            </a:r>
          </a:p>
          <a:p>
            <a:pPr>
              <a:spcBef>
                <a:spcPts val="600"/>
              </a:spcBef>
            </a:pPr>
            <a:endParaRPr lang="en" sz="1200" dirty="0" smtClean="0"/>
          </a:p>
          <a:p>
            <a:pPr algn="ctr">
              <a:spcBef>
                <a:spcPts val="600"/>
              </a:spcBef>
            </a:pPr>
            <a:endParaRPr lang="ru-RU" sz="1200" dirty="0">
              <a:latin typeface="Arial" pitchFamily="34" charset="0"/>
              <a:cs typeface="Arial" pitchFamily="34" charset="0"/>
            </a:endParaRPr>
          </a:p>
        </p:txBody>
      </p:sp>
      <p:sp>
        <p:nvSpPr>
          <p:cNvPr id="6" name="Прямоугольник 5"/>
          <p:cNvSpPr/>
          <p:nvPr/>
        </p:nvSpPr>
        <p:spPr>
          <a:xfrm>
            <a:off x="4572000" y="1858577"/>
            <a:ext cx="3562184" cy="3677930"/>
          </a:xfrm>
          <a:prstGeom prst="rect">
            <a:avLst/>
          </a:prstGeom>
        </p:spPr>
        <p:txBody>
          <a:bodyPr wrap="square">
            <a:spAutoFit/>
          </a:bodyPr>
          <a:lstStyle/>
          <a:p>
            <a:r>
              <a:rPr lang="ru-RU" sz="2200" b="1" dirty="0" smtClean="0">
                <a:solidFill>
                  <a:srgbClr val="E11764"/>
                </a:solidFill>
                <a:latin typeface="Arial" pitchFamily="34" charset="0"/>
                <a:cs typeface="Arial" pitchFamily="34" charset="0"/>
              </a:rPr>
              <a:t>ЧАСТЬ 2</a:t>
            </a:r>
          </a:p>
          <a:p>
            <a:r>
              <a:rPr lang="ru-RU" sz="2200" b="1" dirty="0" smtClean="0">
                <a:latin typeface="Arial" pitchFamily="34" charset="0"/>
                <a:cs typeface="Arial" pitchFamily="34" charset="0"/>
              </a:rPr>
              <a:t>9 ЗАДАНИЙ</a:t>
            </a:r>
          </a:p>
          <a:p>
            <a:pPr>
              <a:spcBef>
                <a:spcPts val="600"/>
              </a:spcBef>
            </a:pPr>
            <a:r>
              <a:rPr lang="ru-RU" sz="1200" b="1" dirty="0" smtClean="0">
                <a:latin typeface="Arial" pitchFamily="34" charset="0"/>
                <a:cs typeface="Arial" pitchFamily="34" charset="0"/>
              </a:rPr>
              <a:t>РАЗНОВИДНОСТИ ЗАДАНИЙ:</a:t>
            </a:r>
          </a:p>
          <a:p>
            <a:pPr marL="180975" indent="-180975">
              <a:spcBef>
                <a:spcPts val="600"/>
              </a:spcBef>
              <a:buFont typeface="Arial" pitchFamily="34" charset="0"/>
              <a:buChar char="•"/>
            </a:pPr>
            <a:r>
              <a:rPr lang="ru-RU" sz="1200" dirty="0" smtClean="0">
                <a:latin typeface="Arial" pitchFamily="34" charset="0"/>
                <a:cs typeface="Arial" pitchFamily="34" charset="0"/>
              </a:rPr>
              <a:t>Анализ источников (№21-24)</a:t>
            </a:r>
          </a:p>
          <a:p>
            <a:pPr marL="180975" indent="-180975">
              <a:spcBef>
                <a:spcPts val="600"/>
              </a:spcBef>
              <a:buFont typeface="Arial" pitchFamily="34" charset="0"/>
              <a:buChar char="•"/>
            </a:pPr>
            <a:r>
              <a:rPr lang="ru-RU" sz="1200" dirty="0" smtClean="0">
                <a:latin typeface="Arial" pitchFamily="34" charset="0"/>
                <a:cs typeface="Arial" pitchFamily="34" charset="0"/>
              </a:rPr>
              <a:t>Определение признаков, явлений и понятий по контексту (№25)</a:t>
            </a:r>
          </a:p>
          <a:p>
            <a:pPr marL="180975" indent="-180975">
              <a:spcBef>
                <a:spcPts val="600"/>
              </a:spcBef>
              <a:buFont typeface="Arial" pitchFamily="34" charset="0"/>
              <a:buChar char="•"/>
            </a:pPr>
            <a:r>
              <a:rPr lang="ru-RU" sz="1200" dirty="0" smtClean="0">
                <a:latin typeface="Arial" pitchFamily="34" charset="0"/>
                <a:cs typeface="Arial" pitchFamily="34" charset="0"/>
              </a:rPr>
              <a:t>Раскрытие теоретических положений на примерах (№26)</a:t>
            </a:r>
          </a:p>
          <a:p>
            <a:pPr marL="180975" indent="-180975">
              <a:spcBef>
                <a:spcPts val="600"/>
              </a:spcBef>
              <a:buFont typeface="Arial" pitchFamily="34" charset="0"/>
              <a:buChar char="•"/>
            </a:pPr>
            <a:r>
              <a:rPr lang="ru-RU" sz="1200" dirty="0" smtClean="0">
                <a:latin typeface="Arial" pitchFamily="34" charset="0"/>
                <a:cs typeface="Arial" pitchFamily="34" charset="0"/>
              </a:rPr>
              <a:t>Задание-задача (№27)</a:t>
            </a:r>
          </a:p>
          <a:p>
            <a:pPr marL="180975" indent="-180975">
              <a:spcBef>
                <a:spcPts val="600"/>
              </a:spcBef>
              <a:buFont typeface="Arial" pitchFamily="34" charset="0"/>
              <a:buChar char="•"/>
            </a:pPr>
            <a:r>
              <a:rPr lang="ru-RU" sz="1200" dirty="0" smtClean="0">
                <a:latin typeface="Arial" pitchFamily="34" charset="0"/>
                <a:cs typeface="Arial" pitchFamily="34" charset="0"/>
              </a:rPr>
              <a:t>Составление плана доклада по определенной теме(№28)</a:t>
            </a:r>
          </a:p>
          <a:p>
            <a:pPr marL="180975" indent="-180975">
              <a:spcBef>
                <a:spcPts val="600"/>
              </a:spcBef>
              <a:buFont typeface="Arial" pitchFamily="34" charset="0"/>
              <a:buChar char="•"/>
            </a:pPr>
            <a:r>
              <a:rPr lang="ru-RU" sz="1200" dirty="0" smtClean="0">
                <a:latin typeface="Arial" pitchFamily="34" charset="0"/>
                <a:cs typeface="Arial" pitchFamily="34" charset="0"/>
              </a:rPr>
              <a:t>Эссе (№29)</a:t>
            </a:r>
          </a:p>
          <a:p>
            <a:pPr>
              <a:spcBef>
                <a:spcPts val="600"/>
              </a:spcBef>
            </a:pPr>
            <a:endParaRPr lang="ru-RU" sz="1200" dirty="0" smtClean="0"/>
          </a:p>
          <a:p>
            <a:pPr>
              <a:spcBef>
                <a:spcPts val="600"/>
              </a:spcBef>
            </a:pPr>
            <a:endParaRPr lang="en" sz="1200" dirty="0" smtClean="0"/>
          </a:p>
        </p:txBody>
      </p:sp>
      <p:sp>
        <p:nvSpPr>
          <p:cNvPr id="9" name="TextBox 8"/>
          <p:cNvSpPr txBox="1">
            <a:spLocks noChangeAspect="1"/>
          </p:cNvSpPr>
          <p:nvPr/>
        </p:nvSpPr>
        <p:spPr>
          <a:xfrm>
            <a:off x="539552" y="358379"/>
            <a:ext cx="8297090" cy="1077218"/>
          </a:xfrm>
          <a:prstGeom prst="rect">
            <a:avLst/>
          </a:prstGeom>
          <a:noFill/>
          <a:scene3d>
            <a:camera prst="orthographicFront"/>
            <a:lightRig rig="threePt" dir="t"/>
          </a:scene3d>
          <a:sp3d/>
        </p:spPr>
        <p:txBody>
          <a:bodyPr wrap="square" lIns="0" rIns="0" rtlCol="0">
            <a:spAutoFit/>
          </a:bodyPr>
          <a:lstStyle/>
          <a:p>
            <a:r>
              <a:rPr lang="ru-RU" sz="3200" dirty="0" smtClean="0">
                <a:latin typeface="Arial Black" pitchFamily="34" charset="0"/>
              </a:rPr>
              <a:t>СТРУКТУРА ЭКЗАМЕНАЦИОННОЙ РАБОТЫ (КИМ)</a:t>
            </a:r>
            <a:endParaRPr lang="ru-RU" sz="3200" dirty="0">
              <a:latin typeface="Arial Black" pitchFamily="34" charset="0"/>
            </a:endParaRPr>
          </a:p>
        </p:txBody>
      </p:sp>
      <p:pic>
        <p:nvPicPr>
          <p:cNvPr id="10" name="Picture 2" descr="E:\КЕЙСЫ\96392_топ_10_обществознание_презентация\links\егэ.рф.png"/>
          <p:cNvPicPr>
            <a:picLocks noChangeAspect="1" noChangeArrowheads="1"/>
          </p:cNvPicPr>
          <p:nvPr/>
        </p:nvPicPr>
        <p:blipFill>
          <a:blip r:embed="rId2" cstate="print"/>
          <a:srcRect/>
          <a:stretch>
            <a:fillRect/>
          </a:stretch>
        </p:blipFill>
        <p:spPr bwMode="auto">
          <a:xfrm>
            <a:off x="7744841" y="6089047"/>
            <a:ext cx="1255773" cy="58177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Прочитайте текст и выполните задания 21-24.</a:t>
            </a:r>
            <a:endParaRPr lang="ru-RU" dirty="0"/>
          </a:p>
        </p:txBody>
      </p:sp>
      <p:sp>
        <p:nvSpPr>
          <p:cNvPr id="3" name="Содержимое 2"/>
          <p:cNvSpPr>
            <a:spLocks noGrp="1"/>
          </p:cNvSpPr>
          <p:nvPr>
            <p:ph idx="1"/>
          </p:nvPr>
        </p:nvSpPr>
        <p:spPr/>
        <p:txBody>
          <a:bodyPr>
            <a:normAutofit lnSpcReduction="10000"/>
          </a:bodyPr>
          <a:lstStyle/>
          <a:p>
            <a:pPr algn="just">
              <a:buNone/>
            </a:pPr>
            <a:r>
              <a:rPr lang="ru-RU" b="1" dirty="0" smtClean="0">
                <a:latin typeface="Times New Roman" pitchFamily="18" charset="0"/>
                <a:cs typeface="Times New Roman" pitchFamily="18" charset="0"/>
              </a:rPr>
              <a:t>Структуру института законодательной власти образуют правовые нормы, устанавливающие статус Федерального Собрания РФ, порядок его взаимодействия с другими органами государства, общие принципы организации системы законодательных (представительных) органов государственной власти субъектов Российской Федерации.</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Прочитайте текст и выполните задания 21-24.</a:t>
            </a:r>
            <a:endParaRPr lang="ru-RU" dirty="0"/>
          </a:p>
        </p:txBody>
      </p:sp>
      <p:sp>
        <p:nvSpPr>
          <p:cNvPr id="3" name="Содержимое 2"/>
          <p:cNvSpPr>
            <a:spLocks noGrp="1"/>
          </p:cNvSpPr>
          <p:nvPr>
            <p:ph idx="1"/>
          </p:nvPr>
        </p:nvSpPr>
        <p:spPr/>
        <p:txBody>
          <a:bodyPr>
            <a:normAutofit lnSpcReduction="10000"/>
          </a:bodyPr>
          <a:lstStyle/>
          <a:p>
            <a:pPr algn="just">
              <a:buNone/>
            </a:pPr>
            <a:r>
              <a:rPr lang="ru-RU" b="1" dirty="0" smtClean="0">
                <a:latin typeface="Times New Roman" pitchFamily="18" charset="0"/>
                <a:cs typeface="Times New Roman" pitchFamily="18" charset="0"/>
              </a:rPr>
              <a:t>Институт исполнительной власти конституционного права России составляет правовые нормы, закрепляющие основы формирования единой системы исполнительной власти в Российской Федерации  и её структуру, статус Правительства РФ, общие принципы организации исполнительных органов государственной власти субъектов РФ.</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Прочитайте текст и выполните задания 21-24.</a:t>
            </a:r>
            <a:endParaRPr lang="ru-RU" dirty="0"/>
          </a:p>
        </p:txBody>
      </p:sp>
      <p:sp>
        <p:nvSpPr>
          <p:cNvPr id="3" name="Содержимое 2"/>
          <p:cNvSpPr>
            <a:spLocks noGrp="1"/>
          </p:cNvSpPr>
          <p:nvPr>
            <p:ph idx="1"/>
          </p:nvPr>
        </p:nvSpPr>
        <p:spPr/>
        <p:txBody>
          <a:bodyPr>
            <a:normAutofit fontScale="92500" lnSpcReduction="10000"/>
          </a:bodyPr>
          <a:lstStyle/>
          <a:p>
            <a:pPr algn="just">
              <a:buNone/>
            </a:pPr>
            <a:r>
              <a:rPr lang="ru-RU" b="1" dirty="0" smtClean="0">
                <a:latin typeface="Times New Roman" pitchFamily="18" charset="0"/>
                <a:cs typeface="Times New Roman" pitchFamily="18" charset="0"/>
              </a:rPr>
              <a:t>В институт судебной власти интегрировались конституционно-правовые нормы, закрепляющие легальное определение судебной власти, её основные принципы, систему федеральных органов судебной власти, порядок их организации и деятельности, механизм назначения судей, их статус и правовые гарантии независимости в отправлении правосудия.</a:t>
            </a:r>
          </a:p>
          <a:p>
            <a:pPr algn="just">
              <a:buNone/>
            </a:pPr>
            <a:r>
              <a:rPr lang="ru-RU" b="1" dirty="0" smtClean="0">
                <a:latin typeface="Times New Roman" pitchFamily="18" charset="0"/>
                <a:cs typeface="Times New Roman" pitchFamily="18" charset="0"/>
              </a:rPr>
              <a:t>          (А.И.Казанник, </a:t>
            </a:r>
            <a:r>
              <a:rPr lang="ru-RU" b="1" dirty="0" err="1" smtClean="0">
                <a:latin typeface="Times New Roman" pitchFamily="18" charset="0"/>
                <a:cs typeface="Times New Roman" pitchFamily="18" charset="0"/>
              </a:rPr>
              <a:t>А.Н.Костюков</a:t>
            </a:r>
            <a:r>
              <a:rPr lang="ru-RU" b="1" dirty="0" smtClean="0">
                <a:latin typeface="Times New Roman" pitchFamily="18" charset="0"/>
                <a:cs typeface="Times New Roman" pitchFamily="18" charset="0"/>
              </a:rPr>
              <a:t>)</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 21.</a:t>
            </a:r>
            <a:endParaRPr lang="ru-RU" dirty="0"/>
          </a:p>
        </p:txBody>
      </p:sp>
      <p:sp>
        <p:nvSpPr>
          <p:cNvPr id="3" name="Содержимое 2"/>
          <p:cNvSpPr>
            <a:spLocks noGrp="1"/>
          </p:cNvSpPr>
          <p:nvPr>
            <p:ph idx="1"/>
          </p:nvPr>
        </p:nvSpPr>
        <p:spPr/>
        <p:txBody>
          <a:bodyPr>
            <a:normAutofit lnSpcReduction="10000"/>
          </a:bodyPr>
          <a:lstStyle/>
          <a:p>
            <a:pPr algn="just">
              <a:buNone/>
            </a:pPr>
            <a:r>
              <a:rPr lang="ru-RU" b="1" dirty="0" smtClean="0">
                <a:latin typeface="Times New Roman" pitchFamily="18" charset="0"/>
                <a:cs typeface="Times New Roman" pitchFamily="18" charset="0"/>
              </a:rPr>
              <a:t>Что является первичным элементом системы конституционного права? Что представляет собой институт конституционного права? Какие юридические свойства (признаки) Конституции РФ установлены конституционным правом? (Назовите три таких свойства.)</a:t>
            </a:r>
          </a:p>
          <a:p>
            <a:pPr algn="just">
              <a:buNone/>
            </a:pPr>
            <a:r>
              <a:rPr lang="ru-RU" b="1" dirty="0" smtClean="0">
                <a:latin typeface="Times New Roman" pitchFamily="18" charset="0"/>
                <a:cs typeface="Times New Roman" pitchFamily="18" charset="0"/>
              </a:rPr>
              <a:t>Ответ:</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 21.</a:t>
            </a:r>
            <a:endParaRPr lang="ru-RU" dirty="0"/>
          </a:p>
        </p:txBody>
      </p:sp>
      <p:sp>
        <p:nvSpPr>
          <p:cNvPr id="3" name="Содержимое 2"/>
          <p:cNvSpPr>
            <a:spLocks noGrp="1"/>
          </p:cNvSpPr>
          <p:nvPr>
            <p:ph idx="1"/>
          </p:nvPr>
        </p:nvSpPr>
        <p:spPr/>
        <p:txBody>
          <a:bodyPr>
            <a:normAutofit fontScale="62500" lnSpcReduction="20000"/>
          </a:bodyPr>
          <a:lstStyle/>
          <a:p>
            <a:pPr algn="just">
              <a:buNone/>
            </a:pPr>
            <a:r>
              <a:rPr lang="ru-RU" b="1" dirty="0" smtClean="0">
                <a:latin typeface="Times New Roman" pitchFamily="18" charset="0"/>
                <a:cs typeface="Times New Roman" pitchFamily="18" charset="0"/>
              </a:rPr>
              <a:t>Что является первичным элементом системы конституционного права? Что представляет собой институт конституционного права? Какие юридические свойства (признаки) Конституции РФ установлены конституционным правом? (Назовите три таких свойства.)</a:t>
            </a:r>
          </a:p>
          <a:p>
            <a:pPr algn="just">
              <a:buNone/>
            </a:pPr>
            <a:r>
              <a:rPr lang="ru-RU" b="1" dirty="0" smtClean="0">
                <a:latin typeface="Times New Roman" pitchFamily="18" charset="0"/>
                <a:cs typeface="Times New Roman" pitchFamily="18" charset="0"/>
              </a:rPr>
              <a:t>Ответ:</a:t>
            </a:r>
          </a:p>
          <a:p>
            <a:pPr marL="514350" indent="-514350" algn="just">
              <a:buAutoNum type="arabicParenR"/>
            </a:pPr>
            <a:r>
              <a:rPr lang="ru-RU" b="1" dirty="0" smtClean="0">
                <a:latin typeface="Times New Roman" pitchFamily="18" charset="0"/>
                <a:cs typeface="Times New Roman" pitchFamily="18" charset="0"/>
              </a:rPr>
              <a:t>юридическая норма;</a:t>
            </a:r>
          </a:p>
          <a:p>
            <a:pPr marL="514350" indent="-514350" algn="just">
              <a:buAutoNum type="arabicParenR"/>
            </a:pPr>
            <a:r>
              <a:rPr lang="ru-RU" b="1" dirty="0" smtClean="0">
                <a:latin typeface="Times New Roman" pitchFamily="18" charset="0"/>
                <a:cs typeface="Times New Roman" pitchFamily="18" charset="0"/>
              </a:rPr>
              <a:t>группа, комплекс взаимосвязанных норм конституционного права, регулирующих определённый вид схожих, близких по содержанию, родственных отношений;</a:t>
            </a:r>
          </a:p>
          <a:p>
            <a:pPr marL="514350" indent="-514350" algn="just">
              <a:buAutoNum type="arabicParenR"/>
            </a:pPr>
            <a:r>
              <a:rPr lang="ru-RU" b="1" dirty="0" smtClean="0">
                <a:latin typeface="Times New Roman" pitchFamily="18" charset="0"/>
                <a:cs typeface="Times New Roman" pitchFamily="18" charset="0"/>
              </a:rPr>
              <a:t>свойства Конституции РФ:</a:t>
            </a:r>
          </a:p>
          <a:p>
            <a:pPr marL="514350" indent="-514350" algn="just">
              <a:buNone/>
            </a:pPr>
            <a:r>
              <a:rPr lang="ru-RU" b="1" dirty="0" smtClean="0">
                <a:latin typeface="Times New Roman" pitchFamily="18" charset="0"/>
                <a:cs typeface="Times New Roman" pitchFamily="18" charset="0"/>
              </a:rPr>
              <a:t>- высшая юридическая сила;</a:t>
            </a:r>
          </a:p>
          <a:p>
            <a:pPr marL="514350" indent="-514350" algn="just">
              <a:buFontTx/>
              <a:buChar char="-"/>
            </a:pPr>
            <a:r>
              <a:rPr lang="ru-RU" b="1" dirty="0" smtClean="0">
                <a:latin typeface="Times New Roman" pitchFamily="18" charset="0"/>
                <a:cs typeface="Times New Roman" pitchFamily="18" charset="0"/>
              </a:rPr>
              <a:t>прямое действие;</a:t>
            </a:r>
          </a:p>
          <a:p>
            <a:pPr marL="514350" indent="-514350" algn="just">
              <a:buFontTx/>
              <a:buChar char="-"/>
            </a:pPr>
            <a:r>
              <a:rPr lang="ru-RU" b="1" dirty="0" smtClean="0">
                <a:latin typeface="Times New Roman" pitchFamily="18" charset="0"/>
                <a:cs typeface="Times New Roman" pitchFamily="18" charset="0"/>
              </a:rPr>
              <a:t>правообразующее значение.</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 22.</a:t>
            </a:r>
            <a:endParaRPr lang="ru-RU" dirty="0"/>
          </a:p>
        </p:txBody>
      </p:sp>
      <p:sp>
        <p:nvSpPr>
          <p:cNvPr id="3" name="Содержимое 2"/>
          <p:cNvSpPr>
            <a:spLocks noGrp="1"/>
          </p:cNvSpPr>
          <p:nvPr>
            <p:ph idx="1"/>
          </p:nvPr>
        </p:nvSpPr>
        <p:spPr/>
        <p:txBody>
          <a:bodyPr/>
          <a:lstStyle/>
          <a:p>
            <a:pPr algn="just">
              <a:buNone/>
            </a:pPr>
            <a:r>
              <a:rPr lang="ru-RU" b="1" dirty="0" smtClean="0">
                <a:latin typeface="Times New Roman" pitchFamily="18" charset="0"/>
                <a:cs typeface="Times New Roman" pitchFamily="18" charset="0"/>
              </a:rPr>
              <a:t>Реализация каких основ конституционного строя России обеспечивается рассмотренными в тексте институтами? Используя текст и обществоведческие знания, укажите любые три основы конституционного строя и соответствующие институты.</a:t>
            </a:r>
          </a:p>
          <a:p>
            <a:pPr algn="just">
              <a:buNone/>
            </a:pPr>
            <a:r>
              <a:rPr lang="ru-RU" b="1" dirty="0" smtClean="0">
                <a:latin typeface="Times New Roman" pitchFamily="18" charset="0"/>
                <a:cs typeface="Times New Roman" pitchFamily="18" charset="0"/>
              </a:rPr>
              <a:t>Ответ:</a:t>
            </a:r>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 22.</a:t>
            </a:r>
            <a:endParaRPr lang="ru-RU" dirty="0"/>
          </a:p>
        </p:txBody>
      </p:sp>
      <p:sp>
        <p:nvSpPr>
          <p:cNvPr id="3" name="Содержимое 2"/>
          <p:cNvSpPr>
            <a:spLocks noGrp="1"/>
          </p:cNvSpPr>
          <p:nvPr>
            <p:ph idx="1"/>
          </p:nvPr>
        </p:nvSpPr>
        <p:spPr/>
        <p:txBody>
          <a:bodyPr>
            <a:normAutofit fontScale="55000" lnSpcReduction="20000"/>
          </a:bodyPr>
          <a:lstStyle/>
          <a:p>
            <a:pPr algn="just">
              <a:buNone/>
            </a:pPr>
            <a:r>
              <a:rPr lang="ru-RU" b="1" dirty="0" smtClean="0">
                <a:latin typeface="Times New Roman" pitchFamily="18" charset="0"/>
                <a:cs typeface="Times New Roman" pitchFamily="18" charset="0"/>
              </a:rPr>
              <a:t>Реализация каких основ конституционного строя России обеспечивается рассмотренными в тексте институтами? Используя текст и обществоведческие знания, укажите любые три основы конституционного строя и соответствующие институты.</a:t>
            </a:r>
          </a:p>
          <a:p>
            <a:pPr algn="just">
              <a:buNone/>
            </a:pPr>
            <a:r>
              <a:rPr lang="ru-RU" b="1" dirty="0" smtClean="0">
                <a:latin typeface="Times New Roman" pitchFamily="18" charset="0"/>
                <a:cs typeface="Times New Roman" pitchFamily="18" charset="0"/>
              </a:rPr>
              <a:t>Ответ:</a:t>
            </a:r>
          </a:p>
          <a:p>
            <a:pPr algn="just">
              <a:buNone/>
            </a:pPr>
            <a:r>
              <a:rPr lang="ru-RU" b="1" dirty="0" smtClean="0">
                <a:latin typeface="Times New Roman" pitchFamily="18" charset="0"/>
                <a:cs typeface="Times New Roman" pitchFamily="18" charset="0"/>
              </a:rPr>
              <a:t>1) Россия- есть федеративное государство/федеративное устройство РФ основано на её государственной целостности, единстве системы государственной власти, разграничении предметов ведения и полномочий между органами государственной власти РФ и органами государственной власти субъектов РФ (институт федеративного устройства);</a:t>
            </a:r>
          </a:p>
          <a:p>
            <a:pPr algn="just">
              <a:buNone/>
            </a:pPr>
            <a:r>
              <a:rPr lang="ru-RU" b="1" dirty="0" smtClean="0">
                <a:latin typeface="Times New Roman" pitchFamily="18" charset="0"/>
                <a:cs typeface="Times New Roman" pitchFamily="18" charset="0"/>
              </a:rPr>
              <a:t>2) государственная в РФ осуществляется на основе разделения на законодательную, исполнительную и судебную (институт законодательной власти, институт исполнительной власти, институт судебной власти);</a:t>
            </a:r>
          </a:p>
          <a:p>
            <a:pPr algn="just">
              <a:buNone/>
            </a:pPr>
            <a:r>
              <a:rPr lang="ru-RU" b="1" dirty="0" smtClean="0">
                <a:latin typeface="Times New Roman" pitchFamily="18" charset="0"/>
                <a:cs typeface="Times New Roman" pitchFamily="18" charset="0"/>
              </a:rPr>
              <a:t>3) источником власти в РФ является её многонациональный народ (институт законодательной власти, институт президентской власти).</a:t>
            </a: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 23.</a:t>
            </a:r>
            <a:endParaRPr lang="ru-RU" dirty="0"/>
          </a:p>
        </p:txBody>
      </p:sp>
      <p:sp>
        <p:nvSpPr>
          <p:cNvPr id="3" name="Содержимое 2"/>
          <p:cNvSpPr>
            <a:spLocks noGrp="1"/>
          </p:cNvSpPr>
          <p:nvPr>
            <p:ph idx="1"/>
          </p:nvPr>
        </p:nvSpPr>
        <p:spPr/>
        <p:txBody>
          <a:bodyPr/>
          <a:lstStyle/>
          <a:p>
            <a:pPr algn="just">
              <a:buNone/>
            </a:pPr>
            <a:r>
              <a:rPr lang="ru-RU" b="1" dirty="0" smtClean="0">
                <a:latin typeface="Times New Roman" pitchFamily="18" charset="0"/>
                <a:cs typeface="Times New Roman" pitchFamily="18" charset="0"/>
              </a:rPr>
              <a:t>Используя обществоведческие знания и факты общественной жизни, проиллюстрируйте примерами порядок взаимодействия Федерального Собрания РФ: а) с Президентом РФ; б) с Правительством РФ; в) с органами судебной власти РФ.</a:t>
            </a:r>
          </a:p>
          <a:p>
            <a:pPr algn="just">
              <a:buNone/>
            </a:pPr>
            <a:r>
              <a:rPr lang="ru-RU" b="1" dirty="0" smtClean="0">
                <a:latin typeface="Times New Roman" pitchFamily="18" charset="0"/>
                <a:cs typeface="Times New Roman" pitchFamily="18" charset="0"/>
              </a:rPr>
              <a:t>Ответ:</a:t>
            </a: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 23.</a:t>
            </a:r>
            <a:endParaRPr lang="ru-RU" dirty="0"/>
          </a:p>
        </p:txBody>
      </p:sp>
      <p:sp>
        <p:nvSpPr>
          <p:cNvPr id="3" name="Содержимое 2"/>
          <p:cNvSpPr>
            <a:spLocks noGrp="1"/>
          </p:cNvSpPr>
          <p:nvPr>
            <p:ph idx="1"/>
          </p:nvPr>
        </p:nvSpPr>
        <p:spPr/>
        <p:txBody>
          <a:bodyPr>
            <a:normAutofit fontScale="62500" lnSpcReduction="20000"/>
          </a:bodyPr>
          <a:lstStyle/>
          <a:p>
            <a:pPr algn="just">
              <a:buNone/>
            </a:pPr>
            <a:r>
              <a:rPr lang="ru-RU" b="1" dirty="0" smtClean="0">
                <a:latin typeface="Times New Roman" pitchFamily="18" charset="0"/>
                <a:cs typeface="Times New Roman" pitchFamily="18" charset="0"/>
              </a:rPr>
              <a:t>Используя обществоведческие знания и факты общественной жизни, проиллюстрируйте примерами порядок взаимодействия Федерального Собрания РФ: а) с Президентом РФ; б) с Правительством РФ; в) с органами судебной власти РФ.</a:t>
            </a:r>
          </a:p>
          <a:p>
            <a:pPr algn="just">
              <a:buNone/>
            </a:pPr>
            <a:r>
              <a:rPr lang="ru-RU" b="1" dirty="0" smtClean="0">
                <a:latin typeface="Times New Roman" pitchFamily="18" charset="0"/>
                <a:cs typeface="Times New Roman" pitchFamily="18" charset="0"/>
              </a:rPr>
              <a:t>Ответ:</a:t>
            </a:r>
          </a:p>
          <a:p>
            <a:pPr algn="just">
              <a:buNone/>
            </a:pPr>
            <a:r>
              <a:rPr lang="ru-RU" b="1" dirty="0" smtClean="0">
                <a:latin typeface="Times New Roman" pitchFamily="18" charset="0"/>
                <a:cs typeface="Times New Roman" pitchFamily="18" charset="0"/>
              </a:rPr>
              <a:t>а) полномочный представитель Президента РФ в Государственной Думе представил внесённый Президентом РФ законопроект </a:t>
            </a:r>
            <a:r>
              <a:rPr lang="en-US" b="1" dirty="0" smtClean="0">
                <a:latin typeface="Times New Roman" pitchFamily="18" charset="0"/>
                <a:cs typeface="Times New Roman" pitchFamily="18" charset="0"/>
              </a:rPr>
              <a:t>Z</a:t>
            </a:r>
            <a:r>
              <a:rPr lang="ru-RU" b="1" dirty="0" smtClean="0">
                <a:latin typeface="Times New Roman" pitchFamily="18" charset="0"/>
                <a:cs typeface="Times New Roman" pitchFamily="18" charset="0"/>
              </a:rPr>
              <a:t>; после принятия законопроекта Думой он был направлен в Совет Федерации;</a:t>
            </a:r>
          </a:p>
          <a:p>
            <a:pPr algn="just">
              <a:buNone/>
            </a:pPr>
            <a:r>
              <a:rPr lang="ru-RU" b="1" dirty="0" smtClean="0">
                <a:latin typeface="Times New Roman" pitchFamily="18" charset="0"/>
                <a:cs typeface="Times New Roman" pitchFamily="18" charset="0"/>
              </a:rPr>
              <a:t>б) Председатель Правительства РФ выступил с отчётом на парламентском часе в Государственной Думе, а затем встретился с членами Комитета Совета Федерации по бюджету и финансовым рынкам;</a:t>
            </a:r>
          </a:p>
          <a:p>
            <a:pPr algn="just">
              <a:buNone/>
            </a:pPr>
            <a:r>
              <a:rPr lang="ru-RU" b="1" dirty="0" smtClean="0">
                <a:latin typeface="Times New Roman" pitchFamily="18" charset="0"/>
                <a:cs typeface="Times New Roman" pitchFamily="18" charset="0"/>
              </a:rPr>
              <a:t>в) Конституционный Суд РФ признал принятый Федеральным Собранием РФ закон неконституционным.</a:t>
            </a: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 24.</a:t>
            </a:r>
            <a:endParaRPr lang="ru-RU" dirty="0"/>
          </a:p>
        </p:txBody>
      </p:sp>
      <p:sp>
        <p:nvSpPr>
          <p:cNvPr id="3" name="Содержимое 2"/>
          <p:cNvSpPr>
            <a:spLocks noGrp="1"/>
          </p:cNvSpPr>
          <p:nvPr>
            <p:ph idx="1"/>
          </p:nvPr>
        </p:nvSpPr>
        <p:spPr/>
        <p:txBody>
          <a:bodyPr>
            <a:normAutofit fontScale="92500" lnSpcReduction="20000"/>
          </a:bodyPr>
          <a:lstStyle/>
          <a:p>
            <a:pPr algn="just">
              <a:buNone/>
            </a:pPr>
            <a:r>
              <a:rPr lang="ru-RU" b="1" dirty="0" smtClean="0">
                <a:latin typeface="Times New Roman" pitchFamily="18" charset="0"/>
                <a:cs typeface="Times New Roman" pitchFamily="18" charset="0"/>
              </a:rPr>
              <a:t>В тексте указано, что конституционное право устанавливает соотношение национального и международного права. Используя текст, обществоведческие знания и факты общественной жизни, приведите три объяснения того, почему необходимо специально регулировать это соотношение. (Объяснения должны быть сформулированы как распространённые предложения.)</a:t>
            </a:r>
          </a:p>
          <a:p>
            <a:pPr algn="just">
              <a:buNone/>
            </a:pPr>
            <a:r>
              <a:rPr lang="ru-RU" b="1" dirty="0" smtClean="0">
                <a:latin typeface="Times New Roman" pitchFamily="18" charset="0"/>
                <a:cs typeface="Times New Roman" pitchFamily="18" charset="0"/>
              </a:rPr>
              <a:t>Ответ:</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КЕЙСЫ\96392_топ_10_обществознание_презентация\links\егэ.рф.png"/>
          <p:cNvPicPr>
            <a:picLocks noChangeAspect="1" noChangeArrowheads="1"/>
          </p:cNvPicPr>
          <p:nvPr/>
        </p:nvPicPr>
        <p:blipFill>
          <a:blip r:embed="rId2" cstate="print"/>
          <a:srcRect/>
          <a:stretch>
            <a:fillRect/>
          </a:stretch>
        </p:blipFill>
        <p:spPr bwMode="auto">
          <a:xfrm>
            <a:off x="7744841" y="6089047"/>
            <a:ext cx="1255773" cy="581771"/>
          </a:xfrm>
          <a:prstGeom prst="rect">
            <a:avLst/>
          </a:prstGeom>
          <a:noFill/>
        </p:spPr>
      </p:pic>
      <p:graphicFrame>
        <p:nvGraphicFramePr>
          <p:cNvPr id="6" name="Диаграмма 5"/>
          <p:cNvGraphicFramePr/>
          <p:nvPr/>
        </p:nvGraphicFramePr>
        <p:xfrm>
          <a:off x="-159026" y="1517494"/>
          <a:ext cx="5486400" cy="52520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0" y="3672452"/>
            <a:ext cx="2326406" cy="646331"/>
          </a:xfrm>
          <a:prstGeom prst="rect">
            <a:avLst/>
          </a:prstGeom>
          <a:noFill/>
        </p:spPr>
        <p:txBody>
          <a:bodyPr wrap="none" lIns="0" rIns="0" rtlCol="0">
            <a:spAutoFit/>
          </a:bodyPr>
          <a:lstStyle/>
          <a:p>
            <a:r>
              <a:rPr lang="ru-RU" b="1" dirty="0" smtClean="0">
                <a:latin typeface="Arial" pitchFamily="34" charset="0"/>
                <a:cs typeface="Arial" pitchFamily="34" charset="0"/>
              </a:rPr>
              <a:t>ЧАСТЬ 1 – </a:t>
            </a:r>
          </a:p>
          <a:p>
            <a:r>
              <a:rPr lang="ru-RU" dirty="0" smtClean="0">
                <a:latin typeface="Arial" pitchFamily="34" charset="0"/>
                <a:cs typeface="Arial" pitchFamily="34" charset="0"/>
              </a:rPr>
              <a:t>35 первичных баллов</a:t>
            </a:r>
          </a:p>
        </p:txBody>
      </p:sp>
      <p:sp>
        <p:nvSpPr>
          <p:cNvPr id="8" name="Правая фигурная скобка 7"/>
          <p:cNvSpPr/>
          <p:nvPr/>
        </p:nvSpPr>
        <p:spPr>
          <a:xfrm>
            <a:off x="7020272" y="3857363"/>
            <a:ext cx="360040" cy="1437839"/>
          </a:xfrm>
          <a:prstGeom prst="rightBrace">
            <a:avLst>
              <a:gd name="adj1" fmla="val 0"/>
              <a:gd name="adj2" fmla="val 50000"/>
            </a:avLst>
          </a:prstGeom>
          <a:ln w="38100">
            <a:solidFill>
              <a:srgbClr val="1F3CD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TextBox 8"/>
          <p:cNvSpPr txBox="1"/>
          <p:nvPr/>
        </p:nvSpPr>
        <p:spPr>
          <a:xfrm>
            <a:off x="7452320" y="4192127"/>
            <a:ext cx="1296144" cy="584775"/>
          </a:xfrm>
          <a:prstGeom prst="rect">
            <a:avLst/>
          </a:prstGeom>
          <a:noFill/>
        </p:spPr>
        <p:txBody>
          <a:bodyPr wrap="square" rtlCol="0">
            <a:spAutoFit/>
          </a:bodyPr>
          <a:lstStyle/>
          <a:p>
            <a:r>
              <a:rPr lang="ru-RU" sz="1600" b="1" dirty="0" smtClean="0">
                <a:solidFill>
                  <a:srgbClr val="E11764"/>
                </a:solidFill>
                <a:latin typeface="Arial" pitchFamily="34" charset="0"/>
                <a:cs typeface="Arial" pitchFamily="34" charset="0"/>
              </a:rPr>
              <a:t>62 БАЛЛА </a:t>
            </a:r>
          </a:p>
          <a:p>
            <a:r>
              <a:rPr lang="ru-RU" sz="1600" b="1" dirty="0" smtClean="0">
                <a:solidFill>
                  <a:srgbClr val="E11764"/>
                </a:solidFill>
                <a:latin typeface="Arial" pitchFamily="34" charset="0"/>
                <a:cs typeface="Arial" pitchFamily="34" charset="0"/>
              </a:rPr>
              <a:t>ВСЕГО</a:t>
            </a:r>
            <a:endParaRPr lang="ru-RU" sz="1600" b="1" dirty="0">
              <a:solidFill>
                <a:srgbClr val="E11764"/>
              </a:solidFill>
              <a:latin typeface="Arial" pitchFamily="34" charset="0"/>
              <a:cs typeface="Arial" pitchFamily="34" charset="0"/>
            </a:endParaRPr>
          </a:p>
        </p:txBody>
      </p:sp>
      <p:sp>
        <p:nvSpPr>
          <p:cNvPr id="10" name="Прямоугольник 9"/>
          <p:cNvSpPr/>
          <p:nvPr/>
        </p:nvSpPr>
        <p:spPr>
          <a:xfrm>
            <a:off x="4572000" y="4681725"/>
            <a:ext cx="2326406" cy="646331"/>
          </a:xfrm>
          <a:prstGeom prst="rect">
            <a:avLst/>
          </a:prstGeom>
        </p:spPr>
        <p:txBody>
          <a:bodyPr wrap="none" lIns="0" rIns="0">
            <a:spAutoFit/>
          </a:bodyPr>
          <a:lstStyle/>
          <a:p>
            <a:r>
              <a:rPr lang="ru-RU" b="1" dirty="0" smtClean="0">
                <a:latin typeface="Arial" pitchFamily="34" charset="0"/>
                <a:cs typeface="Arial" pitchFamily="34" charset="0"/>
              </a:rPr>
              <a:t>ЧАСТЬ 2 </a:t>
            </a:r>
            <a:r>
              <a:rPr lang="ru-RU" b="1" dirty="0" smtClean="0">
                <a:solidFill>
                  <a:srgbClr val="1F3CD1"/>
                </a:solidFill>
                <a:latin typeface="Arial" pitchFamily="34" charset="0"/>
                <a:cs typeface="Arial" pitchFamily="34" charset="0"/>
              </a:rPr>
              <a:t>– </a:t>
            </a:r>
          </a:p>
          <a:p>
            <a:r>
              <a:rPr lang="ru-RU" dirty="0" smtClean="0">
                <a:latin typeface="Arial" pitchFamily="34" charset="0"/>
                <a:cs typeface="Arial" pitchFamily="34" charset="0"/>
              </a:rPr>
              <a:t>27 первичных баллов</a:t>
            </a:r>
            <a:endParaRPr lang="ru-RU" dirty="0">
              <a:latin typeface="Arial" pitchFamily="34" charset="0"/>
              <a:cs typeface="Arial" pitchFamily="34" charset="0"/>
            </a:endParaRPr>
          </a:p>
        </p:txBody>
      </p:sp>
      <p:sp>
        <p:nvSpPr>
          <p:cNvPr id="15" name="Прямоугольник 14"/>
          <p:cNvSpPr/>
          <p:nvPr/>
        </p:nvSpPr>
        <p:spPr>
          <a:xfrm>
            <a:off x="4572001" y="2520272"/>
            <a:ext cx="3571875" cy="769441"/>
          </a:xfrm>
          <a:prstGeom prst="rect">
            <a:avLst/>
          </a:prstGeom>
        </p:spPr>
        <p:txBody>
          <a:bodyPr wrap="square" lIns="0" rIns="0">
            <a:spAutoFit/>
          </a:bodyPr>
          <a:lstStyle/>
          <a:p>
            <a:pPr>
              <a:defRPr sz="2160" b="1" i="0" u="none" strike="noStrike" kern="1200" baseline="0">
                <a:solidFill>
                  <a:prstClr val="black"/>
                </a:solidFill>
                <a:latin typeface="+mn-lt"/>
                <a:ea typeface="+mn-ea"/>
                <a:cs typeface="+mn-cs"/>
              </a:defRPr>
            </a:pPr>
            <a:r>
              <a:rPr lang="ru-RU" sz="2200" dirty="0" smtClean="0">
                <a:latin typeface="Arial" pitchFamily="34" charset="0"/>
                <a:cs typeface="Arial" pitchFamily="34" charset="0"/>
              </a:rPr>
              <a:t>ЭКЗАМЕНАЦИОННАЯ РАБОТА:</a:t>
            </a:r>
            <a:endParaRPr lang="ru-RU" sz="2200" dirty="0">
              <a:latin typeface="Arial" pitchFamily="34" charset="0"/>
              <a:cs typeface="Arial" pitchFamily="34" charset="0"/>
            </a:endParaRPr>
          </a:p>
        </p:txBody>
      </p:sp>
      <p:sp>
        <p:nvSpPr>
          <p:cNvPr id="11" name="TextBox 10"/>
          <p:cNvSpPr txBox="1"/>
          <p:nvPr/>
        </p:nvSpPr>
        <p:spPr>
          <a:xfrm>
            <a:off x="540000" y="362855"/>
            <a:ext cx="8062188" cy="1077218"/>
          </a:xfrm>
          <a:prstGeom prst="rect">
            <a:avLst/>
          </a:prstGeom>
          <a:noFill/>
        </p:spPr>
        <p:txBody>
          <a:bodyPr wrap="square" lIns="0" rIns="0" rtlCol="0">
            <a:spAutoFit/>
          </a:bodyPr>
          <a:lstStyle/>
          <a:p>
            <a:r>
              <a:rPr lang="ru-RU" sz="3200" dirty="0" smtClean="0">
                <a:latin typeface="Arial Black" pitchFamily="34" charset="0"/>
              </a:rPr>
              <a:t>РАСПРЕДЕЛЕНИЕ </a:t>
            </a:r>
          </a:p>
          <a:p>
            <a:r>
              <a:rPr lang="ru-RU" sz="3200" dirty="0" smtClean="0">
                <a:latin typeface="Arial Black" pitchFamily="34" charset="0"/>
              </a:rPr>
              <a:t>ЗАДАНИЙ</a:t>
            </a:r>
            <a:endParaRPr lang="ru-RU" sz="3200" dirty="0">
              <a:latin typeface="Arial Black"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 24.</a:t>
            </a:r>
            <a:endParaRPr lang="ru-RU" dirty="0"/>
          </a:p>
        </p:txBody>
      </p:sp>
      <p:sp>
        <p:nvSpPr>
          <p:cNvPr id="3" name="Содержимое 2"/>
          <p:cNvSpPr>
            <a:spLocks noGrp="1"/>
          </p:cNvSpPr>
          <p:nvPr>
            <p:ph idx="1"/>
          </p:nvPr>
        </p:nvSpPr>
        <p:spPr/>
        <p:txBody>
          <a:bodyPr>
            <a:normAutofit fontScale="55000" lnSpcReduction="20000"/>
          </a:bodyPr>
          <a:lstStyle/>
          <a:p>
            <a:pPr algn="just">
              <a:buNone/>
            </a:pPr>
            <a:r>
              <a:rPr lang="ru-RU" b="1" dirty="0" smtClean="0">
                <a:latin typeface="Times New Roman" pitchFamily="18" charset="0"/>
                <a:cs typeface="Times New Roman" pitchFamily="18" charset="0"/>
              </a:rPr>
              <a:t>В тексте указано, что конституционное право устанавливает соотношение национального и международного права. Используя текст, обществоведческие знания и факты общественной жизни, приведите три объяснения того, почему необходимо специально регулировать это соотношение. (Объяснения должны быть сформулированы как распространённые предложения.)</a:t>
            </a:r>
          </a:p>
          <a:p>
            <a:pPr algn="just">
              <a:buNone/>
            </a:pPr>
            <a:r>
              <a:rPr lang="ru-RU" b="1" dirty="0" smtClean="0">
                <a:latin typeface="Times New Roman" pitchFamily="18" charset="0"/>
                <a:cs typeface="Times New Roman" pitchFamily="18" charset="0"/>
              </a:rPr>
              <a:t>Ответ:</a:t>
            </a:r>
          </a:p>
          <a:p>
            <a:pPr marL="514350" indent="-514350" algn="just">
              <a:buAutoNum type="arabicParenR"/>
            </a:pPr>
            <a:r>
              <a:rPr lang="ru-RU" b="1" dirty="0" smtClean="0">
                <a:latin typeface="Times New Roman" pitchFamily="18" charset="0"/>
                <a:cs typeface="Times New Roman" pitchFamily="18" charset="0"/>
              </a:rPr>
              <a:t>государство ратифицирует различные правовые конвенции, содержание которых может не соответствовать действующим нормам законодательства; соответственно, может потребоваться изменение национального законодательства и определённый подготовительный период;</a:t>
            </a:r>
          </a:p>
          <a:p>
            <a:pPr marL="514350" indent="-514350" algn="just">
              <a:buAutoNum type="arabicParenR"/>
            </a:pPr>
            <a:r>
              <a:rPr lang="ru-RU" b="1" dirty="0" smtClean="0">
                <a:latin typeface="Times New Roman" pitchFamily="18" charset="0"/>
                <a:cs typeface="Times New Roman" pitchFamily="18" charset="0"/>
              </a:rPr>
              <a:t>субъекты права занимаются предпринимательской деятельностью не только в стране, но и за её пределами, ведут совместный бизнес с иностранными предприятиями; в этих условиях необходимо чётко установленное соотношение национального и международного права;</a:t>
            </a:r>
          </a:p>
          <a:p>
            <a:pPr marL="514350" indent="-514350" algn="just">
              <a:buAutoNum type="arabicParenR"/>
            </a:pPr>
            <a:r>
              <a:rPr lang="ru-RU" b="1" dirty="0" smtClean="0">
                <a:latin typeface="Times New Roman" pitchFamily="18" charset="0"/>
                <a:cs typeface="Times New Roman" pitchFamily="18" charset="0"/>
              </a:rPr>
              <a:t>граждане, фирмы вправе при определённых условиях защищать свои интересы в международных судах, поэтому необходимо установить правовые рамки действия постановлений международных судов.</a:t>
            </a:r>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2024"/>
            <a:ext cx="8229600" cy="990600"/>
          </a:xfrm>
        </p:spPr>
        <p:txBody>
          <a:bodyPr/>
          <a:lstStyle/>
          <a:p>
            <a:pPr algn="ctr"/>
            <a:r>
              <a:rPr lang="ru-RU" dirty="0" smtClean="0"/>
              <a:t>Советы и рекомендации</a:t>
            </a:r>
            <a:endParaRPr lang="ru-RU" dirty="0"/>
          </a:p>
        </p:txBody>
      </p:sp>
      <p:pic>
        <p:nvPicPr>
          <p:cNvPr id="5122" name="Picture 2" descr="https://im2-tub-ru.yandex.net/i?id=bd0dd86132c0b0ae2bb3ed934e6f9fd4&amp;n=33&amp;h=100&amp;w=1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29" y="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7" y="3368298"/>
            <a:ext cx="8568950" cy="3046988"/>
          </a:xfrm>
          <a:prstGeom prst="rect">
            <a:avLst/>
          </a:prstGeom>
          <a:ln w="76200"/>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400" b="1" dirty="0" smtClean="0"/>
              <a:t>Ответов </a:t>
            </a:r>
            <a:r>
              <a:rPr lang="ru-RU" sz="2400" b="1" dirty="0"/>
              <a:t>может быть больше чем требуемых в задании, и ими не следует пренебрегать. Это своеобразная подстраховка от возможной не зачтенной при проверке неправильной формулировке. Кроме того, </a:t>
            </a:r>
            <a:r>
              <a:rPr lang="ru-RU" sz="2400" b="1" dirty="0" smtClean="0"/>
              <a:t>надо уметь разделять </a:t>
            </a:r>
            <a:r>
              <a:rPr lang="ru-RU" sz="2400" b="1" dirty="0"/>
              <a:t>ответы, спрятанные в одном предложении. Заметьте, если бы мы первые три ответа здесь соединили в один, нам бы не хватило требуемых.</a:t>
            </a:r>
            <a:endParaRPr lang="ru-RU" sz="2400" b="1" dirty="0" smtClean="0"/>
          </a:p>
        </p:txBody>
      </p:sp>
      <p:grpSp>
        <p:nvGrpSpPr>
          <p:cNvPr id="3" name="Группа 11"/>
          <p:cNvGrpSpPr/>
          <p:nvPr/>
        </p:nvGrpSpPr>
        <p:grpSpPr>
          <a:xfrm>
            <a:off x="107504" y="815948"/>
            <a:ext cx="9036496" cy="2246769"/>
            <a:chOff x="107504" y="969836"/>
            <a:chExt cx="9036496" cy="2246769"/>
          </a:xfrm>
        </p:grpSpPr>
        <p:sp>
          <p:nvSpPr>
            <p:cNvPr id="14" name="Прямоугольник 13"/>
            <p:cNvSpPr/>
            <p:nvPr/>
          </p:nvSpPr>
          <p:spPr>
            <a:xfrm>
              <a:off x="107504" y="969836"/>
              <a:ext cx="9036496"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endParaRPr lang="ru-RU" sz="2000" dirty="0" smtClean="0"/>
            </a:p>
            <a:p>
              <a:pPr algn="just"/>
              <a:endParaRPr lang="ru-RU" sz="2000" dirty="0"/>
            </a:p>
            <a:p>
              <a:pPr algn="just"/>
              <a:endParaRPr lang="ru-RU" sz="2000" dirty="0" smtClean="0"/>
            </a:p>
            <a:p>
              <a:pPr algn="just"/>
              <a:endParaRPr lang="ru-RU" sz="2000" dirty="0"/>
            </a:p>
            <a:p>
              <a:pPr algn="just"/>
              <a:endParaRPr lang="ru-RU" sz="2000" dirty="0" smtClean="0"/>
            </a:p>
            <a:p>
              <a:pPr algn="just"/>
              <a:endParaRPr lang="ru-RU" sz="2000" dirty="0"/>
            </a:p>
            <a:p>
              <a:pPr algn="just"/>
              <a:endParaRPr lang="ru-RU" sz="2000" dirty="0"/>
            </a:p>
          </p:txBody>
        </p:sp>
        <p:sp>
          <p:nvSpPr>
            <p:cNvPr id="15" name="TextBox 14"/>
            <p:cNvSpPr txBox="1"/>
            <p:nvPr/>
          </p:nvSpPr>
          <p:spPr>
            <a:xfrm>
              <a:off x="1263394" y="1123725"/>
              <a:ext cx="7701092" cy="1938992"/>
            </a:xfrm>
            <a:prstGeom prst="rect">
              <a:avLst/>
            </a:prstGeom>
            <a:noFill/>
          </p:spPr>
          <p:txBody>
            <a:bodyPr wrap="square" rtlCol="0">
              <a:spAutoFit/>
            </a:bodyPr>
            <a:lstStyle/>
            <a:p>
              <a:r>
                <a:rPr lang="ru-RU" sz="2400" dirty="0">
                  <a:solidFill>
                    <a:schemeClr val="bg1"/>
                  </a:solidFill>
                </a:rPr>
                <a:t>«Реформаторов образования в США волновала проблема… повышения грамотности будущих избирателей, их осведомленность в социальных вопросах и способность принимать разумное решение при голосовании».</a:t>
              </a:r>
            </a:p>
          </p:txBody>
        </p:sp>
      </p:grpSp>
    </p:spTree>
    <p:extLst>
      <p:ext uri="{BB962C8B-B14F-4D97-AF65-F5344CB8AC3E}">
        <p14:creationId xmlns:p14="http://schemas.microsoft.com/office/powerpoint/2010/main" val="3754900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2024"/>
            <a:ext cx="8229600" cy="990600"/>
          </a:xfrm>
        </p:spPr>
        <p:txBody>
          <a:bodyPr/>
          <a:lstStyle/>
          <a:p>
            <a:pPr algn="ctr"/>
            <a:r>
              <a:rPr lang="ru-RU" dirty="0" smtClean="0"/>
              <a:t>Советы и рекомендации</a:t>
            </a:r>
            <a:endParaRPr lang="ru-RU" dirty="0"/>
          </a:p>
        </p:txBody>
      </p:sp>
      <p:pic>
        <p:nvPicPr>
          <p:cNvPr id="5122" name="Picture 2" descr="https://im2-tub-ru.yandex.net/i?id=bd0dd86132c0b0ae2bb3ed934e6f9fd4&amp;n=33&amp;h=100&amp;w=1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29" y="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7" y="3368298"/>
            <a:ext cx="8568950" cy="3046988"/>
          </a:xfrm>
          <a:prstGeom prst="rect">
            <a:avLst/>
          </a:prstGeom>
          <a:ln w="76200"/>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400" b="1" dirty="0"/>
              <a:t>Казалось бы, мы видим одну проблему, однако их три:</a:t>
            </a:r>
          </a:p>
          <a:p>
            <a:pPr algn="ctr"/>
            <a:endParaRPr lang="ru-RU" sz="2400" b="1" dirty="0"/>
          </a:p>
          <a:p>
            <a:pPr marL="342900" indent="-342900" algn="just">
              <a:buFont typeface="Wingdings" pitchFamily="2" charset="2"/>
              <a:buChar char="Ø"/>
            </a:pPr>
            <a:r>
              <a:rPr lang="ru-RU" sz="2400" b="1" dirty="0"/>
              <a:t>    повышение грамотности будущих избирателей;</a:t>
            </a:r>
          </a:p>
          <a:p>
            <a:pPr marL="342900" indent="-342900" algn="just">
              <a:buFont typeface="Wingdings" pitchFamily="2" charset="2"/>
              <a:buChar char="Ø"/>
            </a:pPr>
            <a:r>
              <a:rPr lang="ru-RU" sz="2400" b="1" dirty="0"/>
              <a:t>    осведомленность избирателей в социальных вопросах;</a:t>
            </a:r>
          </a:p>
          <a:p>
            <a:pPr marL="342900" indent="-342900" algn="just">
              <a:buFont typeface="Wingdings" pitchFamily="2" charset="2"/>
              <a:buChar char="Ø"/>
            </a:pPr>
            <a:r>
              <a:rPr lang="ru-RU" sz="2400" b="1" dirty="0"/>
              <a:t>    способность принимать разумное решение при голосовании.</a:t>
            </a:r>
          </a:p>
        </p:txBody>
      </p:sp>
      <p:grpSp>
        <p:nvGrpSpPr>
          <p:cNvPr id="3" name="Группа 11"/>
          <p:cNvGrpSpPr/>
          <p:nvPr/>
        </p:nvGrpSpPr>
        <p:grpSpPr>
          <a:xfrm>
            <a:off x="285720" y="928670"/>
            <a:ext cx="8572560" cy="2000264"/>
            <a:chOff x="107504" y="969836"/>
            <a:chExt cx="9036496" cy="2246769"/>
          </a:xfrm>
        </p:grpSpPr>
        <p:sp>
          <p:nvSpPr>
            <p:cNvPr id="14" name="Прямоугольник 13"/>
            <p:cNvSpPr/>
            <p:nvPr/>
          </p:nvSpPr>
          <p:spPr>
            <a:xfrm>
              <a:off x="107504" y="969836"/>
              <a:ext cx="9036496"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endParaRPr lang="ru-RU" sz="2000" dirty="0" smtClean="0"/>
            </a:p>
            <a:p>
              <a:pPr algn="just"/>
              <a:endParaRPr lang="ru-RU" sz="2000" dirty="0"/>
            </a:p>
            <a:p>
              <a:pPr algn="just"/>
              <a:endParaRPr lang="ru-RU" sz="2000" dirty="0" smtClean="0"/>
            </a:p>
            <a:p>
              <a:pPr algn="just"/>
              <a:endParaRPr lang="ru-RU" sz="2000" dirty="0"/>
            </a:p>
            <a:p>
              <a:pPr algn="just"/>
              <a:endParaRPr lang="ru-RU" sz="2000" dirty="0" smtClean="0"/>
            </a:p>
            <a:p>
              <a:pPr algn="just"/>
              <a:endParaRPr lang="ru-RU" sz="2000" dirty="0"/>
            </a:p>
            <a:p>
              <a:pPr algn="just"/>
              <a:endParaRPr lang="ru-RU" sz="2000" dirty="0"/>
            </a:p>
          </p:txBody>
        </p:sp>
        <p:sp>
          <p:nvSpPr>
            <p:cNvPr id="15" name="TextBox 14"/>
            <p:cNvSpPr txBox="1"/>
            <p:nvPr/>
          </p:nvSpPr>
          <p:spPr>
            <a:xfrm>
              <a:off x="285720" y="1225433"/>
              <a:ext cx="8678766" cy="1569660"/>
            </a:xfrm>
            <a:prstGeom prst="rect">
              <a:avLst/>
            </a:prstGeom>
            <a:noFill/>
          </p:spPr>
          <p:txBody>
            <a:bodyPr wrap="square" rtlCol="0">
              <a:spAutoFit/>
            </a:bodyPr>
            <a:lstStyle/>
            <a:p>
              <a:r>
                <a:rPr lang="ru-RU" sz="2400" dirty="0">
                  <a:solidFill>
                    <a:schemeClr val="bg1"/>
                  </a:solidFill>
                </a:rPr>
                <a:t>«Реформаторов образования в США волновала проблема… повышения грамотности будущих избирателей, их осведомленность в социальных вопросах и способность принимать разумное решение при голосовании».</a:t>
              </a:r>
            </a:p>
          </p:txBody>
        </p:sp>
      </p:grpSp>
    </p:spTree>
    <p:extLst>
      <p:ext uri="{BB962C8B-B14F-4D97-AF65-F5344CB8AC3E}">
        <p14:creationId xmlns:p14="http://schemas.microsoft.com/office/powerpoint/2010/main" val="511580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4787900" y="1628775"/>
            <a:ext cx="5364163" cy="366713"/>
          </a:xfrm>
          <a:prstGeom prst="rect">
            <a:avLst/>
          </a:prstGeom>
          <a:noFill/>
          <a:ln w="9525">
            <a:noFill/>
            <a:miter lim="800000"/>
            <a:headEnd/>
            <a:tailEnd/>
          </a:ln>
          <a:effectLst/>
        </p:spPr>
        <p:txBody>
          <a:bodyPr>
            <a:spAutoFit/>
          </a:bodyPr>
          <a:lstStyle/>
          <a:p>
            <a:pPr eaLnBrk="1" hangingPunct="1">
              <a:spcBef>
                <a:spcPct val="50000"/>
              </a:spcBef>
            </a:pPr>
            <a:endParaRPr lang="ru-RU" altLang="ru-RU"/>
          </a:p>
        </p:txBody>
      </p:sp>
      <p:sp>
        <p:nvSpPr>
          <p:cNvPr id="9219" name="TextBox 1"/>
          <p:cNvSpPr txBox="1">
            <a:spLocks noChangeArrowheads="1"/>
          </p:cNvSpPr>
          <p:nvPr/>
        </p:nvSpPr>
        <p:spPr bwMode="auto">
          <a:xfrm>
            <a:off x="53975" y="4149725"/>
            <a:ext cx="8928100" cy="1870075"/>
          </a:xfrm>
          <a:prstGeom prst="rect">
            <a:avLst/>
          </a:prstGeom>
          <a:noFill/>
          <a:ln w="9525">
            <a:noFill/>
            <a:miter lim="800000"/>
            <a:headEnd/>
            <a:tailEnd/>
          </a:ln>
        </p:spPr>
        <p:txBody>
          <a:bodyPr>
            <a:spAutoFit/>
          </a:bodyPr>
          <a:lstStyle/>
          <a:p>
            <a:pPr algn="ctr">
              <a:lnSpc>
                <a:spcPct val="107000"/>
              </a:lnSpc>
              <a:spcAft>
                <a:spcPts val="800"/>
              </a:spcAft>
            </a:pPr>
            <a:r>
              <a:rPr lang="ru-RU" b="1" i="1">
                <a:latin typeface="Times New Roman" pitchFamily="18" charset="0"/>
                <a:cs typeface="Times New Roman" pitchFamily="18" charset="0"/>
              </a:rPr>
              <a:t>Подведем итог!  Задания 21-24 к тексту имеют чрезвычайную важность!                                                                                                                                                              При грамотно данных ответах на задания к тексту можно получить                          2+2+3+3=10  баллов  (это первичных, а при переводе в стобалльную шкалу                              – это до 20 баллов!!!)                                                                                                                 Для сравнения эссе дает 6 первичных баллов, или до 12 баллов                                                  по стобалльной шкале!</a:t>
            </a:r>
            <a:endParaRPr lang="ru-RU" sz="1400">
              <a:latin typeface="Calibri" pitchFamily="34" charset="0"/>
              <a:ea typeface="Calibri" pitchFamily="34" charset="0"/>
              <a:cs typeface="Times New Roman" pitchFamily="18" charset="0"/>
            </a:endParaRPr>
          </a:p>
        </p:txBody>
      </p:sp>
      <p:pic>
        <p:nvPicPr>
          <p:cNvPr id="9220" name="Рисунок 2"/>
          <p:cNvPicPr>
            <a:picLocks noChangeAspect="1"/>
          </p:cNvPicPr>
          <p:nvPr/>
        </p:nvPicPr>
        <p:blipFill>
          <a:blip r:embed="rId2" cstate="print"/>
          <a:srcRect/>
          <a:stretch>
            <a:fillRect/>
          </a:stretch>
        </p:blipFill>
        <p:spPr bwMode="auto">
          <a:xfrm>
            <a:off x="971550" y="201613"/>
            <a:ext cx="7092950" cy="3711575"/>
          </a:xfrm>
          <a:prstGeom prst="rect">
            <a:avLst/>
          </a:prstGeom>
          <a:noFill/>
          <a:ln w="9525">
            <a:noFill/>
            <a:miter lim="800000"/>
            <a:headEnd/>
            <a:tailEnd/>
          </a:ln>
        </p:spPr>
      </p:pic>
      <p:sp>
        <p:nvSpPr>
          <p:cNvPr id="4" name="Прямоугольник 3"/>
          <p:cNvSpPr/>
          <p:nvPr/>
        </p:nvSpPr>
        <p:spPr>
          <a:xfrm>
            <a:off x="53244" y="5949280"/>
            <a:ext cx="8908528" cy="830997"/>
          </a:xfrm>
          <a:prstGeom prst="rect">
            <a:avLst/>
          </a:prstGeom>
          <a:noFill/>
        </p:spPr>
        <p:txBody>
          <a:bodyPr wrap="none">
            <a:spAutoFit/>
          </a:bodyPr>
          <a:lstStyle/>
          <a:p>
            <a:pPr algn="ctr">
              <a:defRPr/>
            </a:pPr>
            <a:r>
              <a:rPr lang="ru-RU" sz="4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rPr>
              <a:t>Желаем успеха на экзамене!</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071678"/>
            <a:ext cx="8229600" cy="1143000"/>
          </a:xfrm>
        </p:spPr>
        <p:txBody>
          <a:bodyPr>
            <a:normAutofit fontScale="90000"/>
          </a:bodyPr>
          <a:lstStyle/>
          <a:p>
            <a:r>
              <a:rPr lang="ru-RU" b="1" dirty="0" smtClean="0"/>
              <a:t>РАБОТА С ТЕКСТОМ ЗАДАНИЯ 21-24. ЕГЭ ПО ОБЩЕСТВОЗНАНИЮ</a:t>
            </a:r>
            <a:r>
              <a:rPr lang="en-US" b="1" dirty="0" smtClean="0"/>
              <a:t/>
            </a:r>
            <a:br>
              <a:rPr lang="en-US" b="1" dirty="0" smtClean="0"/>
            </a:br>
            <a:r>
              <a:rPr lang="ru-RU" b="1" dirty="0" smtClean="0"/>
              <a:t>Часть </a:t>
            </a:r>
            <a:r>
              <a:rPr lang="en-US" b="1" dirty="0" smtClean="0"/>
              <a:t>II</a:t>
            </a:r>
            <a:endParaRPr lang="ru-RU"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s614731.vk.me/v614731426/d20e/6ydj6e4gJb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6027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084511" y="836712"/>
            <a:ext cx="6879975" cy="50167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000" b="1" dirty="0"/>
              <a:t> Алгоритм работы с </a:t>
            </a:r>
            <a:r>
              <a:rPr lang="ru-RU" sz="2000" b="1" dirty="0" smtClean="0"/>
              <a:t>заданиями 21-24</a:t>
            </a:r>
            <a:endParaRPr lang="ru-RU" sz="2000" b="1" dirty="0"/>
          </a:p>
          <a:p>
            <a:pPr algn="just"/>
            <a:r>
              <a:rPr lang="ru-RU" sz="2000" b="1" dirty="0">
                <a:solidFill>
                  <a:srgbClr val="FF0000"/>
                </a:solidFill>
              </a:rPr>
              <a:t>С чего начинать работу с текстом?</a:t>
            </a:r>
          </a:p>
          <a:p>
            <a:pPr algn="just"/>
            <a:r>
              <a:rPr lang="ru-RU" sz="2000" b="1" dirty="0"/>
              <a:t>	Опыт показывает, что необходимо внимательно прочитать как текст, так и вопросы к нему. «Сплошное» чтение полезно тем, что дает возможность сориентироваться в тексте, предварительно (не всегда в явном, чаще в снятом виде) определить его структуру, отметить ключевые положения, соотнести его содержание с заданиями и вопросами.</a:t>
            </a:r>
          </a:p>
          <a:p>
            <a:pPr algn="just"/>
            <a:r>
              <a:rPr lang="ru-RU" sz="2000" b="1" dirty="0"/>
              <a:t>	Важно в процессе предварительного чтения четко определить, к какой содержательной линии курса обществознания относится предложенный текст. Такое соотнесение необходимо, поскольку часть заданий предполагает привлечение контекстных знаний.</a:t>
            </a:r>
          </a:p>
        </p:txBody>
      </p:sp>
    </p:spTree>
    <p:extLst>
      <p:ext uri="{BB962C8B-B14F-4D97-AF65-F5344CB8AC3E}">
        <p14:creationId xmlns:p14="http://schemas.microsoft.com/office/powerpoint/2010/main" val="12039903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s614731.vk.me/v614731426/d20e/6ydj6e4gJb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635896" y="836712"/>
            <a:ext cx="5328590" cy="532453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000" b="1" dirty="0"/>
              <a:t> Алгоритм работы с </a:t>
            </a:r>
            <a:r>
              <a:rPr lang="ru-RU" sz="2000" b="1" dirty="0" smtClean="0"/>
              <a:t>заданиями 21-24</a:t>
            </a:r>
            <a:endParaRPr lang="ru-RU" sz="2000" b="1" dirty="0"/>
          </a:p>
          <a:p>
            <a:r>
              <a:rPr lang="ru-RU" sz="2000" b="1" dirty="0" smtClean="0">
                <a:solidFill>
                  <a:srgbClr val="C00000"/>
                </a:solidFill>
              </a:rPr>
              <a:t>В </a:t>
            </a:r>
            <a:r>
              <a:rPr lang="ru-RU" sz="2000" b="1" dirty="0">
                <a:solidFill>
                  <a:srgbClr val="C00000"/>
                </a:solidFill>
              </a:rPr>
              <a:t>каком порядке отвечать на вопросы?</a:t>
            </a:r>
          </a:p>
          <a:p>
            <a:r>
              <a:rPr lang="ru-RU" sz="2000" dirty="0"/>
              <a:t>	Общий принцип простой – </a:t>
            </a:r>
            <a:r>
              <a:rPr lang="ru-RU" sz="2000" b="1" dirty="0"/>
              <a:t>отвечать в том порядке, в котором они представлены в работе</a:t>
            </a:r>
            <a:r>
              <a:rPr lang="ru-RU" sz="2000" dirty="0"/>
              <a:t>. В экзаменационной </a:t>
            </a:r>
            <a:r>
              <a:rPr lang="ru-RU" sz="2000" i="1" dirty="0"/>
              <a:t>работе существует логика построения вопросов и заданий; она такова, что выполнить </a:t>
            </a:r>
            <a:r>
              <a:rPr lang="ru-RU" sz="2000" i="1" u="sng" dirty="0"/>
              <a:t>последующее задание подчас невозможно, если не найден ответ на предыдущий вопрос</a:t>
            </a:r>
            <a:r>
              <a:rPr lang="ru-RU" sz="2000" i="1" dirty="0"/>
              <a:t>.</a:t>
            </a:r>
          </a:p>
          <a:p>
            <a:r>
              <a:rPr lang="ru-RU" sz="2000" dirty="0"/>
              <a:t>	Вместе с тем, если возникли затруднения, не следует останавливать работу над текстом. Оценивается каждое задание, и даже не слишком убедительный ответ может содержать верные элементы, заслуживающие дополнительного балла.</a:t>
            </a:r>
          </a:p>
          <a:p>
            <a:pPr algn="just"/>
            <a:endParaRPr lang="ru-RU" sz="2000" b="1" dirty="0">
              <a:solidFill>
                <a:schemeClr val="tx1"/>
              </a:solidFill>
            </a:endParaRPr>
          </a:p>
        </p:txBody>
      </p:sp>
      <p:sp>
        <p:nvSpPr>
          <p:cNvPr id="4" name="TextBox 3"/>
          <p:cNvSpPr txBox="1"/>
          <p:nvPr/>
        </p:nvSpPr>
        <p:spPr>
          <a:xfrm>
            <a:off x="370432" y="1905000"/>
            <a:ext cx="2952329" cy="4524315"/>
          </a:xfrm>
          <a:prstGeom prst="rect">
            <a:avLst/>
          </a:prstGeom>
          <a:ln w="76200"/>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ru-RU" b="1" dirty="0">
                <a:solidFill>
                  <a:srgbClr val="C00000"/>
                </a:solidFill>
              </a:rPr>
              <a:t>Нужно ли определять главную идею текста?</a:t>
            </a:r>
          </a:p>
          <a:p>
            <a:pPr algn="just"/>
            <a:r>
              <a:rPr lang="ru-RU" b="1" dirty="0"/>
              <a:t>	</a:t>
            </a:r>
            <a:r>
              <a:rPr lang="ru-RU" dirty="0"/>
              <a:t>Большинство методистов отвечают на этот вопрос положительно. Не обязательно искать точные формулировки (если, конечно, среди заданий нет такого, которое прямо предписывает определить главную идею автора); достаточно ответить на вопрос: «О чем говорится в тексте</a:t>
            </a:r>
            <a:r>
              <a:rPr lang="ru-RU" dirty="0" smtClean="0"/>
              <a:t>?».</a:t>
            </a:r>
            <a:endParaRPr lang="ru-RU" dirty="0"/>
          </a:p>
        </p:txBody>
      </p:sp>
    </p:spTree>
    <p:extLst>
      <p:ext uri="{BB962C8B-B14F-4D97-AF65-F5344CB8AC3E}">
        <p14:creationId xmlns:p14="http://schemas.microsoft.com/office/powerpoint/2010/main" val="1950128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s614731.vk.me/v614731426/d20e/6ydj6e4gJb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4096" y="62068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635896" y="620687"/>
            <a:ext cx="5328590"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000" b="1" dirty="0" smtClean="0"/>
              <a:t>Алгоритм </a:t>
            </a:r>
            <a:r>
              <a:rPr lang="ru-RU" sz="2000" b="1" dirty="0"/>
              <a:t>работы с </a:t>
            </a:r>
            <a:r>
              <a:rPr lang="ru-RU" sz="2000" b="1" dirty="0" smtClean="0"/>
              <a:t>заданиями 21-24</a:t>
            </a:r>
            <a:endParaRPr lang="ru-RU" sz="2000" b="1" dirty="0"/>
          </a:p>
          <a:p>
            <a:r>
              <a:rPr lang="ru-RU" sz="2000" b="1" dirty="0">
                <a:solidFill>
                  <a:srgbClr val="C00000"/>
                </a:solidFill>
              </a:rPr>
              <a:t>Как уяснить для себя – искать ли ответ в тексте или нужно вспомнить то, что изучалось на уроках</a:t>
            </a:r>
            <a:r>
              <a:rPr lang="ru-RU" sz="2000" b="1" dirty="0" smtClean="0">
                <a:solidFill>
                  <a:srgbClr val="C00000"/>
                </a:solidFill>
              </a:rPr>
              <a:t>?</a:t>
            </a:r>
          </a:p>
          <a:p>
            <a:pPr marL="342900" indent="-342900">
              <a:buFont typeface="Wingdings" pitchFamily="2" charset="2"/>
              <a:buChar char="Ø"/>
            </a:pPr>
            <a:endParaRPr lang="ru-RU" sz="2000" b="1" dirty="0">
              <a:solidFill>
                <a:srgbClr val="C00000"/>
              </a:solidFill>
            </a:endParaRPr>
          </a:p>
          <a:p>
            <a:pPr algn="just"/>
            <a:r>
              <a:rPr lang="ru-RU" sz="2000" dirty="0" smtClean="0"/>
              <a:t>Внимательно </a:t>
            </a:r>
            <a:r>
              <a:rPr lang="ru-RU" sz="2000" dirty="0"/>
              <a:t>прочитать задание. В нем даны соответствующие указания: </a:t>
            </a:r>
            <a:endParaRPr lang="ru-RU" sz="2000" dirty="0" smtClean="0"/>
          </a:p>
          <a:p>
            <a:pPr marL="342900" indent="-342900" algn="just">
              <a:buFont typeface="Wingdings" pitchFamily="2" charset="2"/>
              <a:buChar char="Ø"/>
            </a:pPr>
            <a:endParaRPr lang="ru-RU" sz="2000" dirty="0"/>
          </a:p>
          <a:p>
            <a:pPr marL="342900" indent="-342900" algn="just">
              <a:buFont typeface="Wingdings" pitchFamily="2" charset="2"/>
              <a:buChar char="Ø"/>
            </a:pPr>
            <a:r>
              <a:rPr lang="ru-RU" sz="2000" dirty="0" smtClean="0"/>
              <a:t>найдите </a:t>
            </a:r>
            <a:r>
              <a:rPr lang="ru-RU" sz="2000" dirty="0"/>
              <a:t>в тексте; что говорит автор; </a:t>
            </a:r>
            <a:endParaRPr lang="ru-RU" sz="2000" dirty="0" smtClean="0"/>
          </a:p>
          <a:p>
            <a:pPr marL="342900" indent="-342900" algn="just">
              <a:buFont typeface="Wingdings" pitchFamily="2" charset="2"/>
              <a:buChar char="Ø"/>
            </a:pPr>
            <a:r>
              <a:rPr lang="ru-RU" sz="2000" dirty="0" smtClean="0"/>
              <a:t>какие </a:t>
            </a:r>
            <a:r>
              <a:rPr lang="ru-RU" sz="2000" dirty="0"/>
              <a:t>признаки называет автор; опираясь на знание курса и собственный опыт, </a:t>
            </a:r>
            <a:endParaRPr lang="ru-RU" sz="2000" dirty="0" smtClean="0"/>
          </a:p>
          <a:p>
            <a:pPr marL="342900" indent="-342900" algn="just">
              <a:buFont typeface="Wingdings" pitchFamily="2" charset="2"/>
              <a:buChar char="Ø"/>
            </a:pPr>
            <a:r>
              <a:rPr lang="ru-RU" sz="2000" dirty="0" smtClean="0"/>
              <a:t>охарактеризуйте</a:t>
            </a:r>
            <a:r>
              <a:rPr lang="ru-RU" sz="2000" dirty="0"/>
              <a:t>; конкретизируйте мнение автора, опираясь на знание курса.</a:t>
            </a:r>
          </a:p>
          <a:p>
            <a:pPr algn="just"/>
            <a:r>
              <a:rPr lang="ru-RU" sz="2000" i="1" dirty="0" smtClean="0"/>
              <a:t>Вывод </a:t>
            </a:r>
            <a:r>
              <a:rPr lang="ru-RU" sz="2000" i="1" dirty="0"/>
              <a:t>очевиден: </a:t>
            </a:r>
            <a:r>
              <a:rPr lang="ru-RU" sz="2000" i="1" u="sng" dirty="0"/>
              <a:t>нужно внимательно читать задание.</a:t>
            </a:r>
          </a:p>
          <a:p>
            <a:pPr marL="342900" indent="-342900" algn="just">
              <a:buFont typeface="Wingdings" pitchFamily="2" charset="2"/>
              <a:buChar char="Ø"/>
            </a:pPr>
            <a:endParaRPr lang="ru-RU" sz="2000" b="1" dirty="0">
              <a:solidFill>
                <a:schemeClr val="tx1"/>
              </a:solidFill>
            </a:endParaRPr>
          </a:p>
        </p:txBody>
      </p:sp>
      <p:sp>
        <p:nvSpPr>
          <p:cNvPr id="5" name="TextBox 4"/>
          <p:cNvSpPr txBox="1"/>
          <p:nvPr/>
        </p:nvSpPr>
        <p:spPr>
          <a:xfrm>
            <a:off x="370432" y="2924944"/>
            <a:ext cx="2952329" cy="2862322"/>
          </a:xfrm>
          <a:prstGeom prst="rect">
            <a:avLst/>
          </a:prstGeom>
          <a:ln w="76200"/>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b="1" dirty="0" smtClean="0">
                <a:solidFill>
                  <a:srgbClr val="C00000"/>
                </a:solidFill>
              </a:rPr>
              <a:t>СОВЕТ</a:t>
            </a:r>
            <a:endParaRPr lang="ru-RU" b="1" dirty="0">
              <a:solidFill>
                <a:srgbClr val="C00000"/>
              </a:solidFill>
            </a:endParaRPr>
          </a:p>
          <a:p>
            <a:pPr algn="ctr"/>
            <a:r>
              <a:rPr lang="ru-RU" dirty="0" smtClean="0"/>
              <a:t>Если </a:t>
            </a:r>
            <a:r>
              <a:rPr lang="ru-RU" dirty="0"/>
              <a:t>вы можете ответить только на часть задания, обязательно запишите ответ </a:t>
            </a:r>
            <a:r>
              <a:rPr lang="ru-RU" u="sng" dirty="0"/>
              <a:t>(оценивается каждый элемент ответа, неполный, но правильный ответ принесет вам лишние </a:t>
            </a:r>
            <a:r>
              <a:rPr lang="ru-RU" u="sng" dirty="0" smtClean="0"/>
              <a:t>баллы).</a:t>
            </a:r>
            <a:endParaRPr lang="ru-RU" u="sng" dirty="0"/>
          </a:p>
        </p:txBody>
      </p:sp>
    </p:spTree>
    <p:extLst>
      <p:ext uri="{BB962C8B-B14F-4D97-AF65-F5344CB8AC3E}">
        <p14:creationId xmlns:p14="http://schemas.microsoft.com/office/powerpoint/2010/main" val="20283390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s614731.vk.me/v614731426/d20e/6ydj6e4gJb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18864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563888" y="1141140"/>
            <a:ext cx="5328590" cy="470898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000" b="1" dirty="0" smtClean="0"/>
              <a:t>Алгоритм </a:t>
            </a:r>
            <a:r>
              <a:rPr lang="ru-RU" sz="2000" b="1" dirty="0"/>
              <a:t>работы с </a:t>
            </a:r>
            <a:r>
              <a:rPr lang="ru-RU" sz="2000" b="1" dirty="0" smtClean="0"/>
              <a:t>заданиями 21-24</a:t>
            </a:r>
            <a:endParaRPr lang="ru-RU" sz="2000" b="1" dirty="0"/>
          </a:p>
          <a:p>
            <a:r>
              <a:rPr lang="ru-RU" sz="2000" b="1" dirty="0">
                <a:solidFill>
                  <a:srgbClr val="C00000"/>
                </a:solidFill>
              </a:rPr>
              <a:t>Как уяснить для себя – искать ли ответ в тексте или нужно вспомнить то, что изучалось на уроках</a:t>
            </a:r>
            <a:r>
              <a:rPr lang="ru-RU" sz="2000" b="1" dirty="0" smtClean="0">
                <a:solidFill>
                  <a:srgbClr val="C00000"/>
                </a:solidFill>
              </a:rPr>
              <a:t>?</a:t>
            </a:r>
            <a:endParaRPr lang="ru-RU" sz="2000" dirty="0"/>
          </a:p>
          <a:p>
            <a:pPr algn="just"/>
            <a:r>
              <a:rPr lang="ru-RU" sz="2000" dirty="0"/>
              <a:t>	Важно:</a:t>
            </a:r>
          </a:p>
          <a:p>
            <a:pPr algn="just"/>
            <a:r>
              <a:rPr lang="ru-RU" sz="2000" dirty="0"/>
              <a:t>•	Внимательно прочитать задание;</a:t>
            </a:r>
          </a:p>
          <a:p>
            <a:pPr algn="just"/>
            <a:r>
              <a:rPr lang="ru-RU" sz="2000" dirty="0"/>
              <a:t>•	Понять, что именно требуется для успешного ответа;</a:t>
            </a:r>
          </a:p>
          <a:p>
            <a:pPr algn="just"/>
            <a:r>
              <a:rPr lang="ru-RU" sz="2000" dirty="0"/>
              <a:t>•	Уяснить, из каких частей складывается задание;</a:t>
            </a:r>
          </a:p>
          <a:p>
            <a:pPr algn="just"/>
            <a:r>
              <a:rPr lang="ru-RU" sz="2000" dirty="0"/>
              <a:t>•	Стараться выполнить все задания;</a:t>
            </a:r>
          </a:p>
          <a:p>
            <a:pPr algn="just"/>
            <a:r>
              <a:rPr lang="ru-RU" sz="2000" dirty="0" smtClean="0"/>
              <a:t>•</a:t>
            </a:r>
            <a:r>
              <a:rPr lang="ru-RU" sz="2000" dirty="0"/>
              <a:t>	Оставьте время, чтобы проверить написанное (особенно важно убедиться в том, что ваши ответы соответствуют содержанию текста и смыслу заданий</a:t>
            </a:r>
            <a:r>
              <a:rPr lang="ru-RU" sz="2000" dirty="0" smtClean="0"/>
              <a:t>).</a:t>
            </a:r>
            <a:endParaRPr lang="ru-RU" sz="2000" dirty="0"/>
          </a:p>
        </p:txBody>
      </p:sp>
      <p:sp>
        <p:nvSpPr>
          <p:cNvPr id="5" name="TextBox 4"/>
          <p:cNvSpPr txBox="1"/>
          <p:nvPr/>
        </p:nvSpPr>
        <p:spPr>
          <a:xfrm>
            <a:off x="356368" y="2141205"/>
            <a:ext cx="2952329" cy="3139321"/>
          </a:xfrm>
          <a:prstGeom prst="rect">
            <a:avLst/>
          </a:prstGeom>
          <a:ln w="76200"/>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b="1" dirty="0" smtClean="0">
                <a:solidFill>
                  <a:srgbClr val="C00000"/>
                </a:solidFill>
              </a:rPr>
              <a:t>СОВЕТ</a:t>
            </a:r>
            <a:endParaRPr lang="ru-RU" b="1" dirty="0">
              <a:solidFill>
                <a:srgbClr val="C00000"/>
              </a:solidFill>
            </a:endParaRPr>
          </a:p>
          <a:p>
            <a:pPr algn="ctr"/>
            <a:r>
              <a:rPr lang="ru-RU" i="1" dirty="0" smtClean="0"/>
              <a:t>Не </a:t>
            </a:r>
            <a:r>
              <a:rPr lang="ru-RU" i="1" dirty="0"/>
              <a:t>выходите за рамки вопроса</a:t>
            </a:r>
            <a:r>
              <a:rPr lang="ru-RU" dirty="0"/>
              <a:t>. Не пытайтесь написать все, что вы знаете по проблеме, не оценивайте мнение автора и не стремитесь высказать свою точку зрения, если это прямо не предусмотрено заданием</a:t>
            </a:r>
            <a:r>
              <a:rPr lang="ru-RU" dirty="0" smtClean="0"/>
              <a:t>;</a:t>
            </a:r>
            <a:endParaRPr lang="ru-RU" dirty="0"/>
          </a:p>
        </p:txBody>
      </p:sp>
    </p:spTree>
    <p:extLst>
      <p:ext uri="{BB962C8B-B14F-4D97-AF65-F5344CB8AC3E}">
        <p14:creationId xmlns:p14="http://schemas.microsoft.com/office/powerpoint/2010/main" val="2014136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4787900" y="1628775"/>
            <a:ext cx="5364163" cy="366713"/>
          </a:xfrm>
          <a:prstGeom prst="rect">
            <a:avLst/>
          </a:prstGeom>
          <a:noFill/>
          <a:ln w="9525">
            <a:noFill/>
            <a:miter lim="800000"/>
            <a:headEnd/>
            <a:tailEnd/>
          </a:ln>
          <a:effectLst/>
        </p:spPr>
        <p:txBody>
          <a:bodyPr>
            <a:spAutoFit/>
          </a:bodyPr>
          <a:lstStyle/>
          <a:p>
            <a:pPr eaLnBrk="1" hangingPunct="1">
              <a:spcBef>
                <a:spcPct val="50000"/>
              </a:spcBef>
            </a:pPr>
            <a:endParaRPr lang="ru-RU" altLang="ru-RU"/>
          </a:p>
        </p:txBody>
      </p:sp>
      <p:sp>
        <p:nvSpPr>
          <p:cNvPr id="3075" name="TextBox 1"/>
          <p:cNvSpPr txBox="1">
            <a:spLocks noChangeArrowheads="1"/>
          </p:cNvSpPr>
          <p:nvPr/>
        </p:nvSpPr>
        <p:spPr bwMode="auto">
          <a:xfrm>
            <a:off x="179388" y="260350"/>
            <a:ext cx="8856662" cy="1552575"/>
          </a:xfrm>
          <a:prstGeom prst="rect">
            <a:avLst/>
          </a:prstGeom>
          <a:noFill/>
          <a:ln w="9525">
            <a:noFill/>
            <a:miter lim="800000"/>
            <a:headEnd/>
            <a:tailEnd/>
          </a:ln>
        </p:spPr>
        <p:txBody>
          <a:bodyPr>
            <a:spAutoFit/>
          </a:bodyPr>
          <a:lstStyle/>
          <a:p>
            <a:pPr algn="ctr">
              <a:lnSpc>
                <a:spcPct val="107000"/>
              </a:lnSpc>
              <a:spcAft>
                <a:spcPts val="800"/>
              </a:spcAft>
            </a:pPr>
            <a:r>
              <a:rPr lang="ru-RU" b="1">
                <a:latin typeface="Times New Roman" pitchFamily="18" charset="0"/>
                <a:cs typeface="Times New Roman" pitchFamily="18" charset="0"/>
              </a:rPr>
              <a:t>Разбор задания 21-24 части 2 ЕГЭ по обществознанию</a:t>
            </a:r>
            <a:endParaRPr lang="ru-RU" sz="1400">
              <a:latin typeface="Calibri" pitchFamily="34" charset="0"/>
              <a:ea typeface="Calibri" pitchFamily="34" charset="0"/>
              <a:cs typeface="Times New Roman" pitchFamily="18" charset="0"/>
            </a:endParaRPr>
          </a:p>
          <a:p>
            <a:pPr algn="ctr">
              <a:lnSpc>
                <a:spcPct val="107000"/>
              </a:lnSpc>
              <a:spcAft>
                <a:spcPts val="800"/>
              </a:spcAft>
            </a:pPr>
            <a:r>
              <a:rPr lang="ru-RU" b="1">
                <a:latin typeface="Times New Roman" pitchFamily="18" charset="0"/>
                <a:cs typeface="Times New Roman" pitchFamily="18" charset="0"/>
              </a:rPr>
              <a:t>Эти задания выполняются по одному тексту.</a:t>
            </a:r>
            <a:endParaRPr lang="ru-RU" sz="1400">
              <a:latin typeface="Calibri" pitchFamily="34" charset="0"/>
              <a:cs typeface="Calibri" pitchFamily="34" charset="0"/>
            </a:endParaRPr>
          </a:p>
          <a:p>
            <a:pPr algn="ctr">
              <a:lnSpc>
                <a:spcPct val="107000"/>
              </a:lnSpc>
              <a:spcAft>
                <a:spcPts val="800"/>
              </a:spcAft>
            </a:pPr>
            <a:r>
              <a:rPr lang="ru-RU" b="1">
                <a:latin typeface="Times New Roman" pitchFamily="18" charset="0"/>
                <a:cs typeface="Times New Roman" pitchFamily="18" charset="0"/>
              </a:rPr>
              <a:t>Разберем на конкретном примере.</a:t>
            </a:r>
            <a:endParaRPr lang="ru-RU" sz="1400">
              <a:latin typeface="Calibri" pitchFamily="34" charset="0"/>
              <a:cs typeface="Calibri" pitchFamily="34" charset="0"/>
            </a:endParaRPr>
          </a:p>
          <a:p>
            <a:pPr algn="ctr">
              <a:lnSpc>
                <a:spcPct val="107000"/>
              </a:lnSpc>
              <a:spcAft>
                <a:spcPts val="800"/>
              </a:spcAft>
            </a:pPr>
            <a:r>
              <a:rPr lang="ru-RU" sz="1600" b="1" i="1">
                <a:latin typeface="Times New Roman" pitchFamily="18" charset="0"/>
                <a:cs typeface="Times New Roman" pitchFamily="18" charset="0"/>
              </a:rPr>
              <a:t>Внимательно читаем текст.</a:t>
            </a:r>
            <a:endParaRPr lang="ru-RU" sz="1400">
              <a:latin typeface="Calibri" pitchFamily="34" charset="0"/>
              <a:cs typeface="Calibri" pitchFamily="34" charset="0"/>
            </a:endParaRPr>
          </a:p>
        </p:txBody>
      </p:sp>
      <p:pic>
        <p:nvPicPr>
          <p:cNvPr id="3076" name="Рисунок 5"/>
          <p:cNvPicPr>
            <a:picLocks noChangeAspect="1"/>
          </p:cNvPicPr>
          <p:nvPr/>
        </p:nvPicPr>
        <p:blipFill>
          <a:blip r:embed="rId2" cstate="print"/>
          <a:srcRect/>
          <a:stretch>
            <a:fillRect/>
          </a:stretch>
        </p:blipFill>
        <p:spPr bwMode="auto">
          <a:xfrm>
            <a:off x="1385888" y="1995488"/>
            <a:ext cx="6443662" cy="4295775"/>
          </a:xfrm>
          <a:prstGeom prst="rect">
            <a:avLst/>
          </a:prstGeom>
          <a:noFill/>
          <a:ln w="9525">
            <a:solidFill>
              <a:srgbClr val="0070C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Оценивание</a:t>
            </a:r>
            <a:endParaRPr lang="ru-RU" dirty="0"/>
          </a:p>
        </p:txBody>
      </p:sp>
      <p:sp>
        <p:nvSpPr>
          <p:cNvPr id="3" name="Содержимое 2"/>
          <p:cNvSpPr>
            <a:spLocks noGrp="1"/>
          </p:cNvSpPr>
          <p:nvPr>
            <p:ph idx="1"/>
          </p:nvPr>
        </p:nvSpPr>
        <p:spPr>
          <a:xfrm>
            <a:off x="457200" y="1357298"/>
            <a:ext cx="8435280" cy="4768865"/>
          </a:xfrm>
        </p:spPr>
        <p:txBody>
          <a:bodyPr/>
          <a:lstStyle/>
          <a:p>
            <a:pPr algn="ctr">
              <a:buNone/>
            </a:pPr>
            <a:r>
              <a:rPr lang="ru-RU" b="1" dirty="0" smtClean="0">
                <a:solidFill>
                  <a:srgbClr val="FF0000"/>
                </a:solidFill>
              </a:rPr>
              <a:t>Общее количество баллов – 62</a:t>
            </a:r>
          </a:p>
          <a:p>
            <a:pPr algn="ctr">
              <a:buNone/>
            </a:pPr>
            <a:r>
              <a:rPr lang="ru-RU" b="1" dirty="0" smtClean="0">
                <a:solidFill>
                  <a:srgbClr val="FF0000"/>
                </a:solidFill>
              </a:rPr>
              <a:t>Порог – 42 </a:t>
            </a:r>
          </a:p>
          <a:p>
            <a:pPr algn="ctr">
              <a:buNone/>
            </a:pPr>
            <a:r>
              <a:rPr lang="ru-RU" b="1" dirty="0" smtClean="0">
                <a:solidFill>
                  <a:srgbClr val="FF0000"/>
                </a:solidFill>
              </a:rPr>
              <a:t>По  частям работы: </a:t>
            </a:r>
          </a:p>
          <a:p>
            <a:pPr algn="ctr"/>
            <a:r>
              <a:rPr lang="ru-RU" b="1" dirty="0" smtClean="0">
                <a:solidFill>
                  <a:srgbClr val="FF0000"/>
                </a:solidFill>
              </a:rPr>
              <a:t>1 часть – 35 баллов</a:t>
            </a:r>
          </a:p>
          <a:p>
            <a:pPr algn="ctr"/>
            <a:r>
              <a:rPr lang="ru-RU" b="1" dirty="0" smtClean="0">
                <a:solidFill>
                  <a:srgbClr val="FF0000"/>
                </a:solidFill>
              </a:rPr>
              <a:t>2 часть -27 баллов</a:t>
            </a:r>
          </a:p>
          <a:p>
            <a:pPr algn="ctr">
              <a:buNone/>
            </a:pPr>
            <a:r>
              <a:rPr lang="en-US" b="1" dirty="0" smtClean="0"/>
              <a:t>NB!</a:t>
            </a:r>
            <a:r>
              <a:rPr lang="ru-RU" b="1" dirty="0" smtClean="0"/>
              <a:t> Чем больше заданий ты сделаешь из части 2, тем выше будет твой экзаменационный балл. </a:t>
            </a:r>
            <a:endParaRPr lang="ru-RU"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ru-RU" sz="4000" smtClean="0"/>
              <a:t>Почему важно владеть умениями работы с текстом?</a:t>
            </a:r>
          </a:p>
        </p:txBody>
      </p:sp>
      <p:sp>
        <p:nvSpPr>
          <p:cNvPr id="5123" name="Rectangle 3"/>
          <p:cNvSpPr>
            <a:spLocks noGrp="1" noChangeArrowheads="1"/>
          </p:cNvSpPr>
          <p:nvPr>
            <p:ph type="body" idx="1"/>
          </p:nvPr>
        </p:nvSpPr>
        <p:spPr/>
        <p:txBody>
          <a:bodyPr/>
          <a:lstStyle/>
          <a:p>
            <a:pPr eaLnBrk="1" hangingPunct="1">
              <a:defRPr/>
            </a:pPr>
            <a:r>
              <a:rPr lang="ru-RU" smtClean="0"/>
              <a:t>1.Не утонуть в потоке информации.</a:t>
            </a:r>
          </a:p>
          <a:p>
            <a:pPr eaLnBrk="1" hangingPunct="1">
              <a:defRPr/>
            </a:pPr>
            <a:r>
              <a:rPr lang="ru-RU" smtClean="0"/>
              <a:t>2.Мы сталкиваемся с необходимостью обращаться к различного вида документам. </a:t>
            </a:r>
          </a:p>
          <a:p>
            <a:pPr eaLnBrk="1" hangingPunct="1">
              <a:defRPr/>
            </a:pPr>
            <a:r>
              <a:rPr lang="ru-RU" smtClean="0"/>
              <a:t>3.на новой ступени обучения требуется умение работать со сложными документами.</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457200" y="274638"/>
            <a:ext cx="8229600" cy="487362"/>
          </a:xfrm>
        </p:spPr>
        <p:txBody>
          <a:bodyPr>
            <a:normAutofit fontScale="90000"/>
          </a:bodyPr>
          <a:lstStyle/>
          <a:p>
            <a:pPr eaLnBrk="1" hangingPunct="1">
              <a:defRPr/>
            </a:pPr>
            <a:r>
              <a:rPr lang="ru-RU" sz="4000" smtClean="0"/>
              <a:t>Проверка умений:</a:t>
            </a:r>
          </a:p>
        </p:txBody>
      </p:sp>
      <p:sp>
        <p:nvSpPr>
          <p:cNvPr id="6150" name="Rectangle 6"/>
          <p:cNvSpPr>
            <a:spLocks noGrp="1" noChangeArrowheads="1"/>
          </p:cNvSpPr>
          <p:nvPr>
            <p:ph type="body" idx="1"/>
          </p:nvPr>
        </p:nvSpPr>
        <p:spPr>
          <a:xfrm>
            <a:off x="457200" y="990600"/>
            <a:ext cx="8229600" cy="5638800"/>
          </a:xfrm>
        </p:spPr>
        <p:txBody>
          <a:bodyPr/>
          <a:lstStyle/>
          <a:p>
            <a:pPr eaLnBrk="1" hangingPunct="1">
              <a:defRPr/>
            </a:pPr>
            <a:r>
              <a:rPr lang="ru-RU" sz="2000" smtClean="0"/>
              <a:t>Владение лексикой</a:t>
            </a:r>
          </a:p>
          <a:p>
            <a:pPr eaLnBrk="1" hangingPunct="1">
              <a:defRPr/>
            </a:pPr>
            <a:r>
              <a:rPr lang="ru-RU" sz="2000" smtClean="0"/>
              <a:t>Анализировать и интерпретировать информацию</a:t>
            </a:r>
          </a:p>
          <a:p>
            <a:pPr eaLnBrk="1" hangingPunct="1">
              <a:defRPr/>
            </a:pPr>
            <a:r>
              <a:rPr lang="ru-RU" sz="2000" smtClean="0"/>
              <a:t>Правильно использовать понятия и термины при анализе текста</a:t>
            </a:r>
          </a:p>
          <a:p>
            <a:pPr eaLnBrk="1" hangingPunct="1">
              <a:defRPr/>
            </a:pPr>
            <a:r>
              <a:rPr lang="ru-RU" sz="2000" smtClean="0"/>
              <a:t>Соотносить авторские слова и обществоведческий материал</a:t>
            </a:r>
          </a:p>
          <a:p>
            <a:pPr eaLnBrk="1" hangingPunct="1">
              <a:defRPr/>
            </a:pPr>
            <a:r>
              <a:rPr lang="ru-RU" sz="2000" smtClean="0"/>
              <a:t>Определять логические связи в тексте</a:t>
            </a:r>
          </a:p>
          <a:p>
            <a:pPr eaLnBrk="1" hangingPunct="1">
              <a:defRPr/>
            </a:pPr>
            <a:r>
              <a:rPr lang="ru-RU" sz="2000" smtClean="0"/>
              <a:t>Видеть подтекст, связывать идеи  друг с другом и текста в целом</a:t>
            </a:r>
          </a:p>
          <a:p>
            <a:pPr eaLnBrk="1" hangingPunct="1">
              <a:defRPr/>
            </a:pPr>
            <a:r>
              <a:rPr lang="ru-RU" sz="2000" smtClean="0"/>
              <a:t>Понимать как отдельные мысли автора, так и общую идею</a:t>
            </a:r>
          </a:p>
          <a:p>
            <a:pPr eaLnBrk="1" hangingPunct="1">
              <a:defRPr/>
            </a:pPr>
            <a:r>
              <a:rPr lang="ru-RU" sz="2000" smtClean="0"/>
              <a:t>Соотносить содержание документа с реалиями современности</a:t>
            </a:r>
          </a:p>
          <a:p>
            <a:pPr eaLnBrk="1" hangingPunct="1">
              <a:defRPr/>
            </a:pPr>
            <a:r>
              <a:rPr lang="ru-RU" sz="2000" smtClean="0"/>
              <a:t>Определять личное отношение к идеям документа</a:t>
            </a:r>
          </a:p>
          <a:p>
            <a:pPr eaLnBrk="1" hangingPunct="1">
              <a:defRPr/>
            </a:pPr>
            <a:r>
              <a:rPr lang="ru-RU" sz="2000" smtClean="0"/>
              <a:t>Обоснованно высказывать и аргументировать свою точку зрения по предложенной в документе проблеме.</a:t>
            </a:r>
          </a:p>
          <a:p>
            <a:pPr eaLnBrk="1" hangingPunct="1">
              <a:defRPr/>
            </a:pPr>
            <a:endParaRPr lang="ru-RU" sz="20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57200" y="274638"/>
            <a:ext cx="8229600" cy="715962"/>
          </a:xfrm>
        </p:spPr>
        <p:txBody>
          <a:bodyPr/>
          <a:lstStyle/>
          <a:p>
            <a:pPr eaLnBrk="1" hangingPunct="1">
              <a:defRPr/>
            </a:pPr>
            <a:r>
              <a:rPr lang="ru-RU" sz="4000" smtClean="0"/>
              <a:t>Назначение 4 вопросов</a:t>
            </a:r>
          </a:p>
        </p:txBody>
      </p:sp>
      <p:sp>
        <p:nvSpPr>
          <p:cNvPr id="7173" name="Rectangle 5"/>
          <p:cNvSpPr>
            <a:spLocks noGrp="1" noChangeArrowheads="1"/>
          </p:cNvSpPr>
          <p:nvPr>
            <p:ph type="body" sz="half" idx="1"/>
          </p:nvPr>
        </p:nvSpPr>
        <p:spPr/>
        <p:txBody>
          <a:bodyPr/>
          <a:lstStyle/>
          <a:p>
            <a:pPr marL="533400" indent="-533400" eaLnBrk="1" hangingPunct="1">
              <a:buFontTx/>
              <a:buAutoNum type="arabicPeriod"/>
              <a:defRPr/>
            </a:pPr>
            <a:r>
              <a:rPr lang="ru-RU" sz="2000" smtClean="0"/>
              <a:t>Первое задание направлено на выявление осознанности восприятия и точности воспроизведения содержащейся в тексте информации.</a:t>
            </a:r>
          </a:p>
          <a:p>
            <a:pPr marL="533400" indent="-533400" eaLnBrk="1" hangingPunct="1">
              <a:buFontTx/>
              <a:buAutoNum type="arabicPeriod"/>
              <a:defRPr/>
            </a:pPr>
            <a:r>
              <a:rPr lang="ru-RU" sz="2000" smtClean="0"/>
              <a:t>Второе задание – задание на преобразующее воспроизведение и интерпретацию текста без привлечение дополнительных знаний.</a:t>
            </a:r>
          </a:p>
        </p:txBody>
      </p:sp>
      <p:sp>
        <p:nvSpPr>
          <p:cNvPr id="7174" name="Rectangle 6"/>
          <p:cNvSpPr>
            <a:spLocks noGrp="1" noChangeArrowheads="1"/>
          </p:cNvSpPr>
          <p:nvPr>
            <p:ph type="body" sz="half" idx="2"/>
          </p:nvPr>
        </p:nvSpPr>
        <p:spPr/>
        <p:txBody>
          <a:bodyPr/>
          <a:lstStyle/>
          <a:p>
            <a:pPr eaLnBrk="1" hangingPunct="1">
              <a:buFont typeface="Wingdings" pitchFamily="2" charset="2"/>
              <a:buNone/>
              <a:defRPr/>
            </a:pPr>
            <a:r>
              <a:rPr lang="ru-RU" sz="2000" smtClean="0"/>
              <a:t>3.Третье задание требует привлечение дополнительного материала, нацеливает на на характеристику текста с опорой на знания.</a:t>
            </a:r>
          </a:p>
          <a:p>
            <a:pPr eaLnBrk="1" hangingPunct="1">
              <a:buFont typeface="Wingdings" pitchFamily="2" charset="2"/>
              <a:buNone/>
              <a:defRPr/>
            </a:pPr>
            <a:r>
              <a:rPr lang="ru-RU" sz="2000" smtClean="0"/>
              <a:t>4.Четвёртое задание направлено на использование знаний текста в других ситуациях, собственную формулировку оценочных суждений относительно позиций текста</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563562"/>
          </a:xfrm>
        </p:spPr>
        <p:txBody>
          <a:bodyPr>
            <a:normAutofit fontScale="90000"/>
          </a:bodyPr>
          <a:lstStyle/>
          <a:p>
            <a:pPr eaLnBrk="1" hangingPunct="1">
              <a:defRPr/>
            </a:pPr>
            <a:r>
              <a:rPr lang="ru-RU" sz="3200" smtClean="0"/>
              <a:t>Как готовится к выполнению задания?</a:t>
            </a:r>
          </a:p>
        </p:txBody>
      </p:sp>
      <p:sp>
        <p:nvSpPr>
          <p:cNvPr id="8195" name="Rectangle 3"/>
          <p:cNvSpPr>
            <a:spLocks noGrp="1" noChangeArrowheads="1"/>
          </p:cNvSpPr>
          <p:nvPr>
            <p:ph type="body" idx="1"/>
          </p:nvPr>
        </p:nvSpPr>
        <p:spPr>
          <a:xfrm>
            <a:off x="457200" y="1371600"/>
            <a:ext cx="8229600" cy="4572000"/>
          </a:xfrm>
        </p:spPr>
        <p:txBody>
          <a:bodyPr/>
          <a:lstStyle/>
          <a:p>
            <a:pPr eaLnBrk="1" hangingPunct="1">
              <a:buFontTx/>
              <a:buChar char="-"/>
              <a:defRPr/>
            </a:pPr>
            <a:r>
              <a:rPr lang="ru-RU" sz="2000" smtClean="0"/>
              <a:t>Умение работать с учебником;</a:t>
            </a:r>
          </a:p>
          <a:p>
            <a:pPr eaLnBrk="1" hangingPunct="1">
              <a:buFontTx/>
              <a:buChar char="-"/>
              <a:defRPr/>
            </a:pPr>
            <a:r>
              <a:rPr lang="ru-RU" sz="2000" smtClean="0"/>
              <a:t>Опыт работы с документами по курсам истории и обществознания;</a:t>
            </a:r>
          </a:p>
          <a:p>
            <a:pPr eaLnBrk="1" hangingPunct="1">
              <a:buFontTx/>
              <a:buChar char="-"/>
              <a:defRPr/>
            </a:pPr>
            <a:r>
              <a:rPr lang="ru-RU" sz="2000" smtClean="0"/>
              <a:t>Уметь интерпретировать документ, т.е. установить тот смысл, который вкладывал  в произведение сам автор;</a:t>
            </a:r>
          </a:p>
          <a:p>
            <a:pPr eaLnBrk="1" hangingPunct="1">
              <a:buFontTx/>
              <a:buChar char="-"/>
              <a:defRPr/>
            </a:pPr>
            <a:r>
              <a:rPr lang="ru-RU" sz="2000" smtClean="0"/>
              <a:t>Научиться анализировать документ, т.е. взглянуть на источник с позиции нашего времени</a:t>
            </a:r>
          </a:p>
          <a:p>
            <a:pPr eaLnBrk="1" hangingPunct="1">
              <a:buFontTx/>
              <a:buChar char="-"/>
              <a:defRPr/>
            </a:pPr>
            <a:r>
              <a:rPr lang="ru-RU" sz="2000" smtClean="0"/>
              <a:t>Выявлять, какова была цель создания текста;</a:t>
            </a:r>
          </a:p>
          <a:p>
            <a:pPr eaLnBrk="1" hangingPunct="1">
              <a:buFontTx/>
              <a:buChar char="-"/>
              <a:defRPr/>
            </a:pPr>
            <a:r>
              <a:rPr lang="ru-RU" sz="2000" smtClean="0"/>
              <a:t>Необходимо соотнесение источника с соответствующим типом культуры;</a:t>
            </a:r>
          </a:p>
          <a:p>
            <a:pPr eaLnBrk="1" hangingPunct="1">
              <a:buFontTx/>
              <a:buChar char="-"/>
              <a:defRPr/>
            </a:pPr>
            <a:r>
              <a:rPr lang="ru-RU" sz="2000" smtClean="0"/>
              <a:t>Исследование структуры и содержание источника;</a:t>
            </a:r>
          </a:p>
          <a:p>
            <a:pPr eaLnBrk="1" hangingPunct="1">
              <a:buFontTx/>
              <a:buChar char="-"/>
              <a:defRPr/>
            </a:pPr>
            <a:endParaRPr lang="ru-RU" sz="20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63562"/>
          </a:xfrm>
        </p:spPr>
        <p:txBody>
          <a:bodyPr>
            <a:normAutofit fontScale="90000"/>
          </a:bodyPr>
          <a:lstStyle/>
          <a:p>
            <a:pPr eaLnBrk="1" hangingPunct="1">
              <a:defRPr/>
            </a:pPr>
            <a:r>
              <a:rPr lang="ru-RU" sz="3200" smtClean="0"/>
              <a:t>Памятка</a:t>
            </a:r>
          </a:p>
        </p:txBody>
      </p:sp>
      <p:sp>
        <p:nvSpPr>
          <p:cNvPr id="9219" name="Rectangle 3"/>
          <p:cNvSpPr>
            <a:spLocks noGrp="1" noChangeArrowheads="1"/>
          </p:cNvSpPr>
          <p:nvPr>
            <p:ph type="body" idx="1"/>
          </p:nvPr>
        </p:nvSpPr>
        <p:spPr>
          <a:xfrm>
            <a:off x="457200" y="838200"/>
            <a:ext cx="8229600" cy="5791200"/>
          </a:xfrm>
        </p:spPr>
        <p:txBody>
          <a:bodyPr/>
          <a:lstStyle/>
          <a:p>
            <a:pPr eaLnBrk="1" hangingPunct="1">
              <a:lnSpc>
                <a:spcPct val="90000"/>
              </a:lnSpc>
              <a:defRPr/>
            </a:pPr>
            <a:r>
              <a:rPr lang="ru-RU" sz="1800" smtClean="0"/>
              <a:t>Внимательно прочитайте текст. Помните: ответ или подсказка содержится в тексте.</a:t>
            </a:r>
          </a:p>
          <a:p>
            <a:pPr eaLnBrk="1" hangingPunct="1">
              <a:lnSpc>
                <a:spcPct val="90000"/>
              </a:lnSpc>
              <a:defRPr/>
            </a:pPr>
            <a:r>
              <a:rPr lang="ru-RU" sz="1800" smtClean="0"/>
              <a:t>Соотнесите текст с изученным курсом. Это поможет опереться на уже известную информацию.</a:t>
            </a:r>
          </a:p>
          <a:p>
            <a:pPr eaLnBrk="1" hangingPunct="1">
              <a:lnSpc>
                <a:spcPct val="90000"/>
              </a:lnSpc>
              <a:defRPr/>
            </a:pPr>
            <a:r>
              <a:rPr lang="ru-RU" sz="1800" smtClean="0"/>
              <a:t>Определите основную идею .</a:t>
            </a:r>
          </a:p>
          <a:p>
            <a:pPr eaLnBrk="1" hangingPunct="1">
              <a:lnSpc>
                <a:spcPct val="90000"/>
              </a:lnSpc>
              <a:defRPr/>
            </a:pPr>
            <a:r>
              <a:rPr lang="ru-RU" sz="1800" smtClean="0"/>
              <a:t>Отвечайте на вопросы по порядку («от простого к сложному»)Ответ на первый вопрос может послужить основой для следующего.</a:t>
            </a:r>
          </a:p>
          <a:p>
            <a:pPr eaLnBrk="1" hangingPunct="1">
              <a:lnSpc>
                <a:spcPct val="90000"/>
              </a:lnSpc>
              <a:defRPr/>
            </a:pPr>
            <a:r>
              <a:rPr lang="ru-RU" sz="1800" smtClean="0"/>
              <a:t>Читайте вопрос вдумчиво, стремясь уяснить задание полностью.</a:t>
            </a:r>
          </a:p>
          <a:p>
            <a:pPr eaLnBrk="1" hangingPunct="1">
              <a:lnSpc>
                <a:spcPct val="90000"/>
              </a:lnSpc>
              <a:defRPr/>
            </a:pPr>
            <a:r>
              <a:rPr lang="ru-RU" sz="1800" smtClean="0"/>
              <a:t>Отвечайте точно на поставленный вопрос.</a:t>
            </a:r>
          </a:p>
          <a:p>
            <a:pPr eaLnBrk="1" hangingPunct="1">
              <a:lnSpc>
                <a:spcPct val="90000"/>
              </a:lnSpc>
              <a:defRPr/>
            </a:pPr>
            <a:r>
              <a:rPr lang="ru-RU" sz="1800" smtClean="0"/>
              <a:t>Не упустите из виду, на что требует опираться при ответе: текст, личный опыт, материал курса.</a:t>
            </a:r>
          </a:p>
          <a:p>
            <a:pPr eaLnBrk="1" hangingPunct="1">
              <a:lnSpc>
                <a:spcPct val="90000"/>
              </a:lnSpc>
              <a:defRPr/>
            </a:pPr>
            <a:r>
              <a:rPr lang="ru-RU" sz="1800" smtClean="0"/>
              <a:t>Давайте ответ чёткий, ясный, логически связанный.</a:t>
            </a:r>
          </a:p>
          <a:p>
            <a:pPr eaLnBrk="1" hangingPunct="1">
              <a:lnSpc>
                <a:spcPct val="90000"/>
              </a:lnSpc>
              <a:defRPr/>
            </a:pPr>
            <a:r>
              <a:rPr lang="ru-RU" sz="1800" smtClean="0"/>
              <a:t>Не останавливайтесь на какой-либо части задания, избегайте неполных ответов.</a:t>
            </a:r>
          </a:p>
          <a:p>
            <a:pPr eaLnBrk="1" hangingPunct="1">
              <a:lnSpc>
                <a:spcPct val="90000"/>
              </a:lnSpc>
              <a:defRPr/>
            </a:pPr>
            <a:r>
              <a:rPr lang="ru-RU" sz="1800" smtClean="0"/>
              <a:t>Не прибегайте к излишним обобщениям и интерпретации авторского текста там, где этого не требует задание. </a:t>
            </a:r>
          </a:p>
          <a:p>
            <a:pPr eaLnBrk="1" hangingPunct="1">
              <a:lnSpc>
                <a:spcPct val="90000"/>
              </a:lnSpc>
              <a:defRPr/>
            </a:pPr>
            <a:r>
              <a:rPr lang="ru-RU" sz="1800" smtClean="0"/>
              <a:t>Сформулировав ответ, проверьте его правильность. Для этого вернитесь к тексту и найдите в нём ключевые слова и фразы, которые подтверждают ваши выводы.</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334962"/>
          </a:xfrm>
        </p:spPr>
        <p:txBody>
          <a:bodyPr>
            <a:normAutofit fontScale="90000"/>
          </a:bodyPr>
          <a:lstStyle/>
          <a:p>
            <a:pPr eaLnBrk="1" hangingPunct="1">
              <a:defRPr/>
            </a:pPr>
            <a:r>
              <a:rPr lang="ru-RU" sz="1800" b="1" smtClean="0"/>
              <a:t>И. Кант. О педагогике.</a:t>
            </a:r>
          </a:p>
        </p:txBody>
      </p:sp>
      <p:sp>
        <p:nvSpPr>
          <p:cNvPr id="10243" name="Rectangle 3"/>
          <p:cNvSpPr>
            <a:spLocks noGrp="1" noChangeArrowheads="1"/>
          </p:cNvSpPr>
          <p:nvPr>
            <p:ph type="body" idx="1"/>
          </p:nvPr>
        </p:nvSpPr>
        <p:spPr>
          <a:xfrm>
            <a:off x="457200" y="685800"/>
            <a:ext cx="8229600" cy="5867400"/>
          </a:xfrm>
        </p:spPr>
        <p:txBody>
          <a:bodyPr/>
          <a:lstStyle/>
          <a:p>
            <a:pPr eaLnBrk="1" hangingPunct="1">
              <a:buFont typeface="Wingdings" pitchFamily="2" charset="2"/>
              <a:buNone/>
              <a:defRPr/>
            </a:pPr>
            <a:r>
              <a:rPr lang="ru-RU" sz="1800" i="1" smtClean="0"/>
              <a:t>«Человек может стать человеком только путем воспитания. Он – то, что делает из него воспитание. Следует заметить, что человек может быть воспитан только человеком – людьми, точно также получившими воспитание… В воспитании кроется великая тайна усовершенствования человеческой природы…</a:t>
            </a:r>
          </a:p>
          <a:p>
            <a:pPr eaLnBrk="1" hangingPunct="1">
              <a:buFont typeface="Wingdings" pitchFamily="2" charset="2"/>
              <a:buNone/>
              <a:defRPr/>
            </a:pPr>
            <a:r>
              <a:rPr lang="ru-RU" sz="1800" i="1" smtClean="0"/>
              <a:t>В человеке заключено много  задатков, и наша задача – развивать природные способности и раскрывать свойства человека из самых зародышей, делая так, чтобы человек достигал своего назначения… Воспитание есть искусство, применение которого должно совершенствоваться многими поколениями. Каждое поколение, обладая знаниями предыдущего, может путём воспитания развивать все природные способности человека.</a:t>
            </a:r>
          </a:p>
          <a:p>
            <a:pPr eaLnBrk="1" hangingPunct="1">
              <a:buFont typeface="Wingdings" pitchFamily="2" charset="2"/>
              <a:buNone/>
              <a:defRPr/>
            </a:pPr>
            <a:r>
              <a:rPr lang="ru-RU" sz="1800" i="1" smtClean="0"/>
              <a:t>Так приблизительно мог бы воззвать Творец к человеку:»Я наделил тебя склонностью к добру. Твоё дело развить её. И, таким образом, твоё собственное счастье и несчастье зависит от тебя самого».</a:t>
            </a:r>
          </a:p>
          <a:p>
            <a:pPr eaLnBrk="1" hangingPunct="1">
              <a:buFont typeface="Wingdings" pitchFamily="2" charset="2"/>
              <a:buNone/>
              <a:defRPr/>
            </a:pPr>
            <a:r>
              <a:rPr lang="ru-RU" sz="1800" i="1" smtClean="0"/>
              <a:t>Человек должен развивать свои способности к добру. Самому себя совершенствовать, самому образовывать и, в случае склонности к злу, развивать в себе нравственные качества – вот в чём обязанности человека… Доброе воспитание как раз есть то, из чего возникает всё добро на свете».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715962"/>
          </a:xfrm>
        </p:spPr>
        <p:txBody>
          <a:bodyPr/>
          <a:lstStyle/>
          <a:p>
            <a:pPr eaLnBrk="1" hangingPunct="1">
              <a:defRPr/>
            </a:pPr>
            <a:r>
              <a:rPr lang="ru-RU" sz="2400" b="1" smtClean="0"/>
              <a:t>Вопросы:</a:t>
            </a:r>
          </a:p>
        </p:txBody>
      </p:sp>
      <p:sp>
        <p:nvSpPr>
          <p:cNvPr id="58371" name="Rectangle 3"/>
          <p:cNvSpPr>
            <a:spLocks noGrp="1" noChangeArrowheads="1"/>
          </p:cNvSpPr>
          <p:nvPr>
            <p:ph type="body" idx="1"/>
          </p:nvPr>
        </p:nvSpPr>
        <p:spPr>
          <a:xfrm>
            <a:off x="457200" y="1066800"/>
            <a:ext cx="8229600" cy="5067300"/>
          </a:xfrm>
        </p:spPr>
        <p:txBody>
          <a:bodyPr/>
          <a:lstStyle/>
          <a:p>
            <a:pPr eaLnBrk="1" hangingPunct="1">
              <a:buFont typeface="Wingdings" pitchFamily="2" charset="2"/>
              <a:buNone/>
              <a:defRPr/>
            </a:pPr>
            <a:r>
              <a:rPr lang="ru-RU" sz="2400" smtClean="0"/>
              <a:t>1.Как понимает Кант главную задачу воспитания? Приведите два объяснения с опорой на текст.</a:t>
            </a:r>
          </a:p>
          <a:p>
            <a:pPr eaLnBrk="1" hangingPunct="1">
              <a:buFont typeface="Wingdings" pitchFamily="2" charset="2"/>
              <a:buNone/>
              <a:defRPr/>
            </a:pPr>
            <a:r>
              <a:rPr lang="ru-RU" sz="2400" smtClean="0"/>
              <a:t>2.Как понимает Кант главную задачу самовоспитания? Раскройте её. Приведите два объяснения с опорой на текст.</a:t>
            </a:r>
          </a:p>
          <a:p>
            <a:pPr eaLnBrk="1" hangingPunct="1">
              <a:buFont typeface="Wingdings" pitchFamily="2" charset="2"/>
              <a:buNone/>
              <a:defRPr/>
            </a:pPr>
            <a:r>
              <a:rPr lang="ru-RU" sz="2400" smtClean="0"/>
              <a:t>3. Почему Кант называет воспитание искусством? Исходя из собственного жизненного опыта и знаний, приведите примеры(не менее2-х), доказывающие, что человек может стать человеком только путём воспитания.</a:t>
            </a:r>
          </a:p>
          <a:p>
            <a:pPr eaLnBrk="1" hangingPunct="1">
              <a:buFont typeface="Wingdings" pitchFamily="2" charset="2"/>
              <a:buNone/>
              <a:defRPr/>
            </a:pPr>
            <a:r>
              <a:rPr lang="ru-RU" sz="2400" smtClean="0"/>
              <a:t>4.Объясните, как соотносятся между собой понятия «социализация» и «воспитание». Какое из них шире? Дайте определение этих понятий.</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Rectangle 7"/>
          <p:cNvSpPr>
            <a:spLocks noGrp="1" noChangeArrowheads="1"/>
          </p:cNvSpPr>
          <p:nvPr>
            <p:ph type="title"/>
          </p:nvPr>
        </p:nvSpPr>
        <p:spPr>
          <a:xfrm flipV="1">
            <a:off x="457200" y="198438"/>
            <a:ext cx="8229600" cy="76200"/>
          </a:xfrm>
        </p:spPr>
        <p:txBody>
          <a:bodyPr>
            <a:normAutofit fontScale="90000"/>
          </a:bodyPr>
          <a:lstStyle/>
          <a:p>
            <a:pPr eaLnBrk="1" hangingPunct="1">
              <a:defRPr/>
            </a:pPr>
            <a:endParaRPr lang="ru-RU" sz="4000" smtClean="0"/>
          </a:p>
        </p:txBody>
      </p:sp>
      <p:sp>
        <p:nvSpPr>
          <p:cNvPr id="59400" name="Rectangle 8"/>
          <p:cNvSpPr>
            <a:spLocks noGrp="1" noChangeArrowheads="1"/>
          </p:cNvSpPr>
          <p:nvPr>
            <p:ph type="body" idx="1"/>
          </p:nvPr>
        </p:nvSpPr>
        <p:spPr>
          <a:xfrm>
            <a:off x="457200" y="152400"/>
            <a:ext cx="8229600" cy="6553200"/>
          </a:xfrm>
        </p:spPr>
        <p:txBody>
          <a:bodyPr/>
          <a:lstStyle/>
          <a:p>
            <a:pPr eaLnBrk="1" hangingPunct="1">
              <a:buFont typeface="Wingdings" pitchFamily="2" charset="2"/>
              <a:buNone/>
              <a:defRPr/>
            </a:pPr>
            <a:r>
              <a:rPr lang="ru-RU" sz="1800" smtClean="0"/>
              <a:t>Внимательно прочитаем отрывок. В нём содержатся размышления по одной из общих проблем: как родившийся младенец становится человеком. Мысли Канта ведут к выводу, что именно воспитание определяет то, каким будет человек, становление человеческого в человеке происходит в результате воспитания. Документ можно разделить на 2 смысловых блока. 1- о воспитании (первые два абзаца), 2 – о самовоспитании. Самостоятельно строить себя как человека, способного к добру, преодолевать в себе склонность к злу – основной вывод из размышлений Канта.</a:t>
            </a:r>
          </a:p>
          <a:p>
            <a:pPr eaLnBrk="1" hangingPunct="1">
              <a:buFont typeface="Wingdings" pitchFamily="2" charset="2"/>
              <a:buNone/>
              <a:defRPr/>
            </a:pPr>
            <a:r>
              <a:rPr lang="ru-RU" sz="1800" smtClean="0"/>
              <a:t>Изучение начальных абзацев фрагмента дает несколько возможных ответов на 1-й вопрос.. Текст содержит по меньшей мере 4 определения главных задач воспитания. </a:t>
            </a:r>
          </a:p>
          <a:p>
            <a:pPr eaLnBrk="1" hangingPunct="1">
              <a:buFont typeface="Wingdings" pitchFamily="2" charset="2"/>
              <a:buNone/>
              <a:defRPr/>
            </a:pPr>
            <a:r>
              <a:rPr lang="ru-RU" sz="1800" smtClean="0"/>
              <a:t>2-й вопрос – воспитать в себе человеческие качества – вот главная задача самовоспитания. Человеческие качества в кантовском понимании – это нравственность, способность к добру.</a:t>
            </a:r>
          </a:p>
          <a:p>
            <a:pPr eaLnBrk="1" hangingPunct="1">
              <a:buFont typeface="Wingdings" pitchFamily="2" charset="2"/>
              <a:buNone/>
              <a:defRPr/>
            </a:pPr>
            <a:r>
              <a:rPr lang="ru-RU" sz="1800" smtClean="0"/>
              <a:t>Для ответа на 3-й вопрос следует оттолкнуться от рассуждений Канта о множестве задатков в человеке и о значении опыта поколений. Все многообразие индивидуальных качеств и всё богатство опыта нельзя свести к единообразным технологическим предписаниям, поэтому воспитание требует творческих усилий, является во многом искусством.</a:t>
            </a:r>
          </a:p>
          <a:p>
            <a:pPr eaLnBrk="1" hangingPunct="1">
              <a:buFont typeface="Wingdings" pitchFamily="2" charset="2"/>
              <a:buNone/>
              <a:defRPr/>
            </a:pPr>
            <a:r>
              <a:rPr lang="ru-RU" sz="1800" smtClean="0"/>
              <a:t>Последний вопрос проверяет преимущественно знания.</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4787900" y="1628775"/>
            <a:ext cx="5364163" cy="366713"/>
          </a:xfrm>
          <a:prstGeom prst="rect">
            <a:avLst/>
          </a:prstGeom>
          <a:noFill/>
          <a:ln w="9525">
            <a:noFill/>
            <a:miter lim="800000"/>
            <a:headEnd/>
            <a:tailEnd/>
          </a:ln>
          <a:effectLst/>
        </p:spPr>
        <p:txBody>
          <a:bodyPr>
            <a:spAutoFit/>
          </a:bodyPr>
          <a:lstStyle/>
          <a:p>
            <a:pPr eaLnBrk="1" hangingPunct="1">
              <a:spcBef>
                <a:spcPct val="50000"/>
              </a:spcBef>
            </a:pPr>
            <a:endParaRPr lang="ru-RU" altLang="ru-RU"/>
          </a:p>
        </p:txBody>
      </p:sp>
      <p:sp>
        <p:nvSpPr>
          <p:cNvPr id="4099" name="TextBox 3"/>
          <p:cNvSpPr txBox="1">
            <a:spLocks noChangeArrowheads="1"/>
          </p:cNvSpPr>
          <p:nvPr/>
        </p:nvSpPr>
        <p:spPr bwMode="auto">
          <a:xfrm>
            <a:off x="179388" y="115888"/>
            <a:ext cx="8856662" cy="6011862"/>
          </a:xfrm>
          <a:prstGeom prst="rect">
            <a:avLst/>
          </a:prstGeom>
          <a:noFill/>
          <a:ln w="9525">
            <a:solidFill>
              <a:srgbClr val="FF0000"/>
            </a:solidFill>
            <a:miter lim="800000"/>
            <a:headEnd/>
            <a:tailEnd/>
          </a:ln>
        </p:spPr>
        <p:txBody>
          <a:bodyPr>
            <a:spAutoFit/>
          </a:bodyPr>
          <a:lstStyle/>
          <a:p>
            <a:pPr>
              <a:lnSpc>
                <a:spcPct val="107000"/>
              </a:lnSpc>
              <a:spcAft>
                <a:spcPts val="800"/>
              </a:spcAft>
            </a:pPr>
            <a:r>
              <a:rPr lang="ru-RU" sz="1200" b="1">
                <a:latin typeface="Times New Roman" pitchFamily="18" charset="0"/>
                <a:cs typeface="Times New Roman" pitchFamily="18" charset="0"/>
              </a:rPr>
              <a:t>Экономическая наука занимается изучением того, как люди существуют, развиваются  и о чём они думают в своей повседневной жизни. Но предметом её исследований являются главным образом те побудительные мотивы, которые наиболее сильно и наиболее устойчиво воздействуют  на поведение человека в хозяйственной сфере его жизни. Каждый сколько-нибудь достойный человек отдаёт хозяйственной деятельности лучшие свои качества,  и здесь, как и в других областях, он подвержен влиянию личных привязанностей, представлений о долге и преданности высоким идеалам.                Правда, самые способные изобретатели и организаторы усовершенствованных методов производства и машин посвящают этому делу все свои силы, движимые скорее благородным духом соревнования, нежели жаждой богатства как такового.                Но при всём этом самым устойчивым стимулом к ведению хозяйственной деятельности служит желание получить за неё плату, которая представляет собой материальное вознаграждение за работу. Она затем может быть израсходована  на эгоистичные или альтруистические, благородные или низменные цели, и здесь находит своё проявление многосторонность человеческой натуры. Однако побудительным мотивом выступает определённое количество денег. Именно это определённое и точное денежное измерение самых устойчивых стимулов в хозяйственной жизни позволило экономической науке далеко опередить все другие науки, исследующие человека. Так же как точные весы химика сделали химию более точной, чем большинство других естественных наук, так и эти весы экономиста, сколь бы грубы и несовершенны они ни были, сделали экономическую науку более точной, чем любая другая из общественных наук. Но экономическую науку, разумеется, нельзя приравнять к точным и естественным наукам, ибо она имеет дело  с постоянно меняющимися, очень тонкими свойствами человеческой натуры.                                                                                                                                                                                         Источник преимуществ экономической науки перед другими отраслями общественных наук, следовательно, кроется,                 по-видимому, в том факте, что её специфическая область предоставляет гораздо бóльшие возможности для применения точных методов исследования, чем любая другая общественная наука. Она занимается главным образом теми желаниями, устремлениями и иными склонностями человеческой натуры, внешние проявления которых принимают форму стимулов                к действию, причём сила или количественные параметры этих стимулов могут быть оценены и измерены с известным приближением к точности, а поэтому в некоторой степени поддаются исследованию с помощью научного аппарата. Применение научных методов и анализа в экономической науке возникает лишь тогда, когда силу побудительных мотивов человека – а не самих мотивов – становится возможным приблизительно измерить той суммой денег, которую он готов отдать, чтобы получить взамен желаемое удовлетворение, или, наоборот,  той суммой,  которая необходима, чтобы побудить его затратить определённое количество утомительного труда…                                                                                                                                     Между тем жизненная сфера, которая особенно интересует экономическую науку, – это та, где поведение человека обдуманно, где он чаще всего высчитывает выгоды и невыгоды какого-либо конкретного действия, прежде чем к нему приступить. </a:t>
            </a:r>
            <a:r>
              <a:rPr lang="ru-RU" sz="1200" b="1" i="1">
                <a:latin typeface="Times New Roman" pitchFamily="18" charset="0"/>
                <a:cs typeface="Times New Roman" pitchFamily="18" charset="0"/>
              </a:rPr>
              <a:t>(А. Маршалл)</a:t>
            </a:r>
            <a:endParaRPr lang="ru-RU" sz="1200" b="1">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4787900" y="1628775"/>
            <a:ext cx="5364163" cy="366713"/>
          </a:xfrm>
          <a:prstGeom prst="rect">
            <a:avLst/>
          </a:prstGeom>
          <a:noFill/>
          <a:ln w="9525">
            <a:noFill/>
            <a:miter lim="800000"/>
            <a:headEnd/>
            <a:tailEnd/>
          </a:ln>
          <a:effectLst/>
        </p:spPr>
        <p:txBody>
          <a:bodyPr>
            <a:spAutoFit/>
          </a:bodyPr>
          <a:lstStyle/>
          <a:p>
            <a:pPr eaLnBrk="1" hangingPunct="1">
              <a:spcBef>
                <a:spcPct val="50000"/>
              </a:spcBef>
            </a:pPr>
            <a:endParaRPr lang="ru-RU" altLang="ru-RU"/>
          </a:p>
        </p:txBody>
      </p:sp>
      <p:sp>
        <p:nvSpPr>
          <p:cNvPr id="5123" name="TextBox 1"/>
          <p:cNvSpPr txBox="1">
            <a:spLocks noChangeArrowheads="1"/>
          </p:cNvSpPr>
          <p:nvPr/>
        </p:nvSpPr>
        <p:spPr bwMode="auto">
          <a:xfrm>
            <a:off x="107950" y="115888"/>
            <a:ext cx="8928100" cy="5946775"/>
          </a:xfrm>
          <a:prstGeom prst="rect">
            <a:avLst/>
          </a:prstGeom>
          <a:noFill/>
          <a:ln w="9525">
            <a:noFill/>
            <a:miter lim="800000"/>
            <a:headEnd/>
            <a:tailEnd/>
          </a:ln>
        </p:spPr>
        <p:txBody>
          <a:bodyPr>
            <a:spAutoFit/>
          </a:bodyPr>
          <a:lstStyle/>
          <a:p>
            <a:pPr>
              <a:lnSpc>
                <a:spcPct val="107000"/>
              </a:lnSpc>
              <a:spcAft>
                <a:spcPts val="800"/>
              </a:spcAft>
            </a:pPr>
            <a:r>
              <a:rPr lang="ru-RU" sz="1600" b="1" i="1">
                <a:latin typeface="Times New Roman" pitchFamily="18" charset="0"/>
                <a:cs typeface="Times New Roman" pitchFamily="18" charset="0"/>
              </a:rPr>
              <a:t>Давайте приступим к решению заданий!</a:t>
            </a:r>
            <a:endParaRPr lang="ru-RU" sz="1600">
              <a:latin typeface="Calibri" pitchFamily="34" charset="0"/>
              <a:ea typeface="Calibri" pitchFamily="34" charset="0"/>
              <a:cs typeface="Times New Roman" pitchFamily="18" charset="0"/>
            </a:endParaRPr>
          </a:p>
          <a:p>
            <a:pPr>
              <a:lnSpc>
                <a:spcPct val="107000"/>
              </a:lnSpc>
              <a:spcAft>
                <a:spcPts val="800"/>
              </a:spcAft>
            </a:pPr>
            <a:r>
              <a:rPr lang="ru-RU" sz="1600">
                <a:latin typeface="Times New Roman" pitchFamily="18" charset="0"/>
                <a:cs typeface="Times New Roman" pitchFamily="18" charset="0"/>
              </a:rPr>
              <a:t>21. Что, по мнению автора, является преимуществом экономики перед другими общественными науками? Почему экономику нельзя приравнивать к точным и естественным наукам?                             Когда, по мнению автора, в экономике могут применяться научные методы и анализ?</a:t>
            </a:r>
            <a:endParaRPr lang="ru-RU" sz="1600">
              <a:latin typeface="Calibri" pitchFamily="34" charset="0"/>
              <a:cs typeface="Calibri" pitchFamily="34" charset="0"/>
            </a:endParaRPr>
          </a:p>
          <a:p>
            <a:pPr>
              <a:lnSpc>
                <a:spcPct val="107000"/>
              </a:lnSpc>
              <a:spcAft>
                <a:spcPts val="800"/>
              </a:spcAft>
            </a:pPr>
            <a:r>
              <a:rPr lang="ru-RU" sz="1600" i="1">
                <a:latin typeface="Times New Roman" pitchFamily="18" charset="0"/>
                <a:cs typeface="Times New Roman" pitchFamily="18" charset="0"/>
              </a:rPr>
              <a:t>Одной из основных ошибок сдающих экзамен является попытка быть оригинальными                           и выдумывать собственный ответ. Как итог – невразумительный текст, путаница в основных понятиях и 0 баллов за ответ (а могло быть </a:t>
            </a:r>
            <a:r>
              <a:rPr lang="ru-RU" sz="1600" b="1" i="1">
                <a:latin typeface="Times New Roman" pitchFamily="18" charset="0"/>
                <a:cs typeface="Times New Roman" pitchFamily="18" charset="0"/>
              </a:rPr>
              <a:t>2</a:t>
            </a:r>
            <a:r>
              <a:rPr lang="ru-RU" sz="1600" i="1">
                <a:latin typeface="Times New Roman" pitchFamily="18" charset="0"/>
                <a:cs typeface="Times New Roman" pitchFamily="18" charset="0"/>
              </a:rPr>
              <a:t>!) Ответы на задание 21 ВСЕГДА содержатся                          в тексте! Нужно просто аккуратно выписать их в бланк ответов.</a:t>
            </a:r>
            <a:endParaRPr lang="ru-RU" sz="1600">
              <a:latin typeface="Calibri" pitchFamily="34" charset="0"/>
              <a:cs typeface="Calibri" pitchFamily="34" charset="0"/>
            </a:endParaRPr>
          </a:p>
          <a:p>
            <a:pPr>
              <a:lnSpc>
                <a:spcPct val="107000"/>
              </a:lnSpc>
              <a:spcAft>
                <a:spcPts val="800"/>
              </a:spcAft>
            </a:pPr>
            <a:r>
              <a:rPr lang="ru-RU" sz="1600" i="1" u="sng">
                <a:latin typeface="Times New Roman" pitchFamily="18" charset="0"/>
                <a:cs typeface="Times New Roman" pitchFamily="18" charset="0"/>
              </a:rPr>
              <a:t>Примерные ответы:  </a:t>
            </a:r>
            <a:r>
              <a:rPr lang="ru-RU" sz="1600">
                <a:latin typeface="Times New Roman" pitchFamily="18" charset="0"/>
                <a:cs typeface="Times New Roman" pitchFamily="18" charset="0"/>
              </a:rPr>
              <a:t>                                                                                                                                                     - автор считает, что определённое и точное денежное измерение самых устойчивых стимулов                     в хозяйственной жизни (вознаграждение за работу) позволило экономической науке далеко опередить все другие общественные науки.                                                                                                                         - экономическую науку, разумеется, нельзя приравнять к точным и естественным наукам, так                 как    она имеет дело с постоянно меняющимися, очень тонкими свойствами человеческой натуры.    -  Применение научных методов и анализа в экономической науке возникает лишь тогда, когда силу побудительных мотивов человека – а не самих мотивов – становится возможным приблизительно измерить той суммой денег, которую он готов отдать, чтобы получить взамен желаемое удовлетворение, или, наоборот,  той суммой,  которая необходима, чтобы побудить его затратить определённое количество утомительного труда                                                                                         </a:t>
            </a:r>
            <a:r>
              <a:rPr lang="ru-RU" sz="1600" i="1">
                <a:latin typeface="Times New Roman" pitchFamily="18" charset="0"/>
                <a:cs typeface="Times New Roman" pitchFamily="18" charset="0"/>
              </a:rPr>
              <a:t>Позволю себе повториться – все эти ответы находятся непосредственно в самом тексте!            Не нужно ничего выдумывать!                                                                                                 </a:t>
            </a:r>
            <a:r>
              <a:rPr lang="ru-RU" i="1">
                <a:latin typeface="Times New Roman" pitchFamily="18" charset="0"/>
                <a:cs typeface="Times New Roman" pitchFamily="18" charset="0"/>
              </a:rPr>
              <a:t>                      </a:t>
            </a:r>
            <a:endParaRPr lang="ru-RU" sz="16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229600" cy="5572164"/>
          </a:xfrm>
        </p:spPr>
        <p:txBody>
          <a:bodyPr>
            <a:normAutofit/>
          </a:bodyPr>
          <a:lstStyle/>
          <a:p>
            <a:r>
              <a:rPr lang="ru-RU" dirty="0" smtClean="0"/>
              <a:t>Часть1 проверятся компьютерной программой.</a:t>
            </a:r>
            <a:endParaRPr lang="en-US" dirty="0" smtClean="0"/>
          </a:p>
          <a:p>
            <a:pPr>
              <a:buNone/>
            </a:pPr>
            <a:r>
              <a:rPr lang="en-US" b="1" dirty="0" smtClean="0">
                <a:solidFill>
                  <a:srgbClr val="FF0000"/>
                </a:solidFill>
              </a:rPr>
              <a:t>NB! </a:t>
            </a:r>
            <a:r>
              <a:rPr lang="ru-RU" b="1" dirty="0" smtClean="0">
                <a:solidFill>
                  <a:srgbClr val="FF0000"/>
                </a:solidFill>
              </a:rPr>
              <a:t>К первой части нельзя апеллировать !</a:t>
            </a:r>
          </a:p>
          <a:p>
            <a:r>
              <a:rPr lang="ru-RU" dirty="0" smtClean="0"/>
              <a:t>Часть2 проверятся  экспертами. Апелляция по поводу  несогласия с оценкой подается в ОУ в течение 2 рабочих дней после официальной публикации результатов</a:t>
            </a:r>
          </a:p>
          <a:p>
            <a:r>
              <a:rPr lang="en-US" b="1" dirty="0" smtClean="0">
                <a:solidFill>
                  <a:srgbClr val="FF0000"/>
                </a:solidFill>
              </a:rPr>
              <a:t>NB! </a:t>
            </a:r>
            <a:r>
              <a:rPr lang="ru-RU" b="1" dirty="0" smtClean="0">
                <a:solidFill>
                  <a:srgbClr val="FF0000"/>
                </a:solidFill>
              </a:rPr>
              <a:t>Апелляционная комиссия имеет право как повысить, так и снизить экзаменационный балл! </a:t>
            </a:r>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4787900" y="1628775"/>
            <a:ext cx="5364163" cy="366713"/>
          </a:xfrm>
          <a:prstGeom prst="rect">
            <a:avLst/>
          </a:prstGeom>
          <a:noFill/>
          <a:ln w="9525">
            <a:noFill/>
            <a:miter lim="800000"/>
            <a:headEnd/>
            <a:tailEnd/>
          </a:ln>
          <a:effectLst/>
        </p:spPr>
        <p:txBody>
          <a:bodyPr>
            <a:spAutoFit/>
          </a:bodyPr>
          <a:lstStyle/>
          <a:p>
            <a:pPr eaLnBrk="1" hangingPunct="1">
              <a:spcBef>
                <a:spcPct val="50000"/>
              </a:spcBef>
            </a:pPr>
            <a:endParaRPr lang="ru-RU" altLang="ru-RU"/>
          </a:p>
        </p:txBody>
      </p:sp>
      <p:sp>
        <p:nvSpPr>
          <p:cNvPr id="6147" name="TextBox 1"/>
          <p:cNvSpPr txBox="1">
            <a:spLocks noChangeArrowheads="1"/>
          </p:cNvSpPr>
          <p:nvPr/>
        </p:nvSpPr>
        <p:spPr bwMode="auto">
          <a:xfrm>
            <a:off x="179388" y="333375"/>
            <a:ext cx="8785225" cy="4129088"/>
          </a:xfrm>
          <a:prstGeom prst="rect">
            <a:avLst/>
          </a:prstGeom>
          <a:noFill/>
          <a:ln w="9525">
            <a:noFill/>
            <a:miter lim="800000"/>
            <a:headEnd/>
            <a:tailEnd/>
          </a:ln>
        </p:spPr>
        <p:txBody>
          <a:bodyPr>
            <a:spAutoFit/>
          </a:bodyPr>
          <a:lstStyle/>
          <a:p>
            <a:pPr>
              <a:lnSpc>
                <a:spcPct val="107000"/>
              </a:lnSpc>
              <a:spcAft>
                <a:spcPts val="800"/>
              </a:spcAft>
            </a:pPr>
            <a:r>
              <a:rPr lang="ru-RU">
                <a:latin typeface="Times New Roman" pitchFamily="18" charset="0"/>
                <a:cs typeface="Times New Roman" pitchFamily="18" charset="0"/>
              </a:rPr>
              <a:t>22. Какую жизненную сферу изучает экономическая наука? (Дайте ответ с опорой                  на текст.)  Что, по мнению автора, является самым устойчивым стимулом к ведению хозяйственной деятельности? Какой нематериальный стимул экономической деятельности упомянут в тексте?</a:t>
            </a:r>
            <a:endParaRPr lang="ru-RU" sz="1600">
              <a:latin typeface="Calibri" pitchFamily="34" charset="0"/>
              <a:ea typeface="Calibri" pitchFamily="34" charset="0"/>
              <a:cs typeface="Times New Roman" pitchFamily="18" charset="0"/>
            </a:endParaRPr>
          </a:p>
          <a:p>
            <a:pPr>
              <a:lnSpc>
                <a:spcPct val="107000"/>
              </a:lnSpc>
              <a:spcAft>
                <a:spcPts val="800"/>
              </a:spcAft>
            </a:pPr>
            <a:r>
              <a:rPr lang="ru-RU" i="1">
                <a:latin typeface="Times New Roman" pitchFamily="18" charset="0"/>
                <a:cs typeface="Times New Roman" pitchFamily="18" charset="0"/>
              </a:rPr>
              <a:t>И опять! ВСЕ ответы находятся непосредственно в самом тексте!                                                           Не нужно ничего выдумывать!  За правильные ответы </a:t>
            </a:r>
            <a:r>
              <a:rPr lang="ru-RU" b="1" i="1">
                <a:latin typeface="Times New Roman" pitchFamily="18" charset="0"/>
                <a:cs typeface="Times New Roman" pitchFamily="18" charset="0"/>
              </a:rPr>
              <a:t>2 балла</a:t>
            </a:r>
            <a:r>
              <a:rPr lang="ru-RU" i="1">
                <a:latin typeface="Times New Roman" pitchFamily="18" charset="0"/>
                <a:cs typeface="Times New Roman" pitchFamily="18" charset="0"/>
              </a:rPr>
              <a:t>!                                                                                                                    </a:t>
            </a:r>
            <a:endParaRPr lang="ru-RU" sz="1600">
              <a:latin typeface="Calibri" pitchFamily="34" charset="0"/>
              <a:cs typeface="Calibri" pitchFamily="34" charset="0"/>
            </a:endParaRPr>
          </a:p>
          <a:p>
            <a:pPr>
              <a:lnSpc>
                <a:spcPct val="107000"/>
              </a:lnSpc>
              <a:spcAft>
                <a:spcPts val="800"/>
              </a:spcAft>
            </a:pPr>
            <a:r>
              <a:rPr lang="ru-RU" i="1" u="sng">
                <a:latin typeface="Times New Roman" pitchFamily="18" charset="0"/>
                <a:cs typeface="Times New Roman" pitchFamily="18" charset="0"/>
              </a:rPr>
              <a:t>Примерные ответы:                                                                                                                                               </a:t>
            </a:r>
            <a:r>
              <a:rPr lang="ru-RU">
                <a:latin typeface="Times New Roman" pitchFamily="18" charset="0"/>
                <a:cs typeface="Times New Roman" pitchFamily="18" charset="0"/>
              </a:rPr>
              <a:t>- экономическая наука изучает хозяйственную сферу жизни.                                                                       - самым устойчивым стимулом к ведению хозяйственной деятельности служит  желание получить за неё плату, которая представляет собой материальное вознаграждение за работу.                                                                                                                   – нематериальный стимул экономической деятельности упоминаемый автором –                   это «благородный дух соревнования» </a:t>
            </a:r>
            <a:endParaRPr lang="ru-RU" sz="16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4787900" y="1628775"/>
            <a:ext cx="5364163" cy="366713"/>
          </a:xfrm>
          <a:prstGeom prst="rect">
            <a:avLst/>
          </a:prstGeom>
          <a:noFill/>
          <a:ln w="9525">
            <a:noFill/>
            <a:miter lim="800000"/>
            <a:headEnd/>
            <a:tailEnd/>
          </a:ln>
          <a:effectLst/>
        </p:spPr>
        <p:txBody>
          <a:bodyPr>
            <a:spAutoFit/>
          </a:bodyPr>
          <a:lstStyle/>
          <a:p>
            <a:pPr eaLnBrk="1" hangingPunct="1">
              <a:spcBef>
                <a:spcPct val="50000"/>
              </a:spcBef>
            </a:pPr>
            <a:endParaRPr lang="ru-RU" altLang="ru-RU"/>
          </a:p>
        </p:txBody>
      </p:sp>
      <p:sp>
        <p:nvSpPr>
          <p:cNvPr id="7171" name="TextBox 1"/>
          <p:cNvSpPr txBox="1">
            <a:spLocks noChangeArrowheads="1"/>
          </p:cNvSpPr>
          <p:nvPr/>
        </p:nvSpPr>
        <p:spPr bwMode="auto">
          <a:xfrm>
            <a:off x="179388" y="188913"/>
            <a:ext cx="8785225" cy="5611812"/>
          </a:xfrm>
          <a:prstGeom prst="rect">
            <a:avLst/>
          </a:prstGeom>
          <a:noFill/>
          <a:ln w="9525">
            <a:noFill/>
            <a:miter lim="800000"/>
            <a:headEnd/>
            <a:tailEnd/>
          </a:ln>
        </p:spPr>
        <p:txBody>
          <a:bodyPr>
            <a:spAutoFit/>
          </a:bodyPr>
          <a:lstStyle/>
          <a:p>
            <a:pPr>
              <a:lnSpc>
                <a:spcPct val="107000"/>
              </a:lnSpc>
              <a:spcAft>
                <a:spcPts val="800"/>
              </a:spcAft>
            </a:pPr>
            <a:r>
              <a:rPr lang="ru-RU">
                <a:latin typeface="Times New Roman" pitchFamily="18" charset="0"/>
                <a:cs typeface="Times New Roman" pitchFamily="18" charset="0"/>
              </a:rPr>
              <a:t>23. На какие цели, на взгляд автора, может быть израсходовано материальное вознаграждение за работу? Назовите любые три цели и для каждой из них приведите пример возможной траты полученных средств.</a:t>
            </a:r>
            <a:endParaRPr lang="ru-RU" sz="1600">
              <a:latin typeface="Calibri" pitchFamily="34" charset="0"/>
              <a:ea typeface="Calibri" pitchFamily="34" charset="0"/>
              <a:cs typeface="Times New Roman" pitchFamily="18" charset="0"/>
            </a:endParaRPr>
          </a:p>
          <a:p>
            <a:pPr>
              <a:lnSpc>
                <a:spcPct val="107000"/>
              </a:lnSpc>
              <a:spcAft>
                <a:spcPts val="800"/>
              </a:spcAft>
            </a:pPr>
            <a:r>
              <a:rPr lang="ru-RU" i="1">
                <a:latin typeface="Times New Roman" pitchFamily="18" charset="0"/>
                <a:cs typeface="Times New Roman" pitchFamily="18" charset="0"/>
              </a:rPr>
              <a:t>И СНОВА ищем правильные ответы в самом тексте! Вносим только минимальные изменения!  Цена правильных ответов возрастает до </a:t>
            </a:r>
            <a:r>
              <a:rPr lang="ru-RU" b="1" i="1">
                <a:latin typeface="Times New Roman" pitchFamily="18" charset="0"/>
                <a:cs typeface="Times New Roman" pitchFamily="18" charset="0"/>
              </a:rPr>
              <a:t>3 баллов</a:t>
            </a:r>
            <a:r>
              <a:rPr lang="ru-RU" i="1">
                <a:latin typeface="Times New Roman" pitchFamily="18" charset="0"/>
                <a:cs typeface="Times New Roman" pitchFamily="18" charset="0"/>
              </a:rPr>
              <a:t>!</a:t>
            </a:r>
            <a:endParaRPr lang="ru-RU" sz="1600">
              <a:latin typeface="Calibri" pitchFamily="34" charset="0"/>
              <a:cs typeface="Calibri" pitchFamily="34" charset="0"/>
            </a:endParaRPr>
          </a:p>
          <a:p>
            <a:pPr>
              <a:lnSpc>
                <a:spcPct val="107000"/>
              </a:lnSpc>
              <a:spcAft>
                <a:spcPts val="800"/>
              </a:spcAft>
            </a:pPr>
            <a:r>
              <a:rPr lang="ru-RU" i="1" u="sng">
                <a:latin typeface="Times New Roman" pitchFamily="18" charset="0"/>
                <a:cs typeface="Times New Roman" pitchFamily="18" charset="0"/>
              </a:rPr>
              <a:t>Примерные ответы:</a:t>
            </a:r>
            <a:r>
              <a:rPr lang="ru-RU">
                <a:latin typeface="Times New Roman" pitchFamily="18" charset="0"/>
                <a:cs typeface="Times New Roman" pitchFamily="18" charset="0"/>
              </a:rPr>
              <a:t>                                                                                                                                                      - материальное вознаграждение за работу по мнению автора может быть израсходовано на эгоистичные или альтруистические, благородные или низменные цели – все зависит от самого человека.                                                                                                                                                           </a:t>
            </a:r>
            <a:r>
              <a:rPr lang="ru-RU" i="1">
                <a:latin typeface="Times New Roman" pitchFamily="18" charset="0"/>
                <a:cs typeface="Times New Roman" pitchFamily="18" charset="0"/>
              </a:rPr>
              <a:t>Вот теперь придется немного подумать самому, но если понимать смысл текста – это не должно доставить особых проблем! В качестве примеров ОЧЕНЬ желательно привести разные цели!       </a:t>
            </a:r>
            <a:r>
              <a:rPr lang="ru-RU">
                <a:latin typeface="Times New Roman" pitchFamily="18" charset="0"/>
                <a:cs typeface="Times New Roman" pitchFamily="18" charset="0"/>
              </a:rPr>
              <a:t>                                                                                                                       - материальные цели – на заработанные деньги человек приобретает необходимые ему продукты питания;                                                                                                                                                               - духовные цели – на заработанные деньги человек может приобретать книги, посещать театры, музеи, выставки;                                                                                                                                                         - идеальные цели – человек может пожертвовать заработанные деньги на благотворительные цели.</a:t>
            </a:r>
            <a:endParaRPr lang="ru-RU" sz="16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4787900" y="1628775"/>
            <a:ext cx="5364163" cy="366713"/>
          </a:xfrm>
          <a:prstGeom prst="rect">
            <a:avLst/>
          </a:prstGeom>
          <a:noFill/>
          <a:ln w="9525">
            <a:noFill/>
            <a:miter lim="800000"/>
            <a:headEnd/>
            <a:tailEnd/>
          </a:ln>
          <a:effectLst/>
        </p:spPr>
        <p:txBody>
          <a:bodyPr>
            <a:spAutoFit/>
          </a:bodyPr>
          <a:lstStyle/>
          <a:p>
            <a:pPr eaLnBrk="1" hangingPunct="1">
              <a:spcBef>
                <a:spcPct val="50000"/>
              </a:spcBef>
            </a:pPr>
            <a:endParaRPr lang="ru-RU" altLang="ru-RU"/>
          </a:p>
        </p:txBody>
      </p:sp>
      <p:sp>
        <p:nvSpPr>
          <p:cNvPr id="8195" name="TextBox 1"/>
          <p:cNvSpPr txBox="1">
            <a:spLocks noChangeArrowheads="1"/>
          </p:cNvSpPr>
          <p:nvPr/>
        </p:nvSpPr>
        <p:spPr bwMode="auto">
          <a:xfrm>
            <a:off x="179388" y="260350"/>
            <a:ext cx="8856662" cy="5929313"/>
          </a:xfrm>
          <a:prstGeom prst="rect">
            <a:avLst/>
          </a:prstGeom>
          <a:noFill/>
          <a:ln w="9525">
            <a:noFill/>
            <a:miter lim="800000"/>
            <a:headEnd/>
            <a:tailEnd/>
          </a:ln>
        </p:spPr>
        <p:txBody>
          <a:bodyPr>
            <a:spAutoFit/>
          </a:bodyPr>
          <a:lstStyle/>
          <a:p>
            <a:pPr>
              <a:lnSpc>
                <a:spcPct val="107000"/>
              </a:lnSpc>
              <a:spcAft>
                <a:spcPts val="800"/>
              </a:spcAft>
            </a:pPr>
            <a:r>
              <a:rPr lang="ru-RU">
                <a:latin typeface="Times New Roman" pitchFamily="18" charset="0"/>
                <a:cs typeface="Times New Roman" pitchFamily="18" charset="0"/>
              </a:rPr>
              <a:t>24. Используя текст, обществоведческие знания и факты общественной жизни, приведите три пояснения значения рационального поведения потребителя для него самого и для общества.                   </a:t>
            </a:r>
            <a:endParaRPr lang="ru-RU" sz="1600">
              <a:latin typeface="Calibri" pitchFamily="34" charset="0"/>
              <a:ea typeface="Calibri" pitchFamily="34" charset="0"/>
              <a:cs typeface="Times New Roman" pitchFamily="18" charset="0"/>
            </a:endParaRPr>
          </a:p>
          <a:p>
            <a:pPr>
              <a:lnSpc>
                <a:spcPct val="107000"/>
              </a:lnSpc>
              <a:spcAft>
                <a:spcPts val="800"/>
              </a:spcAft>
            </a:pPr>
            <a:r>
              <a:rPr lang="ru-RU" i="1">
                <a:latin typeface="Times New Roman" pitchFamily="18" charset="0"/>
                <a:cs typeface="Times New Roman" pitchFamily="18" charset="0"/>
              </a:rPr>
              <a:t>Данное задание предполагает наибольшую самостоятельность ответа!                                     Вознаграждение за правильные ответы </a:t>
            </a:r>
            <a:r>
              <a:rPr lang="ru-RU" b="1" i="1">
                <a:latin typeface="Times New Roman" pitchFamily="18" charset="0"/>
                <a:cs typeface="Times New Roman" pitchFamily="18" charset="0"/>
              </a:rPr>
              <a:t>3 балла!</a:t>
            </a:r>
            <a:endParaRPr lang="ru-RU" sz="1600">
              <a:latin typeface="Calibri" pitchFamily="34" charset="0"/>
              <a:cs typeface="Calibri" pitchFamily="34" charset="0"/>
            </a:endParaRPr>
          </a:p>
          <a:p>
            <a:pPr>
              <a:lnSpc>
                <a:spcPct val="107000"/>
              </a:lnSpc>
              <a:spcAft>
                <a:spcPts val="800"/>
              </a:spcAft>
            </a:pPr>
            <a:r>
              <a:rPr lang="ru-RU" i="1" u="sng">
                <a:latin typeface="Times New Roman" pitchFamily="18" charset="0"/>
                <a:cs typeface="Times New Roman" pitchFamily="18" charset="0"/>
              </a:rPr>
              <a:t>Примерные ответы:</a:t>
            </a:r>
            <a:r>
              <a:rPr lang="ru-RU">
                <a:latin typeface="Times New Roman" pitchFamily="18" charset="0"/>
                <a:cs typeface="Times New Roman" pitchFamily="18" charset="0"/>
              </a:rPr>
              <a:t>                                                                                                                                               - рациональным поведением потребителя становится тогда, когда поведение человека обдуманно, он высчитывает выгоды и невыгоды какого-либо конкретного действия, прежде чем к нему приступить. Средства всегда ограничены и важно уметь их рационально распределить.                                                                                                       – обладая ограниченными средствами рациональный потребитель старается сделать покупки наилучших товаров по наилучшим ценам, он уделяет особое внимание соотношению цены и качества;                                                                                                                                                                  – располагая ограниченными средствами, потребитель должен рассчитывать их разумное расходование – не купить на полученную зарплату самые дорогие продукты,          а потом остаться  без средств;                                                                                                                                                             - рациональное поведение потребителя полезно для общества, так как заставляет производителей в свою очередь стремиться к улучшению качества товаров и удержанию цены на реальном уровне. </a:t>
            </a:r>
            <a:endParaRPr lang="ru-RU" sz="16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Текст</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Правовое регулирование – это процесс наделения участников общественных отношений правомочиями, обязанностями, ответственностью, реализации этих правомочий, обязанностей, ответственности, превращения этих участников в субъектов правовых отношений.</a:t>
            </a:r>
          </a:p>
          <a:p>
            <a:r>
              <a:rPr lang="ru-RU" dirty="0" smtClean="0"/>
              <a:t>Правомочия, обязанности, ответственность, которыми наделяются участники общественных отношений, превращая их в субъектов правоотношений, заключены в нормах права, или, иначе, что одно и то же,  в «положительном» (позитивном) праве, в объективном праве (законах, прецедентах, правовых обычаях и т.д.). Поэтому правоотношение в своей основной характеристике – это итог, результат действия, реализации нормы права, её воплощения в поведении конкретных субъектов права. Правоотношение – это право в действии, в жизни, это превращение абстрактного правила поведения (нормы) в конкретное действие или бездействие конкретного индивида или коллективных образований.</a:t>
            </a:r>
          </a:p>
          <a:p>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62500" lnSpcReduction="20000"/>
          </a:bodyPr>
          <a:lstStyle/>
          <a:p>
            <a:r>
              <a:rPr lang="ru-RU" dirty="0" smtClean="0"/>
              <a:t>Правоотношение – это особая, юридическая связь участников различных социальных процессов, их сцепление в человеческое общество. Поэтому весь инструментарий правового регулирования (запреты, дозволения, </a:t>
            </a:r>
            <a:r>
              <a:rPr lang="ru-RU" dirty="0" err="1" smtClean="0"/>
              <a:t>управомочия</a:t>
            </a:r>
            <a:r>
              <a:rPr lang="ru-RU" dirty="0" smtClean="0"/>
              <a:t>) распределяется между участниками общественных отношений в соответствии с социальной ролью и местом этих участников в общественной жизни. Правомочия одних субъектов подкрепляются, обеспечиваются соответствующими обязанностями других субъектов. Иными словами, правомочия одних субъектов корреспондируют обязанности других. И именно нормы права в своём конкретном бытии сцепляют своих адресатов, своих субъектов в единые правовые отношения.</a:t>
            </a:r>
          </a:p>
          <a:p>
            <a:r>
              <a:rPr lang="ru-RU" dirty="0" smtClean="0"/>
              <a:t>Государство всегда незримо, но весьма мощно присутствует в правоотношении в качестве «третьего нелишнего». Всё зависит от того, о каком правоотношении идёт речь, каково конкретное содержание нормы, воплощаемой в поведении субъектов правоотношения.</a:t>
            </a:r>
          </a:p>
          <a:p>
            <a:endParaRPr lang="ru-R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ru-RU" dirty="0" smtClean="0"/>
              <a:t>Правоотношения, как правило, имеют волевой, сознательный характер. Участники общественных отношений сами желают вступить в правоотношения (трудовые, семейно-брачные, имущественные и т.п.). Им это нужно для достижения своих целей, устойчивого обеспечения своей жизнедеятельности.</a:t>
            </a:r>
          </a:p>
          <a:p>
            <a:r>
              <a:rPr lang="ru-RU" dirty="0" smtClean="0"/>
              <a:t>Однако многие правоотношения возникают и помимо воли и желания субъектов – событие порождает их.</a:t>
            </a:r>
          </a:p>
          <a:p>
            <a:r>
              <a:rPr lang="ru-RU" i="1" dirty="0" smtClean="0"/>
              <a:t>(А.Б. Венгеров)</a:t>
            </a:r>
            <a:endParaRPr lang="ru-RU" dirty="0" smtClean="0"/>
          </a:p>
          <a:p>
            <a:r>
              <a:rPr lang="ru-RU" dirty="0" smtClean="0"/>
              <a:t/>
            </a:r>
            <a:br>
              <a:rPr lang="ru-RU" dirty="0" smtClean="0"/>
            </a:br>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21</a:t>
            </a:r>
            <a:endParaRPr lang="ru-RU" dirty="0"/>
          </a:p>
        </p:txBody>
      </p:sp>
      <p:sp>
        <p:nvSpPr>
          <p:cNvPr id="3" name="Содержимое 2"/>
          <p:cNvSpPr>
            <a:spLocks noGrp="1"/>
          </p:cNvSpPr>
          <p:nvPr>
            <p:ph idx="1"/>
          </p:nvPr>
        </p:nvSpPr>
        <p:spPr/>
        <p:txBody>
          <a:bodyPr>
            <a:normAutofit fontScale="77500" lnSpcReduction="20000"/>
          </a:bodyPr>
          <a:lstStyle/>
          <a:p>
            <a:pPr>
              <a:buNone/>
            </a:pPr>
            <a:endParaRPr lang="ru-RU" dirty="0" smtClean="0"/>
          </a:p>
          <a:p>
            <a:r>
              <a:rPr lang="ru-RU" dirty="0" smtClean="0"/>
              <a:t> </a:t>
            </a:r>
          </a:p>
          <a:p>
            <a:r>
              <a:rPr lang="ru-RU" dirty="0" smtClean="0"/>
              <a:t>Как автор характеризует правоотношения? (Приведите любые две авторские характеристики правоотношений.) Какие три элемента инструментария правового регулирования упомянуты в тексте? Для чего, по мнению автора, участники общественных отношений желают вступить в правоотношения?</a:t>
            </a:r>
          </a:p>
          <a:p>
            <a:r>
              <a:rPr lang="ru-RU" dirty="0" smtClean="0"/>
              <a:t> </a:t>
            </a:r>
          </a:p>
          <a:p>
            <a:r>
              <a:rPr lang="ru-RU" b="1" dirty="0" smtClean="0"/>
              <a:t>Содержание верного ответа и указания по оцениванию</a:t>
            </a:r>
            <a:endParaRPr lang="ru-RU" dirty="0" smtClean="0"/>
          </a:p>
          <a:p>
            <a:r>
              <a:rPr lang="ru-RU" dirty="0" smtClean="0"/>
              <a:t>(допускаются иные формулировки ответа, не искажающие его смысла)</a:t>
            </a:r>
          </a:p>
          <a:p>
            <a:pPr>
              <a:buNone/>
            </a:pPr>
            <a:endParaRPr lang="ru-RU" dirty="0" smtClean="0"/>
          </a:p>
          <a:p>
            <a:endParaRPr lang="ru-R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dirty="0" smtClean="0"/>
              <a:t>В правильном ответе должны быть следующие </a:t>
            </a:r>
            <a:r>
              <a:rPr lang="ru-RU" u="sng" dirty="0" smtClean="0"/>
              <a:t>элементы:</a:t>
            </a:r>
            <a:endParaRPr lang="ru-RU" dirty="0" smtClean="0"/>
          </a:p>
          <a:p>
            <a:r>
              <a:rPr lang="ru-RU" dirty="0" smtClean="0"/>
              <a:t>1) </a:t>
            </a:r>
            <a:r>
              <a:rPr lang="ru-RU" u="sng" dirty="0" smtClean="0"/>
              <a:t>ответ на первый вопрос</a:t>
            </a:r>
            <a:r>
              <a:rPr lang="ru-RU" dirty="0" smtClean="0"/>
              <a:t>, например:</a:t>
            </a:r>
          </a:p>
          <a:p>
            <a:r>
              <a:rPr lang="ru-RU" dirty="0" smtClean="0"/>
              <a:t>– правоотношение в своей основной характеристике – это итог, результат действия, реализации нормы права, её воплощения в поведении конкретных субъектов права;</a:t>
            </a:r>
          </a:p>
          <a:p>
            <a:r>
              <a:rPr lang="ru-RU" dirty="0" smtClean="0"/>
              <a:t>– правоотношение – это право в действии, в жизни, это превращение абстрактного правила поведения (нормы) в конкретное действие или бездействие конкретного индивида или коллективных образований;</a:t>
            </a:r>
          </a:p>
          <a:p>
            <a:r>
              <a:rPr lang="ru-RU" dirty="0" smtClean="0"/>
              <a:t>– правоотношение – это особая, юридическая связь участников различных социальных процессов, их сцепление в человеческое общество;</a:t>
            </a:r>
          </a:p>
          <a:p>
            <a:r>
              <a:rPr lang="ru-RU" i="1" dirty="0" smtClean="0"/>
              <a:t>(Ответ на первый вопрос засчитывается только при указании двух или более авторских характеристик.)</a:t>
            </a:r>
            <a:endParaRPr lang="ru-RU" dirty="0" smtClean="0"/>
          </a:p>
          <a:p>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2) </a:t>
            </a:r>
            <a:r>
              <a:rPr lang="ru-RU" u="sng" dirty="0" smtClean="0"/>
              <a:t>ответ на второй вопрос</a:t>
            </a:r>
            <a:r>
              <a:rPr lang="ru-RU" dirty="0" smtClean="0"/>
              <a:t>:</a:t>
            </a:r>
          </a:p>
          <a:p>
            <a:r>
              <a:rPr lang="ru-RU" dirty="0" smtClean="0"/>
              <a:t>– запреты;</a:t>
            </a:r>
          </a:p>
          <a:p>
            <a:r>
              <a:rPr lang="ru-RU" dirty="0" smtClean="0"/>
              <a:t>– дозволения;</a:t>
            </a:r>
          </a:p>
          <a:p>
            <a:r>
              <a:rPr lang="ru-RU" dirty="0" smtClean="0"/>
              <a:t>– </a:t>
            </a:r>
            <a:r>
              <a:rPr lang="ru-RU" dirty="0" err="1" smtClean="0"/>
              <a:t>управомочия</a:t>
            </a:r>
            <a:r>
              <a:rPr lang="ru-RU" dirty="0" smtClean="0"/>
              <a:t>.</a:t>
            </a:r>
          </a:p>
          <a:p>
            <a:r>
              <a:rPr lang="ru-RU" i="1" dirty="0" smtClean="0"/>
              <a:t>(Ответ на второй вопрос засчитывается только при указании трёх элементов.)</a:t>
            </a:r>
            <a:endParaRPr lang="ru-RU" dirty="0" smtClean="0"/>
          </a:p>
          <a:p>
            <a:endParaRPr lang="ru-R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3) </a:t>
            </a:r>
            <a:r>
              <a:rPr lang="ru-RU" u="sng" dirty="0" smtClean="0"/>
              <a:t>ответ на третий вопрос</a:t>
            </a:r>
            <a:r>
              <a:rPr lang="ru-RU" dirty="0" smtClean="0"/>
              <a:t>: для достижения своих целей, устойчивого обеспечения своей жизнедеятельности.</a:t>
            </a:r>
          </a:p>
          <a:p>
            <a:r>
              <a:rPr lang="ru-RU" dirty="0" smtClean="0"/>
              <a:t>Элементы ответа могут быть представлены как в форме цитат, так и в форме сжатого воспроизведения основных идей соответствующих фрагментов текста</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143000"/>
          </a:xfrm>
        </p:spPr>
        <p:txBody>
          <a:bodyPr>
            <a:normAutofit fontScale="90000"/>
          </a:bodyPr>
          <a:lstStyle/>
          <a:p>
            <a:r>
              <a:rPr lang="ru-RU" dirty="0" smtClean="0"/>
              <a:t>Задания по тексту: №№21-24 проверяют умение работать с текстом</a:t>
            </a:r>
            <a:endParaRPr lang="ru-RU" dirty="0"/>
          </a:p>
        </p:txBody>
      </p:sp>
      <p:sp>
        <p:nvSpPr>
          <p:cNvPr id="3" name="Содержимое 2"/>
          <p:cNvSpPr>
            <a:spLocks noGrp="1"/>
          </p:cNvSpPr>
          <p:nvPr>
            <p:ph idx="1"/>
          </p:nvPr>
        </p:nvSpPr>
        <p:spPr>
          <a:xfrm>
            <a:off x="467544" y="2060848"/>
            <a:ext cx="8229600" cy="4525963"/>
          </a:xfrm>
        </p:spPr>
        <p:txBody>
          <a:bodyPr/>
          <a:lstStyle/>
          <a:p>
            <a:r>
              <a:rPr lang="ru-RU" dirty="0" smtClean="0"/>
              <a:t>21 – выписать из текста или предать своими словами ответ на вопрос ( содержит , как правило 2-3- элемента)</a:t>
            </a:r>
          </a:p>
          <a:p>
            <a:r>
              <a:rPr lang="ru-RU" dirty="0" smtClean="0"/>
              <a:t>22 –найти положения текста, дающее ответ на вопрос,  и привести аргумент автора и /или собственный</a:t>
            </a:r>
          </a:p>
          <a:p>
            <a:endParaRPr lang="ru-RU" dirty="0"/>
          </a:p>
          <a:p>
            <a:pPr algn="r">
              <a:buNone/>
            </a:pPr>
            <a:r>
              <a:rPr lang="ru-RU" b="1" dirty="0" smtClean="0">
                <a:solidFill>
                  <a:srgbClr val="FF0000"/>
                </a:solidFill>
              </a:rPr>
              <a:t>Оценка 2/2</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Правильно даны ответы на три вопроса-2 балла</a:t>
            </a:r>
            <a:endParaRPr lang="ru-RU" sz="3200" dirty="0"/>
          </a:p>
        </p:txBody>
      </p:sp>
      <p:sp>
        <p:nvSpPr>
          <p:cNvPr id="3" name="Содержимое 2"/>
          <p:cNvSpPr>
            <a:spLocks noGrp="1"/>
          </p:cNvSpPr>
          <p:nvPr>
            <p:ph idx="1"/>
          </p:nvPr>
        </p:nvSpPr>
        <p:spPr/>
        <p:txBody>
          <a:bodyPr/>
          <a:lstStyle/>
          <a:p>
            <a:r>
              <a:rPr lang="ru-RU" sz="2800" dirty="0" smtClean="0"/>
              <a:t>Правильно даны ответы на любые два вопроса-</a:t>
            </a:r>
          </a:p>
          <a:p>
            <a:r>
              <a:rPr lang="ru-RU" sz="2800" dirty="0" smtClean="0"/>
              <a:t>1 балл</a:t>
            </a:r>
          </a:p>
          <a:p>
            <a:r>
              <a:rPr lang="ru-RU" sz="2800" dirty="0" smtClean="0"/>
              <a:t>Правильно дан ответ только на один любой вопрос.</a:t>
            </a:r>
          </a:p>
          <a:p>
            <a:r>
              <a:rPr lang="ru-RU" sz="2800" dirty="0" smtClean="0"/>
              <a:t>ИЛИ Приведены рассуждения общего характера, не соответствующие требованию задания.</a:t>
            </a:r>
          </a:p>
          <a:p>
            <a:r>
              <a:rPr lang="ru-RU" sz="2800" dirty="0" smtClean="0"/>
              <a:t>ИЛИ Ответ неправильный-0 баллов</a:t>
            </a:r>
            <a:r>
              <a:rPr lang="ru-RU" sz="2800" i="1" dirty="0" smtClean="0"/>
              <a:t> Максимальный балл----2</a:t>
            </a:r>
            <a:endParaRPr lang="ru-RU" sz="2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22</a:t>
            </a:r>
            <a:endParaRPr lang="ru-RU" dirty="0"/>
          </a:p>
        </p:txBody>
      </p:sp>
      <p:sp>
        <p:nvSpPr>
          <p:cNvPr id="3" name="Содержимое 2"/>
          <p:cNvSpPr>
            <a:spLocks noGrp="1"/>
          </p:cNvSpPr>
          <p:nvPr>
            <p:ph idx="1"/>
          </p:nvPr>
        </p:nvSpPr>
        <p:spPr/>
        <p:txBody>
          <a:bodyPr/>
          <a:lstStyle/>
          <a:p>
            <a:r>
              <a:rPr lang="ru-RU" b="1" dirty="0" smtClean="0"/>
              <a:t>22</a:t>
            </a:r>
            <a:endParaRPr lang="ru-RU" dirty="0" smtClean="0"/>
          </a:p>
          <a:p>
            <a:r>
              <a:rPr lang="ru-RU" dirty="0" smtClean="0"/>
              <a:t>Что, по мнению автора, превращает участников общественных отношений в субъектов правоотношений? Какие элементы объективного права указаны в тексте? (Укажите любые два элемента.) Используя обществоведческие знания, объясните смысл понятия «норма права».</a:t>
            </a:r>
          </a:p>
          <a:p>
            <a:endParaRPr lang="ru-R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smtClean="0"/>
              <a:t>Содержание верного ответа и указания по оцениванию</a:t>
            </a:r>
            <a:r>
              <a:rPr lang="ru-RU" sz="2700" dirty="0" smtClean="0"/>
              <a:t/>
            </a:r>
            <a:br>
              <a:rPr lang="ru-RU" sz="2700" dirty="0" smtClean="0"/>
            </a:br>
            <a:r>
              <a:rPr lang="ru-RU" sz="2700" dirty="0" smtClean="0"/>
              <a:t>(допускаются иные формулировки ответа, не искажающие его смысла</a:t>
            </a:r>
            <a:r>
              <a:rPr lang="ru-RU" dirty="0" smtClean="0"/>
              <a:t>)</a:t>
            </a:r>
            <a:endParaRPr lang="ru-RU" dirty="0"/>
          </a:p>
        </p:txBody>
      </p:sp>
      <p:sp>
        <p:nvSpPr>
          <p:cNvPr id="3" name="Содержимое 2"/>
          <p:cNvSpPr>
            <a:spLocks noGrp="1"/>
          </p:cNvSpPr>
          <p:nvPr>
            <p:ph idx="1"/>
          </p:nvPr>
        </p:nvSpPr>
        <p:spPr/>
        <p:txBody>
          <a:bodyPr/>
          <a:lstStyle/>
          <a:p>
            <a:r>
              <a:rPr lang="ru-RU" dirty="0" smtClean="0"/>
              <a:t>В правильном ответе должны быть следующие </a:t>
            </a:r>
            <a:r>
              <a:rPr lang="ru-RU" u="sng" dirty="0" smtClean="0"/>
              <a:t>элементы</a:t>
            </a:r>
            <a:r>
              <a:rPr lang="ru-RU" dirty="0" smtClean="0"/>
              <a:t>:</a:t>
            </a:r>
          </a:p>
          <a:p>
            <a:r>
              <a:rPr lang="ru-RU" dirty="0" smtClean="0"/>
              <a:t>1) </a:t>
            </a:r>
            <a:r>
              <a:rPr lang="ru-RU" u="sng" dirty="0" smtClean="0"/>
              <a:t>ответ на первый вопрос</a:t>
            </a:r>
            <a:r>
              <a:rPr lang="ru-RU" dirty="0" smtClean="0"/>
              <a:t>: наделение участников общественных отношений правомочиями, обязанностями, ответственностью превращает их в субъектов правоотношений;</a:t>
            </a:r>
          </a:p>
          <a:p>
            <a:endParaRPr lang="ru-RU"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 </a:t>
            </a:r>
            <a:r>
              <a:rPr lang="ru-RU" u="sng" dirty="0" smtClean="0"/>
              <a:t>ответ на второй вопрос</a:t>
            </a:r>
            <a:r>
              <a:rPr lang="ru-RU" dirty="0" smtClean="0"/>
              <a:t>:</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 законы; </a:t>
            </a:r>
          </a:p>
          <a:p>
            <a:r>
              <a:rPr lang="ru-RU" dirty="0" smtClean="0"/>
              <a:t>– прецеденты;</a:t>
            </a:r>
          </a:p>
          <a:p>
            <a:r>
              <a:rPr lang="ru-RU" dirty="0" smtClean="0"/>
              <a:t>– правовые обычаи;</a:t>
            </a:r>
          </a:p>
          <a:p>
            <a:r>
              <a:rPr lang="ru-RU" i="1" dirty="0" smtClean="0"/>
              <a:t>(Ответ на второй вопрос засчитывается только при указании двух или более элементов.)</a:t>
            </a:r>
            <a:endParaRPr lang="ru-RU" dirty="0" smtClean="0"/>
          </a:p>
          <a:p>
            <a:r>
              <a:rPr lang="ru-RU" dirty="0" smtClean="0"/>
              <a:t>(Ответы на вопросы могут быть представлены как в форме цитат, так и в форме сжатого воспроизведения основных идей соответствующих фрагментов текста.)</a:t>
            </a:r>
          </a:p>
          <a:p>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3) </a:t>
            </a:r>
            <a:r>
              <a:rPr lang="ru-RU" u="sng" dirty="0" smtClean="0"/>
              <a:t>объяснение</a:t>
            </a:r>
            <a:r>
              <a:rPr lang="ru-RU" dirty="0" smtClean="0"/>
              <a:t>: общеобязательное, формально определённое и охраняемое государством правило поведения.</a:t>
            </a:r>
          </a:p>
          <a:p>
            <a:r>
              <a:rPr lang="ru-RU" dirty="0" smtClean="0"/>
              <a:t>(Может быть приведено другое объяснение.)</a:t>
            </a:r>
            <a:endParaRPr lang="ru-RU"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2800" dirty="0" smtClean="0"/>
              <a:t>Правильно даны ответы на два вопроса, приведено объяснение  -2балла</a:t>
            </a:r>
          </a:p>
          <a:p>
            <a:r>
              <a:rPr lang="ru-RU" sz="2800" dirty="0" smtClean="0"/>
              <a:t>Правильно приведены любые два элемента-1 балл</a:t>
            </a:r>
          </a:p>
          <a:p>
            <a:r>
              <a:rPr lang="ru-RU" sz="2800" dirty="0" smtClean="0"/>
              <a:t>Правильно приведён только один любой элемент.</a:t>
            </a:r>
          </a:p>
          <a:p>
            <a:r>
              <a:rPr lang="ru-RU" sz="2800" dirty="0" smtClean="0"/>
              <a:t>ИЛИ Приведены рассуждения общего характера, не соответствующие требованию задания.</a:t>
            </a:r>
          </a:p>
          <a:p>
            <a:r>
              <a:rPr lang="ru-RU" sz="2800" dirty="0" smtClean="0"/>
              <a:t>ИЛИ Ответ неправильный- 0 баллов</a:t>
            </a:r>
          </a:p>
          <a:p>
            <a:r>
              <a:rPr lang="ru-RU" sz="2800" i="1" dirty="0" smtClean="0"/>
              <a:t>Максимальный балл - 2</a:t>
            </a:r>
            <a:endParaRPr lang="ru-RU"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23</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 </a:t>
            </a:r>
          </a:p>
          <a:p>
            <a:r>
              <a:rPr lang="ru-RU" dirty="0" smtClean="0"/>
              <a:t>    На примере правоотношений: 1) гражданских; 2) семейных; 3) трудовых – проиллюстрируйте мысль автора о том, что правомочия одних субъектов правоотношений обеспечиваются обязанностями других субъектов правоотношений. (В каждом случае сначала укажите вид правоотношения, затем приведите соответствующий пример. Каждый пример должен быть сформулирован развёрнуто.)</a:t>
            </a:r>
          </a:p>
          <a:p>
            <a:endParaRPr lang="ru-RU"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Содержание верного ответа и указания по оцениванию</a:t>
            </a:r>
            <a:r>
              <a:rPr lang="ru-RU" sz="2400" dirty="0" smtClean="0"/>
              <a:t/>
            </a:r>
            <a:br>
              <a:rPr lang="ru-RU" sz="2400" dirty="0" smtClean="0"/>
            </a:br>
            <a:r>
              <a:rPr lang="ru-RU" sz="2400" dirty="0" smtClean="0"/>
              <a:t>(допускаются иные формулировки ответа, не искажающие его смысла)</a:t>
            </a:r>
            <a:endParaRPr lang="ru-RU" sz="2400" dirty="0"/>
          </a:p>
        </p:txBody>
      </p:sp>
      <p:sp>
        <p:nvSpPr>
          <p:cNvPr id="3" name="Содержимое 2"/>
          <p:cNvSpPr>
            <a:spLocks noGrp="1"/>
          </p:cNvSpPr>
          <p:nvPr>
            <p:ph idx="1"/>
          </p:nvPr>
        </p:nvSpPr>
        <p:spPr/>
        <p:txBody>
          <a:bodyPr>
            <a:normAutofit fontScale="92500"/>
          </a:bodyPr>
          <a:lstStyle/>
          <a:p>
            <a:r>
              <a:rPr lang="ru-RU" dirty="0" smtClean="0"/>
              <a:t>Мысль автора может быть проиллюстрирована следующими </a:t>
            </a:r>
            <a:r>
              <a:rPr lang="ru-RU" u="sng" dirty="0" smtClean="0"/>
              <a:t>примерами</a:t>
            </a:r>
            <a:r>
              <a:rPr lang="ru-RU" dirty="0" smtClean="0"/>
              <a:t>:</a:t>
            </a:r>
          </a:p>
          <a:p>
            <a:r>
              <a:rPr lang="ru-RU" dirty="0" smtClean="0"/>
              <a:t>1) гражданские правоотношения: Анна Петровна купила наручные часы, но во время гарантийного срока они сломались; право Анны Петровны на бесплатный ремонт часов было обеспечено обязательством продавца оказывать такие услуги;</a:t>
            </a:r>
          </a:p>
          <a:p>
            <a:endParaRPr lang="ru-RU"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2) семейные правоотношения: после развода родителей Макар проживает с мамой, отец проживает отдельно от них; право Макара на общение с отцом обеспечивается обязанностью матери не препятствовать этому общению;</a:t>
            </a:r>
          </a:p>
          <a:p>
            <a:endParaRPr lang="ru-RU"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smtClean="0"/>
              <a:t>3) трудовые правоотношения: Людмила Андреевна работает менеджером в магазине; её право на своевременную и в полном объёме выплату заработной платы в соответствии со своей квалификацией, сложностью труда, количеством и качеством выполненной работы обеспечено обязанностью работодателя выплачивать в полном размере причитающуюся работникам заработную плату в сроки, установленные в соответствии с законодательством.</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8229600" cy="3744416"/>
          </a:xfrm>
        </p:spPr>
        <p:txBody>
          <a:bodyPr>
            <a:normAutofit/>
          </a:bodyPr>
          <a:lstStyle/>
          <a:p>
            <a:r>
              <a:rPr lang="ru-RU" dirty="0" smtClean="0"/>
              <a:t>Задания №№23-24 проверяют умение интерпретировать текст, т.е. использовать обществоведческие знания для трактовки  положений  текста</a:t>
            </a:r>
            <a:endParaRPr lang="ru-RU"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ru-RU" dirty="0" smtClean="0"/>
              <a:t>Могут быть приведены другие примеры – иллюстрации мысли автора.</a:t>
            </a:r>
          </a:p>
          <a:p>
            <a:r>
              <a:rPr lang="ru-RU" i="1" dirty="0" smtClean="0"/>
              <a:t>Засчитываются только примеры, сформулированные развёрнуто (отдельные слова и словосочетания не засчитываются в качестве примеров)</a:t>
            </a:r>
            <a:endParaRPr lang="ru-RU"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10000"/>
          </a:bodyPr>
          <a:lstStyle/>
          <a:p>
            <a:r>
              <a:rPr lang="ru-RU" dirty="0" smtClean="0"/>
              <a:t>Мысль автора проиллюстрирована тремя примерами (при указании видов правоотношения) -3 балла</a:t>
            </a:r>
          </a:p>
          <a:p>
            <a:r>
              <a:rPr lang="ru-RU" dirty="0" smtClean="0"/>
              <a:t>Мысль автора проиллюстрирована двумя примерами (при указании видов правоотношения) -2 балла</a:t>
            </a:r>
          </a:p>
          <a:p>
            <a:r>
              <a:rPr lang="ru-RU" dirty="0" smtClean="0"/>
              <a:t>Мысль автора проиллюстрирована одним примером (при указании вида правоотношения).</a:t>
            </a:r>
          </a:p>
          <a:p>
            <a:r>
              <a:rPr lang="ru-RU" dirty="0" smtClean="0"/>
              <a:t>ИЛИ Мысль автора проиллюстрирована тремя примерами (без указания видов правоотношений)-1 балл</a:t>
            </a:r>
            <a:endParaRPr lang="ru-RU"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Все иные ситуации, не предусмотренные правилами выставления 3, 2 и 1 балла.</a:t>
            </a:r>
          </a:p>
          <a:p>
            <a:r>
              <a:rPr lang="ru-RU" dirty="0" smtClean="0"/>
              <a:t>ИЛИ Приведены рассуждения общего характера, не соответствующие требованию задания.</a:t>
            </a:r>
          </a:p>
          <a:p>
            <a:r>
              <a:rPr lang="ru-RU" dirty="0" smtClean="0"/>
              <a:t>ИЛИ Ответ неправильный- 0 баллов</a:t>
            </a:r>
          </a:p>
          <a:p>
            <a:r>
              <a:rPr lang="ru-RU" i="1" dirty="0" smtClean="0"/>
              <a:t>Максимальный балл -3</a:t>
            </a:r>
            <a:endParaRPr lang="ru-RU"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24</a:t>
            </a:r>
            <a:endParaRPr lang="ru-RU" dirty="0"/>
          </a:p>
        </p:txBody>
      </p:sp>
      <p:sp>
        <p:nvSpPr>
          <p:cNvPr id="3" name="Содержимое 2"/>
          <p:cNvSpPr>
            <a:spLocks noGrp="1"/>
          </p:cNvSpPr>
          <p:nvPr>
            <p:ph idx="1"/>
          </p:nvPr>
        </p:nvSpPr>
        <p:spPr/>
        <p:txBody>
          <a:bodyPr>
            <a:normAutofit fontScale="92500" lnSpcReduction="20000"/>
          </a:bodyPr>
          <a:lstStyle/>
          <a:p>
            <a:endParaRPr lang="ru-RU" dirty="0" smtClean="0"/>
          </a:p>
          <a:p>
            <a:r>
              <a:rPr lang="ru-RU" b="1" dirty="0" smtClean="0"/>
              <a:t>24</a:t>
            </a:r>
            <a:endParaRPr lang="ru-RU" dirty="0" smtClean="0"/>
          </a:p>
          <a:p>
            <a:r>
              <a:rPr lang="ru-RU" dirty="0" smtClean="0"/>
              <a:t>Автор отмечает, что государство всегда незримо, но весьма мощно присутствует в правоотношении в качестве «третьего нелишнего». Используя обществоведческие знания, приведите три аргумента, подтверждающих различные аспекты такого присутствия государства. (Каждый аргумент должен быть сформулирован как распространённое предложение.)</a:t>
            </a:r>
          </a:p>
          <a:p>
            <a:endParaRPr lang="ru-RU"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Содержание верного ответа и указания по оцениванию</a:t>
            </a:r>
            <a:r>
              <a:rPr lang="ru-RU" sz="2400" dirty="0" smtClean="0"/>
              <a:t/>
            </a:r>
            <a:br>
              <a:rPr lang="ru-RU" sz="2400" dirty="0" smtClean="0"/>
            </a:br>
            <a:r>
              <a:rPr lang="ru-RU" sz="2400" dirty="0" smtClean="0"/>
              <a:t>(допускаются иные формулировки ответа, не искажающие его смысла)</a:t>
            </a:r>
            <a:endParaRPr lang="ru-RU" sz="2400" dirty="0"/>
          </a:p>
        </p:txBody>
      </p:sp>
      <p:sp>
        <p:nvSpPr>
          <p:cNvPr id="3" name="Содержимое 2"/>
          <p:cNvSpPr>
            <a:spLocks noGrp="1"/>
          </p:cNvSpPr>
          <p:nvPr>
            <p:ph idx="1"/>
          </p:nvPr>
        </p:nvSpPr>
        <p:spPr/>
        <p:txBody>
          <a:bodyPr>
            <a:normAutofit fontScale="92500"/>
          </a:bodyPr>
          <a:lstStyle/>
          <a:p>
            <a:r>
              <a:rPr lang="ru-RU" dirty="0" smtClean="0"/>
              <a:t>В правильном ответе могут быть приведены следующие </a:t>
            </a:r>
            <a:r>
              <a:rPr lang="ru-RU" u="sng" dirty="0" smtClean="0"/>
              <a:t>аргументы</a:t>
            </a:r>
            <a:r>
              <a:rPr lang="ru-RU" dirty="0" smtClean="0"/>
              <a:t>.</a:t>
            </a:r>
          </a:p>
          <a:p>
            <a:r>
              <a:rPr lang="ru-RU" dirty="0" smtClean="0"/>
              <a:t>1) Государство устанавливает правовые нормы, регулирующие правоотношения.</a:t>
            </a:r>
          </a:p>
          <a:p>
            <a:r>
              <a:rPr lang="ru-RU" dirty="0" smtClean="0"/>
              <a:t>2) Государство восстанавливает нарушенные права участников правоотношений.</a:t>
            </a:r>
          </a:p>
          <a:p>
            <a:r>
              <a:rPr lang="ru-RU" dirty="0" smtClean="0"/>
              <a:t>3) Государство применяет как позитивные, так и негативные санкции к участникам правоотношений.</a:t>
            </a:r>
          </a:p>
          <a:p>
            <a:endParaRPr lang="ru-RU"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Могут быть приведены другие аргументы.</a:t>
            </a:r>
          </a:p>
          <a:p>
            <a:r>
              <a:rPr lang="ru-RU" i="1" dirty="0" smtClean="0"/>
              <a:t>Засчитываются только аргументы, сформулированные как распространённые предложения (отдельные слова и словосочетания не засчитываются в качестве аргументов)</a:t>
            </a:r>
            <a:endParaRPr lang="ru-RU"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dirty="0" smtClean="0"/>
              <a:t>Правильно приведены три аргумента (в соответствии с требованием задания)-3балла</a:t>
            </a:r>
          </a:p>
          <a:p>
            <a:r>
              <a:rPr lang="ru-RU" dirty="0" smtClean="0"/>
              <a:t>Правильно приведены только два аргумента (в соответствии с требованием задания) -2балла</a:t>
            </a:r>
          </a:p>
          <a:p>
            <a:r>
              <a:rPr lang="ru-RU" dirty="0" smtClean="0"/>
              <a:t>Правильно приведён только один аргумент (в соответствии с требованием задания) –</a:t>
            </a:r>
          </a:p>
          <a:p>
            <a:r>
              <a:rPr lang="ru-RU" dirty="0" smtClean="0"/>
              <a:t>1 балл</a:t>
            </a:r>
            <a:endParaRPr lang="ru-RU"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Приведены рассуждения общего характера, не соответствующие требованию задания.</a:t>
            </a:r>
          </a:p>
          <a:p>
            <a:r>
              <a:rPr lang="ru-RU" dirty="0" smtClean="0"/>
              <a:t>ИЛИ Ответ неправильный -0 баллов</a:t>
            </a:r>
          </a:p>
          <a:p>
            <a:endParaRPr lang="ru-RU" dirty="0" smtClean="0"/>
          </a:p>
          <a:p>
            <a:r>
              <a:rPr lang="ru-RU" sz="3600" i="1" dirty="0" smtClean="0"/>
              <a:t>Максимальный балл  - 3</a:t>
            </a:r>
            <a:endParaRPr lang="ru-RU" sz="36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4787900" y="1628775"/>
            <a:ext cx="5364163" cy="366713"/>
          </a:xfrm>
          <a:prstGeom prst="rect">
            <a:avLst/>
          </a:prstGeom>
          <a:noFill/>
          <a:ln w="9525">
            <a:noFill/>
            <a:miter lim="800000"/>
            <a:headEnd/>
            <a:tailEnd/>
          </a:ln>
          <a:effectLst/>
        </p:spPr>
        <p:txBody>
          <a:bodyPr>
            <a:spAutoFit/>
          </a:bodyPr>
          <a:lstStyle/>
          <a:p>
            <a:pPr eaLnBrk="1" hangingPunct="1">
              <a:spcBef>
                <a:spcPct val="50000"/>
              </a:spcBef>
            </a:pPr>
            <a:endParaRPr lang="ru-RU" altLang="ru-RU"/>
          </a:p>
        </p:txBody>
      </p:sp>
      <p:sp>
        <p:nvSpPr>
          <p:cNvPr id="9219" name="TextBox 1"/>
          <p:cNvSpPr txBox="1">
            <a:spLocks noChangeArrowheads="1"/>
          </p:cNvSpPr>
          <p:nvPr/>
        </p:nvSpPr>
        <p:spPr bwMode="auto">
          <a:xfrm>
            <a:off x="53975" y="4149725"/>
            <a:ext cx="8928100" cy="1870075"/>
          </a:xfrm>
          <a:prstGeom prst="rect">
            <a:avLst/>
          </a:prstGeom>
          <a:noFill/>
          <a:ln w="9525">
            <a:noFill/>
            <a:miter lim="800000"/>
            <a:headEnd/>
            <a:tailEnd/>
          </a:ln>
        </p:spPr>
        <p:txBody>
          <a:bodyPr>
            <a:spAutoFit/>
          </a:bodyPr>
          <a:lstStyle/>
          <a:p>
            <a:pPr algn="ctr">
              <a:lnSpc>
                <a:spcPct val="107000"/>
              </a:lnSpc>
              <a:spcAft>
                <a:spcPts val="800"/>
              </a:spcAft>
            </a:pPr>
            <a:r>
              <a:rPr lang="ru-RU" b="1" i="1">
                <a:latin typeface="Times New Roman" pitchFamily="18" charset="0"/>
                <a:cs typeface="Times New Roman" pitchFamily="18" charset="0"/>
              </a:rPr>
              <a:t>Подведем итог!  Задания 21-24 к тексту имеют чрезвычайную важность!                                                                                                                                                              При грамотно данных ответах на задания к тексту можно получить                          2+2+3+3=10  баллов  (это первичных, а при переводе в стобалльную шкалу                              – это до 20 баллов!!!)                                                                                                                 Для сравнения эссе дает 6 первичных баллов, или до 12 баллов                                                  по стобалльной шкале!</a:t>
            </a:r>
            <a:endParaRPr lang="ru-RU" sz="1400">
              <a:latin typeface="Calibri" pitchFamily="34" charset="0"/>
              <a:ea typeface="Calibri" pitchFamily="34" charset="0"/>
              <a:cs typeface="Times New Roman" pitchFamily="18" charset="0"/>
            </a:endParaRPr>
          </a:p>
        </p:txBody>
      </p:sp>
      <p:pic>
        <p:nvPicPr>
          <p:cNvPr id="9220" name="Рисунок 2"/>
          <p:cNvPicPr>
            <a:picLocks noChangeAspect="1"/>
          </p:cNvPicPr>
          <p:nvPr/>
        </p:nvPicPr>
        <p:blipFill>
          <a:blip r:embed="rId2" cstate="print"/>
          <a:srcRect/>
          <a:stretch>
            <a:fillRect/>
          </a:stretch>
        </p:blipFill>
        <p:spPr bwMode="auto">
          <a:xfrm>
            <a:off x="971550" y="201613"/>
            <a:ext cx="7092950" cy="3711575"/>
          </a:xfrm>
          <a:prstGeom prst="rect">
            <a:avLst/>
          </a:prstGeom>
          <a:noFill/>
          <a:ln w="9525">
            <a:noFill/>
            <a:miter lim="800000"/>
            <a:headEnd/>
            <a:tailEnd/>
          </a:ln>
        </p:spPr>
      </p:pic>
      <p:sp>
        <p:nvSpPr>
          <p:cNvPr id="4" name="Прямоугольник 3"/>
          <p:cNvSpPr/>
          <p:nvPr/>
        </p:nvSpPr>
        <p:spPr>
          <a:xfrm>
            <a:off x="53244" y="5949280"/>
            <a:ext cx="8908528" cy="830997"/>
          </a:xfrm>
          <a:prstGeom prst="rect">
            <a:avLst/>
          </a:prstGeom>
          <a:noFill/>
        </p:spPr>
        <p:txBody>
          <a:bodyPr wrap="none">
            <a:spAutoFit/>
          </a:bodyPr>
          <a:lstStyle/>
          <a:p>
            <a:pPr algn="ctr">
              <a:defRPr/>
            </a:pPr>
            <a:r>
              <a:rPr lang="ru-RU" sz="4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rPr>
              <a:t>Желаем успеха на экзамене!</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4787900" y="1628775"/>
            <a:ext cx="5364163" cy="366713"/>
          </a:xfrm>
          <a:prstGeom prst="rect">
            <a:avLst/>
          </a:prstGeom>
          <a:noFill/>
          <a:ln w="9525">
            <a:noFill/>
            <a:miter lim="800000"/>
            <a:headEnd/>
            <a:tailEnd/>
          </a:ln>
          <a:effectLst/>
        </p:spPr>
        <p:txBody>
          <a:bodyPr>
            <a:spAutoFit/>
          </a:bodyPr>
          <a:lstStyle/>
          <a:p>
            <a:pPr eaLnBrk="1" hangingPunct="1">
              <a:spcBef>
                <a:spcPct val="50000"/>
              </a:spcBef>
            </a:pPr>
            <a:endParaRPr lang="ru-RU" altLang="ru-RU"/>
          </a:p>
        </p:txBody>
      </p:sp>
      <p:sp>
        <p:nvSpPr>
          <p:cNvPr id="10243" name="TextBox 6"/>
          <p:cNvSpPr txBox="1">
            <a:spLocks noChangeArrowheads="1"/>
          </p:cNvSpPr>
          <p:nvPr/>
        </p:nvSpPr>
        <p:spPr bwMode="auto">
          <a:xfrm>
            <a:off x="179388" y="333375"/>
            <a:ext cx="8713787" cy="960438"/>
          </a:xfrm>
          <a:prstGeom prst="rect">
            <a:avLst/>
          </a:prstGeom>
          <a:noFill/>
          <a:ln w="9525">
            <a:solidFill>
              <a:srgbClr val="FF0000"/>
            </a:solidFill>
            <a:miter lim="800000"/>
            <a:headEnd/>
            <a:tailEnd/>
          </a:ln>
        </p:spPr>
        <p:txBody>
          <a:bodyPr>
            <a:spAutoFit/>
          </a:bodyPr>
          <a:lstStyle/>
          <a:p>
            <a:pPr algn="ctr">
              <a:lnSpc>
                <a:spcPct val="107000"/>
              </a:lnSpc>
              <a:spcAft>
                <a:spcPts val="800"/>
              </a:spcAft>
            </a:pPr>
            <a:r>
              <a:rPr lang="ru-RU" b="1">
                <a:latin typeface="Times New Roman" pitchFamily="18" charset="0"/>
                <a:cs typeface="Times New Roman" pitchFamily="18" charset="0"/>
              </a:rPr>
              <a:t>Ответы на ВСЕ тестовые задания по Обществознанию банка ФИПИ                                     к ЕГЭ и ОГЭ вы можете скачать на сайте по ссылке</a:t>
            </a:r>
            <a:br>
              <a:rPr lang="ru-RU" b="1">
                <a:latin typeface="Times New Roman" pitchFamily="18" charset="0"/>
                <a:cs typeface="Times New Roman" pitchFamily="18" charset="0"/>
              </a:rPr>
            </a:br>
            <a:r>
              <a:rPr lang="ru-RU" b="1" u="sng">
                <a:solidFill>
                  <a:srgbClr val="0563C1"/>
                </a:solidFill>
                <a:latin typeface="Times New Roman" pitchFamily="18" charset="0"/>
                <a:cs typeface="Times New Roman" pitchFamily="18" charset="0"/>
                <a:hlinkClick r:id="rId2"/>
              </a:rPr>
              <a:t>http://presentation-history.ru/fipi.html</a:t>
            </a:r>
            <a:endParaRPr lang="ru-RU" sz="1200">
              <a:latin typeface="Calibri" pitchFamily="34" charset="0"/>
              <a:ea typeface="Calibri" pitchFamily="34" charset="0"/>
              <a:cs typeface="Times New Roman" pitchFamily="18" charset="0"/>
            </a:endParaRPr>
          </a:p>
        </p:txBody>
      </p:sp>
      <p:sp>
        <p:nvSpPr>
          <p:cNvPr id="8" name="TextBox 7"/>
          <p:cNvSpPr txBox="1"/>
          <p:nvPr/>
        </p:nvSpPr>
        <p:spPr>
          <a:xfrm>
            <a:off x="179388" y="1773238"/>
            <a:ext cx="8713787" cy="4395787"/>
          </a:xfrm>
          <a:prstGeom prst="rect">
            <a:avLst/>
          </a:prstGeom>
          <a:noFill/>
          <a:ln>
            <a:solidFill>
              <a:schemeClr val="accent4">
                <a:lumMod val="65000"/>
                <a:lumOff val="35000"/>
              </a:schemeClr>
            </a:solidFill>
          </a:ln>
        </p:spPr>
        <p:txBody>
          <a:bodyPr>
            <a:spAutoFit/>
          </a:bodyPr>
          <a:lstStyle/>
          <a:p>
            <a:pPr algn="ctr">
              <a:lnSpc>
                <a:spcPct val="107000"/>
              </a:lnSpc>
              <a:spcAft>
                <a:spcPts val="800"/>
              </a:spcAft>
            </a:pPr>
            <a:r>
              <a:rPr lang="ru-RU" b="1">
                <a:latin typeface="Times New Roman" pitchFamily="18" charset="0"/>
                <a:cs typeface="Times New Roman" pitchFamily="18" charset="0"/>
              </a:rPr>
              <a:t>Полные блоки презентаций по годовым курсам                                                           Всеобщей истории, истории России и обществознанию                                                            (с поурочным планированием и проверочными работами)                                             Вы можете скачать на сайте:</a:t>
            </a:r>
            <a:br>
              <a:rPr lang="ru-RU" b="1">
                <a:latin typeface="Times New Roman" pitchFamily="18" charset="0"/>
                <a:cs typeface="Times New Roman" pitchFamily="18" charset="0"/>
              </a:rPr>
            </a:br>
            <a:r>
              <a:rPr lang="ru-RU" sz="1400" b="1">
                <a:latin typeface="Times New Roman" pitchFamily="18" charset="0"/>
                <a:cs typeface="Times New Roman" pitchFamily="18" charset="0"/>
              </a:rPr>
              <a:t/>
            </a:r>
            <a:br>
              <a:rPr lang="ru-RU" sz="1400" b="1">
                <a:latin typeface="Times New Roman" pitchFamily="18" charset="0"/>
                <a:cs typeface="Times New Roman" pitchFamily="18" charset="0"/>
              </a:rPr>
            </a:br>
            <a:r>
              <a:rPr lang="ru-RU" sz="2000" b="1" u="sng">
                <a:solidFill>
                  <a:srgbClr val="0000FF"/>
                </a:solidFill>
                <a:latin typeface="Times New Roman" pitchFamily="18" charset="0"/>
                <a:cs typeface="Times New Roman" pitchFamily="18" charset="0"/>
                <a:hlinkClick r:id="rId3"/>
              </a:rPr>
              <a:t>http://www.presentation-history.ru/</a:t>
            </a:r>
            <a:endParaRPr lang="ru-RU" sz="1200">
              <a:latin typeface="Calibri" pitchFamily="34" charset="0"/>
              <a:ea typeface="Calibri" pitchFamily="34" charset="0"/>
              <a:cs typeface="Times New Roman" pitchFamily="18" charset="0"/>
            </a:endParaRPr>
          </a:p>
          <a:p>
            <a:pPr>
              <a:lnSpc>
                <a:spcPct val="107000"/>
              </a:lnSpc>
              <a:spcAft>
                <a:spcPts val="800"/>
              </a:spcAft>
            </a:pPr>
            <a:r>
              <a:rPr lang="ru-RU" sz="1400" b="1">
                <a:latin typeface="Times New Roman" pitchFamily="18" charset="0"/>
                <a:cs typeface="Times New Roman" pitchFamily="18" charset="0"/>
              </a:rPr>
              <a:t> </a:t>
            </a:r>
            <a:endParaRPr lang="ru-RU" sz="1200">
              <a:latin typeface="Calibri" pitchFamily="34" charset="0"/>
              <a:cs typeface="Calibri" pitchFamily="34" charset="0"/>
            </a:endParaRPr>
          </a:p>
          <a:p>
            <a:pPr>
              <a:lnSpc>
                <a:spcPct val="107000"/>
              </a:lnSpc>
              <a:spcAft>
                <a:spcPts val="800"/>
              </a:spcAft>
            </a:pPr>
            <a:r>
              <a:rPr lang="ru-RU" sz="1400" b="1">
                <a:latin typeface="Times New Roman" pitchFamily="18" charset="0"/>
                <a:cs typeface="Times New Roman" pitchFamily="18" charset="0"/>
              </a:rPr>
              <a:t>На сайте также размещены:</a:t>
            </a:r>
            <a:endParaRPr lang="ru-RU" sz="1200">
              <a:latin typeface="Calibri" pitchFamily="34" charset="0"/>
              <a:cs typeface="Calibri" pitchFamily="34" charset="0"/>
            </a:endParaRPr>
          </a:p>
          <a:p>
            <a:pPr algn="ctr">
              <a:lnSpc>
                <a:spcPct val="107000"/>
              </a:lnSpc>
              <a:spcAft>
                <a:spcPts val="800"/>
              </a:spcAft>
            </a:pPr>
            <a:r>
              <a:rPr lang="ru-RU" sz="1400" b="1">
                <a:latin typeface="Times New Roman" pitchFamily="18" charset="0"/>
                <a:cs typeface="Times New Roman" pitchFamily="18" charset="0"/>
              </a:rPr>
              <a:t>- </a:t>
            </a:r>
            <a:r>
              <a:rPr lang="ru-RU" sz="2400" b="1">
                <a:latin typeface="Times New Roman" pitchFamily="18" charset="0"/>
                <a:cs typeface="Times New Roman" pitchFamily="18" charset="0"/>
              </a:rPr>
              <a:t>Ответы на задания по Обществознанию банка ФИПИ                         к ЕГЭ и ОГЭ (все тестовые задания!);</a:t>
            </a:r>
            <a:endParaRPr lang="ru-RU" sz="1200">
              <a:latin typeface="Calibri" pitchFamily="34" charset="0"/>
              <a:cs typeface="Calibri" pitchFamily="34" charset="0"/>
            </a:endParaRPr>
          </a:p>
          <a:p>
            <a:pPr>
              <a:lnSpc>
                <a:spcPct val="107000"/>
              </a:lnSpc>
              <a:spcAft>
                <a:spcPts val="800"/>
              </a:spcAft>
              <a:buFont typeface="Times New Roman" pitchFamily="18" charset="0"/>
              <a:buChar char="-"/>
            </a:pPr>
            <a:r>
              <a:rPr lang="ru-RU" sz="1400" b="1">
                <a:latin typeface="Times New Roman" pitchFamily="18" charset="0"/>
                <a:cs typeface="Times New Roman" pitchFamily="18" charset="0"/>
              </a:rPr>
              <a:t>Карты по истории России;</a:t>
            </a:r>
            <a:endParaRPr lang="ru-RU" sz="1200">
              <a:latin typeface="Calibri" pitchFamily="34" charset="0"/>
              <a:cs typeface="Calibri" pitchFamily="34" charset="0"/>
            </a:endParaRPr>
          </a:p>
          <a:p>
            <a:pPr>
              <a:lnSpc>
                <a:spcPct val="107000"/>
              </a:lnSpc>
              <a:spcAft>
                <a:spcPts val="800"/>
              </a:spcAft>
              <a:buFont typeface="Times New Roman" pitchFamily="18" charset="0"/>
              <a:buChar char="-"/>
            </a:pPr>
            <a:r>
              <a:rPr lang="ru-RU" sz="1400" b="1">
                <a:latin typeface="Times New Roman" pitchFamily="18" charset="0"/>
                <a:cs typeface="Times New Roman" pitchFamily="18" charset="0"/>
              </a:rPr>
              <a:t>Карты по зарубежной истории;</a:t>
            </a:r>
            <a:endParaRPr lang="ru-RU" sz="1200">
              <a:latin typeface="Calibri" pitchFamily="34" charset="0"/>
              <a:cs typeface="Calibri" pitchFamily="34" charset="0"/>
            </a:endParaRPr>
          </a:p>
          <a:p>
            <a:pPr>
              <a:lnSpc>
                <a:spcPct val="107000"/>
              </a:lnSpc>
              <a:spcAft>
                <a:spcPts val="800"/>
              </a:spcAft>
              <a:buFont typeface="Times New Roman" pitchFamily="18" charset="0"/>
              <a:buChar char="-"/>
            </a:pPr>
            <a:r>
              <a:rPr lang="ru-RU" sz="1400" b="1">
                <a:latin typeface="Times New Roman" pitchFamily="18" charset="0"/>
                <a:cs typeface="Times New Roman" pitchFamily="18" charset="0"/>
              </a:rPr>
              <a:t>и многое другое.</a:t>
            </a:r>
            <a:endParaRPr lang="ru-RU" sz="12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Задания №№23-24</a:t>
            </a:r>
            <a:endParaRPr lang="ru-RU" dirty="0"/>
          </a:p>
        </p:txBody>
      </p:sp>
      <p:sp>
        <p:nvSpPr>
          <p:cNvPr id="3" name="Содержимое 2"/>
          <p:cNvSpPr>
            <a:spLocks noGrp="1"/>
          </p:cNvSpPr>
          <p:nvPr>
            <p:ph idx="1"/>
          </p:nvPr>
        </p:nvSpPr>
        <p:spPr>
          <a:xfrm>
            <a:off x="457200" y="1214422"/>
            <a:ext cx="8363272" cy="5357850"/>
          </a:xfrm>
        </p:spPr>
        <p:txBody>
          <a:bodyPr>
            <a:normAutofit fontScale="85000" lnSpcReduction="20000"/>
          </a:bodyPr>
          <a:lstStyle/>
          <a:p>
            <a:pPr>
              <a:lnSpc>
                <a:spcPct val="120000"/>
              </a:lnSpc>
            </a:pPr>
            <a:r>
              <a:rPr lang="ru-RU" sz="3500" dirty="0" smtClean="0"/>
              <a:t>23 – выписать из текста идею, вывод, проиллюстрировать  его примера из предметной области (примеры должны быть конкретными). При этом пример должен быть конкретным.</a:t>
            </a:r>
          </a:p>
          <a:p>
            <a:pPr>
              <a:lnSpc>
                <a:spcPct val="120000"/>
              </a:lnSpc>
            </a:pPr>
            <a:r>
              <a:rPr lang="ru-RU" sz="3500" dirty="0" smtClean="0"/>
              <a:t>24 – контекстное задание, т.е «оттолкнуться» от текста и проиллюстрировать, аргументировать, высказать позицию собственную или / и авторскую </a:t>
            </a:r>
          </a:p>
          <a:p>
            <a:endParaRPr lang="ru-RU" dirty="0"/>
          </a:p>
          <a:p>
            <a:pPr algn="r"/>
            <a:r>
              <a:rPr lang="ru-RU" b="1" dirty="0" smtClean="0">
                <a:solidFill>
                  <a:srgbClr val="FF0000"/>
                </a:solidFill>
              </a:rPr>
              <a:t>Оценка 3/3</a:t>
            </a:r>
            <a:endParaRPr lang="ru-RU"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5479</Words>
  <Application>Microsoft Office PowerPoint</Application>
  <PresentationFormat>Экран (4:3)</PresentationFormat>
  <Paragraphs>386</Paragraphs>
  <Slides>89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89</vt:i4>
      </vt:variant>
    </vt:vector>
  </HeadingPairs>
  <TitlesOfParts>
    <vt:vector size="96" baseType="lpstr">
      <vt:lpstr>Arial</vt:lpstr>
      <vt:lpstr>Arial Black</vt:lpstr>
      <vt:lpstr>Calibri</vt:lpstr>
      <vt:lpstr>Times New Roman</vt:lpstr>
      <vt:lpstr>TimesNewRoman</vt:lpstr>
      <vt:lpstr>Wingdings</vt:lpstr>
      <vt:lpstr>Тема Office</vt:lpstr>
      <vt:lpstr>РАБОТА С ТЕКСТОМ ЗАДАНИЯ 21-24. ЕГЭ ПО ОБЩЕСТВОЗНАНИЮ</vt:lpstr>
      <vt:lpstr>Презентация PowerPoint</vt:lpstr>
      <vt:lpstr>Презентация PowerPoint</vt:lpstr>
      <vt:lpstr>Презентация PowerPoint</vt:lpstr>
      <vt:lpstr>Оценивание</vt:lpstr>
      <vt:lpstr>Презентация PowerPoint</vt:lpstr>
      <vt:lpstr>Задания по тексту: №№21-24 проверяют умение работать с текстом</vt:lpstr>
      <vt:lpstr>Задания №№23-24 проверяют умение интерпретировать текст, т.е. использовать обществоведческие знания для трактовки  положений  текста</vt:lpstr>
      <vt:lpstr>Задания №№23-24</vt:lpstr>
      <vt:lpstr>Задания 21-24</vt:lpstr>
      <vt:lpstr>Как выполнять задания 21-24</vt:lpstr>
      <vt:lpstr>Какие три результата социализации названы в тексте?  Используя факты общественной жизни, личный социальный опыт, приведите пример того, какое социализирующее воздействие необходимо для достижения каждого из этих результатов. </vt:lpstr>
      <vt:lpstr>Используя текст и обществоведческие знания, приведите три объяснения высказанной в тексте мысли о том, что без культуры люди были бы полностью дезориентированы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Прочитайте текст и выполните задания 21-24.</vt:lpstr>
      <vt:lpstr>Прочитайте текст и выполните задания 21-24.</vt:lpstr>
      <vt:lpstr>Прочитайте текст и выполните задания 21-24.</vt:lpstr>
      <vt:lpstr>Прочитайте текст и выполните задания 21-24.</vt:lpstr>
      <vt:lpstr>Прочитайте текст и выполните задания 21-24.</vt:lpstr>
      <vt:lpstr>Прочитайте текст и выполните задания 21-24.</vt:lpstr>
      <vt:lpstr>Прочитайте текст и выполните задания 21-24.</vt:lpstr>
      <vt:lpstr>№ 21.</vt:lpstr>
      <vt:lpstr>№ 21.</vt:lpstr>
      <vt:lpstr>№ 22.</vt:lpstr>
      <vt:lpstr>№ 22.</vt:lpstr>
      <vt:lpstr>№ 23.</vt:lpstr>
      <vt:lpstr>№ 23.</vt:lpstr>
      <vt:lpstr>№ 24.</vt:lpstr>
      <vt:lpstr>№ 24.</vt:lpstr>
      <vt:lpstr>Советы и рекомендации</vt:lpstr>
      <vt:lpstr>Советы и рекомендации</vt:lpstr>
      <vt:lpstr>Презентация PowerPoint</vt:lpstr>
      <vt:lpstr>РАБОТА С ТЕКСТОМ ЗАДАНИЯ 21-24. ЕГЭ ПО ОБЩЕСТВОЗНАНИЮ Часть II</vt:lpstr>
      <vt:lpstr>Презентация PowerPoint</vt:lpstr>
      <vt:lpstr>Презентация PowerPoint</vt:lpstr>
      <vt:lpstr>Презентация PowerPoint</vt:lpstr>
      <vt:lpstr>Презентация PowerPoint</vt:lpstr>
      <vt:lpstr>Презентация PowerPoint</vt:lpstr>
      <vt:lpstr>Почему важно владеть умениями работы с текстом?</vt:lpstr>
      <vt:lpstr>Проверка умений:</vt:lpstr>
      <vt:lpstr>Назначение 4 вопросов</vt:lpstr>
      <vt:lpstr>Как готовится к выполнению задания?</vt:lpstr>
      <vt:lpstr>Памятка</vt:lpstr>
      <vt:lpstr>И. Кант. О педагогике.</vt:lpstr>
      <vt:lpstr>Вопросы: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Текст</vt:lpstr>
      <vt:lpstr>Презентация PowerPoint</vt:lpstr>
      <vt:lpstr>Презентация PowerPoint</vt:lpstr>
      <vt:lpstr>Задание 21</vt:lpstr>
      <vt:lpstr>Презентация PowerPoint</vt:lpstr>
      <vt:lpstr>Презентация PowerPoint</vt:lpstr>
      <vt:lpstr>Презентация PowerPoint</vt:lpstr>
      <vt:lpstr>Правильно даны ответы на три вопроса-2 балла</vt:lpstr>
      <vt:lpstr>Задание  22</vt:lpstr>
      <vt:lpstr>Содержание верного ответа и указания по оцениванию (допускаются иные формулировки ответа, не искажающие его смысла)</vt:lpstr>
      <vt:lpstr>2) ответ на второй вопрос:</vt:lpstr>
      <vt:lpstr>Презентация PowerPoint</vt:lpstr>
      <vt:lpstr>Презентация PowerPoint</vt:lpstr>
      <vt:lpstr>Задание 23</vt:lpstr>
      <vt:lpstr>Содержание верного ответа и указания по оцениванию (допускаются иные формулировки ответа, не искажающие его смысла)</vt:lpstr>
      <vt:lpstr>Презентация PowerPoint</vt:lpstr>
      <vt:lpstr>Презентация PowerPoint</vt:lpstr>
      <vt:lpstr>Презентация PowerPoint</vt:lpstr>
      <vt:lpstr>Презентация PowerPoint</vt:lpstr>
      <vt:lpstr>Презентация PowerPoint</vt:lpstr>
      <vt:lpstr>Задание 24</vt:lpstr>
      <vt:lpstr>Содержание верного ответа и указания по оцениванию (допускаются иные формулировки ответа, не искажающие его смысла)</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РАБОТА С ТЕКСТОМ ЗАДАНИЯ 21-24. ЕГЭ ПО ОБЩЕСТВОЗНАНИЮ</dc:title>
  <dc:creator>Пользователь Windows</dc:creator>
  <cp:lastModifiedBy>Усния</cp:lastModifiedBy>
  <cp:revision>19</cp:revision>
  <dcterms:created xsi:type="dcterms:W3CDTF">2017-10-17T17:16:44Z</dcterms:created>
  <dcterms:modified xsi:type="dcterms:W3CDTF">2021-05-17T10:25:37Z</dcterms:modified>
</cp:coreProperties>
</file>