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88" r:id="rId1"/>
  </p:sldMasterIdLst>
  <p:sldIdLst>
    <p:sldId id="287" r:id="rId2"/>
    <p:sldId id="286" r:id="rId3"/>
    <p:sldId id="267" r:id="rId4"/>
    <p:sldId id="268" r:id="rId5"/>
    <p:sldId id="270" r:id="rId6"/>
    <p:sldId id="269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86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6726063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4243845"/>
            <a:ext cx="2307831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6726064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833787" y="2590078"/>
            <a:ext cx="2307832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0241" y="2733709"/>
            <a:ext cx="6108101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0241" y="4394040"/>
            <a:ext cx="6108101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D8E5B-0D98-4FE1-9B26-D1041E3A89F9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41510" y="2750337"/>
            <a:ext cx="878916" cy="1356442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0629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7828359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5929622"/>
            <a:ext cx="1202248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7939371" y="4567988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242" y="4711617"/>
            <a:ext cx="7210394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0242" y="609598"/>
            <a:ext cx="7210394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0239" y="5169584"/>
            <a:ext cx="7210397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4D3C1-679D-44D8-8A9C-D402CE4EF569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47092" y="4711310"/>
            <a:ext cx="865613" cy="1090789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81716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7828359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5929622"/>
            <a:ext cx="1202248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7939371" y="4567988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241" y="609597"/>
            <a:ext cx="7210394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0242" y="4711616"/>
            <a:ext cx="7210394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4D3C1-679D-44D8-8A9C-D402CE4EF569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47092" y="4711616"/>
            <a:ext cx="865613" cy="1090789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550833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7828359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5929622"/>
            <a:ext cx="1202248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7939371" y="4567988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892" y="609599"/>
            <a:ext cx="6539158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051717" y="3653379"/>
            <a:ext cx="6117434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0242" y="4711616"/>
            <a:ext cx="7210394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4D3C1-679D-44D8-8A9C-D402CE4EF569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47092" y="4709926"/>
            <a:ext cx="865613" cy="1090789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37679" y="748116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247107" y="3033524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96011177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7828359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5929622"/>
            <a:ext cx="1202248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7939371" y="4567988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239" y="4711616"/>
            <a:ext cx="7210397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0240" y="5300150"/>
            <a:ext cx="7210397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4D3C1-679D-44D8-8A9C-D402CE4EF569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47092" y="4709926"/>
            <a:ext cx="865613" cy="1090789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188226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7828359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1971234"/>
            <a:ext cx="1202248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7939371" y="609600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01917" y="753228"/>
            <a:ext cx="721872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495709" y="2336873"/>
            <a:ext cx="230252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10241" y="3022674"/>
            <a:ext cx="2287277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7019" y="2336873"/>
            <a:ext cx="22974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59103" y="3022674"/>
            <a:ext cx="229743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418117" y="2336873"/>
            <a:ext cx="230251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418117" y="3022674"/>
            <a:ext cx="2302519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4D3C1-679D-44D8-8A9C-D402CE4EF569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208442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7828359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1971234"/>
            <a:ext cx="1202248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7939371" y="609600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10242" y="753228"/>
            <a:ext cx="7210395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10239" y="4297503"/>
            <a:ext cx="228727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10239" y="2336873"/>
            <a:ext cx="2287279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10239" y="4873765"/>
            <a:ext cx="2287279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59103" y="4297503"/>
            <a:ext cx="22974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59103" y="2336873"/>
            <a:ext cx="229743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58088" y="4873764"/>
            <a:ext cx="230047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423009" y="4297503"/>
            <a:ext cx="229762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423008" y="2336873"/>
            <a:ext cx="2297629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422915" y="4873762"/>
            <a:ext cx="2300672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4D3C1-679D-44D8-8A9C-D402CE4EF569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717773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7828359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1971234"/>
            <a:ext cx="1202248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7939371" y="609600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159CD-DA3A-463F-AFEF-A68838A6859B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1619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5448782" y="2040420"/>
            <a:ext cx="5106988" cy="10261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7200777" y="5543428"/>
            <a:ext cx="1602997" cy="10261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96923" y="609597"/>
            <a:ext cx="80535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241" y="609598"/>
            <a:ext cx="6652503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05344" y="5936188"/>
            <a:ext cx="2057400" cy="365125"/>
          </a:xfrm>
        </p:spPr>
        <p:txBody>
          <a:bodyPr/>
          <a:lstStyle/>
          <a:p>
            <a:fld id="{4312A925-E007-46C2-84AB-35EE10DCAD39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0241" y="5936189"/>
            <a:ext cx="459510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3163" y="5398634"/>
            <a:ext cx="865613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860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7828359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1971234"/>
            <a:ext cx="1202248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7939371" y="609600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C2DCB-466C-4061-8D51-D3254DD77FA1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665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7828359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68" y="4087901"/>
            <a:ext cx="1202248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7939369" y="2726267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242" y="2869895"/>
            <a:ext cx="7210395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0242" y="4232172"/>
            <a:ext cx="7210395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2357F-39F6-401C-9FF8-3072724998F3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47092" y="2869896"/>
            <a:ext cx="865613" cy="1090789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071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7828359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1971234"/>
            <a:ext cx="1202248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7939371" y="609600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0240" y="2336873"/>
            <a:ext cx="3523769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95592" y="2336873"/>
            <a:ext cx="3525044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DB09B-D413-414E-B13F-B1984CD8FF65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799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7828359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1971234"/>
            <a:ext cx="1202248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7939371" y="609600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240" y="753230"/>
            <a:ext cx="7210397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9763" y="2336874"/>
            <a:ext cx="3354245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242" y="3030009"/>
            <a:ext cx="3523766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5116" y="2336873"/>
            <a:ext cx="3355521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95593" y="3030009"/>
            <a:ext cx="3525044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8F992-55E7-4B2D-A6F1-8C9243CBFE1B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713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7828359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1971234"/>
            <a:ext cx="1202248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7939371" y="609600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98110-BAA6-4256-A2E5-BB66A47D2616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047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1971234"/>
            <a:ext cx="1202248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939371" y="609600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03892-3343-4E4E-B81B-70A099359AD2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4695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7828359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1971234"/>
            <a:ext cx="1202248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7939371" y="609600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241" y="753227"/>
            <a:ext cx="7210394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4385" y="2336874"/>
            <a:ext cx="4206252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0241" y="2336873"/>
            <a:ext cx="2842559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2F85-D33A-46AF-9088-5A7400C1018E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655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7828359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1971234"/>
            <a:ext cx="1202248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7828359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7939371" y="609600"/>
            <a:ext cx="1202248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243" y="753228"/>
            <a:ext cx="7210393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651250" y="2336874"/>
            <a:ext cx="4069387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0242" y="2336874"/>
            <a:ext cx="2907192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3A624-F501-46A9-B8CA-4949E24E27C8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364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0241" y="753228"/>
            <a:ext cx="7210396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0241" y="2336873"/>
            <a:ext cx="7210396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63236" y="5936188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C4D3C1-679D-44D8-8A9C-D402CE4EF569}" type="datetimeFigureOut">
              <a:rPr lang="en-US" smtClean="0"/>
              <a:t>1/18/2023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0241" y="5936189"/>
            <a:ext cx="51529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47092" y="753228"/>
            <a:ext cx="865613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34002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  <p:sldLayoutId id="2147483900" r:id="rId12"/>
    <p:sldLayoutId id="2147483901" r:id="rId13"/>
    <p:sldLayoutId id="2147483902" r:id="rId14"/>
    <p:sldLayoutId id="2147483903" r:id="rId15"/>
    <p:sldLayoutId id="2147483904" r:id="rId16"/>
    <p:sldLayoutId id="2147483905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29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0241" y="2538099"/>
            <a:ext cx="6108101" cy="1539745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 методики психологической диагностики. Обзор методик.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4004" y="5759864"/>
            <a:ext cx="8383423" cy="734939"/>
          </a:xfrm>
        </p:spPr>
        <p:txBody>
          <a:bodyPr>
            <a:normAutofit/>
          </a:bodyPr>
          <a:lstStyle/>
          <a:p>
            <a:pPr algn="l"/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подготовила: педагог-психолог  Ковтуненко Маргарита Геннадьевна</a:t>
            </a:r>
            <a:endParaRPr lang="ru-RU" sz="1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7295" y="2367183"/>
            <a:ext cx="2206705" cy="19655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6016" y="188007"/>
            <a:ext cx="82241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«Детский сад «Колобок» с. Перово» Симферопольский район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Республика Крым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7105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0088" y="725029"/>
            <a:ext cx="1383912" cy="123759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3627" y="367469"/>
            <a:ext cx="6939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познавательной сферы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66" y="1971023"/>
            <a:ext cx="2525775" cy="35051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0505" y="2033899"/>
            <a:ext cx="2448284" cy="34422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219" y="2007897"/>
            <a:ext cx="2643738" cy="3431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87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50" y="1783065"/>
            <a:ext cx="2777411" cy="38281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986" y="1783065"/>
            <a:ext cx="2816297" cy="37846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149" y="1773356"/>
            <a:ext cx="2845750" cy="37943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3859" y="656662"/>
            <a:ext cx="1383912" cy="12375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8577" y="281726"/>
            <a:ext cx="6291617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68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0935" y="68367"/>
            <a:ext cx="69306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личностных и эмоционально-волевых особенностей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3166" y="1222081"/>
            <a:ext cx="6557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«Эмоциональные лица» (Н.Я. Семаго)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35" y="2061048"/>
            <a:ext cx="7344372" cy="42814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0088" y="623846"/>
            <a:ext cx="1383912" cy="1237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7278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0736" y="316194"/>
            <a:ext cx="6007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 тревожности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Теммл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Р.,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Дорки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М.,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Амен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861" y="926366"/>
            <a:ext cx="4004849" cy="24970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746333" y="4033615"/>
            <a:ext cx="457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3345" y="3423443"/>
            <a:ext cx="5486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Восьмицветовой тест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Люшера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46" y="4033616"/>
            <a:ext cx="5486399" cy="269038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0088" y="673755"/>
            <a:ext cx="1383912" cy="1237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53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2011" y="264920"/>
            <a:ext cx="44067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«Лесенка» </a:t>
            </a:r>
          </a:p>
          <a:p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-507050" y="4007978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88794" y="264920"/>
            <a:ext cx="40706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«Паровозик» </a:t>
            </a:r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11" y="1162617"/>
            <a:ext cx="4171761" cy="356387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1476" y="1152031"/>
            <a:ext cx="4194337" cy="3585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4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0557" y="145279"/>
            <a:ext cx="66441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Графическая методика М.А. Панфиловой  «Кактус»</a:t>
            </a:r>
            <a:endParaRPr lang="ru-RU"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1913" y="709301"/>
            <a:ext cx="1383912" cy="123759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57" y="1580970"/>
            <a:ext cx="3642687" cy="52016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351" y="1592402"/>
            <a:ext cx="3680507" cy="519026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flipH="1">
            <a:off x="512746" y="545389"/>
            <a:ext cx="5349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Представленные  рисунки из опыта работы</a:t>
            </a:r>
          </a:p>
        </p:txBody>
      </p:sp>
    </p:spTree>
    <p:extLst>
      <p:ext uri="{BB962C8B-B14F-4D97-AF65-F5344CB8AC3E}">
        <p14:creationId xmlns:p14="http://schemas.microsoft.com/office/powerpoint/2010/main" val="26189971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7505" y="150756"/>
            <a:ext cx="51067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«Волшебная страна чувств»»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05" y="901717"/>
            <a:ext cx="4026025" cy="42128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012" y="974312"/>
            <a:ext cx="3887847" cy="4140301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5452217" y="5375306"/>
            <a:ext cx="3247402" cy="5127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Образцы выполненного задания</a:t>
            </a:r>
          </a:p>
        </p:txBody>
      </p:sp>
    </p:spTree>
    <p:extLst>
      <p:ext uri="{BB962C8B-B14F-4D97-AF65-F5344CB8AC3E}">
        <p14:creationId xmlns:p14="http://schemas.microsoft.com/office/powerpoint/2010/main" val="5611560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7687" y="136733"/>
            <a:ext cx="77157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Проективная методика исследования личности «Расскажи историю» Махортова Г.Х.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87" y="1261871"/>
            <a:ext cx="3795089" cy="5380186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4178894" y="1392964"/>
            <a:ext cx="4691641" cy="4855986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№ 1</a:t>
            </a:r>
          </a:p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«ГНЕЗДО» </a:t>
            </a:r>
          </a:p>
          <a:p>
            <a:pPr algn="just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выявить степень зависимости ребенка от одного или обоих родителей с одной стороны, и определить степень родительского контроля — с другой. </a:t>
            </a:r>
          </a:p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Предъявляется таблица №1. </a:t>
            </a:r>
          </a:p>
          <a:p>
            <a:pPr algn="just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«Жила-была семья птичек: птичка-мама, птичка-папа и их ребенок- птенчик, они жили весело, дружно в своем гнездышке. Вдруг налетел ветер и сломал ветку, гнездышко падает вниз. Папа летит и садится на одну ветку, мама садится на другую. Что делать птенцу???</a:t>
            </a:r>
            <a:endParaRPr lang="ru-RU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71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090" y="222191"/>
            <a:ext cx="7672694" cy="5371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6374" y="917045"/>
            <a:ext cx="76937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Социометрия Дж. Морено (модификация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Коломинского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Я.Л.)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Проективная методика Рене Жиля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544" y="2090430"/>
            <a:ext cx="3028473" cy="44490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9959" y="759323"/>
            <a:ext cx="1110700" cy="993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74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2586" y="68367"/>
            <a:ext cx="58453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способностей детей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предпосылок одаренности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9042" y="682300"/>
            <a:ext cx="1204957" cy="123759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6194" y="1085317"/>
            <a:ext cx="8425259" cy="3268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Экспресс-анкета «Одаренный ребенок»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«Карта способностей»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Анкета «Определение уровня проявления способностей ребенка»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Сизанова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Анкета «Изучение познавательной потребности дошкольника»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 интеллекта «Прогрессивные матрицы 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Равена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«</a:t>
            </a:r>
            <a:r>
              <a:rPr lang="ru-RU" sz="2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Дорисовывание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фигур»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7006" y="4485824"/>
            <a:ext cx="4386989" cy="2188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28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3286" y="648727"/>
            <a:ext cx="7272471" cy="1185439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Основные методы психологического исследования: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563" y="2076629"/>
            <a:ext cx="7302801" cy="4485538"/>
          </a:xfrm>
        </p:spPr>
        <p:txBody>
          <a:bodyPr>
            <a:normAutofit fontScale="47500" lnSpcReduction="20000"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МЕТОД НАБЛЮДЕНИЯ 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БЕСЕДЫ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ДИАГНОСТИКИ</a:t>
            </a:r>
          </a:p>
          <a:p>
            <a:pPr marL="0" indent="0" algn="ctr">
              <a:lnSpc>
                <a:spcPct val="107000"/>
              </a:lnSpc>
              <a:buNone/>
            </a:pPr>
            <a:r>
              <a:rPr lang="ru-RU" sz="3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Направления психологической диагностики</a:t>
            </a:r>
            <a:endParaRPr lang="ru-RU" sz="3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tabLst>
                <a:tab pos="457200" algn="l"/>
              </a:tabLst>
            </a:pPr>
            <a:r>
              <a:rPr lang="ru-RU" sz="2500" b="1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Скрининговое</a:t>
            </a:r>
            <a:r>
              <a:rPr lang="ru-RU" sz="25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обследование (мониторинг) с целью анализа динамики психического развития, определение лиц, нуждающихся в психологической помощи.</a:t>
            </a:r>
            <a:endParaRPr lang="ru-RU" sz="25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tabLst>
                <a:tab pos="457200" algn="l"/>
              </a:tabLst>
            </a:pPr>
            <a:r>
              <a:rPr lang="ru-RU" sz="25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Выявление уровня готовности или адаптации детей и обучающихся к новым образовательным условиям.</a:t>
            </a:r>
            <a:endParaRPr lang="ru-RU" sz="25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tabLst>
                <a:tab pos="457200" algn="l"/>
              </a:tabLst>
            </a:pPr>
            <a:r>
              <a:rPr lang="ru-RU" sz="25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Выявление особенностей и возможных причин </a:t>
            </a:r>
            <a:r>
              <a:rPr lang="ru-RU" sz="2500" b="1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дезадаптации</a:t>
            </a:r>
            <a:r>
              <a:rPr lang="ru-RU" sz="25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 целью определения направлений оказания психологической помощи.</a:t>
            </a:r>
            <a:endParaRPr lang="ru-RU" sz="25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tabLst>
                <a:tab pos="457200" algn="l"/>
              </a:tabLst>
            </a:pPr>
            <a:r>
              <a:rPr lang="ru-RU" sz="25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Изучение интересов, склонностей, способностей детей и обучающихся, предпосылок одарённости.</a:t>
            </a:r>
            <a:endParaRPr lang="ru-RU" sz="25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tabLst>
                <a:tab pos="457200" algn="l"/>
              </a:tabLst>
            </a:pPr>
            <a:r>
              <a:rPr lang="ru-RU" sz="25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Диагностика социально-психологического климата коллектива.</a:t>
            </a:r>
            <a:endParaRPr lang="ru-RU" sz="25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tabLst>
                <a:tab pos="457200" algn="l"/>
              </a:tabLst>
            </a:pPr>
            <a:r>
              <a:rPr lang="ru-RU" sz="25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Диагностика интеллектуальных, личностных и эмоционально-волевых особенностей</a:t>
            </a:r>
            <a:r>
              <a:rPr lang="ru-RU" sz="25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5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s://www.mgpu.ru/wp-content/uploads/2019/02/psycholog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138" y="653725"/>
            <a:ext cx="1116861" cy="994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r2.readrate.com/img/pictures/book/707/707040/7070402/w200-stretch-920aa1a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78"/>
          <a:stretch/>
        </p:blipFill>
        <p:spPr bwMode="auto">
          <a:xfrm>
            <a:off x="7720948" y="4999289"/>
            <a:ext cx="1177683" cy="1687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880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5836" y="222190"/>
            <a:ext cx="7893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детско-родительских отношений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5033" y="745410"/>
            <a:ext cx="1108967" cy="113697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7469" y="745410"/>
            <a:ext cx="538849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Проективная методика «Рисунок семьи»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апперцептивный тест (САТ)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06" y="4851721"/>
            <a:ext cx="2709015" cy="19383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791" y="4879633"/>
            <a:ext cx="2694352" cy="19104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868" y="1143210"/>
            <a:ext cx="4519099" cy="3207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79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7468" y="316194"/>
            <a:ext cx="62092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Проективный тест «Детский сад»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0677" y="716304"/>
            <a:ext cx="1273323" cy="11400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749" y="823568"/>
            <a:ext cx="4153164" cy="29365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913" y="3614099"/>
            <a:ext cx="4190254" cy="2953589"/>
          </a:xfrm>
          <a:prstGeom prst="rect">
            <a:avLst/>
          </a:prstGeom>
        </p:spPr>
      </p:pic>
      <p:sp>
        <p:nvSpPr>
          <p:cNvPr id="7" name="Облако 6"/>
          <p:cNvSpPr/>
          <p:nvPr/>
        </p:nvSpPr>
        <p:spPr>
          <a:xfrm>
            <a:off x="495749" y="4503634"/>
            <a:ext cx="3119122" cy="129041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Представленные рисунки из опыта работы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09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mgpu.ru/wp-content/uploads/2019/02/psycholog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584" y="779962"/>
            <a:ext cx="1263298" cy="112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2019" y="256742"/>
            <a:ext cx="6613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адаптации к ДОУ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34" y="2572284"/>
            <a:ext cx="8535306" cy="35267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0034" y="1094006"/>
            <a:ext cx="73664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«Диагностика уровня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адаптированности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ребенка к дошкольному учреждению»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Роньжина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</a:p>
        </p:txBody>
      </p:sp>
    </p:spTree>
    <p:extLst>
      <p:ext uri="{BB962C8B-B14F-4D97-AF65-F5344CB8AC3E}">
        <p14:creationId xmlns:p14="http://schemas.microsoft.com/office/powerpoint/2010/main" val="291837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1653" y="521292"/>
            <a:ext cx="7084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А. Остроуховой «Изучение степени адаптации ребёнка у ДОУ»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53" y="2109478"/>
            <a:ext cx="8047290" cy="42058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9629" y="863125"/>
            <a:ext cx="1124371" cy="1005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57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flipH="1">
            <a:off x="1290413" y="149784"/>
            <a:ext cx="5982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готовности к школе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-1071073" y="123914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0312" y="878699"/>
            <a:ext cx="70491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определения готовности к школе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Ясюкова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Л.А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46" y="1499964"/>
            <a:ext cx="2909439" cy="19819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470" y="1484504"/>
            <a:ext cx="3111605" cy="194451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60" y="3858508"/>
            <a:ext cx="2814925" cy="185450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900" y="3634716"/>
            <a:ext cx="1992987" cy="286172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202" y="3634715"/>
            <a:ext cx="2082416" cy="286172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983969" y="3596898"/>
            <a:ext cx="1831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u="sng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Гештальт</a:t>
            </a:r>
            <a:r>
              <a:rPr lang="ru-RU" sz="14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-тест Бендер</a:t>
            </a:r>
          </a:p>
        </p:txBody>
      </p:sp>
    </p:spTree>
    <p:extLst>
      <p:ext uri="{BB962C8B-B14F-4D97-AF65-F5344CB8AC3E}">
        <p14:creationId xmlns:p14="http://schemas.microsoft.com/office/powerpoint/2010/main" val="92858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9529" y="191638"/>
            <a:ext cx="7759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«Психолого-педагогическая оценка готовности к началу школьного обучения»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Семаго Н.Н., Семаго М.Я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3028" y="635954"/>
            <a:ext cx="1383912" cy="12375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29" y="1931871"/>
            <a:ext cx="3568627" cy="48556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312" y="1956987"/>
            <a:ext cx="3559113" cy="480544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375305" y="4714417"/>
            <a:ext cx="1717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человека</a:t>
            </a:r>
          </a:p>
        </p:txBody>
      </p:sp>
    </p:spTree>
    <p:extLst>
      <p:ext uri="{BB962C8B-B14F-4D97-AF65-F5344CB8AC3E}">
        <p14:creationId xmlns:p14="http://schemas.microsoft.com/office/powerpoint/2010/main" val="28250325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43484" y="236242"/>
            <a:ext cx="76399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«Экспресс диагностика готовности к школе</a:t>
            </a:r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Вархатова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Е.А.,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Дятко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Н.В., Сазонова Е.В.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90414" y="944127"/>
            <a:ext cx="56060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возможна только в индивидуальной форме.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41" y="1364276"/>
            <a:ext cx="3599000" cy="2462474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968718" y="3416943"/>
            <a:ext cx="1714637" cy="461474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«Нелепицы»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41" y="4059366"/>
            <a:ext cx="3697417" cy="266397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895" y="4683094"/>
            <a:ext cx="2893110" cy="20786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415054" y="1842831"/>
            <a:ext cx="3133525" cy="204764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33197" y="1784984"/>
            <a:ext cx="3109142" cy="2187724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1179320" y="6150652"/>
            <a:ext cx="2606239" cy="50445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«Последовательные картинки»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981816" y="4127398"/>
            <a:ext cx="1720552" cy="306016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«Аналогии»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895005" y="6150652"/>
            <a:ext cx="2009713" cy="61107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«Составление слова»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896457" y="4344541"/>
            <a:ext cx="2247544" cy="56074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«Геометрические фигуры»</a:t>
            </a:r>
          </a:p>
        </p:txBody>
      </p:sp>
    </p:spTree>
    <p:extLst>
      <p:ext uri="{BB962C8B-B14F-4D97-AF65-F5344CB8AC3E}">
        <p14:creationId xmlns:p14="http://schemas.microsoft.com/office/powerpoint/2010/main" val="102446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6229" y="645040"/>
            <a:ext cx="1383912" cy="123759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5117" y="213645"/>
            <a:ext cx="7904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экспресс-диагностики интеллектуальных способностей 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6-7 летнего возраста (МЭДИС)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4" y="921531"/>
            <a:ext cx="2133664" cy="31548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1598" y="1797178"/>
            <a:ext cx="2241470" cy="30900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440" y="2375390"/>
            <a:ext cx="2140994" cy="32768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971" y="3057316"/>
            <a:ext cx="2170477" cy="330930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flipH="1">
            <a:off x="393107" y="4204531"/>
            <a:ext cx="777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63902" y="4948016"/>
            <a:ext cx="436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 flipH="1">
            <a:off x="5281300" y="5742776"/>
            <a:ext cx="581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57758" y="6396335"/>
            <a:ext cx="4769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53225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0088" y="665208"/>
            <a:ext cx="1383912" cy="123759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6850" y="480541"/>
            <a:ext cx="5033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 школьной зрелости Керна-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Йирасека</a:t>
            </a:r>
            <a:endParaRPr lang="ru-RU" sz="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65" y="1034041"/>
            <a:ext cx="4208606" cy="28667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820" y="3423981"/>
            <a:ext cx="4196019" cy="2832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75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лин">
  <a:themeElements>
    <a:clrScheme name="Другая 3">
      <a:dk1>
        <a:sysClr val="windowText" lastClr="000000"/>
      </a:dk1>
      <a:lt1>
        <a:sysClr val="window" lastClr="FFFFFF"/>
      </a:lt1>
      <a:dk2>
        <a:srgbClr val="91D9E8"/>
      </a:dk2>
      <a:lt2>
        <a:srgbClr val="E7E6E6"/>
      </a:lt2>
      <a:accent1>
        <a:srgbClr val="39CDE7"/>
      </a:accent1>
      <a:accent2>
        <a:srgbClr val="60DE72"/>
      </a:accent2>
      <a:accent3>
        <a:srgbClr val="DDCC64"/>
      </a:accent3>
      <a:accent4>
        <a:srgbClr val="F49D50"/>
      </a:accent4>
      <a:accent5>
        <a:srgbClr val="E44951"/>
      </a:accent5>
      <a:accent6>
        <a:srgbClr val="D666F9"/>
      </a:accent6>
      <a:hlink>
        <a:srgbClr val="4BF7ED"/>
      </a:hlink>
      <a:folHlink>
        <a:srgbClr val="95E9F4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18000"/>
                <a:satMod val="12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7DC10E3-4FF5-456B-A359-A0F378C1E5F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1140</TotalTime>
  <Words>489</Words>
  <Application>Microsoft Office PowerPoint</Application>
  <PresentationFormat>Экран (4:3)</PresentationFormat>
  <Paragraphs>84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Times New Roman</vt:lpstr>
      <vt:lpstr>Trebuchet MS</vt:lpstr>
      <vt:lpstr>Wingdings</vt:lpstr>
      <vt:lpstr>Берлин</vt:lpstr>
      <vt:lpstr>Методы и методики психологической диагностики. Обзор методик.</vt:lpstr>
      <vt:lpstr>Основные методы психологического исследования: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Психологическая экспертиза безопасности и комфортности образовательной среды ДОУ</dc:title>
  <dc:creator>Пользователь Windows</dc:creator>
  <cp:lastModifiedBy>ACER</cp:lastModifiedBy>
  <cp:revision>74</cp:revision>
  <dcterms:created xsi:type="dcterms:W3CDTF">2019-10-25T08:29:48Z</dcterms:created>
  <dcterms:modified xsi:type="dcterms:W3CDTF">2023-01-18T07:09:17Z</dcterms:modified>
</cp:coreProperties>
</file>