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4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9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26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5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6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4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0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3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9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2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1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7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3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6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188" y="1991413"/>
            <a:ext cx="11897169" cy="1825096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«РЕФЛЕКСИЯ </a:t>
            </a:r>
            <a:b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ВАЖНЫЙ ЭТАП СОВРЕМЕННОГО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АНГЛИЙСКОГО 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ЯЗЫКА»</a:t>
            </a:r>
            <a:b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6557" y="3914212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МБОУ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Мирновская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№ 2» </a:t>
            </a:r>
          </a:p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Юрченко О.А.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97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11" y="132577"/>
            <a:ext cx="11460189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настроения и эмоционального состояния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732" y="888364"/>
            <a:ext cx="11912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1.Лесенка.</a:t>
            </a:r>
          </a:p>
          <a:p>
            <a:r>
              <a:rPr lang="ru-RU" dirty="0"/>
              <a:t>Рисуется лесенка с 5 ступенями. У каждой своё название:</a:t>
            </a:r>
          </a:p>
          <a:p>
            <a:r>
              <a:rPr lang="ru-RU" dirty="0"/>
              <a:t>1) Крайне скверно.  (</a:t>
            </a:r>
            <a:r>
              <a:rPr lang="ru-RU" dirty="0" err="1"/>
              <a:t>Extremely</a:t>
            </a:r>
            <a:r>
              <a:rPr lang="ru-RU" dirty="0"/>
              <a:t> </a:t>
            </a:r>
            <a:r>
              <a:rPr lang="ru-RU" dirty="0" err="1"/>
              <a:t>bad</a:t>
            </a:r>
            <a:r>
              <a:rPr lang="ru-RU" dirty="0"/>
              <a:t>) (коричневый)</a:t>
            </a:r>
          </a:p>
          <a:p>
            <a:r>
              <a:rPr lang="ru-RU" dirty="0"/>
              <a:t>2) Плохо.  (</a:t>
            </a:r>
            <a:r>
              <a:rPr lang="ru-RU" dirty="0" err="1"/>
              <a:t>Badly</a:t>
            </a:r>
            <a:r>
              <a:rPr lang="ru-RU" dirty="0"/>
              <a:t>) (синий)</a:t>
            </a:r>
          </a:p>
          <a:p>
            <a:r>
              <a:rPr lang="ru-RU" dirty="0"/>
              <a:t>3) Хорошо.  (</a:t>
            </a:r>
            <a:r>
              <a:rPr lang="ru-RU" dirty="0" err="1"/>
              <a:t>Well</a:t>
            </a:r>
            <a:r>
              <a:rPr lang="ru-RU" dirty="0"/>
              <a:t>) (красный)</a:t>
            </a:r>
          </a:p>
          <a:p>
            <a:r>
              <a:rPr lang="ru-RU" dirty="0"/>
              <a:t>4) Уверен в своих силах.  (</a:t>
            </a:r>
            <a:r>
              <a:rPr lang="ru-RU" dirty="0" err="1"/>
              <a:t>Self-confident</a:t>
            </a:r>
            <a:r>
              <a:rPr lang="ru-RU" dirty="0"/>
              <a:t>) (зеленый)</a:t>
            </a:r>
          </a:p>
          <a:p>
            <a:r>
              <a:rPr lang="ru-RU" dirty="0"/>
              <a:t>5) Комфортно.  (</a:t>
            </a:r>
            <a:r>
              <a:rPr lang="ru-RU" dirty="0" err="1"/>
              <a:t>Comfortable</a:t>
            </a:r>
            <a:r>
              <a:rPr lang="ru-RU" dirty="0"/>
              <a:t>) (жёлтый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u="sng" dirty="0"/>
              <a:t>2.Мишень настроения.</a:t>
            </a:r>
          </a:p>
          <a:p>
            <a:r>
              <a:rPr lang="ru-RU" dirty="0"/>
              <a:t>В какую область настроения он попал сегодня?</a:t>
            </a:r>
          </a:p>
          <a:p>
            <a:r>
              <a:rPr lang="ru-RU" dirty="0"/>
              <a:t>В зависимости от этого рисуется (наклеивается/раскрашивается) кружок-попадание в одной из цветовых зон (с опорой на характеристику цветов Макса Лютера)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67" y="1128044"/>
            <a:ext cx="3353563" cy="23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2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814" y="0"/>
            <a:ext cx="11460189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настроения и эмоционального состояния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814" y="729528"/>
            <a:ext cx="11671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3.Закончи </a:t>
            </a:r>
            <a:r>
              <a:rPr lang="en-US" sz="2400" b="1" u="sng" dirty="0" err="1"/>
              <a:t>фразу</a:t>
            </a:r>
            <a:r>
              <a:rPr lang="en-US" sz="2400" b="1" u="sng" dirty="0"/>
              <a:t>.</a:t>
            </a:r>
          </a:p>
          <a:p>
            <a:r>
              <a:rPr lang="en-US" sz="2400" dirty="0"/>
              <a:t>Finish the phrase.</a:t>
            </a:r>
          </a:p>
          <a:p>
            <a:r>
              <a:rPr lang="en-US" sz="2400" dirty="0"/>
              <a:t>What emotions do you feel?  Why?</a:t>
            </a:r>
          </a:p>
          <a:p>
            <a:r>
              <a:rPr lang="en-US" sz="2400" dirty="0"/>
              <a:t>I feel….. because ….                        was not bored</a:t>
            </a:r>
          </a:p>
          <a:p>
            <a:r>
              <a:rPr lang="ru-RU" sz="2400" dirty="0" smtClean="0"/>
              <a:t>                                                             </a:t>
            </a:r>
            <a:r>
              <a:rPr lang="en-US" sz="2400" dirty="0" smtClean="0"/>
              <a:t>worked </a:t>
            </a:r>
            <a:r>
              <a:rPr lang="en-US" sz="2400" dirty="0"/>
              <a:t>hard</a:t>
            </a:r>
          </a:p>
          <a:p>
            <a:r>
              <a:rPr lang="ru-RU" sz="2400" dirty="0" smtClean="0"/>
              <a:t>                                                             </a:t>
            </a:r>
            <a:r>
              <a:rPr lang="en-US" sz="2400" dirty="0" smtClean="0"/>
              <a:t>didn’t </a:t>
            </a:r>
            <a:r>
              <a:rPr lang="en-US" sz="2400" dirty="0"/>
              <a:t>relax</a:t>
            </a:r>
          </a:p>
          <a:p>
            <a:r>
              <a:rPr lang="ru-RU" sz="2400" dirty="0" smtClean="0"/>
              <a:t>                                                             </a:t>
            </a:r>
            <a:r>
              <a:rPr lang="en-US" sz="2400" dirty="0" smtClean="0"/>
              <a:t>answered </a:t>
            </a:r>
            <a:r>
              <a:rPr lang="en-US" sz="2400" dirty="0"/>
              <a:t>properly</a:t>
            </a:r>
          </a:p>
          <a:p>
            <a:r>
              <a:rPr lang="ru-RU" sz="2400" dirty="0" smtClean="0"/>
              <a:t>                                                             </a:t>
            </a:r>
            <a:r>
              <a:rPr lang="en-US" sz="2400" dirty="0" smtClean="0"/>
              <a:t>was </a:t>
            </a:r>
            <a:r>
              <a:rPr lang="en-US" sz="2400" dirty="0"/>
              <a:t>active</a:t>
            </a:r>
          </a:p>
          <a:p>
            <a:r>
              <a:rPr lang="ru-RU" sz="2400" dirty="0" smtClean="0"/>
              <a:t>                                                             </a:t>
            </a:r>
            <a:r>
              <a:rPr lang="en-US" sz="2400" dirty="0" smtClean="0"/>
              <a:t>was </a:t>
            </a:r>
            <a:r>
              <a:rPr lang="en-US" sz="2400" dirty="0"/>
              <a:t>emotional</a:t>
            </a:r>
          </a:p>
          <a:p>
            <a:r>
              <a:rPr lang="ru-RU" sz="2400" dirty="0" smtClean="0"/>
              <a:t>                                                             </a:t>
            </a:r>
            <a:r>
              <a:rPr lang="en-US" sz="2400" dirty="0" smtClean="0"/>
              <a:t>fulfilled </a:t>
            </a:r>
            <a:r>
              <a:rPr lang="en-US" sz="2400" dirty="0"/>
              <a:t>the task</a:t>
            </a:r>
          </a:p>
          <a:p>
            <a:r>
              <a:rPr lang="ru-RU" sz="2400" dirty="0" smtClean="0"/>
              <a:t>                                                             </a:t>
            </a:r>
            <a:r>
              <a:rPr lang="en-US" sz="2400" dirty="0" smtClean="0"/>
              <a:t>received </a:t>
            </a:r>
            <a:r>
              <a:rPr lang="en-US" sz="2400" dirty="0"/>
              <a:t>a reward</a:t>
            </a:r>
          </a:p>
          <a:p>
            <a:r>
              <a:rPr lang="ru-RU" sz="2400" dirty="0" smtClean="0"/>
              <a:t>                                                             </a:t>
            </a:r>
            <a:r>
              <a:rPr lang="en-US" sz="2400" dirty="0" smtClean="0"/>
              <a:t>received </a:t>
            </a:r>
            <a:r>
              <a:rPr lang="en-US" sz="2400" dirty="0"/>
              <a:t>a good mark</a:t>
            </a:r>
          </a:p>
        </p:txBody>
      </p:sp>
    </p:spTree>
    <p:extLst>
      <p:ext uri="{BB962C8B-B14F-4D97-AF65-F5344CB8AC3E}">
        <p14:creationId xmlns:p14="http://schemas.microsoft.com/office/powerpoint/2010/main" val="329512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55" y="1434800"/>
            <a:ext cx="1192423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даёт возможность осмысления способов и приёмов работы с учебным материалом, поиска наиболее рациональных.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Этот вид рефлексивной деятельности приемлем </a:t>
            </a:r>
            <a:r>
              <a:rPr lang="ru-RU" sz="2000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этапе проверки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домашнего задания, защите проектных работ.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Применение этого вида рефлексии в конце урока даёт возможность оценить активность каждого на разных этапах урока</a:t>
            </a: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Огонёк общения.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Дети садятся в круг и передают по кругу сердечко/клубок ниток. Тот, у кого в руках сердечко/клубок, говорит: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20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0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Today I was not active at the lesson…</a:t>
            </a:r>
            <a:endParaRPr lang="ru-RU" sz="2000" dirty="0">
              <a:solidFill>
                <a:srgbClr val="2B2B2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9080" y="233743"/>
            <a:ext cx="5553123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 деятельности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2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20" y="1383733"/>
            <a:ext cx="119982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2.	Уборка в доме.</a:t>
            </a:r>
          </a:p>
          <a:p>
            <a:r>
              <a:rPr lang="ru-RU" dirty="0"/>
              <a:t>Получение обратной связи от учеников от прошедшего урока, определение каждым участником, что было полезным, а что было бесполезным.</a:t>
            </a:r>
          </a:p>
          <a:p>
            <a:r>
              <a:rPr lang="ru-RU" dirty="0"/>
              <a:t>Используются три листа большого формата с рисунками, фломастеры.</a:t>
            </a:r>
          </a:p>
          <a:p>
            <a:r>
              <a:rPr lang="ru-RU" dirty="0"/>
              <a:t>К стене прикрепляются три больших листа. На первом нарисован чемодан, на втором — мусорная корзина, на третьем – мясорубка. Каждый участник получает три цветных листочка.</a:t>
            </a:r>
          </a:p>
          <a:p>
            <a:r>
              <a:rPr lang="ru-RU" dirty="0"/>
              <a:t>На «чемодане» участник пишет то, что он вынес с урока или семинара, заберет с собой и будет активно применять.</a:t>
            </a:r>
          </a:p>
          <a:p>
            <a:r>
              <a:rPr lang="ru-RU" dirty="0"/>
              <a:t>На втором листе то, что оказалось бесполезным, ненужным и что можно отправить в корзину.</a:t>
            </a:r>
          </a:p>
          <a:p>
            <a:r>
              <a:rPr lang="ru-RU" dirty="0"/>
              <a:t>На третьем листе то, что оказалось интересным, но пока не готовым к применению, то что нужно ещё додумать и доработать.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58967" y="296658"/>
            <a:ext cx="555312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 деятельности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3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106" y="640448"/>
            <a:ext cx="11770408" cy="5025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используется </a:t>
            </a:r>
            <a:r>
              <a:rPr lang="ru-RU" sz="1400" b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выявления уровня осознания </a:t>
            </a:r>
            <a:r>
              <a:rPr lang="ru-RU" sz="1400" b="1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пройденного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Эффективен </a:t>
            </a:r>
            <a:r>
              <a:rPr lang="ru-RU" sz="1400" b="1" i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приём незаконченного предложения, тезиса,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подбора афоризма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Обычно </a:t>
            </a:r>
            <a:r>
              <a:rPr lang="ru-RU" sz="1400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конце урока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подводятся его итоги, обсуждение того, что узнали, и того, как работали – каждый оценивает свой вклад в достижение поставленных в начале урока целей, свою активность, эффективность работы класса, увлекательность и полезность выбранных форм работы.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1.Закончи фразу.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Ребята по кругу высказываются одним предложением, выбирая начало фразы из рефлексивного экрана на доске: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realized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managed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I’ll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surprised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1100" dirty="0">
              <a:solidFill>
                <a:srgbClr val="2B2B2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703" y="92474"/>
            <a:ext cx="9796272" cy="607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содержания учебного материала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33893" r="1433" b="8039"/>
          <a:stretch/>
        </p:blipFill>
        <p:spPr>
          <a:xfrm>
            <a:off x="5759873" y="2503917"/>
            <a:ext cx="4607685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7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389" y="77784"/>
            <a:ext cx="9828332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содержания учебного материала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824" y="797293"/>
            <a:ext cx="118165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2.Плюс-минус-интересно.</a:t>
            </a:r>
          </a:p>
          <a:p>
            <a:r>
              <a:rPr lang="ru-RU" dirty="0"/>
              <a:t>Это упражнение можно выполнять как устно, так и письменно, в зависимости от наличия времени. Для письменного выполнения предлагается заполнить таблицу из трёх граф. В графу «П» — «плюс» записывается всё, что понравилось на уроке, информация и формы работы, которые вызвали положительные эмоции, либо, по мнению ученика, могут быть ему полезны для достижения каких-то целей. В графу «М» — «минус» записывается всё, что не понравилось на уроке, показалось скучным, вызвало неприязнь, осталось непонятным. В графу «И» — «интересно» учащиеся вписывают все любопытные факты, о которых узнали на уроке и что бы ещё хотелось узнать по теме урока, вопросы к учителю. Это упражнение позволяет учителю взглянуть на урок глазами учеников, проанализировать его с точки зрения ценности для каждого ученика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u="sng" dirty="0"/>
              <a:t>3.Анкета.</a:t>
            </a:r>
            <a:r>
              <a:rPr lang="ru-RU" dirty="0"/>
              <a:t>	</a:t>
            </a:r>
          </a:p>
          <a:p>
            <a:r>
              <a:rPr lang="ru-RU" dirty="0"/>
              <a:t>Анкетирование позволяет осуществить самоанализ, дать качественную и количественную оценку уроку. Некоторые пункты можно варьировать, дополнять — это зависит от того, на какие элементы урока обращается особое внимание. Можно попросить учеников аргументировать свой ответ.</a:t>
            </a:r>
          </a:p>
        </p:txBody>
      </p:sp>
    </p:spTree>
    <p:extLst>
      <p:ext uri="{BB962C8B-B14F-4D97-AF65-F5344CB8AC3E}">
        <p14:creationId xmlns:p14="http://schemas.microsoft.com/office/powerpoint/2010/main" val="136451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505" y="502238"/>
            <a:ext cx="117225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4. Светофор.</a:t>
            </a:r>
            <a:endParaRPr lang="ru-RU" b="1" u="sng" dirty="0"/>
          </a:p>
          <a:p>
            <a:r>
              <a:rPr lang="ru-RU" dirty="0"/>
              <a:t>1.	Зелёный цвет – побольше таких дел.(I </a:t>
            </a:r>
            <a:r>
              <a:rPr lang="ru-RU" dirty="0" err="1"/>
              <a:t>wish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next</a:t>
            </a:r>
            <a:r>
              <a:rPr lang="ru-RU" dirty="0"/>
              <a:t>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good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one</a:t>
            </a:r>
            <a:r>
              <a:rPr lang="ru-RU" dirty="0"/>
              <a:t>)</a:t>
            </a:r>
          </a:p>
          <a:p>
            <a:r>
              <a:rPr lang="ru-RU" dirty="0"/>
              <a:t>2.	Жёлтый цвет – понравилось, но не всё.(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pretty</a:t>
            </a:r>
            <a:r>
              <a:rPr lang="ru-RU" dirty="0"/>
              <a:t> </a:t>
            </a:r>
            <a:r>
              <a:rPr lang="ru-RU" dirty="0" err="1"/>
              <a:t>good</a:t>
            </a:r>
            <a:r>
              <a:rPr lang="ru-RU" dirty="0"/>
              <a:t> </a:t>
            </a:r>
            <a:r>
              <a:rPr lang="ru-RU" dirty="0" err="1"/>
              <a:t>except</a:t>
            </a:r>
            <a:r>
              <a:rPr lang="ru-RU" dirty="0"/>
              <a:t> </a:t>
            </a:r>
            <a:r>
              <a:rPr lang="ru-RU" dirty="0" err="1"/>
              <a:t>few</a:t>
            </a:r>
            <a:r>
              <a:rPr lang="ru-RU" dirty="0"/>
              <a:t> </a:t>
            </a:r>
            <a:r>
              <a:rPr lang="ru-RU" dirty="0" err="1"/>
              <a:t>tasks</a:t>
            </a:r>
            <a:r>
              <a:rPr lang="ru-RU" dirty="0"/>
              <a:t>)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Красный </a:t>
            </a:r>
            <a:r>
              <a:rPr lang="ru-RU" dirty="0"/>
              <a:t>цвет – дело не понравилось. (I </a:t>
            </a:r>
            <a:r>
              <a:rPr lang="ru-RU" dirty="0" err="1"/>
              <a:t>don’t</a:t>
            </a:r>
            <a:r>
              <a:rPr lang="ru-RU" dirty="0"/>
              <a:t> </a:t>
            </a:r>
            <a:r>
              <a:rPr lang="ru-RU" dirty="0" err="1"/>
              <a:t>like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lesson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u="sng" dirty="0"/>
              <a:t>5.Парковка для вопросов.</a:t>
            </a:r>
          </a:p>
          <a:p>
            <a:r>
              <a:rPr lang="ru-RU" dirty="0"/>
              <a:t>Прием «Парковка для вопросов» – это заранее подготовленное место для вопросов, идей учащихся, возникших у них в течение урока. Для этого можно использовать часть доски, лист ватмана, прикрепленный к стене, и </a:t>
            </a:r>
            <a:r>
              <a:rPr lang="ru-RU" dirty="0" err="1"/>
              <a:t>стикеры</a:t>
            </a:r>
            <a:r>
              <a:rPr lang="ru-RU" dirty="0"/>
              <a:t>. Это место, где учащиеся могут оставлять вопросы, просьбы о помощи и дополнительной практике. Парковка для вопросов может стать таким полем, на котором учащиеся делятся наблюдениями, обмениваются своими взглядами. Этот прием – еще один инструмент измерения того, как учатся учащиеся, что они думают, какие трудности испытывают, а главное – использование данного приема не занимает слишком много времени. Это отличный способ для учителя убедиться, что идеи пересматриваются и что учащиеся получат ответы на свои вопросы на следующем уроке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729" y="0"/>
            <a:ext cx="9828332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содержания учебного материала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12384" r="8271" b="28738"/>
          <a:stretch/>
        </p:blipFill>
        <p:spPr>
          <a:xfrm>
            <a:off x="7477570" y="4597637"/>
            <a:ext cx="4103998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273" y="125452"/>
            <a:ext cx="9828332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содержания учебного материала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272" y="1026507"/>
            <a:ext cx="11579761" cy="218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6.Туман.</a:t>
            </a:r>
            <a:endParaRPr lang="ru-RU" sz="20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Прием помогает учителю выяснить глубину понимания урока, темы пройденного материала. Обычно дается 1 минута на выполнение данного упражнения, но учитель может дать учащимся больше времени на предоставление ответов на поставленный вопрос. В данном упражнении (чаще всего к концу урока) учитель задает вопрос: «Какой отрезок сегодняшнего урока был наиболее «туманным» (непонятным)?»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9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615" y="1353513"/>
            <a:ext cx="1175331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Итак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необходимо отметить, что рефлексия способствует развитию у учащихся критического мышления, осознанного отношения к своей деятельности.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создания развивающей среды на уроке является этап рефлексии. При этом очень важно помнить о том, что организация рефлексивной деятельности на уроке – не самоцель, а подготовка к сознательной внутренней рефлексии, к развитию необходимых современной личности качеств: </a:t>
            </a:r>
            <a:endParaRPr lang="ru-RU" sz="2000" dirty="0" smtClean="0">
              <a:solidFill>
                <a:srgbClr val="2B2B2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ru-RU" sz="2000" i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i="1" dirty="0" smtClean="0">
              <a:solidFill>
                <a:srgbClr val="2B2B2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предприимчивости 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2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58" y="1444239"/>
            <a:ext cx="1195556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b="1" i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lang="ru-RU" sz="2000" b="1" i="1" u="sng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отвечает за ученика, а ученик, анализируя, осознаёт свои возможности, сам делает свой собственный выбор, определяет меру активности и ответственности в своей деятельности.</a:t>
            </a:r>
            <a:endParaRPr lang="ru-RU" sz="20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b="1" i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Предприимчивость</a:t>
            </a:r>
            <a:r>
              <a:rPr lang="ru-RU" sz="2000" b="1" i="1" u="sng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осознаёт, что он может предпринять здесь и сейчас, чтобы стало лучше. В случае ошибки или неудачи не отчаивается, а оценивает ситуацию и, исходя из новых условий, ставит перед собой новые цели и задачи и успешно решает их.</a:t>
            </a:r>
            <a:endParaRPr lang="ru-RU" sz="20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b="1" i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Конкурентоспособность.</a:t>
            </a:r>
            <a:r>
              <a:rPr lang="ru-RU" sz="2000" i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i="1" dirty="0" smtClean="0">
              <a:solidFill>
                <a:srgbClr val="2B2B2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делать что-то лучше других, действует в любых ситуациях более эффективно.</a:t>
            </a:r>
            <a:endParaRPr lang="ru-RU" sz="20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Рефлексивная деятельность на уроке не только создаёт условия для осознания пройденного пути, но и способствует формированию и развитию универсальных учебных навыков, а также достижению </a:t>
            </a:r>
            <a:r>
              <a:rPr lang="ru-RU" sz="20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8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158" y="1450908"/>
            <a:ext cx="118558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</a:t>
            </a:r>
            <a:r>
              <a:rPr lang="ru-RU" sz="2800" dirty="0"/>
              <a:t> – обращение назад, умение размышлять, заниматься самонаблюдением, самоанализ, осмысление, оценка предпосылок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Рефлексия направлена на осознание пройденного пути, на сбор в общую копилку замеченного, обдуманного, понятого каждым. Её цель не просто уйти с урока с зафиксированным результатом, а выстроить смысловую цепочку, сравнить способы и методы, применяемые другими со своими.</a:t>
            </a:r>
          </a:p>
        </p:txBody>
      </p:sp>
    </p:spTree>
    <p:extLst>
      <p:ext uri="{BB962C8B-B14F-4D97-AF65-F5344CB8AC3E}">
        <p14:creationId xmlns:p14="http://schemas.microsoft.com/office/powerpoint/2010/main" val="339218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03" y="223912"/>
            <a:ext cx="7240513" cy="48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153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306" y="349500"/>
            <a:ext cx="6154249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рефлексии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171" y="989320"/>
            <a:ext cx="117576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1.По содержанию:</a:t>
            </a:r>
          </a:p>
          <a:p>
            <a:r>
              <a:rPr lang="ru-RU" sz="2400" dirty="0"/>
              <a:t>• Устная рефлексия</a:t>
            </a:r>
          </a:p>
          <a:p>
            <a:r>
              <a:rPr lang="ru-RU" sz="2400" dirty="0"/>
              <a:t>• Письменная рефлексия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u="sng" dirty="0"/>
              <a:t>2. По функции:</a:t>
            </a:r>
          </a:p>
          <a:p>
            <a:r>
              <a:rPr lang="ru-RU" sz="2400" dirty="0"/>
              <a:t>• личностная рефлексия - связанная с исследованием субъектом самого себя, результатом которой является переосмысление себя и своих отношений - (физическая, духовная, сенсорная)</a:t>
            </a:r>
          </a:p>
          <a:p>
            <a:r>
              <a:rPr lang="ru-RU" sz="2400" dirty="0"/>
              <a:t>• интеллектуальная рефлексия (что понял, что осознал – что не понял, какие затруднения испытывал).</a:t>
            </a:r>
          </a:p>
        </p:txBody>
      </p:sp>
    </p:spTree>
    <p:extLst>
      <p:ext uri="{BB962C8B-B14F-4D97-AF65-F5344CB8AC3E}">
        <p14:creationId xmlns:p14="http://schemas.microsoft.com/office/powerpoint/2010/main" val="80695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258" y="318514"/>
            <a:ext cx="6154249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рефлексии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56" y="926116"/>
            <a:ext cx="11731355" cy="398570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По типу урока: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После усвоения ЗУН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Промежуточная рефлексия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Контрольная рефлексия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Итоговая рефлексия</a:t>
            </a: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u="sng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По способам проведения: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• Анкета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• 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• 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• </a:t>
            </a: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2889" y="926116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5. По форме деятельности:</a:t>
            </a:r>
            <a:endParaRPr lang="ru-RU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Фронтальная (выборочная)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Индивидуальная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Групповая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Коллективная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6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03685"/>
            <a:ext cx="11970327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Интеллектуальная </a:t>
            </a:r>
            <a:r>
              <a:rPr lang="ru-RU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способствует осмыслению помех и затруднений в данной ситуации, выступает в качестве одного из основных механизмов развития мышления, сознания и учебной деятельности.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Выбери верное </a:t>
            </a:r>
            <a:r>
              <a:rPr lang="ru-RU" b="1" u="sng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утверждение:</a:t>
            </a:r>
            <a:endParaRPr lang="ru-RU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сам не смог справится с затруднением;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меня не было затруднений;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слушал предложения других;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выдвигал идеи</a:t>
            </a:r>
            <a:r>
              <a:rPr lang="ru-RU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2.Паучок (солнышко, цветочек).</a:t>
            </a:r>
            <a:endParaRPr lang="ru-RU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Фиксирует ассоциативные связи любого понятия</a:t>
            </a:r>
            <a:r>
              <a:rPr lang="ru-RU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3.Таблица</a:t>
            </a:r>
            <a:r>
              <a:rPr lang="ru-RU" b="1" u="sng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Фиксирует знания и незнания о каком-либо понятии (может быть расположена как горизонтально, так и вертикально).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r="5691" b="12706"/>
          <a:stretch/>
        </p:blipFill>
        <p:spPr>
          <a:xfrm>
            <a:off x="7912022" y="2401368"/>
            <a:ext cx="3784840" cy="2521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3061" y="326535"/>
            <a:ext cx="7337266" cy="672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Интеллектуальная рефлексия</a:t>
            </a:r>
            <a:endParaRPr lang="ru-RU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1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838" y="1401975"/>
            <a:ext cx="6903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4.Восстановление деформированного высказывания, правила, текста или дополнение пропущенными словами</a:t>
            </a:r>
            <a:r>
              <a:rPr lang="ru-RU" b="1" u="sng" dirty="0" smtClean="0"/>
              <a:t>.</a:t>
            </a:r>
          </a:p>
          <a:p>
            <a:endParaRPr lang="ru-RU" dirty="0"/>
          </a:p>
          <a:p>
            <a:r>
              <a:rPr lang="ru-RU" b="1" u="sng" dirty="0"/>
              <a:t>5.Синквейн.</a:t>
            </a:r>
          </a:p>
          <a:p>
            <a:r>
              <a:rPr lang="ru-RU" dirty="0"/>
              <a:t>Приём </a:t>
            </a:r>
            <a:r>
              <a:rPr lang="ru-RU" dirty="0" err="1"/>
              <a:t>синквейна</a:t>
            </a:r>
            <a:r>
              <a:rPr lang="ru-RU" dirty="0"/>
              <a:t> помогает выяснить отношение к изучаемой проблеме, соединить старое знание и осмысление нового.</a:t>
            </a:r>
          </a:p>
          <a:p>
            <a:r>
              <a:rPr lang="ru-RU" dirty="0"/>
              <a:t>составление четверостишия по схеме:</a:t>
            </a:r>
          </a:p>
          <a:p>
            <a:r>
              <a:rPr lang="ru-RU" dirty="0"/>
              <a:t>•	первая строка – понятие, выраженное существительным,</a:t>
            </a:r>
          </a:p>
          <a:p>
            <a:r>
              <a:rPr lang="ru-RU" dirty="0"/>
              <a:t>•	вторая строка – описание двумя прилагательными (причастиями),</a:t>
            </a:r>
          </a:p>
          <a:p>
            <a:r>
              <a:rPr lang="ru-RU" dirty="0"/>
              <a:t>•	третья строка – 4 значимые слова, выражающие отношение к понятию,</a:t>
            </a:r>
          </a:p>
          <a:p>
            <a:r>
              <a:rPr lang="ru-RU" dirty="0"/>
              <a:t>•	четвёртая строка – слово-синоним понятию, обобщение или расширение смысла.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24698" y="336552"/>
            <a:ext cx="6545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Интеллектуальная рефлексия</a:t>
            </a:r>
            <a:endParaRPr lang="ru-RU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0031" b="4299"/>
          <a:stretch/>
        </p:blipFill>
        <p:spPr>
          <a:xfrm>
            <a:off x="7214966" y="1401975"/>
            <a:ext cx="4479061" cy="1760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1" t="29206" r="11344" b="21262"/>
          <a:stretch/>
        </p:blipFill>
        <p:spPr>
          <a:xfrm>
            <a:off x="7214966" y="3952183"/>
            <a:ext cx="480430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4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8039" y="515754"/>
            <a:ext cx="6545382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Интеллектуальная рефлексия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28" y="1655029"/>
            <a:ext cx="8844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6.Сигналы </a:t>
            </a:r>
            <a:r>
              <a:rPr lang="en-US" b="1" u="sng" dirty="0" err="1"/>
              <a:t>рукой</a:t>
            </a:r>
            <a:r>
              <a:rPr lang="en-US" b="1" u="sng" dirty="0"/>
              <a:t>.</a:t>
            </a:r>
          </a:p>
          <a:p>
            <a:r>
              <a:rPr lang="en-US" dirty="0" err="1"/>
              <a:t>Палец</a:t>
            </a:r>
            <a:r>
              <a:rPr lang="en-US" dirty="0"/>
              <a:t> </a:t>
            </a:r>
            <a:r>
              <a:rPr lang="en-US" dirty="0" err="1"/>
              <a:t>вверх</a:t>
            </a:r>
            <a:r>
              <a:rPr lang="en-US" dirty="0"/>
              <a:t>: я </a:t>
            </a:r>
            <a:r>
              <a:rPr lang="en-US" dirty="0" err="1"/>
              <a:t>понимаю</a:t>
            </a:r>
            <a:r>
              <a:rPr lang="en-US" dirty="0"/>
              <a:t> и </a:t>
            </a:r>
            <a:r>
              <a:rPr lang="en-US" dirty="0" err="1"/>
              <a:t>могу</a:t>
            </a:r>
            <a:r>
              <a:rPr lang="en-US" dirty="0"/>
              <a:t>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объяснить</a:t>
            </a:r>
            <a:r>
              <a:rPr lang="en-US" dirty="0"/>
              <a:t>.</a:t>
            </a:r>
          </a:p>
          <a:p>
            <a:r>
              <a:rPr lang="en-US" dirty="0" err="1"/>
              <a:t>Палец</a:t>
            </a:r>
            <a:r>
              <a:rPr lang="en-US" dirty="0"/>
              <a:t> в </a:t>
            </a:r>
            <a:r>
              <a:rPr lang="en-US" dirty="0" err="1"/>
              <a:t>сторону</a:t>
            </a:r>
            <a:r>
              <a:rPr lang="en-US" dirty="0"/>
              <a:t>: я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совсем</a:t>
            </a:r>
            <a:r>
              <a:rPr lang="en-US" dirty="0"/>
              <a:t> </a:t>
            </a:r>
            <a:r>
              <a:rPr lang="en-US" dirty="0" err="1"/>
              <a:t>уверен</a:t>
            </a:r>
            <a:r>
              <a:rPr lang="en-US" dirty="0"/>
              <a:t> в </a:t>
            </a:r>
            <a:r>
              <a:rPr lang="en-US" dirty="0" err="1"/>
              <a:t>том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понимаю</a:t>
            </a:r>
            <a:r>
              <a:rPr lang="en-US" dirty="0"/>
              <a:t>,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мне</a:t>
            </a:r>
            <a:r>
              <a:rPr lang="en-US" dirty="0"/>
              <a:t> </a:t>
            </a:r>
            <a:r>
              <a:rPr lang="en-US" dirty="0" err="1"/>
              <a:t>нужна</a:t>
            </a:r>
            <a:r>
              <a:rPr lang="en-US" dirty="0"/>
              <a:t> </a:t>
            </a:r>
            <a:r>
              <a:rPr lang="en-US" dirty="0" err="1"/>
              <a:t>дополнительная</a:t>
            </a:r>
            <a:r>
              <a:rPr lang="en-US" dirty="0"/>
              <a:t> </a:t>
            </a:r>
            <a:r>
              <a:rPr lang="en-US" dirty="0" err="1"/>
              <a:t>помощь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понимания</a:t>
            </a:r>
            <a:r>
              <a:rPr lang="en-US" dirty="0"/>
              <a:t>. </a:t>
            </a:r>
          </a:p>
          <a:p>
            <a:r>
              <a:rPr lang="en-US" dirty="0" err="1"/>
              <a:t>Помахать</a:t>
            </a:r>
            <a:r>
              <a:rPr lang="en-US" dirty="0"/>
              <a:t> </a:t>
            </a:r>
            <a:r>
              <a:rPr lang="en-US" dirty="0" err="1"/>
              <a:t>рукой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палец</a:t>
            </a:r>
            <a:r>
              <a:rPr lang="en-US" dirty="0"/>
              <a:t> </a:t>
            </a:r>
            <a:r>
              <a:rPr lang="en-US" dirty="0" err="1"/>
              <a:t>вниз</a:t>
            </a:r>
            <a:r>
              <a:rPr lang="en-US" dirty="0"/>
              <a:t>: я </a:t>
            </a:r>
            <a:r>
              <a:rPr lang="en-US" dirty="0" err="1"/>
              <a:t>еще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понимаю</a:t>
            </a:r>
            <a:r>
              <a:rPr lang="en-US" dirty="0" smtClean="0"/>
              <a:t>.</a:t>
            </a:r>
            <a:endParaRPr lang="ru-RU" dirty="0" smtClean="0"/>
          </a:p>
          <a:p>
            <a:endParaRPr lang="en-US" dirty="0"/>
          </a:p>
          <a:p>
            <a:r>
              <a:rPr lang="en-US" b="1" u="sng" dirty="0"/>
              <a:t>7.Продолжи </a:t>
            </a:r>
            <a:r>
              <a:rPr lang="en-US" b="1" u="sng" dirty="0" err="1"/>
              <a:t>фразу</a:t>
            </a:r>
            <a:r>
              <a:rPr lang="en-US" b="1" u="sng" dirty="0"/>
              <a:t>.</a:t>
            </a:r>
          </a:p>
          <a:p>
            <a:r>
              <a:rPr lang="en-US" dirty="0"/>
              <a:t>Continue the phrase.</a:t>
            </a:r>
          </a:p>
          <a:p>
            <a:r>
              <a:rPr lang="en-US" dirty="0"/>
              <a:t>1.	It was interesting to me…….</a:t>
            </a:r>
          </a:p>
          <a:p>
            <a:r>
              <a:rPr lang="en-US" dirty="0"/>
              <a:t>2.	We figured out……</a:t>
            </a:r>
          </a:p>
          <a:p>
            <a:r>
              <a:rPr lang="en-US" dirty="0"/>
              <a:t>3.	I realized…….</a:t>
            </a:r>
          </a:p>
          <a:p>
            <a:r>
              <a:rPr lang="en-US" dirty="0"/>
              <a:t>4.	It was hard for me…..</a:t>
            </a:r>
          </a:p>
          <a:p>
            <a:r>
              <a:rPr lang="en-US" dirty="0"/>
              <a:t>5.	Tomorrow I want a lesson</a:t>
            </a:r>
            <a:r>
              <a:rPr lang="en-US" dirty="0" smtClean="0"/>
              <a:t>…….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22" y="1403070"/>
            <a:ext cx="121920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8421">
            <a:off x="8947265" y="3436521"/>
            <a:ext cx="1219200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5541">
            <a:off x="10229744" y="47548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2156" y="532380"/>
            <a:ext cx="6545382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Интеллектуальная рефлексия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19" y="1376675"/>
            <a:ext cx="119269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8.Вопросы.</a:t>
            </a:r>
            <a:endParaRPr lang="ru-RU" sz="11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the topic of today’s lesson?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the purpose of the lesson?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the most important at the lesson?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Why have we done these exercises at the lesson today?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was easy (difficult) for you?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you satisfied with your work?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do you want to praise yourself or any of your classmates for?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will the next lesson be about?</a:t>
            </a: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will be our challenge in the next lesson</a:t>
            </a:r>
            <a:r>
              <a:rPr lang="en-US" sz="14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dirty="0" smtClean="0">
              <a:solidFill>
                <a:srgbClr val="2B2B2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100" dirty="0">
              <a:solidFill>
                <a:srgbClr val="2B2B2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9.Пчелиный улей.</a:t>
            </a:r>
            <a:endParaRPr lang="ru-RU" sz="11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Приём используется </a:t>
            </a:r>
            <a:r>
              <a:rPr lang="ru-RU" sz="1400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после подачи нового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Учитель просит обсудить услышанный материал в парах и задать вопросы по материалу, который не поняли учащиеся, тем самым сразу же ликвидируются пробелы в знаниях</a:t>
            </a:r>
            <a:r>
              <a:rPr lang="ru-RU" sz="1400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10.Верно-неверно</a:t>
            </a:r>
            <a:r>
              <a:rPr lang="ru-RU" sz="1400" b="1" u="sng" dirty="0" smtClean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2B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Предоставьте учащимся предсказуемые неправильные представления об определенном понятии, принципе или процессе. Спросите учащихся, согласны они или не согласны с каким-либо понятием, принципом, процессом, и почему они согласны или не согласны с таким представлением, попросите их объяснить свое представление. Проверка ошибочного представления может быть проведена в виде теста с множественным выбором или теста с ответами бинарного типа (верно-неверно).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4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131" y="161952"/>
            <a:ext cx="11820698" cy="536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настроения и эмоционального состояния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этого вида рефлексии целесообразно </a:t>
            </a:r>
            <a:r>
              <a:rPr lang="ru-RU" sz="1400" u="sng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начале урока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с целью установления эмоционального контакта с группой </a:t>
            </a:r>
            <a:r>
              <a:rPr lang="ru-RU" sz="1400" u="sng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в конце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400" b="1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Применяются карточки с изображением лиц, цветовое изображение настроения, эмоционально-художественное оформление (картина, музыкальный фрагмент).</a:t>
            </a:r>
            <a:endParaRPr lang="ru-RU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цветов Макса Лютера</a:t>
            </a:r>
            <a:endParaRPr lang="ru-RU" sz="1100" u="sng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красный цвет мягких тонов 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(розовый, оранжевый) – радостное, восторженное настроение. Использование в больших количествах яркого, слишком красного цвета (цвет крови, пожара) говорит о нервозном, возбуждённом состоянии, агрессии;</a:t>
            </a:r>
            <a:endParaRPr lang="ru-RU" sz="1100" dirty="0">
              <a:solidFill>
                <a:srgbClr val="2B2B2B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синий цвет 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грустное настроение, пассивность, усталость, желание отдохнуть;</a:t>
            </a:r>
            <a:endParaRPr lang="ru-RU" sz="1100" dirty="0">
              <a:solidFill>
                <a:srgbClr val="2B2B2B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зелёный цвет 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активность, но в то же время слишком большое внимание к зелёному цвету говорит о беззащитности ребёнка, о желании быть защищённым;</a:t>
            </a:r>
            <a:endParaRPr lang="ru-RU" sz="1100" dirty="0">
              <a:solidFill>
                <a:srgbClr val="2B2B2B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жёлтый цвет 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спокойный цвет (цвет дня, радости). Но слишком большое внимание к этому цвету в рисунке говорит о возникающей пассивности ребёнка;</a:t>
            </a:r>
            <a:endParaRPr lang="ru-RU" sz="1100" dirty="0">
              <a:solidFill>
                <a:srgbClr val="2B2B2B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фиолетовый цвет 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беспокойное. Тревожное настроение, близкое к разочарованию;</a:t>
            </a:r>
            <a:endParaRPr lang="ru-RU" sz="1100" dirty="0">
              <a:solidFill>
                <a:srgbClr val="2B2B2B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серый цвет 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 о том, что ребёнок не раскрывает своих возможностей, что-то его ограничивает, огорчает, останавливает;</a:t>
            </a:r>
            <a:endParaRPr lang="ru-RU" sz="1100" dirty="0">
              <a:solidFill>
                <a:srgbClr val="2B2B2B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чёрный цвет 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уныние, отрицание, нежелание выполнять задание и осознание того, что его недооценивают или плохо к нему относятся;</a:t>
            </a:r>
            <a:endParaRPr lang="ru-RU" sz="1100" dirty="0">
              <a:solidFill>
                <a:srgbClr val="2B2B2B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коричневый цвет </a:t>
            </a:r>
            <a:r>
              <a:rPr lang="ru-RU" sz="1400" dirty="0">
                <a:solidFill>
                  <a:srgbClr val="2B2B2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цвет пассивности, беспокойства и неуверенности.</a:t>
            </a:r>
            <a:endParaRPr lang="ru-RU" sz="1100" dirty="0">
              <a:solidFill>
                <a:srgbClr val="2B2B2B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9236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116</TotalTime>
  <Words>995</Words>
  <Application>Microsoft Office PowerPoint</Application>
  <PresentationFormat>Широкоэкранный</PresentationFormat>
  <Paragraphs>184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Times New Roman</vt:lpstr>
      <vt:lpstr>Wingdings</vt:lpstr>
      <vt:lpstr>След самолета</vt:lpstr>
      <vt:lpstr>«РЕФЛЕКСИЯ  КАК ВАЖНЫЙ ЭТАП СОВРЕМЕННОГО УРОКА АНГЛИЙСКОГО ЯЗЫКА»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«РЕФЛЕКСИЯ  КАК ВАЖНЫЙ ЭТАП СОВРЕМЕННОГО УРОКА АНГЛИЙСКОГО ЯЗЫКА»</dc:title>
  <dc:creator>София</dc:creator>
  <cp:lastModifiedBy>София</cp:lastModifiedBy>
  <cp:revision>9</cp:revision>
  <dcterms:created xsi:type="dcterms:W3CDTF">2022-02-14T08:55:00Z</dcterms:created>
  <dcterms:modified xsi:type="dcterms:W3CDTF">2022-02-14T10:51:37Z</dcterms:modified>
</cp:coreProperties>
</file>