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7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25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381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18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57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30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1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1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1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6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6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9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2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60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3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0EDA-0EED-4B32-9FBB-1D77E546E8A1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6EC80E-7058-4E81-95C4-3DC9A4E1E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0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924" y="1106905"/>
            <a:ext cx="7766936" cy="1646302"/>
          </a:xfrm>
        </p:spPr>
        <p:txBody>
          <a:bodyPr/>
          <a:lstStyle/>
          <a:p>
            <a:pPr algn="ctr"/>
            <a:r>
              <a:rPr lang="ru-RU" sz="3600" b="1" dirty="0"/>
              <a:t>Система взаимодействия классного </a:t>
            </a:r>
            <a:r>
              <a:rPr lang="ru-RU" sz="3600" b="1" dirty="0" smtClean="0"/>
              <a:t>руководителя учителя русского языка и литературы с </a:t>
            </a:r>
            <a:r>
              <a:rPr lang="ru-RU" sz="3600" b="1" dirty="0"/>
              <a:t>участниками образования</a:t>
            </a:r>
            <a:r>
              <a:rPr lang="ru-RU" b="1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2" y="2691063"/>
            <a:ext cx="5578464" cy="369214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19268" y="3380509"/>
            <a:ext cx="4443932" cy="310019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>Презентацию подготовила</a:t>
            </a:r>
          </a:p>
          <a:p>
            <a:pPr algn="just"/>
            <a:r>
              <a:rPr lang="ru-RU" b="1" dirty="0" smtClean="0"/>
              <a:t>Дубинская А. В.,</a:t>
            </a:r>
          </a:p>
          <a:p>
            <a:pPr algn="just"/>
            <a:r>
              <a:rPr lang="ru-RU" b="1" dirty="0" smtClean="0"/>
              <a:t>учитель русского языка и литературы</a:t>
            </a:r>
          </a:p>
          <a:p>
            <a:pPr algn="just"/>
            <a:r>
              <a:rPr lang="ru-RU" b="1" dirty="0" smtClean="0"/>
              <a:t>МБОУ «Гвардейская школа-гимназия №3»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06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 литературы. Чаепитие. </a:t>
            </a:r>
            <a:br>
              <a:rPr lang="ru-RU" dirty="0" smtClean="0"/>
            </a:br>
            <a:r>
              <a:rPr lang="ru-RU" dirty="0" smtClean="0"/>
              <a:t>Обсуждение темы детства </a:t>
            </a:r>
            <a:br>
              <a:rPr lang="ru-RU" dirty="0" smtClean="0"/>
            </a:br>
            <a:r>
              <a:rPr lang="ru-RU" dirty="0" smtClean="0"/>
              <a:t>в произведениях писателей </a:t>
            </a:r>
            <a:br>
              <a:rPr lang="ru-RU" dirty="0" smtClean="0"/>
            </a:br>
            <a:r>
              <a:rPr lang="ru-RU" dirty="0" smtClean="0"/>
              <a:t>20 века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460" y="166805"/>
            <a:ext cx="5018395" cy="6691195"/>
          </a:xfrm>
        </p:spPr>
      </p:pic>
    </p:spTree>
    <p:extLst>
      <p:ext uri="{BB962C8B-B14F-4D97-AF65-F5344CB8AC3E}">
        <p14:creationId xmlns:p14="http://schemas.microsoft.com/office/powerpoint/2010/main" val="31186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Новогоднее мероприятие в классе с элементами изучения традиций празднования Нового года в России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36" y="1765300"/>
            <a:ext cx="6790266" cy="5092700"/>
          </a:xfrm>
        </p:spPr>
      </p:pic>
    </p:spTree>
    <p:extLst>
      <p:ext uri="{BB962C8B-B14F-4D97-AF65-F5344CB8AC3E}">
        <p14:creationId xmlns:p14="http://schemas.microsoft.com/office/powerpoint/2010/main" val="16069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89" y="180110"/>
            <a:ext cx="9278773" cy="13854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Поход </a:t>
            </a:r>
            <a:r>
              <a:rPr lang="ru-RU" b="1" dirty="0"/>
              <a:t>в театр для ребят – огромный праздник, надолго запоминающееся событие.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Для классных руководителей </a:t>
            </a:r>
            <a:r>
              <a:rPr lang="ru-RU" b="1" dirty="0"/>
              <a:t>важно,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чтобы </a:t>
            </a:r>
            <a:r>
              <a:rPr lang="ru-RU" b="1" dirty="0"/>
              <a:t>волшебный мир театрального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чуда </a:t>
            </a:r>
            <a:r>
              <a:rPr lang="ru-RU" b="1" dirty="0"/>
              <a:t>стал достойной альтернативой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бесцельному </a:t>
            </a:r>
            <a:r>
              <a:rPr lang="ru-RU" b="1" dirty="0"/>
              <a:t>проведению досуга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детей </a:t>
            </a:r>
            <a:r>
              <a:rPr lang="ru-RU" b="1" dirty="0"/>
              <a:t>у телевизора и компьютера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742" y="872837"/>
            <a:ext cx="4407676" cy="5876902"/>
          </a:xfrm>
        </p:spPr>
      </p:pic>
    </p:spTree>
    <p:extLst>
      <p:ext uri="{BB962C8B-B14F-4D97-AF65-F5344CB8AC3E}">
        <p14:creationId xmlns:p14="http://schemas.microsoft.com/office/powerpoint/2010/main" val="14552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/>
              <a:t>Крымский академический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русский </a:t>
            </a:r>
            <a:r>
              <a:rPr lang="ru-RU" sz="4000" b="1" dirty="0"/>
              <a:t>драматический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театр </a:t>
            </a:r>
            <a:r>
              <a:rPr lang="ru-RU" sz="4000" b="1" dirty="0"/>
              <a:t>имени М. </a:t>
            </a:r>
            <a:r>
              <a:rPr lang="ru-RU" sz="4000" b="1" dirty="0" smtClean="0"/>
              <a:t>Горького</a:t>
            </a:r>
            <a:br>
              <a:rPr lang="ru-RU" sz="4000" b="1" dirty="0" smtClean="0"/>
            </a:br>
            <a:r>
              <a:rPr lang="ru-RU" sz="4000" b="1" dirty="0" smtClean="0"/>
              <a:t>Музыкальная комедия </a:t>
            </a:r>
            <a:br>
              <a:rPr lang="ru-RU" sz="4000" b="1" dirty="0" smtClean="0"/>
            </a:br>
            <a:r>
              <a:rPr lang="ru-RU" sz="4000" b="1" dirty="0" smtClean="0"/>
              <a:t>«Сезон любви»</a:t>
            </a:r>
            <a:br>
              <a:rPr lang="ru-RU" sz="4000" b="1" dirty="0" smtClean="0"/>
            </a:br>
            <a:r>
              <a:rPr lang="ru-RU" sz="4000" b="1" dirty="0"/>
              <a:t>по пьесе </a:t>
            </a:r>
            <a:r>
              <a:rPr lang="ru-RU" sz="4000" b="1" dirty="0" err="1"/>
              <a:t>Миклоша</a:t>
            </a:r>
            <a:r>
              <a:rPr lang="ru-RU" sz="4000" b="1" dirty="0"/>
              <a:t> </a:t>
            </a:r>
            <a:r>
              <a:rPr lang="ru-RU" sz="4000" b="1" dirty="0" err="1"/>
              <a:t>Дьярфаша</a:t>
            </a:r>
            <a:r>
              <a:rPr lang="ru-RU" sz="4000" b="1" dirty="0"/>
              <a:t>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«</a:t>
            </a:r>
            <a:r>
              <a:rPr lang="ru-RU" sz="4000" b="1" dirty="0"/>
              <a:t>Проснись и пой»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670" y="397462"/>
            <a:ext cx="4845402" cy="6460538"/>
          </a:xfrm>
        </p:spPr>
      </p:pic>
    </p:spTree>
    <p:extLst>
      <p:ext uri="{BB962C8B-B14F-4D97-AF65-F5344CB8AC3E}">
        <p14:creationId xmlns:p14="http://schemas.microsoft.com/office/powerpoint/2010/main" val="20410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134" y="16625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Проектирование </a:t>
            </a:r>
            <a:r>
              <a:rPr lang="ru-RU" b="1" dirty="0"/>
              <a:t>и </a:t>
            </a:r>
            <a:r>
              <a:rPr lang="ru-RU" b="1" dirty="0" smtClean="0"/>
              <a:t>организация </a:t>
            </a:r>
            <a:r>
              <a:rPr lang="ru-RU" b="1" dirty="0"/>
              <a:t>с учащимися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их родителями </a:t>
            </a:r>
            <a:r>
              <a:rPr lang="ru-RU" b="1" dirty="0" smtClean="0"/>
              <a:t>разных видов </a:t>
            </a:r>
            <a:r>
              <a:rPr lang="ru-RU" b="1" dirty="0"/>
              <a:t>деятельности воспитательного, социального 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познавательного характера</a:t>
            </a:r>
            <a:br>
              <a:rPr lang="ru-RU" b="1" dirty="0" smtClean="0"/>
            </a:br>
            <a:r>
              <a:rPr lang="ru-RU" b="1" dirty="0" smtClean="0"/>
              <a:t>( </a:t>
            </a:r>
            <a:r>
              <a:rPr lang="ru-RU" b="1" dirty="0"/>
              <a:t>экскурсий, </a:t>
            </a:r>
            <a:r>
              <a:rPr lang="ru-RU" b="1" dirty="0" smtClean="0"/>
              <a:t>походов)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98" y="1343170"/>
            <a:ext cx="4055693" cy="5407592"/>
          </a:xfrm>
        </p:spPr>
      </p:pic>
    </p:spTree>
    <p:extLst>
      <p:ext uri="{BB962C8B-B14F-4D97-AF65-F5344CB8AC3E}">
        <p14:creationId xmlns:p14="http://schemas.microsoft.com/office/powerpoint/2010/main" val="41721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по горному Крыму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16" y="1440152"/>
            <a:ext cx="3880811" cy="517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23" y="609600"/>
            <a:ext cx="4478482" cy="597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пещеры «</a:t>
            </a:r>
            <a:r>
              <a:rPr lang="ru-RU" dirty="0" err="1" smtClean="0"/>
              <a:t>Эмине</a:t>
            </a:r>
            <a:r>
              <a:rPr lang="ru-RU" dirty="0" smtClean="0"/>
              <a:t> </a:t>
            </a:r>
            <a:r>
              <a:rPr lang="ru-RU" dirty="0" err="1" smtClean="0"/>
              <a:t>Баир-Хосар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1" y="1281136"/>
            <a:ext cx="4182647" cy="55768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1281136"/>
            <a:ext cx="4095750" cy="54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Экскурсия в «Музей подводных лодок», Балаклава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3" y="1750291"/>
            <a:ext cx="3548900" cy="47318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86" y="1270000"/>
            <a:ext cx="3933068" cy="5244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056" y="1260077"/>
            <a:ext cx="3916561" cy="52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Планы на будущее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502" y="1270000"/>
            <a:ext cx="8715680" cy="53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34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Результатом</a:t>
            </a:r>
            <a:r>
              <a:rPr lang="ru-RU" b="1" dirty="0">
                <a:solidFill>
                  <a:srgbClr val="C00000"/>
                </a:solidFill>
              </a:rPr>
              <a:t> </a:t>
            </a:r>
            <a:r>
              <a:rPr lang="ru-RU" b="1" dirty="0"/>
              <a:t>такой работы стало благотворное влияние на формирование коллектива : учащиеся стали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видеть </a:t>
            </a:r>
            <a:r>
              <a:rPr lang="ru-RU" b="1" dirty="0"/>
              <a:t>своих одноклассников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интересными </a:t>
            </a:r>
            <a:r>
              <a:rPr lang="ru-RU" b="1" dirty="0"/>
              <a:t>, думающими, рассуждающими людьми 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 </a:t>
            </a:r>
            <a:r>
              <a:rPr lang="ru-RU" b="1" dirty="0"/>
              <a:t>я увидела их способными </a:t>
            </a:r>
            <a:r>
              <a:rPr lang="ru-RU" b="1" dirty="0" smtClean="0"/>
              <a:t>к </a:t>
            </a:r>
            <a:br>
              <a:rPr lang="ru-RU" b="1" dirty="0" smtClean="0"/>
            </a:br>
            <a:r>
              <a:rPr lang="ru-RU" b="1" dirty="0" smtClean="0"/>
              <a:t>достижению </a:t>
            </a:r>
            <a:r>
              <a:rPr lang="ru-RU" b="1" dirty="0"/>
              <a:t>жизненных целей 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43" y="1764145"/>
            <a:ext cx="3630902" cy="4841203"/>
          </a:xfrm>
        </p:spPr>
      </p:pic>
    </p:spTree>
    <p:extLst>
      <p:ext uri="{BB962C8B-B14F-4D97-AF65-F5344CB8AC3E}">
        <p14:creationId xmlns:p14="http://schemas.microsoft.com/office/powerpoint/2010/main" val="370355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71" y="930841"/>
            <a:ext cx="7766936" cy="1646302"/>
          </a:xfrm>
        </p:spPr>
        <p:txBody>
          <a:bodyPr/>
          <a:lstStyle/>
          <a:p>
            <a:pPr algn="ctr"/>
            <a:r>
              <a:rPr lang="ru-RU" b="1" dirty="0"/>
              <a:t>Классный руководитель - кто это</a:t>
            </a:r>
            <a:r>
              <a:rPr lang="ru-RU" b="1" dirty="0" smtClean="0"/>
              <a:t>?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70" y="2028693"/>
            <a:ext cx="8222859" cy="347546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Open Sans"/>
              </a:rPr>
              <a:t>Классный руководитель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 – педагогический работник, в чьи должностные обязанности входит: содействие созданию благоприятных условий для индивидуального развития и формирования личности ребёнка; внесение необходимых коррективов в систему его воспитания; помощь в решении проблем, возникающих у детей при общении между собой, с учителями, родителями; организация и воспитание классного </a:t>
            </a:r>
            <a:r>
              <a:rPr lang="ru-RU" sz="2400" dirty="0" smtClean="0">
                <a:solidFill>
                  <a:srgbClr val="000000"/>
                </a:solidFill>
                <a:latin typeface="Open Sans"/>
              </a:rPr>
              <a:t>коллектива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(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Коджаспирова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Г.М.,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Open Sans"/>
              </a:rPr>
              <a:t>Коджаспиров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Open Sans"/>
              </a:rPr>
              <a:t> А.Ю. Педагогический словарь. – М., Академия, 2001).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8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31" y="314633"/>
            <a:ext cx="8596668" cy="13208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Мы учим детей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грамматике и синтаксису,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а дети учат нас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решительности, смелости,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искренности и открытости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на пути к новым свершениям!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792" y="145250"/>
            <a:ext cx="4923948" cy="6565266"/>
          </a:xfrm>
        </p:spPr>
      </p:pic>
    </p:spTree>
    <p:extLst>
      <p:ext uri="{BB962C8B-B14F-4D97-AF65-F5344CB8AC3E}">
        <p14:creationId xmlns:p14="http://schemas.microsoft.com/office/powerpoint/2010/main" val="53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739" y="609600"/>
            <a:ext cx="8596668" cy="388077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Классный руководитель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должен обладать такими компетентностями, как: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Интеллектуально-когнитивные свойства : компетентность, профессионализм, общая культура, эрудиция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новыми технологиями воспитания, осознание и принятие задач, установок деятельности на всех этапах ее осуществления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Направленность на саморазвитие, творческий потенциал, уникальность, неповторимость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Коммуникабельность, умение контактировать с людьми, тактичность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Морально-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ценностые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свойства: гуманность,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рефлексивность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справедливость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Волевые свойства: работоспособность, настойчивость, самообладание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Доброта,  любовь к детям и к своей деятельности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96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Главные задачи классного руководителя, который является учителем-словесником: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arenR"/>
            </a:pPr>
            <a:r>
              <a:rPr lang="ru-RU" dirty="0" smtClean="0"/>
              <a:t>подготовить </a:t>
            </a:r>
            <a:r>
              <a:rPr lang="ru-RU" dirty="0"/>
              <a:t>человека думающего и чувствующего, способного не просто получать знания, но и использовать их в жизни, умеющего жить в социуме, обладающего внутренней </a:t>
            </a:r>
            <a:r>
              <a:rPr lang="ru-RU" dirty="0" smtClean="0"/>
              <a:t>культурой</a:t>
            </a:r>
            <a:endParaRPr lang="ru-RU" dirty="0"/>
          </a:p>
          <a:p>
            <a:pPr>
              <a:buAutoNum type="arabicParenR"/>
            </a:pPr>
            <a:r>
              <a:rPr lang="ru-RU" dirty="0" smtClean="0"/>
              <a:t>обучение </a:t>
            </a:r>
            <a:r>
              <a:rPr lang="ru-RU" dirty="0"/>
              <a:t>навыкам самостоятельного добывания знаний, умению творчески мыслить, решать возникающие </a:t>
            </a:r>
            <a:r>
              <a:rPr lang="ru-RU" dirty="0" smtClean="0"/>
              <a:t>проблемы</a:t>
            </a:r>
            <a:endParaRPr lang="ru-RU" dirty="0"/>
          </a:p>
          <a:p>
            <a:pPr>
              <a:buAutoNum type="arabicParenR"/>
            </a:pPr>
            <a:r>
              <a:rPr lang="ru-RU" dirty="0" smtClean="0"/>
              <a:t> в </a:t>
            </a:r>
            <a:r>
              <a:rPr lang="ru-RU" dirty="0"/>
              <a:t>условиях нарастающего информационного </a:t>
            </a:r>
            <a:r>
              <a:rPr lang="ru-RU" dirty="0" smtClean="0"/>
              <a:t>потока особое </a:t>
            </a:r>
            <a:r>
              <a:rPr lang="ru-RU" dirty="0"/>
              <a:t>внимание </a:t>
            </a:r>
            <a:r>
              <a:rPr lang="ru-RU" dirty="0" smtClean="0"/>
              <a:t>следует уделять </a:t>
            </a:r>
            <a:r>
              <a:rPr lang="ru-RU" dirty="0"/>
              <a:t>развитию речи и речевой культуры обучающихся. Поэтому приоритетным направлением в моей работе является формирование культуры речи и культуры общения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92D050"/>
                </a:solidFill>
              </a:rPr>
              <a:t>4)  </a:t>
            </a:r>
            <a:r>
              <a:rPr lang="ru-RU" dirty="0" smtClean="0"/>
              <a:t>Классный </a:t>
            </a:r>
            <a:r>
              <a:rPr lang="ru-RU" dirty="0"/>
              <a:t>руководитель</a:t>
            </a:r>
            <a:r>
              <a:rPr lang="ru-RU" b="1" dirty="0"/>
              <a:t>,</a:t>
            </a:r>
            <a:r>
              <a:rPr lang="ru-RU" dirty="0"/>
              <a:t> являясь своеобразным создателем эмоционального фона развития личности учащихся в условиях классного коллектива, может реально влиять на возможности освоения школьниками ГИА в  форме ОГЭ и ЕГЭ.</a:t>
            </a:r>
          </a:p>
        </p:txBody>
      </p:sp>
    </p:spTree>
    <p:extLst>
      <p:ext uri="{BB962C8B-B14F-4D97-AF65-F5344CB8AC3E}">
        <p14:creationId xmlns:p14="http://schemas.microsoft.com/office/powerpoint/2010/main" val="19076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ИЗ ОПЫТА МОЕГО КЛАССНОГО РУКОВОДСТВА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1704109"/>
            <a:ext cx="6871854" cy="5153891"/>
          </a:xfrm>
        </p:spPr>
      </p:pic>
    </p:spTree>
    <p:extLst>
      <p:ext uri="{BB962C8B-B14F-4D97-AF65-F5344CB8AC3E}">
        <p14:creationId xmlns:p14="http://schemas.microsoft.com/office/powerpoint/2010/main" val="379003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57611" cy="24799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рганизация </a:t>
            </a:r>
            <a:r>
              <a:rPr lang="ru-RU" b="1" dirty="0"/>
              <a:t>в классе образовательного процесса, оптимального для развития положительного потенциала личности обучающихся в рамках деятельности общешкольного коллектива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15" y="2656304"/>
            <a:ext cx="3243503" cy="43246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69" y="2716213"/>
            <a:ext cx="3153641" cy="420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187" y="221673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Регулярно посещая детскую библиотеку, ребята приобщаются к культуре чтения, расширяют свой кругозор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6" y="1855932"/>
            <a:ext cx="3486258" cy="46483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37" y="1450758"/>
            <a:ext cx="4094018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Стимулирование </a:t>
            </a:r>
            <a:r>
              <a:rPr lang="ru-RU" b="1" dirty="0"/>
              <a:t>и учет разнообразной деятельности обучающихся, в том числе в системе дополнительного образования детей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462" y="2258368"/>
            <a:ext cx="3695699" cy="492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235200"/>
            <a:ext cx="3730453" cy="497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37309"/>
            <a:ext cx="8596668" cy="15232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</a:t>
            </a:r>
            <a:r>
              <a:rPr lang="ru-RU" b="1" dirty="0"/>
              <a:t>воспитательной работы с обучающимися через проведение </a:t>
            </a:r>
            <a:r>
              <a:rPr lang="ru-RU" b="1" dirty="0" smtClean="0"/>
              <a:t>тематических мероприятий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9" y="2160589"/>
            <a:ext cx="3399502" cy="45326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70" y="1662545"/>
            <a:ext cx="4551218" cy="6068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96" y="2008114"/>
            <a:ext cx="3513859" cy="46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329</Words>
  <Application>Microsoft Office PowerPoint</Application>
  <PresentationFormat>Широкоэкранный</PresentationFormat>
  <Paragraphs>37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Times New Roman</vt:lpstr>
      <vt:lpstr>Wingdings 3</vt:lpstr>
      <vt:lpstr>Грань</vt:lpstr>
      <vt:lpstr>Система взаимодействия классного руководителя учителя русского языка и литературы с участниками образования </vt:lpstr>
      <vt:lpstr>Классный руководитель - кто это? </vt:lpstr>
      <vt:lpstr>Презентация PowerPoint</vt:lpstr>
      <vt:lpstr>Главные задачи классного руководителя, который является учителем-словесником:</vt:lpstr>
      <vt:lpstr>ИЗ ОПЫТА МОЕГО КЛАССНОГО РУКОВОДСТВА</vt:lpstr>
      <vt:lpstr>Организация в классе образовательного процесса, оптимального для развития положительного потенциала личности обучающихся в рамках деятельности общешкольного коллектива </vt:lpstr>
      <vt:lpstr>Регулярно посещая детскую библиотеку, ребята приобщаются к культуре чтения, расширяют свой кругозор</vt:lpstr>
      <vt:lpstr>Стимулирование и учет разнообразной деятельности обучающихся, в том числе в системе дополнительного образования детей </vt:lpstr>
      <vt:lpstr>Организация воспитательной работы с обучающимися через проведение тематических мероприятий </vt:lpstr>
      <vt:lpstr>Урок литературы. Чаепитие.  Обсуждение темы детства  в произведениях писателей  20 века</vt:lpstr>
      <vt:lpstr>Новогоднее мероприятие в классе с элементами изучения традиций празднования Нового года в России</vt:lpstr>
      <vt:lpstr>Поход в театр для ребят – огромный праздник, надолго запоминающееся событие.  Для классных руководителей важно,  чтобы волшебный мир театрального  чуда стал достойной альтернативой  бесцельному проведению досуга  детей у телевизора и компьютера</vt:lpstr>
      <vt:lpstr>Крымский академический  русский драматический  театр имени М. Горького Музыкальная комедия  «Сезон любви» по пьесе Миклоша Дьярфаша  «Проснись и пой»</vt:lpstr>
      <vt:lpstr>Проектирование и организация с учащимися  и их родителями разных видов деятельности воспитательного, социального и  познавательного характера ( экскурсий, походов)</vt:lpstr>
      <vt:lpstr>Экскурсия по горному Крыму </vt:lpstr>
      <vt:lpstr>Посещение пещеры «Эмине Баир-Хосар»</vt:lpstr>
      <vt:lpstr>Экскурсия в «Музей подводных лодок», Балаклава</vt:lpstr>
      <vt:lpstr>Планы на будущее </vt:lpstr>
      <vt:lpstr>Результатом такой работы стало благотворное влияние на формирование коллектива : учащиеся стали  видеть своих одноклассников  интересными , думающими, рассуждающими людьми ,  а я увидела их способными к  достижению жизненных целей . </vt:lpstr>
      <vt:lpstr>Мы учим детей  грамматике и синтаксису,  а дети учат нас  решительности, смелости,  искренности и открытости  на пути к новым свершениям!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руководитель - кто это?</dc:title>
  <dc:creator>USER</dc:creator>
  <cp:lastModifiedBy>USER</cp:lastModifiedBy>
  <cp:revision>12</cp:revision>
  <dcterms:created xsi:type="dcterms:W3CDTF">2023-04-17T15:45:50Z</dcterms:created>
  <dcterms:modified xsi:type="dcterms:W3CDTF">2023-04-19T17:07:08Z</dcterms:modified>
</cp:coreProperties>
</file>