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4" r:id="rId2"/>
  </p:sldMasterIdLst>
  <p:notesMasterIdLst>
    <p:notesMasterId r:id="rId45"/>
  </p:notesMasterIdLst>
  <p:sldIdLst>
    <p:sldId id="256" r:id="rId3"/>
    <p:sldId id="271" r:id="rId4"/>
    <p:sldId id="310" r:id="rId5"/>
    <p:sldId id="311" r:id="rId6"/>
    <p:sldId id="258" r:id="rId7"/>
    <p:sldId id="308" r:id="rId8"/>
    <p:sldId id="273" r:id="rId9"/>
    <p:sldId id="282" r:id="rId10"/>
    <p:sldId id="274" r:id="rId11"/>
    <p:sldId id="275" r:id="rId12"/>
    <p:sldId id="277" r:id="rId13"/>
    <p:sldId id="278" r:id="rId14"/>
    <p:sldId id="279" r:id="rId15"/>
    <p:sldId id="283" r:id="rId16"/>
    <p:sldId id="314" r:id="rId17"/>
    <p:sldId id="312" r:id="rId18"/>
    <p:sldId id="313" r:id="rId19"/>
    <p:sldId id="315" r:id="rId20"/>
    <p:sldId id="289" r:id="rId21"/>
    <p:sldId id="316" r:id="rId22"/>
    <p:sldId id="290" r:id="rId23"/>
    <p:sldId id="317" r:id="rId24"/>
    <p:sldId id="318" r:id="rId25"/>
    <p:sldId id="321" r:id="rId26"/>
    <p:sldId id="319" r:id="rId27"/>
    <p:sldId id="320" r:id="rId28"/>
    <p:sldId id="322" r:id="rId29"/>
    <p:sldId id="323" r:id="rId30"/>
    <p:sldId id="293"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Lst>
  <p:sldSz cx="9144000" cy="6858000" type="screen4x3"/>
  <p:notesSz cx="6858000" cy="9144000"/>
  <p:custDataLst>
    <p:tags r:id="rId4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063E2C19-3125-486A-8625-87AD47317382}">
          <p14:sldIdLst>
            <p14:sldId id="256"/>
            <p14:sldId id="271"/>
            <p14:sldId id="310"/>
            <p14:sldId id="311"/>
            <p14:sldId id="258"/>
            <p14:sldId id="308"/>
          </p14:sldIdLst>
        </p14:section>
        <p14:section name="Раздел без заголовка" id="{24CD4DA8-6321-4A5D-9408-CD50D0CDADFB}">
          <p14:sldIdLst>
            <p14:sldId id="273"/>
            <p14:sldId id="282"/>
            <p14:sldId id="274"/>
            <p14:sldId id="275"/>
            <p14:sldId id="277"/>
            <p14:sldId id="278"/>
            <p14:sldId id="279"/>
            <p14:sldId id="283"/>
            <p14:sldId id="314"/>
            <p14:sldId id="312"/>
            <p14:sldId id="313"/>
            <p14:sldId id="315"/>
            <p14:sldId id="289"/>
            <p14:sldId id="316"/>
            <p14:sldId id="290"/>
            <p14:sldId id="317"/>
            <p14:sldId id="318"/>
            <p14:sldId id="321"/>
            <p14:sldId id="319"/>
            <p14:sldId id="320"/>
            <p14:sldId id="322"/>
            <p14:sldId id="323"/>
            <p14:sldId id="293"/>
            <p14:sldId id="295"/>
            <p14:sldId id="296"/>
            <p14:sldId id="297"/>
            <p14:sldId id="298"/>
            <p14:sldId id="299"/>
            <p14:sldId id="300"/>
            <p14:sldId id="301"/>
            <p14:sldId id="302"/>
            <p14:sldId id="303"/>
            <p14:sldId id="304"/>
            <p14:sldId id="305"/>
            <p14:sldId id="306"/>
            <p14:sldId id="307"/>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B11B"/>
    <a:srgbClr val="00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8996" autoAdjust="0"/>
  </p:normalViewPr>
  <p:slideViewPr>
    <p:cSldViewPr>
      <p:cViewPr>
        <p:scale>
          <a:sx n="81" d="100"/>
          <a:sy n="81" d="100"/>
        </p:scale>
        <p:origin x="-1277" y="82"/>
      </p:cViewPr>
      <p:guideLst>
        <p:guide orient="horz" pos="2160"/>
        <p:guide pos="2880"/>
      </p:guideLst>
    </p:cSldViewPr>
  </p:slideViewPr>
  <p:outlineViewPr>
    <p:cViewPr>
      <p:scale>
        <a:sx n="33" d="100"/>
        <a:sy n="33" d="100"/>
      </p:scale>
      <p:origin x="53"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5782E-3EE9-459D-AF03-553D4FEBFA9E}" type="datetimeFigureOut">
              <a:rPr lang="ru-RU" smtClean="0"/>
              <a:t>26.10.2022</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5676C-C45F-4DB6-9DF8-F15B5987FB13}" type="slidenum">
              <a:rPr lang="ru-RU" smtClean="0"/>
              <a:t>‹#›</a:t>
            </a:fld>
            <a:endParaRPr lang="ru-RU"/>
          </a:p>
        </p:txBody>
      </p:sp>
    </p:spTree>
    <p:extLst>
      <p:ext uri="{BB962C8B-B14F-4D97-AF65-F5344CB8AC3E}">
        <p14:creationId xmlns:p14="http://schemas.microsoft.com/office/powerpoint/2010/main" val="3673694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39640764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13018755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23659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1532734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78184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4285675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1405175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102244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32205396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82269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96465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84196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16925726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24856979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189172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9E91C3F-2703-426D-AA7C-675FFC4322C9}" type="datetimeFigureOut">
              <a:rPr lang="ru-RU" smtClean="0"/>
              <a:pPr/>
              <a:t>26.10.2022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42418DC-86E1-42AF-B75A-720E871B94E6}" type="slidenum">
              <a:rPr lang="ru-RU" smtClean="0"/>
              <a:pPr/>
              <a:t>‹#›</a:t>
            </a:fld>
            <a:endParaRPr lang="ru-RU"/>
          </a:p>
        </p:txBody>
      </p:sp>
    </p:spTree>
    <p:extLst>
      <p:ext uri="{BB962C8B-B14F-4D97-AF65-F5344CB8AC3E}">
        <p14:creationId xmlns:p14="http://schemas.microsoft.com/office/powerpoint/2010/main" val="3997013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9E91C3F-2703-426D-AA7C-675FFC4322C9}" type="datetimeFigureOut">
              <a:rPr lang="ru-RU" smtClean="0"/>
              <a:pPr/>
              <a:t>26.10.2022</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42418DC-86E1-42AF-B75A-720E871B94E6}" type="slidenum">
              <a:rPr lang="ru-RU" smtClean="0"/>
              <a:pPr/>
              <a:t>‹#›</a:t>
            </a:fld>
            <a:endParaRPr lang="ru-RU"/>
          </a:p>
        </p:txBody>
      </p:sp>
    </p:spTree>
    <p:extLst>
      <p:ext uri="{BB962C8B-B14F-4D97-AF65-F5344CB8AC3E}">
        <p14:creationId xmlns:p14="http://schemas.microsoft.com/office/powerpoint/2010/main" val="1773604931"/>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Ls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67544" y="620688"/>
            <a:ext cx="6912768" cy="1224136"/>
          </a:xfrm>
        </p:spPr>
        <p:txBody>
          <a:bodyPr>
            <a:noAutofit/>
          </a:bodyPr>
          <a:lstStyle/>
          <a:p>
            <a:pPr algn="ctr"/>
            <a:r>
              <a:rPr lang="ru-RU" sz="3200" b="1" kern="0" dirty="0">
                <a:solidFill>
                  <a:srgbClr val="FF0000"/>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Подготовка к </a:t>
            </a:r>
            <a:r>
              <a:rPr lang="ru-RU" sz="3200" b="1" kern="0" dirty="0" smtClean="0">
                <a:solidFill>
                  <a:srgbClr val="FF0000"/>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ЕГЭ по географии </a:t>
            </a:r>
            <a:r>
              <a:rPr lang="ru-RU" sz="3200" b="1" kern="0" dirty="0">
                <a:solidFill>
                  <a:prstClr val="black"/>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t/>
            </a:r>
            <a:br>
              <a:rPr lang="ru-RU" sz="3200" b="1" kern="0" dirty="0">
                <a:solidFill>
                  <a:prstClr val="black"/>
                </a:solidFill>
                <a:effectLst>
                  <a:outerShdw blurRad="38100" dist="25400" dir="5400000" algn="tl" rotWithShape="0">
                    <a:srgbClr val="000000">
                      <a:alpha val="43000"/>
                    </a:srgbClr>
                  </a:outerShdw>
                </a:effectLst>
                <a:latin typeface="Times New Roman" panose="02020603050405020304" pitchFamily="18" charset="0"/>
                <a:cs typeface="Times New Roman" panose="02020603050405020304" pitchFamily="18" charset="0"/>
              </a:rPr>
            </a:br>
            <a:r>
              <a:rPr lang="ru-RU" sz="2400" b="1" i="1" dirty="0" smtClean="0">
                <a:solidFill>
                  <a:schemeClr val="tx1"/>
                </a:solidFill>
                <a:latin typeface="Times New Roman" panose="02020603050405020304" pitchFamily="18" charset="0"/>
                <a:cs typeface="Times New Roman" panose="02020603050405020304" pitchFamily="18" charset="0"/>
              </a:rPr>
              <a:t>по вопросам №1,2,3,4,5</a:t>
            </a:r>
          </a:p>
          <a:p>
            <a:pPr algn="ctr"/>
            <a:endParaRPr lang="ru-RU" sz="2400" b="1" i="1" dirty="0" smtClean="0">
              <a:solidFill>
                <a:schemeClr val="tx1"/>
              </a:solidFill>
              <a:latin typeface="Times New Roman" panose="02020603050405020304" pitchFamily="18" charset="0"/>
              <a:cs typeface="Times New Roman" panose="02020603050405020304" pitchFamily="18" charset="0"/>
            </a:endParaRPr>
          </a:p>
          <a:p>
            <a:pPr algn="ctr"/>
            <a:r>
              <a:rPr lang="ru-RU" sz="2400" b="1" i="1" dirty="0">
                <a:solidFill>
                  <a:schemeClr val="tx1"/>
                </a:solidFill>
                <a:latin typeface="Times New Roman" panose="02020603050405020304" pitchFamily="18" charset="0"/>
                <a:cs typeface="Times New Roman" panose="02020603050405020304" pitchFamily="18" charset="0"/>
              </a:rPr>
              <a:t>п</a:t>
            </a:r>
            <a:r>
              <a:rPr lang="ru-RU" sz="2400" b="1" i="1" dirty="0" smtClean="0">
                <a:solidFill>
                  <a:schemeClr val="tx1"/>
                </a:solidFill>
                <a:latin typeface="Times New Roman" panose="02020603050405020304" pitchFamily="18" charset="0"/>
                <a:cs typeface="Times New Roman" panose="02020603050405020304" pitchFamily="18" charset="0"/>
              </a:rPr>
              <a:t>одготовила учитель географии </a:t>
            </a:r>
          </a:p>
          <a:p>
            <a:pPr algn="ctr"/>
            <a:r>
              <a:rPr lang="ru-RU" sz="2400" b="1" i="1" dirty="0" smtClean="0">
                <a:solidFill>
                  <a:schemeClr val="tx1"/>
                </a:solidFill>
                <a:latin typeface="Times New Roman" panose="02020603050405020304" pitchFamily="18" charset="0"/>
                <a:cs typeface="Times New Roman" panose="02020603050405020304" pitchFamily="18" charset="0"/>
              </a:rPr>
              <a:t> </a:t>
            </a:r>
            <a:r>
              <a:rPr lang="ru-RU" sz="2400" b="1" i="1" dirty="0">
                <a:solidFill>
                  <a:schemeClr val="tx1"/>
                </a:solidFill>
                <a:latin typeface="Times New Roman" panose="02020603050405020304" pitchFamily="18" charset="0"/>
                <a:cs typeface="Times New Roman" panose="02020603050405020304" pitchFamily="18" charset="0"/>
              </a:rPr>
              <a:t>Банкетова Светлана Александровна</a:t>
            </a:r>
            <a:endParaRPr lang="es-ES" sz="2400" b="1" i="1" dirty="0">
              <a:solidFill>
                <a:schemeClr val="tx1"/>
              </a:solidFill>
              <a:latin typeface="Times New Roman" panose="02020603050405020304" pitchFamily="18" charset="0"/>
              <a:cs typeface="Times New Roman" panose="02020603050405020304" pitchFamily="18" charset="0"/>
            </a:endParaRPr>
          </a:p>
          <a:p>
            <a:pPr algn="ctr"/>
            <a:r>
              <a:rPr lang="ru-RU" sz="2400" b="1" i="1" dirty="0" smtClean="0">
                <a:solidFill>
                  <a:schemeClr val="tx1"/>
                </a:solidFill>
                <a:latin typeface="Times New Roman" panose="02020603050405020304" pitchFamily="18" charset="0"/>
                <a:cs typeface="Times New Roman" panose="02020603050405020304" pitchFamily="18" charset="0"/>
              </a:rPr>
              <a:t>МБОУ «</a:t>
            </a:r>
            <a:r>
              <a:rPr lang="ru-RU" sz="2400" b="1" i="1" dirty="0" err="1" smtClean="0">
                <a:solidFill>
                  <a:schemeClr val="tx1"/>
                </a:solidFill>
                <a:latin typeface="Times New Roman" panose="02020603050405020304" pitchFamily="18" charset="0"/>
                <a:cs typeface="Times New Roman" panose="02020603050405020304" pitchFamily="18" charset="0"/>
              </a:rPr>
              <a:t>Кольчугинская</a:t>
            </a:r>
            <a:r>
              <a:rPr lang="ru-RU" sz="2400" b="1" i="1" dirty="0" smtClean="0">
                <a:solidFill>
                  <a:schemeClr val="tx1"/>
                </a:solidFill>
                <a:latin typeface="Times New Roman" panose="02020603050405020304" pitchFamily="18" charset="0"/>
                <a:cs typeface="Times New Roman" panose="02020603050405020304" pitchFamily="18" charset="0"/>
              </a:rPr>
              <a:t> школа №1 </a:t>
            </a:r>
          </a:p>
          <a:p>
            <a:pPr algn="ctr"/>
            <a:r>
              <a:rPr lang="ru-RU" sz="2400" b="1" i="1" dirty="0" smtClean="0">
                <a:solidFill>
                  <a:schemeClr val="tx1"/>
                </a:solidFill>
                <a:latin typeface="Times New Roman" panose="02020603050405020304" pitchFamily="18" charset="0"/>
                <a:cs typeface="Times New Roman" panose="02020603050405020304" pitchFamily="18" charset="0"/>
              </a:rPr>
              <a:t>им. </a:t>
            </a:r>
            <a:r>
              <a:rPr lang="ru-RU" sz="2400" b="1" i="1" dirty="0" err="1" smtClean="0">
                <a:solidFill>
                  <a:schemeClr val="tx1"/>
                </a:solidFill>
                <a:latin typeface="Times New Roman" panose="02020603050405020304" pitchFamily="18" charset="0"/>
                <a:cs typeface="Times New Roman" panose="02020603050405020304" pitchFamily="18" charset="0"/>
              </a:rPr>
              <a:t>Авраамова</a:t>
            </a:r>
            <a:r>
              <a:rPr lang="ru-RU" sz="2400" b="1" i="1" dirty="0" smtClean="0">
                <a:solidFill>
                  <a:schemeClr val="tx1"/>
                </a:solidFill>
                <a:latin typeface="Times New Roman" panose="02020603050405020304" pitchFamily="18" charset="0"/>
                <a:cs typeface="Times New Roman" panose="02020603050405020304" pitchFamily="18" charset="0"/>
              </a:rPr>
              <a:t> Г.Н.»</a:t>
            </a:r>
          </a:p>
          <a:p>
            <a:pPr algn="ctr"/>
            <a:endParaRPr lang="ru-RU" sz="2400" b="1" i="1" dirty="0" smtClean="0">
              <a:solidFill>
                <a:schemeClr val="tx1"/>
              </a:solidFill>
              <a:latin typeface="Times New Roman" panose="02020603050405020304" pitchFamily="18" charset="0"/>
              <a:cs typeface="Times New Roman" panose="02020603050405020304" pitchFamily="18" charset="0"/>
            </a:endParaRPr>
          </a:p>
        </p:txBody>
      </p:sp>
      <p:pic>
        <p:nvPicPr>
          <p:cNvPr id="1026" name="Picture 2" descr="C:\Users\admin\AppData\Local\Microsoft\Windows\INetCache\IE\HTZSB7C6\400px-1-12_Color_Map_World[1].png"/>
          <p:cNvPicPr>
            <a:picLocks noChangeAspect="1" noChangeArrowheads="1"/>
          </p:cNvPicPr>
          <p:nvPr/>
        </p:nvPicPr>
        <p:blipFill rotWithShape="1">
          <a:blip r:embed="rId2">
            <a:extLst>
              <a:ext uri="{28A0092B-C50C-407E-A947-70E740481C1C}">
                <a14:useLocalDpi xmlns:a14="http://schemas.microsoft.com/office/drawing/2010/main" val="0"/>
              </a:ext>
            </a:extLst>
          </a:blip>
          <a:srcRect t="5093"/>
          <a:stretch/>
        </p:blipFill>
        <p:spPr bwMode="auto">
          <a:xfrm>
            <a:off x="2339752" y="4694548"/>
            <a:ext cx="2808312" cy="14592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8784976" cy="4247317"/>
          </a:xfrm>
          <a:prstGeom prst="rect">
            <a:avLst/>
          </a:prstGeom>
        </p:spPr>
        <p:txBody>
          <a:bodyPr wrap="square">
            <a:spAutoFit/>
          </a:bodyPr>
          <a:lstStyle/>
          <a:p>
            <a:r>
              <a:rPr lang="ru-RU" b="1" dirty="0">
                <a:solidFill>
                  <a:srgbClr val="7030A0"/>
                </a:solidFill>
              </a:rPr>
              <a:t>Пояснение</a:t>
            </a:r>
            <a:r>
              <a:rPr lang="ru-RU" b="1" dirty="0" smtClean="0">
                <a:solidFill>
                  <a:srgbClr val="7030A0"/>
                </a:solidFill>
              </a:rPr>
              <a:t>.</a:t>
            </a:r>
            <a:r>
              <a:rPr lang="ru-RU" b="1" dirty="0" smtClean="0"/>
              <a:t> </a:t>
            </a:r>
            <a:r>
              <a:rPr lang="ru-RU" dirty="0" smtClean="0"/>
              <a:t>Решая </a:t>
            </a:r>
            <a:r>
              <a:rPr lang="ru-RU" dirty="0"/>
              <a:t>задания данного типа, следует помнить, что значения широты подписаны на линиях параллелей, а значения долготы — на линиях меридианов. Широта есть расстояние в градусах от экватора. Она бывает северной и южной, а долгота — расстояние от нулевого меридиана (или Гринвичского меридиана). Долгота бывает западной и восточной. Пересечение линий широты и долготы даст искомую точку. Надо лишь прочесть название государства. На данной карте (карта мира и карта России, которые выдаются на экзамене в качестве справочного материала) между двумя параллелями и двумя меридианами — 10 или 20 градусов, т. е. надо мысленно разделить расстояние на 10 или 20. Минутами, данными в задании, можно пренебречь.</a:t>
            </a:r>
          </a:p>
          <a:p>
            <a:r>
              <a:rPr lang="ru-RU" dirty="0"/>
              <a:t>Данное задание выполняется с картой субъектов РФ. Широта пункта практически совпадает с 53-й параллелью к северу от экватора (05 минут из 60 возможных), а долгота — с 103 меридианом (20 минут из 60 возможных) восточнее Гринвичского меридиана. Находим пересечение параллели и меридиана. Это Иркутская область</a:t>
            </a:r>
            <a:r>
              <a:rPr lang="ru-RU" dirty="0" smtClean="0"/>
              <a:t>.  </a:t>
            </a:r>
            <a:r>
              <a:rPr lang="ru-RU" dirty="0"/>
              <a:t> </a:t>
            </a:r>
            <a:r>
              <a:rPr lang="ru-RU" dirty="0" smtClean="0">
                <a:solidFill>
                  <a:srgbClr val="FF0000"/>
                </a:solidFill>
              </a:rPr>
              <a:t>Ответ</a:t>
            </a:r>
            <a:r>
              <a:rPr lang="ru-RU" dirty="0">
                <a:solidFill>
                  <a:srgbClr val="FF0000"/>
                </a:solidFill>
              </a:rPr>
              <a:t>:</a:t>
            </a:r>
            <a:r>
              <a:rPr lang="ru-RU" dirty="0"/>
              <a:t> Иркутская область.</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979" y="4247316"/>
            <a:ext cx="4184789" cy="271007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247316"/>
            <a:ext cx="4101072" cy="261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646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3528" y="332656"/>
            <a:ext cx="8280920" cy="923330"/>
          </a:xfrm>
          <a:prstGeom prst="rect">
            <a:avLst/>
          </a:prstGeom>
        </p:spPr>
        <p:txBody>
          <a:bodyPr wrap="square">
            <a:spAutoFit/>
          </a:bodyPr>
          <a:lstStyle/>
          <a:p>
            <a:r>
              <a:rPr lang="ru-RU" b="1" dirty="0">
                <a:solidFill>
                  <a:srgbClr val="7030A0"/>
                </a:solidFill>
              </a:rPr>
              <a:t>Город </a:t>
            </a:r>
            <a:r>
              <a:rPr lang="ru-RU" b="1" dirty="0" err="1">
                <a:solidFill>
                  <a:srgbClr val="7030A0"/>
                </a:solidFill>
              </a:rPr>
              <a:t>Мерсин</a:t>
            </a:r>
            <a:r>
              <a:rPr lang="ru-RU" b="1" dirty="0">
                <a:solidFill>
                  <a:srgbClr val="7030A0"/>
                </a:solidFill>
              </a:rPr>
              <a:t> имеет географические координаты 36° 47' с. ш</a:t>
            </a:r>
            <a:r>
              <a:rPr lang="ru-RU" b="1" dirty="0" smtClean="0">
                <a:solidFill>
                  <a:srgbClr val="7030A0"/>
                </a:solidFill>
              </a:rPr>
              <a:t>.</a:t>
            </a:r>
          </a:p>
          <a:p>
            <a:r>
              <a:rPr lang="ru-RU" b="1" dirty="0" smtClean="0">
                <a:solidFill>
                  <a:srgbClr val="7030A0"/>
                </a:solidFill>
              </a:rPr>
              <a:t>34</a:t>
            </a:r>
            <a:r>
              <a:rPr lang="ru-RU" b="1" dirty="0">
                <a:solidFill>
                  <a:srgbClr val="7030A0"/>
                </a:solidFill>
              </a:rPr>
              <a:t>° 37' в. д. Определите, на территории какого государства находится этот город.</a:t>
            </a:r>
          </a:p>
        </p:txBody>
      </p:sp>
      <p:pic>
        <p:nvPicPr>
          <p:cNvPr id="4098" name="Picture 2" descr="https://geo-ege.sdamgia.ru/get_file?id=201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80644"/>
            <a:ext cx="7514971" cy="5067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1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7543" y="2996952"/>
            <a:ext cx="7200800" cy="646331"/>
          </a:xfrm>
          <a:prstGeom prst="rect">
            <a:avLst/>
          </a:prstGeom>
        </p:spPr>
        <p:txBody>
          <a:bodyPr wrap="square">
            <a:spAutoFit/>
          </a:bodyPr>
          <a:lstStyle/>
          <a:p>
            <a:r>
              <a:rPr lang="ru-RU" dirty="0"/>
              <a:t/>
            </a:r>
            <a:br>
              <a:rPr lang="ru-RU" dirty="0"/>
            </a:br>
            <a:endParaRPr lang="ru-RU" dirty="0"/>
          </a:p>
        </p:txBody>
      </p:sp>
      <p:sp>
        <p:nvSpPr>
          <p:cNvPr id="6" name="Прямоугольник 5"/>
          <p:cNvSpPr/>
          <p:nvPr/>
        </p:nvSpPr>
        <p:spPr>
          <a:xfrm>
            <a:off x="60216" y="40556"/>
            <a:ext cx="7632848" cy="1754326"/>
          </a:xfrm>
          <a:prstGeom prst="rect">
            <a:avLst/>
          </a:prstGeom>
        </p:spPr>
        <p:txBody>
          <a:bodyPr wrap="square">
            <a:spAutoFit/>
          </a:bodyPr>
          <a:lstStyle/>
          <a:p>
            <a:r>
              <a:rPr lang="ru-RU" b="1" dirty="0">
                <a:solidFill>
                  <a:srgbClr val="7030A0"/>
                </a:solidFill>
              </a:rPr>
              <a:t>Пояснение</a:t>
            </a:r>
            <a:r>
              <a:rPr lang="ru-RU" b="1" dirty="0" smtClean="0">
                <a:solidFill>
                  <a:srgbClr val="7030A0"/>
                </a:solidFill>
              </a:rPr>
              <a:t>.  </a:t>
            </a:r>
            <a:r>
              <a:rPr lang="ru-RU" dirty="0" smtClean="0"/>
              <a:t>Решая </a:t>
            </a:r>
            <a:r>
              <a:rPr lang="ru-RU" dirty="0"/>
              <a:t>задания данного типа, следует помнить, что значения широты подписаны на линиях параллелей, а значения долготы — на линиях меридианов. </a:t>
            </a:r>
            <a:r>
              <a:rPr lang="ru-RU" dirty="0" smtClean="0"/>
              <a:t>На </a:t>
            </a:r>
            <a:r>
              <a:rPr lang="ru-RU" dirty="0"/>
              <a:t>данной карте между двумя параллелями и двумя меридианами — 20 градусов, т. е. надо мысленно разделить расстояние на 20. Минутами, данными в задании, можно пренебречь</a:t>
            </a:r>
            <a:r>
              <a:rPr lang="ru-RU" dirty="0" smtClean="0"/>
              <a:t>.   </a:t>
            </a:r>
            <a:r>
              <a:rPr lang="ru-RU" dirty="0" smtClean="0">
                <a:solidFill>
                  <a:srgbClr val="7030A0"/>
                </a:solidFill>
              </a:rPr>
              <a:t>Ответ</a:t>
            </a:r>
            <a:r>
              <a:rPr lang="ru-RU" dirty="0">
                <a:solidFill>
                  <a:srgbClr val="7030A0"/>
                </a:solidFill>
              </a:rPr>
              <a:t>:</a:t>
            </a:r>
            <a:r>
              <a:rPr lang="ru-RU" dirty="0"/>
              <a:t> </a:t>
            </a:r>
            <a:r>
              <a:rPr lang="ru-RU" dirty="0">
                <a:solidFill>
                  <a:srgbClr val="FF0000"/>
                </a:solidFill>
              </a:rPr>
              <a:t>Турция.</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865"/>
          <a:stretch/>
        </p:blipFill>
        <p:spPr bwMode="auto">
          <a:xfrm>
            <a:off x="395536" y="1794882"/>
            <a:ext cx="7776864" cy="498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4346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39552" y="260648"/>
            <a:ext cx="8208912" cy="1200329"/>
          </a:xfrm>
          <a:prstGeom prst="rect">
            <a:avLst/>
          </a:prstGeom>
        </p:spPr>
        <p:txBody>
          <a:bodyPr wrap="square">
            <a:spAutoFit/>
          </a:bodyPr>
          <a:lstStyle/>
          <a:p>
            <a:r>
              <a:rPr lang="ru-RU" sz="2400" b="1" dirty="0">
                <a:latin typeface="Times New Roman" panose="02020603050405020304" pitchFamily="18" charset="0"/>
                <a:cs typeface="Times New Roman" panose="02020603050405020304" pitchFamily="18" charset="0"/>
              </a:rPr>
              <a:t>Город Ричмонд имеет географические координаты </a:t>
            </a:r>
            <a:endParaRPr lang="ru-RU" sz="2400" b="1" dirty="0" smtClean="0">
              <a:latin typeface="Times New Roman" panose="02020603050405020304" pitchFamily="18" charset="0"/>
              <a:cs typeface="Times New Roman" panose="02020603050405020304" pitchFamily="18" charset="0"/>
            </a:endParaRPr>
          </a:p>
          <a:p>
            <a:r>
              <a:rPr lang="ru-RU" sz="2400" b="1" dirty="0" smtClean="0">
                <a:latin typeface="Times New Roman" panose="02020603050405020304" pitchFamily="18" charset="0"/>
                <a:cs typeface="Times New Roman" panose="02020603050405020304" pitchFamily="18" charset="0"/>
              </a:rPr>
              <a:t>38</a:t>
            </a:r>
            <a:r>
              <a:rPr lang="ru-RU" sz="2400" b="1" dirty="0">
                <a:latin typeface="Times New Roman" panose="02020603050405020304" pitchFamily="18" charset="0"/>
                <a:cs typeface="Times New Roman" panose="02020603050405020304" pitchFamily="18" charset="0"/>
              </a:rPr>
              <a:t>° 01' </a:t>
            </a:r>
            <a:r>
              <a:rPr lang="ru-RU" sz="2400" b="1" dirty="0" err="1">
                <a:latin typeface="Times New Roman" panose="02020603050405020304" pitchFamily="18" charset="0"/>
                <a:cs typeface="Times New Roman" panose="02020603050405020304" pitchFamily="18" charset="0"/>
              </a:rPr>
              <a:t>с.ш</a:t>
            </a:r>
            <a:r>
              <a:rPr lang="ru-RU" sz="2400" b="1" dirty="0">
                <a:latin typeface="Times New Roman" panose="02020603050405020304" pitchFamily="18" charset="0"/>
                <a:cs typeface="Times New Roman" panose="02020603050405020304" pitchFamily="18" charset="0"/>
              </a:rPr>
              <a:t> 77° 46' з. д. Определите, на территории какого государства находится этот город.</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03" y="1421386"/>
            <a:ext cx="7500494" cy="5057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827584" y="2564904"/>
            <a:ext cx="1513556" cy="369332"/>
          </a:xfrm>
          <a:prstGeom prst="rect">
            <a:avLst/>
          </a:prstGeom>
        </p:spPr>
        <p:txBody>
          <a:bodyPr wrap="none">
            <a:spAutoFit/>
          </a:bodyPr>
          <a:lstStyle/>
          <a:p>
            <a:r>
              <a:rPr lang="ru-RU" dirty="0">
                <a:solidFill>
                  <a:srgbClr val="FF0000"/>
                </a:solidFill>
              </a:rPr>
              <a:t>Ответ: США.</a:t>
            </a:r>
          </a:p>
        </p:txBody>
      </p:sp>
    </p:spTree>
    <p:extLst>
      <p:ext uri="{BB962C8B-B14F-4D97-AF65-F5344CB8AC3E}">
        <p14:creationId xmlns:p14="http://schemas.microsoft.com/office/powerpoint/2010/main" val="2620635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8" y="609600"/>
            <a:ext cx="8210873" cy="1320800"/>
          </a:xfrm>
        </p:spPr>
        <p:txBody>
          <a:bodyPr>
            <a:noAutofit/>
          </a:bodyPr>
          <a:lstStyle/>
          <a:p>
            <a:r>
              <a:rPr lang="ru-RU" sz="2400" dirty="0">
                <a:solidFill>
                  <a:schemeClr val="tx1"/>
                </a:solidFill>
              </a:rPr>
              <a:t>Город </a:t>
            </a:r>
            <a:r>
              <a:rPr lang="ru-RU" sz="2400" dirty="0" err="1">
                <a:solidFill>
                  <a:schemeClr val="tx1"/>
                </a:solidFill>
              </a:rPr>
              <a:t>Хихон</a:t>
            </a:r>
            <a:r>
              <a:rPr lang="ru-RU" sz="2400" dirty="0">
                <a:solidFill>
                  <a:schemeClr val="tx1"/>
                </a:solidFill>
              </a:rPr>
              <a:t> имеет географические координаты 43° 53' с. ш. 5° 66' з. д. Определите, на территории какого государства находится этот город.</a:t>
            </a:r>
            <a:br>
              <a:rPr lang="ru-RU" sz="2400" dirty="0">
                <a:solidFill>
                  <a:schemeClr val="tx1"/>
                </a:solidFill>
              </a:rPr>
            </a:br>
            <a:r>
              <a:rPr lang="ru-RU" sz="2400" dirty="0">
                <a:solidFill>
                  <a:schemeClr val="tx1"/>
                </a:solidFill>
              </a:rPr>
              <a:t> </a:t>
            </a:r>
            <a:br>
              <a:rPr lang="ru-RU" sz="2400" dirty="0">
                <a:solidFill>
                  <a:schemeClr val="tx1"/>
                </a:solidFill>
              </a:rPr>
            </a:br>
            <a:endParaRPr lang="ru-RU" sz="2400" dirty="0">
              <a:solidFill>
                <a:schemeClr val="tx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41573"/>
            <a:ext cx="7439100" cy="501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7" y="3068960"/>
            <a:ext cx="203041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305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052736"/>
            <a:ext cx="8784976" cy="1944216"/>
          </a:xfrm>
        </p:spPr>
        <p:txBody>
          <a:bodyPr>
            <a:normAutofit/>
          </a:bodyPr>
          <a:lstStyle/>
          <a:p>
            <a:r>
              <a:rPr lang="ru-RU" dirty="0" smtClean="0">
                <a:solidFill>
                  <a:schemeClr val="tx1"/>
                </a:solidFill>
              </a:rPr>
              <a:t>Во втором задании проверяются знания на две темы, это темы Гидросферы и Атмосферы</a:t>
            </a:r>
            <a:endParaRPr lang="ru-RU" dirty="0">
              <a:solidFill>
                <a:schemeClr val="tx1"/>
              </a:solidFill>
            </a:endParaRP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71" b="44772"/>
          <a:stretch/>
        </p:blipFill>
        <p:spPr bwMode="auto">
          <a:xfrm>
            <a:off x="251520" y="3638746"/>
            <a:ext cx="5930627" cy="196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8132"/>
          <a:stretch/>
        </p:blipFill>
        <p:spPr bwMode="auto">
          <a:xfrm>
            <a:off x="107504" y="188640"/>
            <a:ext cx="5932487" cy="53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235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l="3380" t="13226" r="41890" b="13599"/>
          <a:stretch>
            <a:fillRect/>
          </a:stretch>
        </p:blipFill>
        <p:spPr bwMode="auto">
          <a:xfrm>
            <a:off x="0" y="0"/>
            <a:ext cx="91262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569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3140968"/>
            <a:ext cx="8568952" cy="3096344"/>
          </a:xfrm>
        </p:spPr>
        <p:txBody>
          <a:bodyPr>
            <a:noAutofit/>
          </a:bodyPr>
          <a:lstStyle/>
          <a:p>
            <a:r>
              <a:rPr lang="ru-RU" sz="1800" dirty="0" smtClean="0">
                <a:solidFill>
                  <a:schemeClr val="tx1"/>
                </a:solidFill>
                <a:latin typeface="Times New Roman" panose="02020603050405020304" pitchFamily="18" charset="0"/>
                <a:cs typeface="Times New Roman" panose="02020603050405020304" pitchFamily="18" charset="0"/>
              </a:rPr>
              <a:t>В этом задании мы ищем закономерность</a:t>
            </a:r>
            <a:r>
              <a:rPr lang="ru-RU" sz="1800" dirty="0" smtClean="0"/>
              <a:t>. </a:t>
            </a:r>
            <a:r>
              <a:rPr lang="ru-RU" sz="1800" dirty="0" smtClean="0">
                <a:solidFill>
                  <a:schemeClr val="tx1"/>
                </a:solidFill>
                <a:latin typeface="Times New Roman" panose="02020603050405020304" pitchFamily="18" charset="0"/>
                <a:cs typeface="Times New Roman" panose="02020603050405020304" pitchFamily="18" charset="0"/>
              </a:rPr>
              <a:t>Формула выглядит следующим образом Температура равняется содержанию водяного пара (иногда даётся формулировка «абсолютная влажность воздуха») в 1м³ поделённая на относительную влажность воздуха.  Относительную влажность воздуха из процентов мы не переводим в абсолютный показатель. Когда мы будем делить – делим не на 0,8 а на 80 и умножать мы будем на 80.</a:t>
            </a:r>
            <a:br>
              <a:rPr lang="ru-RU" sz="1800" dirty="0" smtClean="0">
                <a:solidFill>
                  <a:schemeClr val="tx1"/>
                </a:solidFill>
                <a:latin typeface="Times New Roman" panose="02020603050405020304" pitchFamily="18" charset="0"/>
                <a:cs typeface="Times New Roman" panose="02020603050405020304" pitchFamily="18" charset="0"/>
              </a:rPr>
            </a:br>
            <a:r>
              <a:rPr lang="ru-RU" sz="1800" dirty="0" smtClean="0">
                <a:solidFill>
                  <a:schemeClr val="tx1"/>
                </a:solidFill>
                <a:latin typeface="Times New Roman" panose="02020603050405020304" pitchFamily="18" charset="0"/>
                <a:cs typeface="Times New Roman" panose="02020603050405020304" pitchFamily="18" charset="0"/>
              </a:rPr>
              <a:t>Таким образом мы поделили для каждой метеостанции содержание водяного пара на относительную влажность воздуха получили 0,13 – это и будет наше значение с которым мы будем работать. Во второй – 0,17 и в третей – 0,32.</a:t>
            </a:r>
            <a:br>
              <a:rPr lang="ru-RU" sz="1800" dirty="0" smtClean="0">
                <a:solidFill>
                  <a:schemeClr val="tx1"/>
                </a:solidFill>
                <a:latin typeface="Times New Roman" panose="02020603050405020304" pitchFamily="18" charset="0"/>
                <a:cs typeface="Times New Roman" panose="02020603050405020304" pitchFamily="18" charset="0"/>
              </a:rPr>
            </a:br>
            <a:r>
              <a:rPr lang="ru-RU" sz="1800" dirty="0" smtClean="0">
                <a:solidFill>
                  <a:schemeClr val="tx1"/>
                </a:solidFill>
                <a:latin typeface="Times New Roman" panose="02020603050405020304" pitchFamily="18" charset="0"/>
                <a:cs typeface="Times New Roman" panose="02020603050405020304" pitchFamily="18" charset="0"/>
              </a:rPr>
              <a:t>Таким образом нам нужно начать с самого низкой температуры. </a:t>
            </a:r>
            <a:br>
              <a:rPr lang="ru-RU" sz="1800" dirty="0" smtClean="0">
                <a:solidFill>
                  <a:schemeClr val="tx1"/>
                </a:solidFill>
                <a:latin typeface="Times New Roman" panose="02020603050405020304" pitchFamily="18" charset="0"/>
                <a:cs typeface="Times New Roman" panose="02020603050405020304" pitchFamily="18" charset="0"/>
              </a:rPr>
            </a:br>
            <a:r>
              <a:rPr lang="ru-RU" sz="1800" b="1" dirty="0" smtClean="0">
                <a:solidFill>
                  <a:schemeClr val="tx1"/>
                </a:solidFill>
                <a:latin typeface="Times New Roman" panose="02020603050405020304" pitchFamily="18" charset="0"/>
                <a:cs typeface="Times New Roman" panose="02020603050405020304" pitchFamily="18" charset="0"/>
              </a:rPr>
              <a:t>Ответ будет: </a:t>
            </a:r>
            <a:r>
              <a:rPr lang="ru-RU" sz="1800" b="1" dirty="0" smtClean="0">
                <a:solidFill>
                  <a:srgbClr val="FF0000"/>
                </a:solidFill>
                <a:latin typeface="Times New Roman" panose="02020603050405020304" pitchFamily="18" charset="0"/>
                <a:cs typeface="Times New Roman" panose="02020603050405020304" pitchFamily="18" charset="0"/>
              </a:rPr>
              <a:t>1,2,3</a:t>
            </a:r>
            <a:endParaRPr lang="ru-RU" sz="1800" b="1" dirty="0">
              <a:solidFill>
                <a:srgbClr val="FF0000"/>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650"/>
            <a:ext cx="4177164"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790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90" y="3933056"/>
            <a:ext cx="3171758" cy="2376264"/>
          </a:xfrm>
        </p:spPr>
        <p:txBody>
          <a:bodyPr>
            <a:normAutofit fontScale="90000"/>
          </a:bodyPr>
          <a:lstStyle/>
          <a:p>
            <a:r>
              <a:rPr lang="ru-RU" sz="1800" dirty="0">
                <a:solidFill>
                  <a:schemeClr val="tx1"/>
                </a:solidFill>
              </a:rPr>
              <a:t>С подъемом вверх атмосферное давление понижается. Значит, самым высоким будет атмосферное давление в точке, которая имеет меньшую высоту над уровнем моря.</a:t>
            </a:r>
            <a:r>
              <a:rPr lang="ru-RU" sz="2000" dirty="0"/>
              <a:t/>
            </a:r>
            <a:br>
              <a:rPr lang="ru-RU" sz="2000" dirty="0"/>
            </a:br>
            <a:r>
              <a:rPr lang="ru-RU" sz="2000" dirty="0" smtClean="0">
                <a:solidFill>
                  <a:schemeClr val="tx1"/>
                </a:solidFill>
              </a:rPr>
              <a:t>Поэтому правильный ответ будет: </a:t>
            </a:r>
            <a:r>
              <a:rPr lang="ru-RU" sz="2000" b="1" dirty="0" smtClean="0">
                <a:solidFill>
                  <a:srgbClr val="FF0000"/>
                </a:solidFill>
              </a:rPr>
              <a:t>3,2,1</a:t>
            </a:r>
            <a:endParaRPr lang="ru-RU" sz="2000" b="1"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7519253" cy="363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7" y="3631183"/>
            <a:ext cx="5839569"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162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76672"/>
            <a:ext cx="8280920" cy="1477328"/>
          </a:xfrm>
          <a:prstGeom prst="rect">
            <a:avLst/>
          </a:prstGeom>
        </p:spPr>
        <p:txBody>
          <a:bodyPr wrap="square">
            <a:spAutoFit/>
          </a:bodyPr>
          <a:lstStyle/>
          <a:p>
            <a:pPr algn="just"/>
            <a:r>
              <a:rPr lang="ru-RU" dirty="0">
                <a:solidFill>
                  <a:srgbClr val="000000"/>
                </a:solidFill>
                <a:latin typeface="Verdana"/>
              </a:rPr>
              <a:t>В пунктах, обозначенных на рисунке цифрами» одновременно проводятся измерения атмосферного давления. Расположите эти пункты в порядке повышения в них атмосферного давления (от наиболее низкого к наиболее высокому). Запишите в ответ получившуюся последовательность цифр.</a:t>
            </a:r>
            <a:endParaRPr lang="ru-RU" dirty="0">
              <a:solidFill>
                <a:srgbClr val="000000"/>
              </a:solidFill>
              <a:latin typeface="Times New Roman" panose="02020603050405020304" pitchFamily="18" charset="0"/>
              <a:cs typeface="Times New Roman" panose="02020603050405020304" pitchFamily="18" charset="0"/>
            </a:endParaRPr>
          </a:p>
        </p:txBody>
      </p:sp>
      <p:pic>
        <p:nvPicPr>
          <p:cNvPr id="10242" name="Picture 2" descr="https://geo-ege.sdamgia.ru/get_file?id=216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060848"/>
            <a:ext cx="4260248" cy="265023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4694305"/>
            <a:ext cx="8712968" cy="1754326"/>
          </a:xfrm>
          <a:prstGeom prst="rect">
            <a:avLst/>
          </a:prstGeom>
        </p:spPr>
        <p:txBody>
          <a:bodyPr wrap="square">
            <a:spAutoFit/>
          </a:bodyPr>
          <a:lstStyle/>
          <a:p>
            <a:pPr algn="just"/>
            <a:r>
              <a:rPr lang="ru-RU" b="1" dirty="0">
                <a:solidFill>
                  <a:srgbClr val="000000"/>
                </a:solidFill>
                <a:latin typeface="Verdana"/>
              </a:rPr>
              <a:t>Пояснение</a:t>
            </a:r>
            <a:r>
              <a:rPr lang="ru-RU" b="1" dirty="0" smtClean="0">
                <a:solidFill>
                  <a:srgbClr val="000000"/>
                </a:solidFill>
                <a:latin typeface="Verdana"/>
              </a:rPr>
              <a:t>. </a:t>
            </a:r>
            <a:r>
              <a:rPr lang="ru-RU" dirty="0" smtClean="0">
                <a:solidFill>
                  <a:srgbClr val="000000"/>
                </a:solidFill>
                <a:latin typeface="Verdana"/>
              </a:rPr>
              <a:t>Давление </a:t>
            </a:r>
            <a:r>
              <a:rPr lang="ru-RU" dirty="0">
                <a:solidFill>
                  <a:srgbClr val="000000"/>
                </a:solidFill>
                <a:latin typeface="Verdana"/>
              </a:rPr>
              <a:t>зависит от столба воздуха, давящего на поверхность земли, поэтому, чем выше, тем давление воздуха меньше. Расставим эти пункты в порядке повышения в них атмосферного давления: 213.</a:t>
            </a:r>
          </a:p>
          <a:p>
            <a:pPr algn="just"/>
            <a:r>
              <a:rPr lang="ru-RU" dirty="0">
                <a:solidFill>
                  <a:srgbClr val="000000"/>
                </a:solidFill>
                <a:latin typeface="Verdana"/>
              </a:rPr>
              <a:t> </a:t>
            </a:r>
          </a:p>
          <a:p>
            <a:pPr algn="just"/>
            <a:r>
              <a:rPr lang="ru-RU" dirty="0">
                <a:solidFill>
                  <a:srgbClr val="FF0000"/>
                </a:solidFill>
                <a:latin typeface="Verdana"/>
              </a:rPr>
              <a:t>Ответ: 213.</a:t>
            </a:r>
            <a:endParaRPr lang="ru-RU" b="0" i="0" dirty="0">
              <a:solidFill>
                <a:srgbClr val="FF0000"/>
              </a:solidFill>
              <a:effectLst/>
              <a:latin typeface="Verdana"/>
            </a:endParaRPr>
          </a:p>
        </p:txBody>
      </p:sp>
    </p:spTree>
    <p:extLst>
      <p:ext uri="{BB962C8B-B14F-4D97-AF65-F5344CB8AC3E}">
        <p14:creationId xmlns:p14="http://schemas.microsoft.com/office/powerpoint/2010/main" val="13017611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9" y="188640"/>
            <a:ext cx="8496944" cy="1152128"/>
          </a:xfrm>
        </p:spPr>
        <p:txBody>
          <a:bodyPr>
            <a:normAutofit fontScale="90000"/>
          </a:bodyPr>
          <a:lstStyle/>
          <a:p>
            <a:pPr algn="ctr"/>
            <a:r>
              <a:rPr lang="ru-RU" dirty="0" smtClean="0">
                <a:solidFill>
                  <a:srgbClr val="7030A0"/>
                </a:solidFill>
                <a:latin typeface="Times New Roman" panose="02020603050405020304" pitchFamily="18" charset="0"/>
                <a:cs typeface="Times New Roman" panose="02020603050405020304" pitchFamily="18" charset="0"/>
              </a:rPr>
              <a:t>Анализ </a:t>
            </a:r>
            <a:r>
              <a:rPr lang="ru-RU" dirty="0">
                <a:solidFill>
                  <a:srgbClr val="7030A0"/>
                </a:solidFill>
                <a:latin typeface="Times New Roman" panose="02020603050405020304" pitchFamily="18" charset="0"/>
                <a:cs typeface="Times New Roman" panose="02020603050405020304" pitchFamily="18" charset="0"/>
              </a:rPr>
              <a:t>демонстрационного варианта ЕГЭ по географии</a:t>
            </a:r>
          </a:p>
        </p:txBody>
      </p:sp>
      <p:sp>
        <p:nvSpPr>
          <p:cNvPr id="3" name="Объект 2"/>
          <p:cNvSpPr>
            <a:spLocks noGrp="1"/>
          </p:cNvSpPr>
          <p:nvPr>
            <p:ph idx="1"/>
          </p:nvPr>
        </p:nvSpPr>
        <p:spPr>
          <a:xfrm>
            <a:off x="609599" y="1484784"/>
            <a:ext cx="6347714" cy="4968552"/>
          </a:xfrm>
        </p:spPr>
        <p:txBody>
          <a:bodyPr/>
          <a:lstStyle/>
          <a:p>
            <a:r>
              <a:rPr lang="ru-RU" dirty="0"/>
              <a:t> </a:t>
            </a:r>
            <a:r>
              <a:rPr lang="ru-RU" dirty="0" smtClean="0"/>
              <a:t>Больше </a:t>
            </a:r>
            <a:r>
              <a:rPr lang="ru-RU" dirty="0"/>
              <a:t>всего (11) заданий относятся к разделу «География России», поэтому повторению содержания этого курса надо будет уделить особое внимание. </a:t>
            </a:r>
            <a:endParaRPr lang="ru-RU" dirty="0" smtClean="0"/>
          </a:p>
          <a:p>
            <a:r>
              <a:rPr lang="ru-RU" dirty="0" smtClean="0"/>
              <a:t>На </a:t>
            </a:r>
            <a:r>
              <a:rPr lang="ru-RU" dirty="0"/>
              <a:t>материале физической географии базируются шесть заданий</a:t>
            </a:r>
            <a:r>
              <a:rPr lang="ru-RU" dirty="0" smtClean="0"/>
              <a:t>;</a:t>
            </a:r>
          </a:p>
          <a:p>
            <a:r>
              <a:rPr lang="ru-RU" dirty="0" smtClean="0"/>
              <a:t> </a:t>
            </a:r>
            <a:r>
              <a:rPr lang="ru-RU" dirty="0"/>
              <a:t>четыре задания связаны с содержанием раздела «Население мира</a:t>
            </a:r>
            <a:r>
              <a:rPr lang="ru-RU" dirty="0" smtClean="0"/>
              <a:t>»</a:t>
            </a:r>
          </a:p>
          <a:p>
            <a:r>
              <a:rPr lang="ru-RU" dirty="0" smtClean="0"/>
              <a:t> </a:t>
            </a:r>
            <a:r>
              <a:rPr lang="ru-RU" dirty="0"/>
              <a:t>По три задания приходится на вопросы экологии и природопользования, мирового хозяйства и географии крупнейших стран мира. </a:t>
            </a:r>
            <a:endParaRPr lang="ru-RU" dirty="0" smtClean="0"/>
          </a:p>
          <a:p>
            <a:r>
              <a:rPr lang="ru-RU" dirty="0" smtClean="0"/>
              <a:t>Четыре </a:t>
            </a:r>
            <a:r>
              <a:rPr lang="ru-RU" dirty="0"/>
              <a:t>задания по разделу «Источники географической информации» проверяют </a:t>
            </a:r>
            <a:r>
              <a:rPr lang="ru-RU" dirty="0" smtClean="0"/>
              <a:t>картографические </a:t>
            </a:r>
            <a:r>
              <a:rPr lang="ru-RU" dirty="0"/>
              <a:t>умения. </a:t>
            </a:r>
          </a:p>
        </p:txBody>
      </p:sp>
    </p:spTree>
    <p:extLst>
      <p:ext uri="{BB962C8B-B14F-4D97-AF65-F5344CB8AC3E}">
        <p14:creationId xmlns:p14="http://schemas.microsoft.com/office/powerpoint/2010/main" val="1414558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53" y="4365104"/>
            <a:ext cx="3685324" cy="1728192"/>
          </a:xfrm>
        </p:spPr>
        <p:txBody>
          <a:bodyPr>
            <a:normAutofit/>
          </a:bodyPr>
          <a:lstStyle/>
          <a:p>
            <a:r>
              <a:rPr lang="ru-RU" sz="2000" dirty="0" smtClean="0">
                <a:solidFill>
                  <a:schemeClr val="tx1"/>
                </a:solidFill>
              </a:rPr>
              <a:t>Таким образом самая высокая температура в самой низкой точке. Правильный ответ будет: </a:t>
            </a:r>
            <a:r>
              <a:rPr lang="ru-RU" sz="2000" dirty="0" smtClean="0">
                <a:solidFill>
                  <a:srgbClr val="FF0000"/>
                </a:solidFill>
              </a:rPr>
              <a:t>1,2,3</a:t>
            </a:r>
            <a:endParaRPr lang="ru-RU" sz="2000" dirty="0">
              <a:solidFill>
                <a:srgbClr val="FF0000"/>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40178"/>
            <a:ext cx="753768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392" y="3573016"/>
            <a:ext cx="560906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191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332656"/>
            <a:ext cx="8784976" cy="1200329"/>
          </a:xfrm>
          <a:prstGeom prst="rect">
            <a:avLst/>
          </a:prstGeom>
        </p:spPr>
        <p:txBody>
          <a:bodyPr wrap="square">
            <a:spAutoFit/>
          </a:bodyPr>
          <a:lstStyle/>
          <a:p>
            <a:r>
              <a:rPr lang="ru-RU" dirty="0"/>
              <a:t>В пунктах, обозначенных на рисунке цифрами, одновременно проводятся измерения температуры воздуха. Расположите эти пункты в порядке повышения в них температуры воздуха (от наиболее низкой к наиболее высокой</a:t>
            </a:r>
            <a:r>
              <a:rPr lang="ru-RU" dirty="0" smtClean="0"/>
              <a:t>).</a:t>
            </a:r>
            <a:endParaRPr lang="ru-RU" dirty="0"/>
          </a:p>
        </p:txBody>
      </p:sp>
      <p:pic>
        <p:nvPicPr>
          <p:cNvPr id="11268" name="Picture 4" descr="https://geo-ege.sdamgia.ru/get_file?id=216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412776"/>
            <a:ext cx="4187573" cy="259538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44016" y="4149080"/>
            <a:ext cx="8604448" cy="1477328"/>
          </a:xfrm>
          <a:prstGeom prst="rect">
            <a:avLst/>
          </a:prstGeom>
        </p:spPr>
        <p:txBody>
          <a:bodyPr wrap="square">
            <a:spAutoFit/>
          </a:bodyPr>
          <a:lstStyle/>
          <a:p>
            <a:pPr algn="just"/>
            <a:r>
              <a:rPr lang="ru-RU" b="1" dirty="0">
                <a:solidFill>
                  <a:srgbClr val="7030A0"/>
                </a:solidFill>
                <a:latin typeface="Verdana"/>
              </a:rPr>
              <a:t>Пояснение</a:t>
            </a:r>
            <a:r>
              <a:rPr lang="ru-RU" b="1" dirty="0" smtClean="0">
                <a:solidFill>
                  <a:srgbClr val="7030A0"/>
                </a:solidFill>
                <a:latin typeface="Verdana"/>
              </a:rPr>
              <a:t>. </a:t>
            </a:r>
            <a:r>
              <a:rPr lang="ru-RU" dirty="0" smtClean="0">
                <a:solidFill>
                  <a:srgbClr val="000000"/>
                </a:solidFill>
                <a:latin typeface="Verdana"/>
              </a:rPr>
              <a:t>Температура </a:t>
            </a:r>
            <a:r>
              <a:rPr lang="ru-RU" dirty="0">
                <a:solidFill>
                  <a:srgbClr val="000000"/>
                </a:solidFill>
                <a:latin typeface="Verdana"/>
              </a:rPr>
              <a:t>воздуха понижается при подъеме в горы. То есть, самая низкая температура будет на вершине. Расставим эти пункты в порядке повышения в них температуры воздуха: 312.</a:t>
            </a:r>
          </a:p>
          <a:p>
            <a:pPr algn="just"/>
            <a:r>
              <a:rPr lang="ru-RU" dirty="0">
                <a:solidFill>
                  <a:srgbClr val="000000"/>
                </a:solidFill>
                <a:latin typeface="Verdana"/>
              </a:rPr>
              <a:t> </a:t>
            </a:r>
          </a:p>
          <a:p>
            <a:pPr algn="just"/>
            <a:r>
              <a:rPr lang="ru-RU" b="1" dirty="0">
                <a:solidFill>
                  <a:srgbClr val="FF0000"/>
                </a:solidFill>
                <a:latin typeface="Verdana"/>
              </a:rPr>
              <a:t>Ответ: 312.</a:t>
            </a:r>
            <a:endParaRPr lang="ru-RU" b="1" i="0" dirty="0">
              <a:solidFill>
                <a:srgbClr val="FF0000"/>
              </a:solidFill>
              <a:effectLst/>
              <a:latin typeface="Verdana"/>
            </a:endParaRPr>
          </a:p>
        </p:txBody>
      </p:sp>
    </p:spTree>
    <p:extLst>
      <p:ext uri="{BB962C8B-B14F-4D97-AF65-F5344CB8AC3E}">
        <p14:creationId xmlns:p14="http://schemas.microsoft.com/office/powerpoint/2010/main" val="575007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12256"/>
            <a:ext cx="6347714" cy="1320800"/>
          </a:xfrm>
        </p:spPr>
        <p:txBody>
          <a:bodyPr>
            <a:normAutofit/>
          </a:bodyPr>
          <a:lstStyle/>
          <a:p>
            <a:r>
              <a:rPr lang="ru-RU" sz="1600" dirty="0" smtClean="0">
                <a:solidFill>
                  <a:schemeClr val="tx1"/>
                </a:solidFill>
                <a:latin typeface="Times New Roman" panose="02020603050405020304" pitchFamily="18" charset="0"/>
                <a:cs typeface="Times New Roman" panose="02020603050405020304" pitchFamily="18" charset="0"/>
              </a:rPr>
              <a:t>Четвёртый тип задания - на состав атмосферного воздуха. Даётся кислород, азот и углекислый газ. Для решения этого задания нужно запомнить таблицу. Следует помнить что большую часть атмосферного воздуха занимает азот, после идёт кислород, дальше аргон и только потом углекислый газ и все остальные газы. </a:t>
            </a:r>
            <a:endParaRPr lang="ru-RU" sz="1600" dirty="0">
              <a:solidFill>
                <a:schemeClr val="tx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 y="188640"/>
            <a:ext cx="8150693"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50" y="3861048"/>
            <a:ext cx="433700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76004" y="4271108"/>
            <a:ext cx="1944216" cy="369332"/>
          </a:xfrm>
          <a:prstGeom prst="rect">
            <a:avLst/>
          </a:prstGeom>
        </p:spPr>
        <p:txBody>
          <a:bodyPr wrap="square">
            <a:spAutoFit/>
          </a:bodyPr>
          <a:lstStyle/>
          <a:p>
            <a:r>
              <a:rPr lang="ru-RU" dirty="0" smtClean="0">
                <a:latin typeface="Times New Roman" panose="02020603050405020304" pitchFamily="18" charset="0"/>
                <a:cs typeface="Times New Roman" panose="02020603050405020304" pitchFamily="18" charset="0"/>
              </a:rPr>
              <a:t>Ответ: 3,1,2</a:t>
            </a:r>
            <a:endParaRPr lang="ru-RU" dirty="0"/>
          </a:p>
        </p:txBody>
      </p:sp>
    </p:spTree>
    <p:extLst>
      <p:ext uri="{BB962C8B-B14F-4D97-AF65-F5344CB8AC3E}">
        <p14:creationId xmlns:p14="http://schemas.microsoft.com/office/powerpoint/2010/main" val="4070195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852936"/>
            <a:ext cx="6347714" cy="1320800"/>
          </a:xfrm>
        </p:spPr>
        <p:txBody>
          <a:bodyPr>
            <a:normAutofit/>
          </a:bodyPr>
          <a:lstStyle/>
          <a:p>
            <a:r>
              <a:rPr lang="ru-RU" sz="1400" dirty="0" smtClean="0">
                <a:solidFill>
                  <a:schemeClr val="tx1"/>
                </a:solidFill>
                <a:latin typeface="Times New Roman" panose="02020603050405020304" pitchFamily="18" charset="0"/>
                <a:cs typeface="Times New Roman" panose="02020603050405020304" pitchFamily="18" charset="0"/>
              </a:rPr>
              <a:t>Пятый тип задания</a:t>
            </a:r>
            <a:endParaRPr lang="ru-RU" sz="1400" dirty="0">
              <a:solidFill>
                <a:schemeClr val="tx1"/>
              </a:solidFill>
              <a:latin typeface="Times New Roman" panose="02020603050405020304" pitchFamily="18" charset="0"/>
              <a:cs typeface="Times New Roman" panose="02020603050405020304" pitchFamily="18" charset="0"/>
            </a:endParaRPr>
          </a:p>
        </p:txBody>
      </p:sp>
      <p:pic>
        <p:nvPicPr>
          <p:cNvPr id="4098"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l="2821" t="13814" r="30811" b="43588"/>
          <a:stretch>
            <a:fillRect/>
          </a:stretch>
        </p:blipFill>
        <p:spPr bwMode="auto">
          <a:xfrm>
            <a:off x="251520" y="260648"/>
            <a:ext cx="7416824" cy="268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39" y="2636912"/>
            <a:ext cx="6097129" cy="422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235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1226" y="4725144"/>
            <a:ext cx="6347714" cy="1667272"/>
          </a:xfrm>
        </p:spPr>
        <p:txBody>
          <a:bodyPr>
            <a:noAutofit/>
          </a:bodyPr>
          <a:lstStyle/>
          <a:p>
            <a:r>
              <a:rPr lang="ru-RU" sz="1600" dirty="0" smtClean="0">
                <a:solidFill>
                  <a:schemeClr val="tx1"/>
                </a:solidFill>
              </a:rPr>
              <a:t>Концентрация соли в воде будет выше, чем выше испаряемость вод. Но следует учитывать и количество осадков.  На экваторе жарко, но осадков выпадает много, поэтому воды разбавляются. Самыми солёными водами будут считаться воды тропических широт. Следовательно тёплые течения будут соленее холодных течений.</a:t>
            </a:r>
            <a:endParaRPr lang="ru-RU" sz="1600" dirty="0">
              <a:solidFill>
                <a:schemeClr val="tx1"/>
              </a:solidFill>
            </a:endParaRPr>
          </a:p>
        </p:txBody>
      </p:sp>
      <p:pic>
        <p:nvPicPr>
          <p:cNvPr id="7170"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l="3152" t="13611" r="43903" b="12236"/>
          <a:stretch>
            <a:fillRect/>
          </a:stretch>
        </p:blipFill>
        <p:spPr bwMode="auto">
          <a:xfrm>
            <a:off x="107504" y="116632"/>
            <a:ext cx="5904656" cy="465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4701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1800" dirty="0" smtClean="0">
                <a:solidFill>
                  <a:schemeClr val="tx1"/>
                </a:solidFill>
              </a:rPr>
              <a:t>Самая высокая солёность наблюдается в тропических широтах. Самое близкое к ним это Средиземное море. К самым пресным морям относятся материковые – типа Азовское, Чёрное, Мраморное и Балтийское. Правильный ответ на это задание будет: 3,2,1</a:t>
            </a:r>
            <a:endParaRPr lang="ru-RU" sz="1800"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39" y="2132856"/>
            <a:ext cx="8891445"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912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Рисунок 1"/>
          <p:cNvPicPr>
            <a:picLocks noChangeAspect="1" noChangeArrowheads="1"/>
          </p:cNvPicPr>
          <p:nvPr/>
        </p:nvPicPr>
        <p:blipFill rotWithShape="1">
          <a:blip r:embed="rId2">
            <a:extLst>
              <a:ext uri="{28A0092B-C50C-407E-A947-70E740481C1C}">
                <a14:useLocalDpi xmlns:a14="http://schemas.microsoft.com/office/drawing/2010/main" val="0"/>
              </a:ext>
            </a:extLst>
          </a:blip>
          <a:srcRect l="3282" t="12215" r="32907" b="53440"/>
          <a:stretch/>
        </p:blipFill>
        <p:spPr bwMode="auto">
          <a:xfrm>
            <a:off x="2377" y="7153"/>
            <a:ext cx="8691246" cy="263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39552" y="3429000"/>
            <a:ext cx="4572000" cy="2031325"/>
          </a:xfrm>
          <a:prstGeom prst="rect">
            <a:avLst/>
          </a:prstGeom>
        </p:spPr>
        <p:txBody>
          <a:bodyPr>
            <a:spAutoFit/>
          </a:bodyPr>
          <a:lstStyle/>
          <a:p>
            <a:r>
              <a:rPr lang="ru-RU" dirty="0">
                <a:solidFill>
                  <a:prstClr val="black"/>
                </a:solidFill>
                <a:ea typeface="+mj-ea"/>
                <a:cs typeface="+mj-cs"/>
              </a:rPr>
              <a:t>Самая высокая солёность наблюдается в тропических широтах. Самое близкое к ним это Средиземное море. К самым пресным морям относятся материковые – типа Азовское, Чёрное, Мраморное и Балтийское. Правильный ответ на это задание будет: 3,2,1</a:t>
            </a:r>
            <a:endParaRPr lang="ru-RU" dirty="0"/>
          </a:p>
        </p:txBody>
      </p:sp>
    </p:spTree>
    <p:extLst>
      <p:ext uri="{BB962C8B-B14F-4D97-AF65-F5344CB8AC3E}">
        <p14:creationId xmlns:p14="http://schemas.microsoft.com/office/powerpoint/2010/main" val="1909902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609600"/>
            <a:ext cx="6347714" cy="659160"/>
          </a:xfrm>
        </p:spPr>
        <p:txBody>
          <a:bodyPr/>
          <a:lstStyle/>
          <a:p>
            <a:r>
              <a:rPr lang="ru-RU" b="1" dirty="0" smtClean="0">
                <a:solidFill>
                  <a:schemeClr val="tx1"/>
                </a:solidFill>
                <a:latin typeface="Times New Roman" panose="02020603050405020304" pitchFamily="18" charset="0"/>
                <a:cs typeface="Times New Roman" panose="02020603050405020304" pitchFamily="18" charset="0"/>
              </a:rPr>
              <a:t>3 задание ЕГЭ по географии</a:t>
            </a: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043608" y="1700808"/>
            <a:ext cx="6120680" cy="1200329"/>
          </a:xfrm>
          <a:prstGeom prst="rect">
            <a:avLst/>
          </a:prstGeom>
        </p:spPr>
        <p:txBody>
          <a:bodyPr wrap="square">
            <a:spAutoFit/>
          </a:bodyPr>
          <a:lstStyle/>
          <a:p>
            <a:r>
              <a:rPr lang="ru-RU" dirty="0" smtClean="0"/>
              <a:t>В третьем задании рассматривается три блока:</a:t>
            </a:r>
          </a:p>
          <a:p>
            <a:pPr marL="342900" indent="-342900">
              <a:buAutoNum type="arabicPeriod"/>
            </a:pPr>
            <a:r>
              <a:rPr lang="ru-RU" dirty="0" smtClean="0"/>
              <a:t>Земля как планета</a:t>
            </a:r>
          </a:p>
          <a:p>
            <a:pPr marL="342900" indent="-342900">
              <a:buAutoNum type="arabicPeriod"/>
            </a:pPr>
            <a:r>
              <a:rPr lang="ru-RU" dirty="0" smtClean="0"/>
              <a:t>Климат России.</a:t>
            </a:r>
          </a:p>
          <a:p>
            <a:pPr marL="342900" indent="-342900">
              <a:buAutoNum type="arabicPeriod"/>
            </a:pPr>
            <a:r>
              <a:rPr lang="ru-RU" dirty="0" smtClean="0"/>
              <a:t>Почвы и почвенные ресурсы.</a:t>
            </a:r>
            <a:endParaRPr lang="ru-RU" dirty="0"/>
          </a:p>
        </p:txBody>
      </p:sp>
      <p:pic>
        <p:nvPicPr>
          <p:cNvPr id="8194" name="Рисунок 1"/>
          <p:cNvPicPr>
            <a:picLocks noChangeAspect="1" noChangeArrowheads="1"/>
          </p:cNvPicPr>
          <p:nvPr/>
        </p:nvPicPr>
        <p:blipFill>
          <a:blip r:embed="rId2" cstate="print">
            <a:extLst>
              <a:ext uri="{28A0092B-C50C-407E-A947-70E740481C1C}">
                <a14:useLocalDpi xmlns:a14="http://schemas.microsoft.com/office/drawing/2010/main" val="0"/>
              </a:ext>
            </a:extLst>
          </a:blip>
          <a:srcRect l="3261" t="7806" r="27512" b="8231"/>
          <a:stretch>
            <a:fillRect/>
          </a:stretch>
        </p:blipFill>
        <p:spPr bwMode="auto">
          <a:xfrm>
            <a:off x="179512" y="3223453"/>
            <a:ext cx="4472305" cy="304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336" y="3223454"/>
            <a:ext cx="4351527" cy="3140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0068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8641"/>
            <a:ext cx="4640768" cy="324036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4302" y="2492896"/>
            <a:ext cx="5329698" cy="3990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21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332655"/>
            <a:ext cx="8496944" cy="4524315"/>
          </a:xfrm>
          <a:prstGeom prst="rect">
            <a:avLst/>
          </a:prstGeom>
        </p:spPr>
        <p:txBody>
          <a:bodyPr wrap="square">
            <a:spAutoFit/>
          </a:bodyPr>
          <a:lstStyle/>
          <a:p>
            <a:r>
              <a:rPr lang="ru-RU" b="1" dirty="0" smtClean="0">
                <a:solidFill>
                  <a:srgbClr val="FF0000"/>
                </a:solidFill>
                <a:latin typeface="Verdana"/>
              </a:rPr>
              <a:t>3 Задания ЕГЭ</a:t>
            </a:r>
            <a:endParaRPr lang="ru-RU" b="1" dirty="0" smtClean="0">
              <a:solidFill>
                <a:srgbClr val="FF0000"/>
              </a:solidFill>
              <a:latin typeface="Verdana"/>
            </a:endParaRPr>
          </a:p>
          <a:p>
            <a:pPr algn="just"/>
            <a:endParaRPr lang="ru-RU" dirty="0">
              <a:solidFill>
                <a:srgbClr val="000000"/>
              </a:solidFill>
              <a:latin typeface="Verdana"/>
            </a:endParaRPr>
          </a:p>
          <a:p>
            <a:pPr algn="just"/>
            <a:r>
              <a:rPr lang="ru-RU" dirty="0" smtClean="0">
                <a:solidFill>
                  <a:srgbClr val="000000"/>
                </a:solidFill>
                <a:latin typeface="Verdana"/>
              </a:rPr>
              <a:t>В </a:t>
            </a:r>
            <a:r>
              <a:rPr lang="ru-RU" dirty="0">
                <a:solidFill>
                  <a:srgbClr val="000000"/>
                </a:solidFill>
                <a:latin typeface="Verdana"/>
              </a:rPr>
              <a:t>последние годы в России в целях повышения безопасности дорожного движения стали использовать дорожные знаки с внутренней подсветкой, работающей в тёмное время суток, таким образом время работы подсветки знаков зависит от продолжительности тёмного времени суток. Знаки с внутренней подсветкой особенно эффективны на пешеходных переходах без светофоров и в местах выполнения дорожных работ. Запишите перечисленные города в порядке увеличения продолжительности работы подсветки дорожных знаков 1 января, начиная с города с наименьшей продолжительностью работы подсветки знаков.</a:t>
            </a:r>
          </a:p>
          <a:p>
            <a:pPr algn="just"/>
            <a:r>
              <a:rPr lang="ru-RU" dirty="0" smtClean="0">
                <a:solidFill>
                  <a:srgbClr val="000000"/>
                </a:solidFill>
                <a:latin typeface="Verdana"/>
              </a:rPr>
              <a:t>              1</a:t>
            </a:r>
            <a:r>
              <a:rPr lang="ru-RU" dirty="0">
                <a:solidFill>
                  <a:srgbClr val="000000"/>
                </a:solidFill>
                <a:latin typeface="Verdana"/>
              </a:rPr>
              <a:t>) Владикавказ</a:t>
            </a:r>
          </a:p>
          <a:p>
            <a:pPr algn="just"/>
            <a:r>
              <a:rPr lang="ru-RU" dirty="0" smtClean="0">
                <a:solidFill>
                  <a:srgbClr val="000000"/>
                </a:solidFill>
                <a:latin typeface="Verdana"/>
              </a:rPr>
              <a:t>              2</a:t>
            </a:r>
            <a:r>
              <a:rPr lang="ru-RU" dirty="0">
                <a:solidFill>
                  <a:srgbClr val="000000"/>
                </a:solidFill>
                <a:latin typeface="Verdana"/>
              </a:rPr>
              <a:t>) Архангельск</a:t>
            </a:r>
          </a:p>
          <a:p>
            <a:pPr algn="just"/>
            <a:r>
              <a:rPr lang="ru-RU" dirty="0" smtClean="0">
                <a:solidFill>
                  <a:srgbClr val="000000"/>
                </a:solidFill>
                <a:latin typeface="Verdana"/>
              </a:rPr>
              <a:t>              3</a:t>
            </a:r>
            <a:r>
              <a:rPr lang="ru-RU" dirty="0">
                <a:solidFill>
                  <a:srgbClr val="000000"/>
                </a:solidFill>
                <a:latin typeface="Verdana"/>
              </a:rPr>
              <a:t>) Якутск</a:t>
            </a:r>
          </a:p>
          <a:p>
            <a:pPr algn="just"/>
            <a:r>
              <a:rPr lang="ru-RU" dirty="0">
                <a:solidFill>
                  <a:srgbClr val="000000"/>
                </a:solidFill>
                <a:latin typeface="Verdana"/>
              </a:rPr>
              <a:t> </a:t>
            </a:r>
            <a:r>
              <a:rPr lang="ru-RU" dirty="0" smtClean="0">
                <a:solidFill>
                  <a:srgbClr val="000000"/>
                </a:solidFill>
                <a:latin typeface="Verdana"/>
              </a:rPr>
              <a:t>Запишите </a:t>
            </a:r>
            <a:r>
              <a:rPr lang="ru-RU" dirty="0">
                <a:solidFill>
                  <a:srgbClr val="000000"/>
                </a:solidFill>
                <a:latin typeface="Verdana"/>
              </a:rPr>
              <a:t>получившуюся последовательность цифр.</a:t>
            </a:r>
            <a:endParaRPr lang="ru-RU" b="0" i="0" dirty="0">
              <a:solidFill>
                <a:srgbClr val="000000"/>
              </a:solidFill>
              <a:effectLst/>
              <a:latin typeface="Verdana"/>
            </a:endParaRPr>
          </a:p>
        </p:txBody>
      </p:sp>
    </p:spTree>
    <p:extLst>
      <p:ext uri="{BB962C8B-B14F-4D97-AF65-F5344CB8AC3E}">
        <p14:creationId xmlns:p14="http://schemas.microsoft.com/office/powerpoint/2010/main" val="26754194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609600"/>
            <a:ext cx="6347713" cy="1163216"/>
          </a:xfrm>
        </p:spPr>
        <p:txBody>
          <a:bodyPr>
            <a:normAutofit fontScale="90000"/>
          </a:bodyPr>
          <a:lstStyle/>
          <a:p>
            <a:r>
              <a:rPr lang="ru-RU" dirty="0"/>
              <a:t>Организационные моменты</a:t>
            </a:r>
            <a:br>
              <a:rPr lang="ru-RU" dirty="0"/>
            </a:br>
            <a:r>
              <a:rPr lang="ru-RU"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Задание </a:t>
            </a:r>
            <a:r>
              <a:rPr lang="ru-RU"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a:t>
            </a:r>
            <a:r>
              <a:rPr lang="ru-RU"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оценивается в </a:t>
            </a:r>
            <a:r>
              <a:rPr lang="ru-RU"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1 </a:t>
            </a:r>
            <a:r>
              <a:rPr lang="ru-RU"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балл</a:t>
            </a:r>
            <a:endParaRPr lang="ru-RU" dirty="0"/>
          </a:p>
        </p:txBody>
      </p:sp>
      <p:sp>
        <p:nvSpPr>
          <p:cNvPr id="3" name="Объект 2"/>
          <p:cNvSpPr>
            <a:spLocks noGrp="1"/>
          </p:cNvSpPr>
          <p:nvPr>
            <p:ph idx="1"/>
          </p:nvPr>
        </p:nvSpPr>
        <p:spPr>
          <a:xfrm>
            <a:off x="611560" y="1844824"/>
            <a:ext cx="6347714" cy="936104"/>
          </a:xfrm>
        </p:spPr>
        <p:txBody>
          <a:bodyPr>
            <a:normAutofit fontScale="92500" lnSpcReduction="10000"/>
          </a:bodyPr>
          <a:lstStyle/>
          <a:p>
            <a:r>
              <a:rPr lang="ru-RU" dirty="0"/>
              <a:t>Для выполнения первого задания базового уровня, нам понадобится </a:t>
            </a:r>
            <a:r>
              <a:rPr lang="ru-RU" dirty="0" smtClean="0"/>
              <a:t>карта.</a:t>
            </a:r>
          </a:p>
          <a:p>
            <a:r>
              <a:rPr lang="ru-RU" dirty="0" smtClean="0"/>
              <a:t>На ЕГЭ будут выданы две карты – России и Мира.</a:t>
            </a:r>
            <a:endParaRPr lang="ru-RU"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52936"/>
            <a:ext cx="4415472" cy="297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519" y="2852936"/>
            <a:ext cx="4531757"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107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404664"/>
            <a:ext cx="8496944" cy="5355312"/>
          </a:xfrm>
          <a:prstGeom prst="rect">
            <a:avLst/>
          </a:prstGeom>
        </p:spPr>
        <p:txBody>
          <a:bodyPr wrap="square">
            <a:spAutoFit/>
          </a:bodyPr>
          <a:lstStyle/>
          <a:p>
            <a:pPr algn="just"/>
            <a:r>
              <a:rPr lang="ru-RU" b="1" dirty="0" smtClean="0">
                <a:solidFill>
                  <a:srgbClr val="7030A0"/>
                </a:solidFill>
                <a:latin typeface="Verdana"/>
              </a:rPr>
              <a:t>№</a:t>
            </a:r>
            <a:r>
              <a:rPr lang="ru-RU" b="1" dirty="0" smtClean="0">
                <a:solidFill>
                  <a:srgbClr val="7030A0"/>
                </a:solidFill>
                <a:latin typeface="Verdana"/>
              </a:rPr>
              <a:t>3 </a:t>
            </a:r>
            <a:r>
              <a:rPr lang="ru-RU" b="1" dirty="0" smtClean="0">
                <a:solidFill>
                  <a:srgbClr val="7030A0"/>
                </a:solidFill>
                <a:latin typeface="Verdana"/>
              </a:rPr>
              <a:t>Пояснение. </a:t>
            </a:r>
            <a:r>
              <a:rPr lang="ru-RU" dirty="0" smtClean="0">
                <a:solidFill>
                  <a:srgbClr val="000000"/>
                </a:solidFill>
                <a:latin typeface="Verdana"/>
              </a:rPr>
              <a:t>Для </a:t>
            </a:r>
            <a:r>
              <a:rPr lang="ru-RU" dirty="0">
                <a:solidFill>
                  <a:srgbClr val="000000"/>
                </a:solidFill>
                <a:latin typeface="Verdana"/>
              </a:rPr>
              <a:t>выполнения этого задания необходимо вспомнить от чего зависит продолжительность светового дня. На это влияет время года и географическая широта. Поскольку наша страна расположена в умеренных широтах северного полушария, то продолжительность светового дня меняется. В летние месяцы (июнь-август и ближайшие к ним) чем севернее, тем дольше длится световой день, а в зимние месяцы, наоборот, большую продолжительность светового дня имеют города, расположенные южнее (т. к. </a:t>
            </a:r>
            <a:r>
              <a:rPr lang="ru-RU" dirty="0" err="1">
                <a:solidFill>
                  <a:srgbClr val="000000"/>
                </a:solidFill>
                <a:latin typeface="Verdana"/>
              </a:rPr>
              <a:t>зенитальное</a:t>
            </a:r>
            <a:r>
              <a:rPr lang="ru-RU" dirty="0">
                <a:solidFill>
                  <a:srgbClr val="000000"/>
                </a:solidFill>
                <a:latin typeface="Verdana"/>
              </a:rPr>
              <a:t> положение Солнца меняется: 21 марта и 23 сентября (дни равноденствия) — зенит на экваторе; 22 июня — зенит на северном тропике — 23,50° с. ш., а 22 декабря — зенит на южном тропике — 23,50° ю. ш.).</a:t>
            </a:r>
          </a:p>
          <a:p>
            <a:pPr algn="just"/>
            <a:r>
              <a:rPr lang="ru-RU" dirty="0">
                <a:solidFill>
                  <a:srgbClr val="000000"/>
                </a:solidFill>
                <a:latin typeface="Verdana"/>
              </a:rPr>
              <a:t>В данном задании указан январь, а это значит, что продолжительность светового дня возрастает с севера на юг. Наименьшая продолжительность будет у самого северного города — Архангельск, а самая большая продолжительность — у Владикавказа.</a:t>
            </a:r>
          </a:p>
          <a:p>
            <a:pPr algn="just"/>
            <a:r>
              <a:rPr lang="ru-RU" dirty="0">
                <a:solidFill>
                  <a:srgbClr val="000000"/>
                </a:solidFill>
                <a:latin typeface="Verdana"/>
              </a:rPr>
              <a:t> </a:t>
            </a:r>
          </a:p>
          <a:p>
            <a:pPr algn="just"/>
            <a:r>
              <a:rPr lang="ru-RU" dirty="0">
                <a:solidFill>
                  <a:srgbClr val="FF0000"/>
                </a:solidFill>
                <a:latin typeface="Verdana"/>
              </a:rPr>
              <a:t>Ответ: 132.</a:t>
            </a:r>
            <a:endParaRPr lang="ru-RU" b="0" i="0" dirty="0">
              <a:solidFill>
                <a:srgbClr val="FF0000"/>
              </a:solidFill>
              <a:effectLst/>
              <a:latin typeface="Verdana"/>
            </a:endParaRPr>
          </a:p>
        </p:txBody>
      </p:sp>
    </p:spTree>
    <p:extLst>
      <p:ext uri="{BB962C8B-B14F-4D97-AF65-F5344CB8AC3E}">
        <p14:creationId xmlns:p14="http://schemas.microsoft.com/office/powerpoint/2010/main" val="3129542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404664"/>
            <a:ext cx="3096344" cy="369332"/>
          </a:xfrm>
          <a:prstGeom prst="rect">
            <a:avLst/>
          </a:prstGeom>
        </p:spPr>
        <p:txBody>
          <a:bodyPr wrap="square">
            <a:spAutoFit/>
          </a:bodyPr>
          <a:lstStyle/>
          <a:p>
            <a:r>
              <a:rPr lang="ru-RU" b="1" dirty="0" smtClean="0">
                <a:solidFill>
                  <a:srgbClr val="FF0000"/>
                </a:solidFill>
              </a:rPr>
              <a:t>3 Задание ЕГЭ</a:t>
            </a:r>
            <a:endParaRPr lang="ru-RU" b="1" dirty="0">
              <a:solidFill>
                <a:srgbClr val="FF0000"/>
              </a:solidFill>
            </a:endParaRPr>
          </a:p>
        </p:txBody>
      </p:sp>
      <p:sp>
        <p:nvSpPr>
          <p:cNvPr id="5" name="Прямоугольник 4"/>
          <p:cNvSpPr/>
          <p:nvPr/>
        </p:nvSpPr>
        <p:spPr>
          <a:xfrm>
            <a:off x="251520" y="908720"/>
            <a:ext cx="8676456" cy="5355312"/>
          </a:xfrm>
          <a:prstGeom prst="rect">
            <a:avLst/>
          </a:prstGeom>
        </p:spPr>
        <p:txBody>
          <a:bodyPr wrap="square">
            <a:spAutoFit/>
          </a:bodyPr>
          <a:lstStyle/>
          <a:p>
            <a:r>
              <a:rPr lang="ru-RU" dirty="0"/>
              <a:t>Затраты на отопление жилых и производственных помещений в холодное время года в значительной степени зависят от средних зимних температур. Запишите названия перечисленных городов России в порядке повышения в них средней температуры января, начиная с города с самой низкой температурой.</a:t>
            </a:r>
          </a:p>
          <a:p>
            <a:r>
              <a:rPr lang="ru-RU" dirty="0" smtClean="0">
                <a:solidFill>
                  <a:srgbClr val="7030A0"/>
                </a:solidFill>
              </a:rPr>
              <a:t>1</a:t>
            </a:r>
            <a:r>
              <a:rPr lang="ru-RU" dirty="0">
                <a:solidFill>
                  <a:srgbClr val="7030A0"/>
                </a:solidFill>
              </a:rPr>
              <a:t>) Абакан</a:t>
            </a:r>
          </a:p>
          <a:p>
            <a:r>
              <a:rPr lang="ru-RU" dirty="0">
                <a:solidFill>
                  <a:srgbClr val="7030A0"/>
                </a:solidFill>
              </a:rPr>
              <a:t>2) Ижевск</a:t>
            </a:r>
          </a:p>
          <a:p>
            <a:r>
              <a:rPr lang="ru-RU" dirty="0">
                <a:solidFill>
                  <a:srgbClr val="7030A0"/>
                </a:solidFill>
              </a:rPr>
              <a:t>3) </a:t>
            </a:r>
            <a:r>
              <a:rPr lang="ru-RU" dirty="0" smtClean="0">
                <a:solidFill>
                  <a:srgbClr val="7030A0"/>
                </a:solidFill>
              </a:rPr>
              <a:t>Псков</a:t>
            </a:r>
            <a:endParaRPr lang="ru-RU" dirty="0">
              <a:solidFill>
                <a:srgbClr val="7030A0"/>
              </a:solidFill>
            </a:endParaRPr>
          </a:p>
          <a:p>
            <a:r>
              <a:rPr lang="ru-RU" dirty="0"/>
              <a:t>Запишите получившуюся последовательность цифр.</a:t>
            </a:r>
          </a:p>
          <a:p>
            <a:r>
              <a:rPr lang="ru-RU" dirty="0"/>
              <a:t>Спрятать пояснение</a:t>
            </a:r>
          </a:p>
          <a:p>
            <a:r>
              <a:rPr lang="ru-RU" b="1" dirty="0">
                <a:solidFill>
                  <a:srgbClr val="FF0000"/>
                </a:solidFill>
              </a:rPr>
              <a:t>Пояснение</a:t>
            </a:r>
            <a:r>
              <a:rPr lang="ru-RU" b="1" dirty="0" smtClean="0">
                <a:solidFill>
                  <a:srgbClr val="FF0000"/>
                </a:solidFill>
              </a:rPr>
              <a:t>. </a:t>
            </a:r>
            <a:r>
              <a:rPr lang="ru-RU" dirty="0" smtClean="0"/>
              <a:t>Для </a:t>
            </a:r>
            <a:r>
              <a:rPr lang="ru-RU" dirty="0"/>
              <a:t>выполнения данного задания необходимо вспомнить основную закономерность распределения средних зимних температур. В России с запада на восток усиливается </a:t>
            </a:r>
            <a:r>
              <a:rPr lang="ru-RU" dirty="0" err="1"/>
              <a:t>континентальность</a:t>
            </a:r>
            <a:r>
              <a:rPr lang="ru-RU" dirty="0"/>
              <a:t> климата, а это значит, что при удалении от Атлантического океана на восток зимы становятся более холодными. То есть, чем восточнее город, тем ниже зимние температуры, а чем западнее, тем выше. Самый восточный — Абакан, а самый западный — Псков.</a:t>
            </a:r>
          </a:p>
          <a:p>
            <a:r>
              <a:rPr lang="ru-RU" dirty="0"/>
              <a:t> </a:t>
            </a:r>
            <a:endParaRPr lang="ru-RU" b="1" dirty="0"/>
          </a:p>
          <a:p>
            <a:r>
              <a:rPr lang="ru-RU" b="1" dirty="0">
                <a:solidFill>
                  <a:srgbClr val="FF0000"/>
                </a:solidFill>
              </a:rPr>
              <a:t>Ответ: 123.</a:t>
            </a:r>
          </a:p>
        </p:txBody>
      </p:sp>
    </p:spTree>
    <p:extLst>
      <p:ext uri="{BB962C8B-B14F-4D97-AF65-F5344CB8AC3E}">
        <p14:creationId xmlns:p14="http://schemas.microsoft.com/office/powerpoint/2010/main" val="3880291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6175" y="251356"/>
            <a:ext cx="1316386" cy="369332"/>
          </a:xfrm>
          <a:prstGeom prst="rect">
            <a:avLst/>
          </a:prstGeom>
        </p:spPr>
        <p:txBody>
          <a:bodyPr wrap="none">
            <a:spAutoFit/>
          </a:bodyPr>
          <a:lstStyle/>
          <a:p>
            <a:r>
              <a:rPr lang="ru-RU" b="1" dirty="0" smtClean="0">
                <a:solidFill>
                  <a:srgbClr val="FF0000"/>
                </a:solidFill>
              </a:rPr>
              <a:t>3 Задание</a:t>
            </a:r>
            <a:endParaRPr lang="ru-RU" b="1" dirty="0">
              <a:solidFill>
                <a:srgbClr val="FF0000"/>
              </a:solidFill>
            </a:endParaRPr>
          </a:p>
        </p:txBody>
      </p:sp>
      <p:sp>
        <p:nvSpPr>
          <p:cNvPr id="4" name="Прямоугольник 3"/>
          <p:cNvSpPr/>
          <p:nvPr/>
        </p:nvSpPr>
        <p:spPr>
          <a:xfrm>
            <a:off x="153609" y="764704"/>
            <a:ext cx="8640960" cy="5632311"/>
          </a:xfrm>
          <a:prstGeom prst="rect">
            <a:avLst/>
          </a:prstGeom>
        </p:spPr>
        <p:txBody>
          <a:bodyPr wrap="square">
            <a:spAutoFit/>
          </a:bodyPr>
          <a:lstStyle/>
          <a:p>
            <a:r>
              <a:rPr lang="ru-RU" dirty="0"/>
              <a:t>Для оценки обеспеченности территории влагой используется коэффициент увлажнения — отношение годового количества выпадающих атмосферных осадков к испаряемости. Запишите перечисленные регионы России в порядке повышения коэффициента увлажнения в них, начиная с региона с самым низким коэффициентом.</a:t>
            </a:r>
          </a:p>
          <a:p>
            <a:r>
              <a:rPr lang="ru-RU" dirty="0"/>
              <a:t> </a:t>
            </a:r>
          </a:p>
          <a:p>
            <a:r>
              <a:rPr lang="ru-RU" dirty="0"/>
              <a:t>1) Республика Башкортостан</a:t>
            </a:r>
          </a:p>
          <a:p>
            <a:r>
              <a:rPr lang="ru-RU" dirty="0"/>
              <a:t>2) Республика Калмыкия</a:t>
            </a:r>
          </a:p>
          <a:p>
            <a:r>
              <a:rPr lang="ru-RU" dirty="0"/>
              <a:t>3) Мурманская область</a:t>
            </a:r>
          </a:p>
          <a:p>
            <a:r>
              <a:rPr lang="ru-RU" dirty="0"/>
              <a:t> </a:t>
            </a:r>
          </a:p>
          <a:p>
            <a:r>
              <a:rPr lang="ru-RU" dirty="0"/>
              <a:t>Запишите получившуюся последовательность цифр.</a:t>
            </a:r>
          </a:p>
          <a:p>
            <a:r>
              <a:rPr lang="ru-RU" dirty="0"/>
              <a:t>Спрятать пояснение</a:t>
            </a:r>
          </a:p>
          <a:p>
            <a:r>
              <a:rPr lang="ru-RU" b="1" dirty="0">
                <a:solidFill>
                  <a:srgbClr val="7030A0"/>
                </a:solidFill>
              </a:rPr>
              <a:t>Пояснение</a:t>
            </a:r>
            <a:r>
              <a:rPr lang="ru-RU" b="1" dirty="0" smtClean="0">
                <a:solidFill>
                  <a:srgbClr val="7030A0"/>
                </a:solidFill>
              </a:rPr>
              <a:t>. </a:t>
            </a:r>
            <a:r>
              <a:rPr lang="ru-RU" dirty="0" smtClean="0"/>
              <a:t>Коэффициент </a:t>
            </a:r>
            <a:r>
              <a:rPr lang="ru-RU" dirty="0"/>
              <a:t>увлажнения — отношение годового количества осадков к годовой величине испаряемости для данного ландшафта, является показателем соотношения тепла и влаги. В России коэффициент увлажнения постепенно понижается при движении с севера на юг, так как увеличивается показатель испаряемости. Исходя из этого, мы должны расположить регионы с юга на север.</a:t>
            </a:r>
          </a:p>
          <a:p>
            <a:r>
              <a:rPr lang="ru-RU" dirty="0"/>
              <a:t> </a:t>
            </a:r>
            <a:endParaRPr lang="ru-RU" dirty="0">
              <a:solidFill>
                <a:srgbClr val="FF0000"/>
              </a:solidFill>
            </a:endParaRPr>
          </a:p>
          <a:p>
            <a:r>
              <a:rPr lang="ru-RU" dirty="0">
                <a:solidFill>
                  <a:srgbClr val="FF0000"/>
                </a:solidFill>
              </a:rPr>
              <a:t>Ответ: 213.</a:t>
            </a:r>
          </a:p>
        </p:txBody>
      </p:sp>
    </p:spTree>
    <p:extLst>
      <p:ext uri="{BB962C8B-B14F-4D97-AF65-F5344CB8AC3E}">
        <p14:creationId xmlns:p14="http://schemas.microsoft.com/office/powerpoint/2010/main" val="2603534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20688"/>
            <a:ext cx="8568952" cy="5755422"/>
          </a:xfrm>
          <a:prstGeom prst="rect">
            <a:avLst/>
          </a:prstGeom>
        </p:spPr>
        <p:txBody>
          <a:bodyPr wrap="square">
            <a:spAutoFit/>
          </a:bodyPr>
          <a:lstStyle/>
          <a:p>
            <a:pPr algn="just"/>
            <a:r>
              <a:rPr lang="ru-RU" sz="1600" b="1" dirty="0" smtClean="0">
                <a:solidFill>
                  <a:srgbClr val="FF0000"/>
                </a:solidFill>
                <a:latin typeface="Verdana"/>
              </a:rPr>
              <a:t>3 Задание </a:t>
            </a:r>
            <a:r>
              <a:rPr lang="ru-RU" sz="1600" dirty="0" smtClean="0">
                <a:solidFill>
                  <a:srgbClr val="000000"/>
                </a:solidFill>
                <a:latin typeface="Verdana"/>
              </a:rPr>
              <a:t>Расход </a:t>
            </a:r>
            <a:r>
              <a:rPr lang="ru-RU" sz="1600" dirty="0">
                <a:solidFill>
                  <a:srgbClr val="000000"/>
                </a:solidFill>
                <a:latin typeface="Verdana"/>
              </a:rPr>
              <a:t>электроэнергии на уличное освещение населённых пунктов зависит от времени, на которое его приходится включать в тёмное время суток. Запишите перечисленные города России в порядке увеличения продолжительности времени, на которое необходимо включать уличное освещение 1 ноября, начиная с города с наименьшей продолжительностью этого времени.</a:t>
            </a:r>
          </a:p>
          <a:p>
            <a:pPr algn="just"/>
            <a:r>
              <a:rPr lang="ru-RU" sz="1600" dirty="0" smtClean="0">
                <a:solidFill>
                  <a:srgbClr val="000000"/>
                </a:solidFill>
                <a:latin typeface="Verdana"/>
              </a:rPr>
              <a:t>1</a:t>
            </a:r>
            <a:r>
              <a:rPr lang="ru-RU" sz="1600" dirty="0">
                <a:solidFill>
                  <a:srgbClr val="000000"/>
                </a:solidFill>
                <a:latin typeface="Verdana"/>
              </a:rPr>
              <a:t>) Тверь</a:t>
            </a:r>
          </a:p>
          <a:p>
            <a:pPr algn="just"/>
            <a:r>
              <a:rPr lang="ru-RU" sz="1600" dirty="0">
                <a:solidFill>
                  <a:srgbClr val="000000"/>
                </a:solidFill>
                <a:latin typeface="Verdana"/>
              </a:rPr>
              <a:t>2) Петрозаводск</a:t>
            </a:r>
          </a:p>
          <a:p>
            <a:pPr algn="just"/>
            <a:r>
              <a:rPr lang="ru-RU" sz="1600" dirty="0">
                <a:solidFill>
                  <a:srgbClr val="000000"/>
                </a:solidFill>
                <a:latin typeface="Verdana"/>
              </a:rPr>
              <a:t>3) Волгоград</a:t>
            </a:r>
          </a:p>
          <a:p>
            <a:pPr algn="just"/>
            <a:r>
              <a:rPr lang="ru-RU" sz="1600" dirty="0">
                <a:solidFill>
                  <a:srgbClr val="000000"/>
                </a:solidFill>
                <a:latin typeface="Verdana"/>
              </a:rPr>
              <a:t> </a:t>
            </a:r>
            <a:r>
              <a:rPr lang="ru-RU" sz="1600" dirty="0" smtClean="0">
                <a:solidFill>
                  <a:srgbClr val="000000"/>
                </a:solidFill>
                <a:latin typeface="Verdana"/>
              </a:rPr>
              <a:t>              Запишите </a:t>
            </a:r>
            <a:r>
              <a:rPr lang="ru-RU" sz="1600" dirty="0">
                <a:solidFill>
                  <a:srgbClr val="000000"/>
                </a:solidFill>
                <a:latin typeface="Verdana"/>
              </a:rPr>
              <a:t>получившуюся последовательность цифр.</a:t>
            </a:r>
          </a:p>
          <a:p>
            <a:pPr algn="just"/>
            <a:r>
              <a:rPr lang="ru-RU" sz="1600" b="1" dirty="0" smtClean="0">
                <a:solidFill>
                  <a:srgbClr val="7030A0"/>
                </a:solidFill>
                <a:latin typeface="Verdana"/>
              </a:rPr>
              <a:t>Пояснение. </a:t>
            </a:r>
            <a:r>
              <a:rPr lang="ru-RU" sz="1600" dirty="0" smtClean="0">
                <a:solidFill>
                  <a:srgbClr val="000000"/>
                </a:solidFill>
                <a:latin typeface="Verdana"/>
              </a:rPr>
              <a:t>На </a:t>
            </a:r>
            <a:r>
              <a:rPr lang="ru-RU" sz="1600" dirty="0">
                <a:solidFill>
                  <a:srgbClr val="000000"/>
                </a:solidFill>
                <a:latin typeface="Verdana"/>
              </a:rPr>
              <a:t>продолжительность времени освещения улиц влияет продолжительность темного времени суток, а это зависит от географической широты места. Поэтому, сначала следует определить географическую широту всех указанных городов — Тверь — 56-57° с. ш., Петрозаводск — 61−62° с. ш., Волгоград — 48−49° с. ш. Далее обращаем внимание на число, которое дано в условии задачи — 1 ноября. Все города находятся в России, в северном полушарии, а это значит, что в ноябре здесь зима; Солнце больше освещает в это время южное полушарие, следовательно, чем южнее город (ближе к экватору), тем короче будет продолжительность ночи, а значит и время освещения тоже будет короче. С продвижением на север (с увеличением широты) продолжительность освещения будет возрастать. Южнее всех Волгоград, севернее всех — Петрозаводск.</a:t>
            </a:r>
          </a:p>
          <a:p>
            <a:pPr algn="just"/>
            <a:r>
              <a:rPr lang="ru-RU" sz="1600" dirty="0">
                <a:solidFill>
                  <a:srgbClr val="000000"/>
                </a:solidFill>
                <a:latin typeface="Verdana"/>
              </a:rPr>
              <a:t> </a:t>
            </a:r>
            <a:r>
              <a:rPr lang="ru-RU" sz="1600" b="1" dirty="0" smtClean="0">
                <a:solidFill>
                  <a:srgbClr val="FF0000"/>
                </a:solidFill>
                <a:latin typeface="Verdana"/>
              </a:rPr>
              <a:t>Ответ</a:t>
            </a:r>
            <a:r>
              <a:rPr lang="ru-RU" sz="1600" b="1" dirty="0">
                <a:solidFill>
                  <a:srgbClr val="FF0000"/>
                </a:solidFill>
                <a:latin typeface="Verdana"/>
              </a:rPr>
              <a:t>: 312.</a:t>
            </a:r>
            <a:endParaRPr lang="ru-RU" sz="1600" b="1" i="0" dirty="0">
              <a:solidFill>
                <a:srgbClr val="FF0000"/>
              </a:solidFill>
              <a:effectLst/>
              <a:latin typeface="Verdana"/>
            </a:endParaRPr>
          </a:p>
        </p:txBody>
      </p:sp>
    </p:spTree>
    <p:extLst>
      <p:ext uri="{BB962C8B-B14F-4D97-AF65-F5344CB8AC3E}">
        <p14:creationId xmlns:p14="http://schemas.microsoft.com/office/powerpoint/2010/main" val="39512324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geo-ege.sdamgia.ru/get_file?id=84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094947"/>
            <a:ext cx="4999318" cy="279523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95536" y="548680"/>
            <a:ext cx="7200800" cy="923330"/>
          </a:xfrm>
          <a:prstGeom prst="rect">
            <a:avLst/>
          </a:prstGeom>
        </p:spPr>
        <p:txBody>
          <a:bodyPr wrap="square">
            <a:spAutoFit/>
          </a:bodyPr>
          <a:lstStyle/>
          <a:p>
            <a:r>
              <a:rPr lang="ru-RU" dirty="0" smtClean="0">
                <a:solidFill>
                  <a:srgbClr val="FF0000"/>
                </a:solidFill>
              </a:rPr>
              <a:t>Задание №4.1.  </a:t>
            </a:r>
            <a:r>
              <a:rPr lang="ru-RU" dirty="0" smtClean="0"/>
              <a:t>Установите </a:t>
            </a:r>
            <a:r>
              <a:rPr lang="ru-RU" dirty="0"/>
              <a:t>соответствие между океаническим течением и его обозначением на карте.</a:t>
            </a:r>
          </a:p>
          <a:p>
            <a:endParaRPr lang="ru-RU" dirty="0"/>
          </a:p>
        </p:txBody>
      </p:sp>
      <p:graphicFrame>
        <p:nvGraphicFramePr>
          <p:cNvPr id="4" name="Таблица 3"/>
          <p:cNvGraphicFramePr>
            <a:graphicFrameLocks noGrp="1"/>
          </p:cNvGraphicFramePr>
          <p:nvPr/>
        </p:nvGraphicFramePr>
        <p:xfrm>
          <a:off x="3269456" y="3887946"/>
          <a:ext cx="1028700" cy="426720"/>
        </p:xfrm>
        <a:graphic>
          <a:graphicData uri="http://schemas.openxmlformats.org/drawingml/2006/table">
            <a:tbl>
              <a:tblPr/>
              <a:tblGrid>
                <a:gridCol w="342900"/>
                <a:gridCol w="342900"/>
                <a:gridCol w="342900"/>
              </a:tblGrid>
              <a:tr h="0">
                <a:tc>
                  <a:txBody>
                    <a:bodyPr/>
                    <a:lstStyle/>
                    <a:p>
                      <a:pPr algn="ctr"/>
                      <a:r>
                        <a:rPr lang="en-US" sz="1000">
                          <a:solidFill>
                            <a:srgbClr val="000000"/>
                          </a:solidFill>
                          <a:effectLst/>
                        </a:rPr>
                        <a:t>A</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000">
                          <a:solidFill>
                            <a:srgbClr val="000000"/>
                          </a:solidFill>
                          <a:effectLst/>
                        </a:rPr>
                        <a:t>Б</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000">
                          <a:solidFill>
                            <a:srgbClr val="000000"/>
                          </a:solidFill>
                          <a:effectLst/>
                        </a:rPr>
                        <a:t>В</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106680">
                <a:tc>
                  <a:txBody>
                    <a:bodyPr/>
                    <a:lstStyle/>
                    <a:p>
                      <a:pPr algn="l"/>
                      <a:r>
                        <a:rPr lang="ru-RU" sz="100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bl>
          </a:graphicData>
        </a:graphic>
      </p:graphicFrame>
      <p:sp>
        <p:nvSpPr>
          <p:cNvPr id="5" name="Rectangle 3"/>
          <p:cNvSpPr>
            <a:spLocks noChangeArrowheads="1"/>
          </p:cNvSpPr>
          <p:nvPr/>
        </p:nvSpPr>
        <p:spPr bwMode="auto">
          <a:xfrm>
            <a:off x="7262780" y="3578739"/>
            <a:ext cx="1155766" cy="6180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3174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dirty="0" smtClean="0">
                <a:ln>
                  <a:noFill/>
                </a:ln>
                <a:solidFill>
                  <a:srgbClr val="000000"/>
                </a:solidFill>
                <a:effectLst/>
                <a:latin typeface="Verdana" pitchFamily="34" charset="0"/>
                <a:cs typeface="Arial" pitchFamily="34" charset="0"/>
              </a:rPr>
              <a:t>Б) Перуанское — 1.</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dirty="0" smtClean="0">
                <a:ln>
                  <a:noFill/>
                </a:ln>
                <a:solidFill>
                  <a:srgbClr val="000000"/>
                </a:solidFill>
                <a:effectLst/>
                <a:latin typeface="Verdana" pitchFamily="34" charset="0"/>
                <a:cs typeface="Arial" pitchFamily="34" charset="0"/>
              </a:rPr>
              <a:t>B) </a:t>
            </a:r>
            <a:r>
              <a:rPr kumimoji="0" lang="ru-RU" altLang="ru-RU" sz="900" b="0" i="0" u="none" strike="noStrike" cap="none" normalizeH="0" baseline="0" dirty="0" err="1" smtClean="0">
                <a:ln>
                  <a:noFill/>
                </a:ln>
                <a:solidFill>
                  <a:srgbClr val="000000"/>
                </a:solidFill>
                <a:effectLst/>
                <a:latin typeface="Verdana" pitchFamily="34" charset="0"/>
                <a:cs typeface="Arial" pitchFamily="34" charset="0"/>
              </a:rPr>
              <a:t>Гвианское</a:t>
            </a:r>
            <a:r>
              <a:rPr kumimoji="0" lang="ru-RU" altLang="ru-RU" sz="900" b="0" i="0" u="none" strike="noStrike" cap="none" normalizeH="0" baseline="0" dirty="0" smtClean="0">
                <a:ln>
                  <a:noFill/>
                </a:ln>
                <a:solidFill>
                  <a:srgbClr val="000000"/>
                </a:solidFill>
                <a:effectLst/>
                <a:latin typeface="Verdana" pitchFamily="34" charset="0"/>
                <a:cs typeface="Arial" pitchFamily="34" charset="0"/>
              </a:rPr>
              <a:t> —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dirty="0" smtClean="0">
                <a:ln>
                  <a:noFill/>
                </a:ln>
                <a:solidFill>
                  <a:srgbClr val="000000"/>
                </a:solidFill>
                <a:effectLst/>
                <a:latin typeface="Verdana" pitchFamily="34"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dirty="0" smtClean="0">
                <a:ln>
                  <a:noFill/>
                </a:ln>
                <a:solidFill>
                  <a:srgbClr val="000000"/>
                </a:solidFill>
                <a:effectLst/>
                <a:latin typeface="Verdana" pitchFamily="34" charset="0"/>
                <a:cs typeface="Arial" pitchFamily="34" charset="0"/>
              </a:rPr>
              <a:t>Ответ: 213.</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Прямоугольник 5"/>
          <p:cNvSpPr/>
          <p:nvPr/>
        </p:nvSpPr>
        <p:spPr>
          <a:xfrm>
            <a:off x="179512" y="2642565"/>
            <a:ext cx="6624736" cy="3108543"/>
          </a:xfrm>
          <a:prstGeom prst="rect">
            <a:avLst/>
          </a:prstGeom>
        </p:spPr>
        <p:txBody>
          <a:bodyPr wrap="square">
            <a:spAutoFit/>
          </a:bodyPr>
          <a:lstStyle/>
          <a:p>
            <a:pPr lvl="0" algn="just" fontAlgn="base">
              <a:spcBef>
                <a:spcPct val="0"/>
              </a:spcBef>
              <a:spcAft>
                <a:spcPct val="0"/>
              </a:spcAft>
            </a:pPr>
            <a:r>
              <a:rPr lang="ru-RU" altLang="ru-RU" sz="1200" b="1" dirty="0">
                <a:solidFill>
                  <a:srgbClr val="7030A0"/>
                </a:solidFill>
                <a:latin typeface="Verdana" pitchFamily="34" charset="0"/>
                <a:cs typeface="Arial" pitchFamily="34" charset="0"/>
              </a:rPr>
              <a:t>ТЕЧЕНИЕ</a:t>
            </a:r>
            <a:endParaRPr lang="ru-RU" altLang="ru-RU" sz="1100" b="1" dirty="0">
              <a:solidFill>
                <a:srgbClr val="7030A0"/>
              </a:solidFill>
              <a:latin typeface="Verdana" pitchFamily="34" charset="0"/>
              <a:cs typeface="Arial" pitchFamily="34" charset="0"/>
            </a:endParaRP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А) Гольфстрим</a:t>
            </a: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Б) Перуанское</a:t>
            </a: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В) </a:t>
            </a:r>
            <a:r>
              <a:rPr lang="ru-RU" altLang="ru-RU" sz="1200" dirty="0" err="1">
                <a:solidFill>
                  <a:srgbClr val="000000"/>
                </a:solidFill>
                <a:latin typeface="Verdana" pitchFamily="34" charset="0"/>
                <a:cs typeface="Arial" pitchFamily="34" charset="0"/>
              </a:rPr>
              <a:t>Гвианское</a:t>
            </a:r>
            <a:endParaRPr lang="ru-RU" altLang="ru-RU" sz="1100" dirty="0">
              <a:solidFill>
                <a:srgbClr val="000000"/>
              </a:solidFill>
              <a:latin typeface="Verdana" pitchFamily="34" charset="0"/>
              <a:cs typeface="Arial" pitchFamily="34" charset="0"/>
            </a:endParaRP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ОБОЗНАЧЕНИЕ НА КАРТЕ</a:t>
            </a:r>
            <a:endParaRPr lang="ru-RU" altLang="ru-RU" sz="1100" dirty="0">
              <a:solidFill>
                <a:srgbClr val="000000"/>
              </a:solidFill>
              <a:latin typeface="Verdana" pitchFamily="34" charset="0"/>
              <a:cs typeface="Arial" pitchFamily="34" charset="0"/>
            </a:endParaRP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1) 1</a:t>
            </a: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2) 2</a:t>
            </a: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3) 3</a:t>
            </a: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4) 4</a:t>
            </a:r>
            <a:endParaRPr lang="ru-RU" altLang="ru-RU" sz="1100" dirty="0">
              <a:solidFill>
                <a:srgbClr val="000000"/>
              </a:solidFill>
              <a:latin typeface="Verdana" pitchFamily="34" charset="0"/>
              <a:cs typeface="Arial" pitchFamily="34" charset="0"/>
            </a:endParaRPr>
          </a:p>
          <a:p>
            <a:pPr lvl="0" algn="just" eaLnBrk="0" fontAlgn="base" hangingPunct="0">
              <a:spcBef>
                <a:spcPct val="0"/>
              </a:spcBef>
              <a:spcAft>
                <a:spcPct val="0"/>
              </a:spcAft>
            </a:pPr>
            <a:r>
              <a:rPr lang="ru-RU" altLang="ru-RU" sz="1100" dirty="0">
                <a:solidFill>
                  <a:srgbClr val="000000"/>
                </a:solidFill>
                <a:latin typeface="Verdana" pitchFamily="34" charset="0"/>
                <a:cs typeface="Arial" pitchFamily="34" charset="0"/>
              </a:rPr>
              <a:t>Запишите в ответ цифры, расположив их в порядке, соответствующем буквам:</a:t>
            </a:r>
            <a:br>
              <a:rPr lang="ru-RU" altLang="ru-RU" sz="1100" dirty="0">
                <a:solidFill>
                  <a:srgbClr val="000000"/>
                </a:solidFill>
                <a:latin typeface="Verdana" pitchFamily="34" charset="0"/>
                <a:cs typeface="Arial" pitchFamily="34" charset="0"/>
              </a:rPr>
            </a:br>
            <a:endParaRPr lang="ru-RU" altLang="ru-RU" sz="1100" dirty="0" smtClean="0">
              <a:solidFill>
                <a:srgbClr val="000000"/>
              </a:solidFill>
              <a:latin typeface="Verdana" pitchFamily="34" charset="0"/>
              <a:cs typeface="Arial" pitchFamily="34" charset="0"/>
            </a:endParaRPr>
          </a:p>
          <a:p>
            <a:pPr lvl="0" algn="just" eaLnBrk="0" fontAlgn="base" hangingPunct="0">
              <a:spcBef>
                <a:spcPct val="0"/>
              </a:spcBef>
              <a:spcAft>
                <a:spcPct val="0"/>
              </a:spcAft>
            </a:pPr>
            <a:r>
              <a:rPr lang="ru-RU" altLang="ru-RU" sz="1100" b="1" dirty="0" smtClean="0">
                <a:solidFill>
                  <a:srgbClr val="FF0000"/>
                </a:solidFill>
                <a:latin typeface="Verdana" pitchFamily="34" charset="0"/>
                <a:cs typeface="Arial" pitchFamily="34" charset="0"/>
              </a:rPr>
              <a:t>Пояснение</a:t>
            </a:r>
            <a:endParaRPr lang="ru-RU" altLang="ru-RU" sz="1100" b="1" dirty="0">
              <a:solidFill>
                <a:srgbClr val="FF0000"/>
              </a:solidFill>
              <a:latin typeface="Verdana" pitchFamily="34" charset="0"/>
              <a:cs typeface="Arial" pitchFamily="34" charset="0"/>
            </a:endParaRPr>
          </a:p>
          <a:p>
            <a:pPr lvl="0" algn="just" eaLnBrk="0" fontAlgn="base" hangingPunct="0">
              <a:spcBef>
                <a:spcPct val="0"/>
              </a:spcBef>
              <a:spcAft>
                <a:spcPct val="0"/>
              </a:spcAft>
            </a:pPr>
            <a:r>
              <a:rPr lang="ru-RU" altLang="ru-RU" sz="1100" b="1" dirty="0">
                <a:solidFill>
                  <a:srgbClr val="000000"/>
                </a:solidFill>
                <a:latin typeface="Verdana" pitchFamily="34" charset="0"/>
                <a:cs typeface="Arial" pitchFamily="34" charset="0"/>
              </a:rPr>
              <a:t>A) Гольфстрим — 2.</a:t>
            </a:r>
          </a:p>
          <a:p>
            <a:pPr lvl="0" algn="just" eaLnBrk="0" fontAlgn="base" hangingPunct="0">
              <a:spcBef>
                <a:spcPct val="0"/>
              </a:spcBef>
              <a:spcAft>
                <a:spcPct val="0"/>
              </a:spcAft>
            </a:pPr>
            <a:r>
              <a:rPr lang="ru-RU" altLang="ru-RU" sz="1100" b="1" dirty="0" smtClean="0">
                <a:solidFill>
                  <a:srgbClr val="000000"/>
                </a:solidFill>
                <a:latin typeface="Verdana" pitchFamily="34" charset="0"/>
                <a:cs typeface="Arial" pitchFamily="34" charset="0"/>
              </a:rPr>
              <a:t>Б</a:t>
            </a:r>
            <a:r>
              <a:rPr lang="ru-RU" altLang="ru-RU" sz="1100" b="1" dirty="0">
                <a:solidFill>
                  <a:srgbClr val="000000"/>
                </a:solidFill>
                <a:latin typeface="Verdana" pitchFamily="34" charset="0"/>
                <a:cs typeface="Arial" pitchFamily="34" charset="0"/>
              </a:rPr>
              <a:t>) Перуанское — 1.</a:t>
            </a:r>
          </a:p>
          <a:p>
            <a:pPr lvl="0" algn="just" eaLnBrk="0" fontAlgn="base" hangingPunct="0">
              <a:spcBef>
                <a:spcPct val="0"/>
              </a:spcBef>
              <a:spcAft>
                <a:spcPct val="0"/>
              </a:spcAft>
            </a:pPr>
            <a:r>
              <a:rPr lang="ru-RU" altLang="ru-RU" sz="1100" b="1" dirty="0" smtClean="0">
                <a:solidFill>
                  <a:srgbClr val="000000"/>
                </a:solidFill>
                <a:latin typeface="Verdana" pitchFamily="34" charset="0"/>
                <a:cs typeface="Arial" pitchFamily="34" charset="0"/>
              </a:rPr>
              <a:t>B</a:t>
            </a:r>
            <a:r>
              <a:rPr lang="ru-RU" altLang="ru-RU" sz="1100" b="1" dirty="0">
                <a:solidFill>
                  <a:srgbClr val="000000"/>
                </a:solidFill>
                <a:latin typeface="Verdana" pitchFamily="34" charset="0"/>
                <a:cs typeface="Arial" pitchFamily="34" charset="0"/>
              </a:rPr>
              <a:t>) </a:t>
            </a:r>
            <a:r>
              <a:rPr lang="ru-RU" altLang="ru-RU" sz="1100" b="1" dirty="0" err="1">
                <a:solidFill>
                  <a:srgbClr val="000000"/>
                </a:solidFill>
                <a:latin typeface="Verdana" pitchFamily="34" charset="0"/>
                <a:cs typeface="Arial" pitchFamily="34" charset="0"/>
              </a:rPr>
              <a:t>Гвианское</a:t>
            </a:r>
            <a:r>
              <a:rPr lang="ru-RU" altLang="ru-RU" sz="1100" b="1" dirty="0">
                <a:solidFill>
                  <a:srgbClr val="000000"/>
                </a:solidFill>
                <a:latin typeface="Verdana" pitchFamily="34" charset="0"/>
                <a:cs typeface="Arial" pitchFamily="34" charset="0"/>
              </a:rPr>
              <a:t> — 3.</a:t>
            </a:r>
          </a:p>
          <a:p>
            <a:pPr lvl="0" algn="just" eaLnBrk="0" fontAlgn="base" hangingPunct="0">
              <a:spcBef>
                <a:spcPct val="0"/>
              </a:spcBef>
              <a:spcAft>
                <a:spcPct val="0"/>
              </a:spcAft>
            </a:pPr>
            <a:endParaRPr lang="ru-RU" altLang="ru-RU" sz="1100" b="1" dirty="0">
              <a:solidFill>
                <a:srgbClr val="000000"/>
              </a:solidFill>
              <a:latin typeface="Verdana" pitchFamily="34" charset="0"/>
              <a:cs typeface="Arial" pitchFamily="34" charset="0"/>
            </a:endParaRPr>
          </a:p>
          <a:p>
            <a:pPr lvl="0" algn="just" eaLnBrk="0" fontAlgn="base" hangingPunct="0">
              <a:spcBef>
                <a:spcPct val="0"/>
              </a:spcBef>
              <a:spcAft>
                <a:spcPct val="0"/>
              </a:spcAft>
            </a:pPr>
            <a:r>
              <a:rPr lang="ru-RU" altLang="ru-RU" sz="1100" b="1" dirty="0">
                <a:solidFill>
                  <a:srgbClr val="000000"/>
                </a:solidFill>
                <a:latin typeface="Verdana" pitchFamily="34" charset="0"/>
                <a:cs typeface="Arial" pitchFamily="34" charset="0"/>
              </a:rPr>
              <a:t>Ответ: 213.</a:t>
            </a:r>
            <a:endParaRPr lang="ru-RU" altLang="ru-RU" sz="1100" dirty="0">
              <a:solidFill>
                <a:srgbClr val="000000"/>
              </a:solidFill>
              <a:latin typeface="Verdana" pitchFamily="34" charset="0"/>
              <a:cs typeface="Arial" pitchFamily="34" charset="0"/>
            </a:endParaRPr>
          </a:p>
        </p:txBody>
      </p:sp>
    </p:spTree>
    <p:extLst>
      <p:ext uri="{BB962C8B-B14F-4D97-AF65-F5344CB8AC3E}">
        <p14:creationId xmlns:p14="http://schemas.microsoft.com/office/powerpoint/2010/main" val="3431969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7752443" cy="923330"/>
          </a:xfrm>
          <a:prstGeom prst="rect">
            <a:avLst/>
          </a:prstGeom>
        </p:spPr>
        <p:txBody>
          <a:bodyPr wrap="none">
            <a:spAutoFit/>
          </a:bodyPr>
          <a:lstStyle/>
          <a:p>
            <a:r>
              <a:rPr lang="ru-RU" dirty="0" smtClean="0">
                <a:solidFill>
                  <a:srgbClr val="FF0000"/>
                </a:solidFill>
              </a:rPr>
              <a:t>4 Задание ЕГЭ</a:t>
            </a:r>
            <a:endParaRPr lang="ru-RU" altLang="ru-RU" dirty="0" smtClean="0">
              <a:solidFill>
                <a:srgbClr val="000000"/>
              </a:solidFill>
              <a:latin typeface="Verdana" pitchFamily="34" charset="0"/>
              <a:cs typeface="Arial" pitchFamily="34" charset="0"/>
            </a:endParaRPr>
          </a:p>
          <a:p>
            <a:r>
              <a:rPr lang="ru-RU" altLang="ru-RU" dirty="0" smtClean="0">
                <a:solidFill>
                  <a:srgbClr val="000000"/>
                </a:solidFill>
                <a:latin typeface="Verdana" pitchFamily="34" charset="0"/>
                <a:cs typeface="Arial" pitchFamily="34" charset="0"/>
              </a:rPr>
              <a:t>Установите </a:t>
            </a:r>
            <a:r>
              <a:rPr lang="ru-RU" altLang="ru-RU" dirty="0">
                <a:solidFill>
                  <a:srgbClr val="000000"/>
                </a:solidFill>
                <a:latin typeface="Verdana" pitchFamily="34" charset="0"/>
                <a:cs typeface="Arial" pitchFamily="34" charset="0"/>
              </a:rPr>
              <a:t>соответствие между рекой и цифрой, которой она </a:t>
            </a:r>
            <a:endParaRPr lang="ru-RU" altLang="ru-RU" dirty="0" smtClean="0">
              <a:solidFill>
                <a:srgbClr val="000000"/>
              </a:solidFill>
              <a:latin typeface="Verdana" pitchFamily="34" charset="0"/>
              <a:cs typeface="Arial" pitchFamily="34" charset="0"/>
            </a:endParaRPr>
          </a:p>
          <a:p>
            <a:r>
              <a:rPr lang="ru-RU" altLang="ru-RU" dirty="0" smtClean="0">
                <a:solidFill>
                  <a:srgbClr val="000000"/>
                </a:solidFill>
                <a:latin typeface="Verdana" pitchFamily="34" charset="0"/>
                <a:cs typeface="Arial" pitchFamily="34" charset="0"/>
              </a:rPr>
              <a:t>обозначена </a:t>
            </a:r>
            <a:r>
              <a:rPr lang="ru-RU" altLang="ru-RU" dirty="0">
                <a:solidFill>
                  <a:srgbClr val="000000"/>
                </a:solidFill>
                <a:latin typeface="Verdana" pitchFamily="34" charset="0"/>
                <a:cs typeface="Arial" pitchFamily="34" charset="0"/>
              </a:rPr>
              <a:t>на карте.</a:t>
            </a:r>
            <a:r>
              <a:rPr lang="ru-RU" dirty="0" smtClean="0">
                <a:solidFill>
                  <a:srgbClr val="FF0000"/>
                </a:solidFill>
              </a:rPr>
              <a:t> </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510789762"/>
              </p:ext>
            </p:extLst>
          </p:nvPr>
        </p:nvGraphicFramePr>
        <p:xfrm>
          <a:off x="4067944" y="4733273"/>
          <a:ext cx="2160240" cy="832098"/>
        </p:xfrm>
        <a:graphic>
          <a:graphicData uri="http://schemas.openxmlformats.org/drawingml/2006/table">
            <a:tbl>
              <a:tblPr/>
              <a:tblGrid>
                <a:gridCol w="720080"/>
                <a:gridCol w="720080"/>
                <a:gridCol w="720080"/>
              </a:tblGrid>
              <a:tr h="416049">
                <a:tc>
                  <a:txBody>
                    <a:bodyPr/>
                    <a:lstStyle/>
                    <a:p>
                      <a:pPr algn="ctr"/>
                      <a:r>
                        <a:rPr lang="en-US" sz="1000" dirty="0">
                          <a:solidFill>
                            <a:srgbClr val="000000"/>
                          </a:solidFill>
                          <a:effectLst/>
                        </a:rPr>
                        <a:t>A</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000" dirty="0">
                          <a:solidFill>
                            <a:srgbClr val="000000"/>
                          </a:solidFill>
                          <a:effectLst/>
                        </a:rPr>
                        <a:t>Б</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000" dirty="0">
                          <a:solidFill>
                            <a:srgbClr val="000000"/>
                          </a:solidFill>
                          <a:effectLst/>
                        </a:rPr>
                        <a:t>В</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416049">
                <a:tc>
                  <a:txBody>
                    <a:bodyPr/>
                    <a:lstStyle/>
                    <a:p>
                      <a:pPr algn="l"/>
                      <a:r>
                        <a:rPr lang="ru-RU" sz="100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bl>
          </a:graphicData>
        </a:graphic>
      </p:graphicFrame>
      <p:sp>
        <p:nvSpPr>
          <p:cNvPr id="4" name="Rectangle 1"/>
          <p:cNvSpPr>
            <a:spLocks noChangeArrowheads="1"/>
          </p:cNvSpPr>
          <p:nvPr/>
        </p:nvSpPr>
        <p:spPr bwMode="auto">
          <a:xfrm>
            <a:off x="3679980" y="1492146"/>
            <a:ext cx="5429483" cy="244040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19063" algn="just" defTabSz="914400" rtl="0" eaLnBrk="1" fontAlgn="base" latinLnBrk="0" hangingPunct="1">
              <a:lnSpc>
                <a:spcPct val="100000"/>
              </a:lnSpc>
              <a:spcBef>
                <a:spcPct val="0"/>
              </a:spcBef>
              <a:spcAft>
                <a:spcPct val="0"/>
              </a:spcAft>
              <a:buClrTx/>
              <a:buSzTx/>
              <a:buFontTx/>
              <a:buNone/>
              <a:tabLst/>
            </a:pPr>
            <a:r>
              <a:rPr kumimoji="0" lang="ru-RU" altLang="ru-RU" sz="900" b="0" i="0" u="none" strike="noStrike" cap="none" normalizeH="0" baseline="0" dirty="0" smtClean="0">
                <a:ln>
                  <a:noFill/>
                </a:ln>
                <a:solidFill>
                  <a:srgbClr val="000000"/>
                </a:solidFill>
                <a:effectLst/>
                <a:latin typeface="Verdana" pitchFamily="34" charset="0"/>
                <a:cs typeface="Arial" pitchFamily="34" charset="0"/>
              </a:rPr>
              <a:t>                                </a:t>
            </a: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7030A0"/>
                </a:solidFill>
                <a:effectLst/>
                <a:latin typeface="Verdana" pitchFamily="34" charset="0"/>
                <a:cs typeface="Arial" pitchFamily="34" charset="0"/>
              </a:rPr>
              <a:t>РЕКА</a:t>
            </a:r>
            <a:endParaRPr kumimoji="0" lang="ru-RU" altLang="ru-RU" sz="1200" b="1" i="0" u="none" strike="noStrike" cap="none" normalizeH="0" baseline="0" dirty="0" smtClean="0">
              <a:ln>
                <a:noFill/>
              </a:ln>
              <a:solidFill>
                <a:srgbClr val="7030A0"/>
              </a:solidFill>
              <a:effectLst/>
              <a:latin typeface="Verdana" pitchFamily="34" charset="0"/>
              <a:cs typeface="Arial" pitchFamily="34" charset="0"/>
            </a:endParaRP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70C0"/>
                </a:solidFill>
                <a:effectLst/>
                <a:latin typeface="Verdana" pitchFamily="34" charset="0"/>
                <a:cs typeface="Arial" pitchFamily="34" charset="0"/>
              </a:rPr>
              <a:t>А) Нигер</a:t>
            </a: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70C0"/>
                </a:solidFill>
                <a:effectLst/>
                <a:latin typeface="Verdana" pitchFamily="34" charset="0"/>
                <a:cs typeface="Arial" pitchFamily="34" charset="0"/>
              </a:rPr>
              <a:t>Б) Конго</a:t>
            </a: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70C0"/>
                </a:solidFill>
                <a:effectLst/>
                <a:latin typeface="Verdana" pitchFamily="34" charset="0"/>
                <a:cs typeface="Arial" pitchFamily="34" charset="0"/>
              </a:rPr>
              <a:t>В) Замбези</a:t>
            </a:r>
            <a:endParaRPr kumimoji="0" lang="ru-RU" altLang="ru-RU" sz="1200" b="1" i="0" u="none" strike="noStrike" cap="none" normalizeH="0" baseline="0" dirty="0" smtClean="0">
              <a:ln>
                <a:noFill/>
              </a:ln>
              <a:solidFill>
                <a:srgbClr val="0070C0"/>
              </a:solidFill>
              <a:effectLst/>
              <a:latin typeface="Verdana" pitchFamily="34" charset="0"/>
              <a:cs typeface="Arial" pitchFamily="34" charset="0"/>
            </a:endParaRP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effectLst/>
                <a:latin typeface="Verdana" pitchFamily="34" charset="0"/>
                <a:cs typeface="Arial" pitchFamily="34" charset="0"/>
              </a:rPr>
              <a:t>РАСПОЛОЖЕНИЕ НА КАРТЕ</a:t>
            </a:r>
            <a:endParaRPr kumimoji="0" lang="ru-RU" altLang="ru-RU" sz="1100" b="1" i="0" u="none" strike="noStrike" cap="none" normalizeH="0" baseline="0" dirty="0" smtClean="0">
              <a:ln>
                <a:noFill/>
              </a:ln>
              <a:effectLst/>
              <a:latin typeface="Verdana" pitchFamily="34" charset="0"/>
              <a:cs typeface="Arial" pitchFamily="34" charset="0"/>
            </a:endParaRP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effectLst/>
                <a:latin typeface="Verdana" pitchFamily="34" charset="0"/>
                <a:cs typeface="Arial" pitchFamily="34" charset="0"/>
              </a:rPr>
              <a:t>1) 1</a:t>
            </a: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effectLst/>
                <a:latin typeface="Verdana" pitchFamily="34" charset="0"/>
                <a:cs typeface="Arial" pitchFamily="34" charset="0"/>
              </a:rPr>
              <a:t>2) 2</a:t>
            </a: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effectLst/>
                <a:latin typeface="Verdana" pitchFamily="34" charset="0"/>
                <a:cs typeface="Arial" pitchFamily="34" charset="0"/>
              </a:rPr>
              <a:t>3) 3</a:t>
            </a: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effectLst/>
                <a:latin typeface="Verdana" pitchFamily="34" charset="0"/>
                <a:cs typeface="Arial" pitchFamily="34" charset="0"/>
              </a:rPr>
              <a:t>4) 4</a:t>
            </a:r>
            <a:endParaRPr kumimoji="0" lang="ru-RU" altLang="ru-RU" sz="1100" b="1" i="0" u="none" strike="noStrike" cap="none" normalizeH="0" baseline="0" dirty="0" smtClean="0">
              <a:ln>
                <a:noFill/>
              </a:ln>
              <a:effectLst/>
              <a:latin typeface="Verdana" pitchFamily="34" charset="0"/>
              <a:cs typeface="Arial" pitchFamily="34" charset="0"/>
            </a:endParaRPr>
          </a:p>
          <a:p>
            <a:pPr marL="179388" marR="0" lvl="0" algn="just"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Запишите в ответ цифры, расположив их в порядке, соответствующем буквам:</a:t>
            </a:r>
            <a:b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br>
            <a:endParaRPr kumimoji="0" lang="ru-RU" altLang="ru-RU" sz="1050" b="1" i="0" u="none" strike="noStrike" cap="none" normalizeH="0" baseline="0" dirty="0" smtClean="0">
              <a:ln>
                <a:noFill/>
              </a:ln>
              <a:solidFill>
                <a:srgbClr val="FF0000"/>
              </a:solidFill>
              <a:effectLst/>
              <a:latin typeface="Verdana" pitchFamily="34" charset="0"/>
              <a:cs typeface="Arial" pitchFamily="34" charset="0"/>
            </a:endParaRPr>
          </a:p>
        </p:txBody>
      </p:sp>
      <p:pic>
        <p:nvPicPr>
          <p:cNvPr id="15362" name="Picture 2" descr="https://geo-ege.sdamgia.ru/get_file?id=7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55986"/>
            <a:ext cx="3330283" cy="325313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15029" y="4529790"/>
            <a:ext cx="2376264" cy="1754326"/>
          </a:xfrm>
          <a:prstGeom prst="rect">
            <a:avLst/>
          </a:prstGeom>
        </p:spPr>
        <p:txBody>
          <a:bodyPr wrap="square">
            <a:spAutoFit/>
          </a:bodyPr>
          <a:lstStyle/>
          <a:p>
            <a:r>
              <a:rPr lang="ru-RU" dirty="0" smtClean="0">
                <a:solidFill>
                  <a:srgbClr val="FF0000"/>
                </a:solidFill>
              </a:rPr>
              <a:t>Пояснение</a:t>
            </a:r>
            <a:endParaRPr lang="ru-RU" dirty="0">
              <a:solidFill>
                <a:srgbClr val="FF0000"/>
              </a:solidFill>
            </a:endParaRPr>
          </a:p>
          <a:p>
            <a:r>
              <a:rPr lang="ru-RU" dirty="0"/>
              <a:t>А) Нигер — 1.</a:t>
            </a:r>
          </a:p>
          <a:p>
            <a:r>
              <a:rPr lang="ru-RU" dirty="0"/>
              <a:t>Б) Конго — 3.</a:t>
            </a:r>
          </a:p>
          <a:p>
            <a:r>
              <a:rPr lang="ru-RU" dirty="0"/>
              <a:t>В) Замбези — 4.</a:t>
            </a:r>
          </a:p>
          <a:p>
            <a:r>
              <a:rPr lang="ru-RU" dirty="0"/>
              <a:t> </a:t>
            </a:r>
          </a:p>
          <a:p>
            <a:r>
              <a:rPr lang="ru-RU" dirty="0"/>
              <a:t>Ответ: 134.</a:t>
            </a:r>
          </a:p>
        </p:txBody>
      </p:sp>
    </p:spTree>
    <p:extLst>
      <p:ext uri="{BB962C8B-B14F-4D97-AF65-F5344CB8AC3E}">
        <p14:creationId xmlns:p14="http://schemas.microsoft.com/office/powerpoint/2010/main" val="10991637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04664"/>
            <a:ext cx="1787669" cy="369332"/>
          </a:xfrm>
          <a:prstGeom prst="rect">
            <a:avLst/>
          </a:prstGeom>
        </p:spPr>
        <p:txBody>
          <a:bodyPr wrap="none">
            <a:spAutoFit/>
          </a:bodyPr>
          <a:lstStyle/>
          <a:p>
            <a:r>
              <a:rPr lang="ru-RU" dirty="0" smtClean="0">
                <a:solidFill>
                  <a:srgbClr val="FF0000"/>
                </a:solidFill>
              </a:rPr>
              <a:t>4 Задание ЕГЭ</a:t>
            </a:r>
            <a:r>
              <a:rPr lang="ru-RU" altLang="ru-RU" dirty="0" smtClean="0">
                <a:solidFill>
                  <a:srgbClr val="000000"/>
                </a:solidFill>
                <a:latin typeface="Verdana" pitchFamily="34" charset="0"/>
                <a:cs typeface="Arial" pitchFamily="34" charset="0"/>
              </a:rPr>
              <a:t> </a:t>
            </a:r>
            <a:endParaRPr lang="ru-RU" altLang="ru-RU" dirty="0">
              <a:solidFill>
                <a:srgbClr val="000000"/>
              </a:solidFill>
              <a:latin typeface="Verdana" pitchFamily="34" charset="0"/>
              <a:cs typeface="Arial"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553503418"/>
              </p:ext>
            </p:extLst>
          </p:nvPr>
        </p:nvGraphicFramePr>
        <p:xfrm>
          <a:off x="4499992" y="4653136"/>
          <a:ext cx="2376264" cy="786760"/>
        </p:xfrm>
        <a:graphic>
          <a:graphicData uri="http://schemas.openxmlformats.org/drawingml/2006/table">
            <a:tbl>
              <a:tblPr/>
              <a:tblGrid>
                <a:gridCol w="792088"/>
                <a:gridCol w="792088"/>
                <a:gridCol w="792088"/>
              </a:tblGrid>
              <a:tr h="393380">
                <a:tc>
                  <a:txBody>
                    <a:bodyPr/>
                    <a:lstStyle/>
                    <a:p>
                      <a:pPr algn="ctr"/>
                      <a:r>
                        <a:rPr lang="en-US" sz="2000" dirty="0">
                          <a:solidFill>
                            <a:srgbClr val="000000"/>
                          </a:solidFill>
                          <a:effectLst/>
                        </a:rPr>
                        <a:t>A</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2000" dirty="0">
                          <a:solidFill>
                            <a:srgbClr val="000000"/>
                          </a:solidFill>
                          <a:effectLst/>
                        </a:rPr>
                        <a:t>Б</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2000" dirty="0">
                          <a:solidFill>
                            <a:srgbClr val="000000"/>
                          </a:solidFill>
                          <a:effectLst/>
                        </a:rPr>
                        <a:t>В</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93380">
                <a:tc>
                  <a:txBody>
                    <a:bodyPr/>
                    <a:lstStyle/>
                    <a:p>
                      <a:pPr algn="l"/>
                      <a:r>
                        <a:rPr lang="ru-RU" sz="100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bl>
          </a:graphicData>
        </a:graphic>
      </p:graphicFrame>
      <p:sp>
        <p:nvSpPr>
          <p:cNvPr id="6" name="Rectangle 3"/>
          <p:cNvSpPr>
            <a:spLocks noChangeArrowheads="1"/>
          </p:cNvSpPr>
          <p:nvPr/>
        </p:nvSpPr>
        <p:spPr bwMode="auto">
          <a:xfrm>
            <a:off x="3635896" y="761466"/>
            <a:ext cx="5400600" cy="34175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19063"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Установите соответствие между частью Атлантического океана и цифрой, которой она обозначена на карте: к каждому элементу первого столбца подберите соответствующий элемент из второго и внесите в строку ответов выбранные цифры под соответствующими буквами.</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   </a:t>
            </a:r>
            <a:endParaRPr kumimoji="0" lang="ru-RU" altLang="ru-RU" sz="9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000" b="1" i="0" u="none" strike="noStrike" cap="none" normalizeH="0" baseline="0" dirty="0" smtClean="0">
                <a:ln>
                  <a:noFill/>
                </a:ln>
                <a:solidFill>
                  <a:srgbClr val="FF0000"/>
                </a:solidFill>
                <a:effectLst/>
                <a:latin typeface="Verdana" pitchFamily="34" charset="0"/>
                <a:cs typeface="Arial" pitchFamily="34" charset="0"/>
              </a:rPr>
              <a:t>ЧАСТЬ ОКЕАНА</a:t>
            </a:r>
            <a:endParaRPr kumimoji="0" lang="ru-RU" altLang="ru-RU" sz="900" b="1" i="0" u="none" strike="noStrike" cap="none" normalizeH="0" baseline="0" dirty="0" smtClean="0">
              <a:ln>
                <a:noFill/>
              </a:ln>
              <a:solidFill>
                <a:srgbClr val="FF0000"/>
              </a:solidFill>
              <a:effectLst/>
              <a:latin typeface="Verdana"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000" b="0" i="0" u="none" strike="noStrike" cap="none" normalizeH="0" baseline="0" dirty="0" smtClean="0">
                <a:ln>
                  <a:noFill/>
                </a:ln>
                <a:solidFill>
                  <a:srgbClr val="000000"/>
                </a:solidFill>
                <a:effectLst/>
                <a:latin typeface="Verdana" pitchFamily="34" charset="0"/>
                <a:cs typeface="Arial" pitchFamily="34" charset="0"/>
              </a:rPr>
              <a:t>А</a:t>
            </a: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 Северное море</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Б) Норвежское море</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В) Бискайский залив</a:t>
            </a:r>
            <a:endParaRPr kumimoji="0" lang="ru-RU" altLang="ru-RU" sz="11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РАСПОЛОЖЕНИЕ НА КАРТЕ</a:t>
            </a:r>
            <a:endParaRPr kumimoji="0" lang="ru-RU" altLang="ru-RU" sz="11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1) 1</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2) 2</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3)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4) 4</a:t>
            </a:r>
            <a:endParaRPr kumimoji="0" lang="ru-RU" altLang="ru-RU" sz="11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Запишите в ответ цифры, расположив их в порядке, соответствующем буквам:</a:t>
            </a:r>
            <a:b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b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
            </a:r>
            <a:b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br>
            <a:endParaRPr kumimoji="0" lang="ru-RU" altLang="ru-RU" sz="1100" b="0" i="0" u="none" strike="noStrike" cap="none" normalizeH="0" baseline="0" dirty="0" smtClean="0">
              <a:ln>
                <a:noFill/>
              </a:ln>
              <a:solidFill>
                <a:srgbClr val="000000"/>
              </a:solidFill>
              <a:effectLst/>
              <a:latin typeface="Verdana" pitchFamily="34" charset="0"/>
              <a:cs typeface="Arial" pitchFamily="34" charset="0"/>
            </a:endParaRPr>
          </a:p>
        </p:txBody>
      </p:sp>
      <p:pic>
        <p:nvPicPr>
          <p:cNvPr id="16388" name="Picture 4" descr="https://geo-ege.sdamgia.ru/get_file?id=59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02297"/>
            <a:ext cx="3528392" cy="407355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23528" y="5157192"/>
            <a:ext cx="3096344" cy="1015663"/>
          </a:xfrm>
          <a:prstGeom prst="rect">
            <a:avLst/>
          </a:prstGeom>
        </p:spPr>
        <p:txBody>
          <a:bodyPr wrap="square">
            <a:spAutoFit/>
          </a:bodyPr>
          <a:lstStyle/>
          <a:p>
            <a:pPr lvl="0" algn="just" eaLnBrk="0" fontAlgn="base" hangingPunct="0">
              <a:spcBef>
                <a:spcPct val="0"/>
              </a:spcBef>
              <a:spcAft>
                <a:spcPct val="0"/>
              </a:spcAft>
            </a:pPr>
            <a:r>
              <a:rPr lang="ru-RU" altLang="ru-RU" sz="1200" b="1" dirty="0">
                <a:solidFill>
                  <a:srgbClr val="000000"/>
                </a:solidFill>
                <a:latin typeface="Verdana" pitchFamily="34" charset="0"/>
                <a:cs typeface="Arial" pitchFamily="34" charset="0"/>
              </a:rPr>
              <a:t>Пояснение.</a:t>
            </a:r>
            <a:endParaRPr lang="ru-RU" altLang="ru-RU" sz="1200" dirty="0">
              <a:solidFill>
                <a:srgbClr val="000000"/>
              </a:solidFill>
              <a:latin typeface="Verdana" pitchFamily="34" charset="0"/>
              <a:cs typeface="Arial" pitchFamily="34" charset="0"/>
            </a:endParaRP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A) Северное море — 2.</a:t>
            </a: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Б) Норвежское море — 1.</a:t>
            </a: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B) Бискайский залив — 3.</a:t>
            </a:r>
          </a:p>
          <a:p>
            <a:pPr lvl="0" algn="just" eaLnBrk="0" fontAlgn="base" hangingPunct="0">
              <a:spcBef>
                <a:spcPct val="0"/>
              </a:spcBef>
              <a:spcAft>
                <a:spcPct val="0"/>
              </a:spcAft>
            </a:pPr>
            <a:r>
              <a:rPr lang="ru-RU" altLang="ru-RU" sz="1200" dirty="0">
                <a:solidFill>
                  <a:srgbClr val="000000"/>
                </a:solidFill>
                <a:latin typeface="Verdana" pitchFamily="34" charset="0"/>
                <a:cs typeface="Arial" pitchFamily="34" charset="0"/>
              </a:rPr>
              <a:t> </a:t>
            </a:r>
            <a:r>
              <a:rPr lang="ru-RU" altLang="ru-RU" sz="1200" b="1" dirty="0" smtClean="0">
                <a:solidFill>
                  <a:srgbClr val="FF0000"/>
                </a:solidFill>
                <a:latin typeface="Verdana" pitchFamily="34" charset="0"/>
                <a:cs typeface="Arial" pitchFamily="34" charset="0"/>
              </a:rPr>
              <a:t>Ответ</a:t>
            </a:r>
            <a:r>
              <a:rPr lang="ru-RU" altLang="ru-RU" sz="1200" b="1" dirty="0">
                <a:solidFill>
                  <a:srgbClr val="FF0000"/>
                </a:solidFill>
                <a:latin typeface="Verdana" pitchFamily="34" charset="0"/>
                <a:cs typeface="Arial" pitchFamily="34" charset="0"/>
              </a:rPr>
              <a:t>: 213.</a:t>
            </a:r>
            <a:endParaRPr lang="ru-RU" altLang="ru-RU" sz="33400" b="1" dirty="0">
              <a:solidFill>
                <a:srgbClr val="FF0000"/>
              </a:solidFill>
              <a:latin typeface="Verdana" pitchFamily="34" charset="0"/>
              <a:cs typeface="Arial" pitchFamily="34" charset="0"/>
            </a:endParaRPr>
          </a:p>
        </p:txBody>
      </p:sp>
    </p:spTree>
    <p:extLst>
      <p:ext uri="{BB962C8B-B14F-4D97-AF65-F5344CB8AC3E}">
        <p14:creationId xmlns:p14="http://schemas.microsoft.com/office/powerpoint/2010/main" val="4017150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620688"/>
            <a:ext cx="1787669" cy="369332"/>
          </a:xfrm>
          <a:prstGeom prst="rect">
            <a:avLst/>
          </a:prstGeom>
        </p:spPr>
        <p:txBody>
          <a:bodyPr wrap="none">
            <a:spAutoFit/>
          </a:bodyPr>
          <a:lstStyle/>
          <a:p>
            <a:r>
              <a:rPr lang="ru-RU" dirty="0" smtClean="0">
                <a:solidFill>
                  <a:srgbClr val="FF0000"/>
                </a:solidFill>
              </a:rPr>
              <a:t>4 Задание ЕГЭ</a:t>
            </a:r>
            <a:r>
              <a:rPr lang="ru-RU" altLang="ru-RU" dirty="0" smtClean="0">
                <a:solidFill>
                  <a:srgbClr val="000000"/>
                </a:solidFill>
                <a:latin typeface="Verdana" pitchFamily="34" charset="0"/>
                <a:cs typeface="Arial" pitchFamily="34" charset="0"/>
              </a:rPr>
              <a:t> </a:t>
            </a:r>
            <a:endParaRPr lang="ru-RU" altLang="ru-RU" dirty="0">
              <a:solidFill>
                <a:srgbClr val="000000"/>
              </a:solidFill>
              <a:latin typeface="Verdana" pitchFamily="34" charset="0"/>
              <a:cs typeface="Arial"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868120508"/>
              </p:ext>
            </p:extLst>
          </p:nvPr>
        </p:nvGraphicFramePr>
        <p:xfrm>
          <a:off x="6372200" y="5170839"/>
          <a:ext cx="1584176" cy="864096"/>
        </p:xfrm>
        <a:graphic>
          <a:graphicData uri="http://schemas.openxmlformats.org/drawingml/2006/table">
            <a:tbl>
              <a:tblPr/>
              <a:tblGrid>
                <a:gridCol w="443563"/>
                <a:gridCol w="612554"/>
                <a:gridCol w="528059"/>
              </a:tblGrid>
              <a:tr h="432048">
                <a:tc>
                  <a:txBody>
                    <a:bodyPr/>
                    <a:lstStyle/>
                    <a:p>
                      <a:pPr algn="ctr"/>
                      <a:r>
                        <a:rPr lang="ru-RU" sz="1600" dirty="0">
                          <a:solidFill>
                            <a:srgbClr val="000000"/>
                          </a:solidFill>
                          <a:effectLst/>
                        </a:rPr>
                        <a:t>А</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600" dirty="0">
                          <a:solidFill>
                            <a:srgbClr val="000000"/>
                          </a:solidFill>
                          <a:effectLst/>
                        </a:rPr>
                        <a:t>Б</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600" dirty="0">
                          <a:solidFill>
                            <a:srgbClr val="000000"/>
                          </a:solidFill>
                          <a:effectLst/>
                        </a:rPr>
                        <a:t>В</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432048">
                <a:tc>
                  <a:txBody>
                    <a:bodyPr/>
                    <a:lstStyle/>
                    <a:p>
                      <a:pPr algn="l"/>
                      <a:r>
                        <a:rPr lang="ru-RU" sz="160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6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6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bl>
          </a:graphicData>
        </a:graphic>
      </p:graphicFrame>
      <p:sp>
        <p:nvSpPr>
          <p:cNvPr id="4" name="Rectangle 1"/>
          <p:cNvSpPr>
            <a:spLocks noChangeArrowheads="1"/>
          </p:cNvSpPr>
          <p:nvPr/>
        </p:nvSpPr>
        <p:spPr bwMode="auto">
          <a:xfrm>
            <a:off x="4696376" y="647245"/>
            <a:ext cx="4268111" cy="31328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63525" marR="0" lvl="0" defTabSz="914400" rtl="0" eaLnBrk="1" fontAlgn="base" latinLnBrk="0" hangingPunct="1">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Установите соответствие между рекой и её обозначением на карте Евразии: к каждому элементу первого столбца подберите соответствующий элемент из второго столбца.</a:t>
            </a: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                                                                                          </a:t>
            </a: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РЕКА</a:t>
            </a:r>
            <a:endParaRPr kumimoji="0" lang="ru-RU" altLang="ru-RU" sz="1050" b="0" i="0" u="none" strike="noStrike" cap="none" normalizeH="0" baseline="0" dirty="0" smtClean="0">
              <a:ln>
                <a:noFill/>
              </a:ln>
              <a:solidFill>
                <a:srgbClr val="000000"/>
              </a:solidFill>
              <a:effectLst/>
              <a:latin typeface="Verdana" pitchFamily="34" charset="0"/>
              <a:cs typeface="Arial" pitchFamily="34" charset="0"/>
            </a:endParaRP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А) Инд</a:t>
            </a: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Б) Хуанхэ</a:t>
            </a: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В) Амур</a:t>
            </a:r>
            <a:endParaRPr kumimoji="0" lang="ru-RU" altLang="ru-RU" sz="1050" b="0" i="0" u="none" strike="noStrike" cap="none" normalizeH="0" baseline="0" dirty="0" smtClean="0">
              <a:ln>
                <a:noFill/>
              </a:ln>
              <a:solidFill>
                <a:srgbClr val="000000"/>
              </a:solidFill>
              <a:effectLst/>
              <a:latin typeface="Verdana" pitchFamily="34" charset="0"/>
              <a:cs typeface="Arial" pitchFamily="34" charset="0"/>
            </a:endParaRP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ОБОЗНАЧЕНИЕ НА КАРТЕ</a:t>
            </a:r>
            <a:endParaRPr kumimoji="0" lang="ru-RU" altLang="ru-RU" sz="1050" b="0" i="0" u="none" strike="noStrike" cap="none" normalizeH="0" baseline="0" dirty="0" smtClean="0">
              <a:ln>
                <a:noFill/>
              </a:ln>
              <a:solidFill>
                <a:srgbClr val="000000"/>
              </a:solidFill>
              <a:effectLst/>
              <a:latin typeface="Verdana" pitchFamily="34" charset="0"/>
              <a:cs typeface="Arial" pitchFamily="34" charset="0"/>
            </a:endParaRP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1) 1</a:t>
            </a: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2) 2</a:t>
            </a: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3) 3</a:t>
            </a: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4) 4</a:t>
            </a:r>
            <a:endParaRPr kumimoji="0" lang="ru-RU" altLang="ru-RU" sz="1050" b="0" i="0" u="none" strike="noStrike" cap="none" normalizeH="0" baseline="0" dirty="0" smtClean="0">
              <a:ln>
                <a:noFill/>
              </a:ln>
              <a:solidFill>
                <a:srgbClr val="000000"/>
              </a:solidFill>
              <a:effectLst/>
              <a:latin typeface="Verdana" pitchFamily="34" charset="0"/>
              <a:cs typeface="Arial" pitchFamily="34" charset="0"/>
            </a:endParaRP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 </a:t>
            </a:r>
          </a:p>
          <a:p>
            <a:pPr marL="263525" marR="0" lvl="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Запишите в ответ цифры, расположив их в порядке, соответствующем буквам:</a:t>
            </a:r>
            <a:b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br>
            <a:endParaRPr kumimoji="0" lang="ru-RU" altLang="ru-RU"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410" name="Picture 2" descr="https://geo-ege.sdamgia.ru/get_file?id=186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649" y="1041714"/>
            <a:ext cx="4473367" cy="390681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83568" y="4941168"/>
            <a:ext cx="2232248" cy="1323439"/>
          </a:xfrm>
          <a:prstGeom prst="rect">
            <a:avLst/>
          </a:prstGeom>
        </p:spPr>
        <p:txBody>
          <a:bodyPr wrap="square">
            <a:spAutoFit/>
          </a:bodyPr>
          <a:lstStyle/>
          <a:p>
            <a:pPr marL="263525" lvl="0" algn="just" eaLnBrk="0" fontAlgn="base" hangingPunct="0">
              <a:spcBef>
                <a:spcPct val="0"/>
              </a:spcBef>
              <a:spcAft>
                <a:spcPct val="0"/>
              </a:spcAft>
            </a:pPr>
            <a:r>
              <a:rPr lang="ru-RU" altLang="ru-RU" sz="1600" b="1" dirty="0">
                <a:solidFill>
                  <a:srgbClr val="000000"/>
                </a:solidFill>
                <a:latin typeface="Verdana" pitchFamily="34" charset="0"/>
                <a:cs typeface="Arial" pitchFamily="34" charset="0"/>
              </a:rPr>
              <a:t>Пояснение.</a:t>
            </a:r>
            <a:endParaRPr lang="ru-RU" altLang="ru-RU" sz="1600" dirty="0">
              <a:solidFill>
                <a:srgbClr val="000000"/>
              </a:solidFill>
              <a:latin typeface="Verdana" pitchFamily="34" charset="0"/>
              <a:cs typeface="Arial" pitchFamily="34" charset="0"/>
            </a:endParaRPr>
          </a:p>
          <a:p>
            <a:pPr marL="263525" lvl="0" algn="just" eaLnBrk="0" fontAlgn="base" hangingPunct="0">
              <a:spcBef>
                <a:spcPct val="0"/>
              </a:spcBef>
              <a:spcAft>
                <a:spcPct val="0"/>
              </a:spcAft>
            </a:pPr>
            <a:r>
              <a:rPr lang="ru-RU" altLang="ru-RU" sz="1600" dirty="0">
                <a:solidFill>
                  <a:srgbClr val="000000"/>
                </a:solidFill>
                <a:latin typeface="Verdana" pitchFamily="34" charset="0"/>
                <a:cs typeface="Arial" pitchFamily="34" charset="0"/>
              </a:rPr>
              <a:t>А) Инд  — 1.</a:t>
            </a:r>
          </a:p>
          <a:p>
            <a:pPr marL="263525" lvl="0" algn="just" eaLnBrk="0" fontAlgn="base" hangingPunct="0">
              <a:spcBef>
                <a:spcPct val="0"/>
              </a:spcBef>
              <a:spcAft>
                <a:spcPct val="0"/>
              </a:spcAft>
            </a:pPr>
            <a:r>
              <a:rPr lang="ru-RU" altLang="ru-RU" sz="1600" dirty="0">
                <a:solidFill>
                  <a:srgbClr val="000000"/>
                </a:solidFill>
                <a:latin typeface="Verdana" pitchFamily="34" charset="0"/>
                <a:cs typeface="Arial" pitchFamily="34" charset="0"/>
              </a:rPr>
              <a:t>Б) Хуанхэ — 3.</a:t>
            </a:r>
          </a:p>
          <a:p>
            <a:pPr marL="263525" lvl="0" algn="just" eaLnBrk="0" fontAlgn="base" hangingPunct="0">
              <a:spcBef>
                <a:spcPct val="0"/>
              </a:spcBef>
              <a:spcAft>
                <a:spcPct val="0"/>
              </a:spcAft>
            </a:pPr>
            <a:r>
              <a:rPr lang="ru-RU" altLang="ru-RU" sz="1600" dirty="0">
                <a:solidFill>
                  <a:srgbClr val="000000"/>
                </a:solidFill>
                <a:latin typeface="Verdana" pitchFamily="34" charset="0"/>
                <a:cs typeface="Arial" pitchFamily="34" charset="0"/>
              </a:rPr>
              <a:t>В) Амур  — 4.</a:t>
            </a:r>
          </a:p>
          <a:p>
            <a:pPr marL="263525" lvl="0" algn="just" eaLnBrk="0" fontAlgn="base" hangingPunct="0">
              <a:spcBef>
                <a:spcPct val="0"/>
              </a:spcBef>
              <a:spcAft>
                <a:spcPct val="0"/>
              </a:spcAft>
            </a:pPr>
            <a:r>
              <a:rPr lang="ru-RU" altLang="ru-RU" sz="1600" dirty="0">
                <a:solidFill>
                  <a:srgbClr val="000000"/>
                </a:solidFill>
                <a:latin typeface="Verdana" pitchFamily="34" charset="0"/>
                <a:cs typeface="Arial" pitchFamily="34" charset="0"/>
              </a:rPr>
              <a:t> Ответ: 134.</a:t>
            </a:r>
          </a:p>
        </p:txBody>
      </p:sp>
    </p:spTree>
    <p:extLst>
      <p:ext uri="{BB962C8B-B14F-4D97-AF65-F5344CB8AC3E}">
        <p14:creationId xmlns:p14="http://schemas.microsoft.com/office/powerpoint/2010/main" val="38716888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85813" y="260648"/>
            <a:ext cx="1705916" cy="369332"/>
          </a:xfrm>
          <a:prstGeom prst="rect">
            <a:avLst/>
          </a:prstGeom>
        </p:spPr>
        <p:txBody>
          <a:bodyPr wrap="none">
            <a:spAutoFit/>
          </a:bodyPr>
          <a:lstStyle/>
          <a:p>
            <a:r>
              <a:rPr lang="ru-RU" dirty="0" smtClean="0">
                <a:solidFill>
                  <a:srgbClr val="FF0000"/>
                </a:solidFill>
              </a:rPr>
              <a:t>5 Задание ЕГЭ</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938159953"/>
              </p:ext>
            </p:extLst>
          </p:nvPr>
        </p:nvGraphicFramePr>
        <p:xfrm>
          <a:off x="6444208" y="6023503"/>
          <a:ext cx="1224135" cy="645856"/>
        </p:xfrm>
        <a:graphic>
          <a:graphicData uri="http://schemas.openxmlformats.org/drawingml/2006/table">
            <a:tbl>
              <a:tblPr/>
              <a:tblGrid>
                <a:gridCol w="408045"/>
                <a:gridCol w="408045"/>
                <a:gridCol w="408045"/>
              </a:tblGrid>
              <a:tr h="322928">
                <a:tc>
                  <a:txBody>
                    <a:bodyPr/>
                    <a:lstStyle/>
                    <a:p>
                      <a:pPr algn="ctr"/>
                      <a:r>
                        <a:rPr lang="ru-RU" sz="1400" b="1" dirty="0">
                          <a:solidFill>
                            <a:srgbClr val="000000"/>
                          </a:solidFill>
                          <a:effectLst/>
                        </a:rPr>
                        <a:t>А</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400" b="1" dirty="0">
                          <a:solidFill>
                            <a:srgbClr val="000000"/>
                          </a:solidFill>
                          <a:effectLst/>
                        </a:rPr>
                        <a:t>Б</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400" b="1" dirty="0">
                          <a:solidFill>
                            <a:srgbClr val="000000"/>
                          </a:solidFill>
                          <a:effectLst/>
                        </a:rPr>
                        <a:t>В</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322928">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bl>
          </a:graphicData>
        </a:graphic>
      </p:graphicFrame>
      <p:sp>
        <p:nvSpPr>
          <p:cNvPr id="4" name="Rectangle 1"/>
          <p:cNvSpPr>
            <a:spLocks noChangeArrowheads="1"/>
          </p:cNvSpPr>
          <p:nvPr/>
        </p:nvSpPr>
        <p:spPr bwMode="auto">
          <a:xfrm>
            <a:off x="308164" y="692696"/>
            <a:ext cx="8424936" cy="504111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179388" marR="0" lvl="0" indent="119063" defTabSz="914400" rtl="0" eaLnBrk="1" fontAlgn="base" latinLnBrk="0" hangingPunct="1">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Прочитайте приведённый ниже текст, в котором пропущен ряд слов. Выберите из предлагаемого списка слова (словосочетание), которые необходимо вставить на место пропусков.</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Соловецкие острова — это________________(А), расположенный примерно на 150 км южнее Северного ________________(Б). Эта территория отличается мягким для данных широт климатом. По подсчетам известного русского климатолога академика М. А. Рыкачева, центры каждого четвертого ________________(В) проходят точно над островами, а еще каждого четвертого — в непосредственной близости от них. Поэтому осенью и зимой здесь значительно теплее, чем в 200 км южнее на материке. Сказывается на климате островов и влияние моря.</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Слова в списке даны в именительном падеже. Каждое слово (словосочетание) может быть использовано только один раз. Выбирайте последовательно одно слово (словосочетание) за другим, мысленно заполняя каждый пропуск. Обратите внимание на то, что слов (словосочетаний) в списке больше, чем Вам потребуется для заполнения пропусков.</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 </a:t>
            </a:r>
            <a:r>
              <a:rPr kumimoji="0" lang="ru-RU" altLang="ru-RU" sz="1050" b="1" i="0" u="sng" strike="noStrike" cap="none" normalizeH="0" baseline="0" dirty="0" smtClean="0">
                <a:ln>
                  <a:noFill/>
                </a:ln>
                <a:solidFill>
                  <a:srgbClr val="000000"/>
                </a:solidFill>
                <a:effectLst/>
                <a:latin typeface="Verdana" pitchFamily="34" charset="0"/>
                <a:cs typeface="Arial" pitchFamily="34" charset="0"/>
              </a:rPr>
              <a:t>Список слов:</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1) анклав</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2) полярный круг</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3) архипелаг</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4) циклон</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5) антициклон</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6) тропик</a:t>
            </a: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 Запишите в ответ цифры, расположив их в порядке, соответствующем буквам:</a:t>
            </a:r>
            <a:b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br>
            <a:r>
              <a:rPr kumimoji="0" lang="ru-RU" altLang="ru-RU" sz="1050" b="1" i="0" u="none" strike="noStrike" cap="none" normalizeH="0" baseline="0" dirty="0" smtClean="0">
                <a:ln>
                  <a:noFill/>
                </a:ln>
                <a:solidFill>
                  <a:srgbClr val="FF0000"/>
                </a:solidFill>
                <a:effectLst/>
                <a:latin typeface="Verdana" pitchFamily="34" charset="0"/>
                <a:cs typeface="Arial" pitchFamily="34" charset="0"/>
              </a:rPr>
              <a:t>Пояснение.</a:t>
            </a:r>
            <a:endParaRPr kumimoji="0" lang="ru-RU" altLang="ru-RU" sz="1050" b="0" i="0" u="none" strike="noStrike" cap="none" normalizeH="0" baseline="0" dirty="0" smtClean="0">
              <a:ln>
                <a:noFill/>
              </a:ln>
              <a:solidFill>
                <a:srgbClr val="FF0000"/>
              </a:solidFill>
              <a:effectLst/>
              <a:latin typeface="Verdana"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В заданиях этого типа есть подсказка-уточнение, которая точно указывает на нужный ответ. Например, в этом задании к Соловецким островам подходит общее название близкорасположенных островов —архипелаг; наличие же мягкого климата вблизи полярного круга обеспечивается циклонами, приносящими осадки и потепление зимой.</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Соловецкие острова — это архипелаг, расположенный примерно на 150 км южнее Северного полярного круга. Эта территория отличается мягким для данных широт климатом. По подсчетам известного русского климатолога академика М. А. Рыкачева, центры каждого четвертого циклона проходят точно над островами, а еще каждого четвертого — в непосредственной близости от них.</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050" b="0" i="0" u="none" strike="noStrike" cap="none" normalizeH="0" baseline="0" dirty="0" smtClean="0">
                <a:ln>
                  <a:noFill/>
                </a:ln>
                <a:solidFill>
                  <a:srgbClr val="000000"/>
                </a:solidFill>
                <a:effectLst/>
                <a:latin typeface="Verdana" pitchFamily="34"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050" b="1" i="0" u="none" strike="noStrike" cap="none" normalizeH="0" baseline="0" dirty="0" smtClean="0">
                <a:ln>
                  <a:noFill/>
                </a:ln>
                <a:solidFill>
                  <a:srgbClr val="FF0000"/>
                </a:solidFill>
                <a:effectLst/>
                <a:latin typeface="Verdana" pitchFamily="34" charset="0"/>
                <a:cs typeface="Arial" pitchFamily="34" charset="0"/>
              </a:rPr>
              <a:t>Ответ: 324.</a:t>
            </a:r>
            <a:endParaRPr kumimoji="0" lang="ru-RU" altLang="ru-RU" sz="2400" b="1" i="0" u="none" strike="noStrike" cap="none" normalizeH="0" baseline="0" dirty="0" smtClean="0">
              <a:ln>
                <a:noFill/>
              </a:ln>
              <a:solidFill>
                <a:srgbClr val="FF0000"/>
              </a:solidFill>
              <a:effectLst/>
              <a:cs typeface="Arial" pitchFamily="34" charset="0"/>
            </a:endParaRPr>
          </a:p>
        </p:txBody>
      </p:sp>
    </p:spTree>
    <p:extLst>
      <p:ext uri="{BB962C8B-B14F-4D97-AF65-F5344CB8AC3E}">
        <p14:creationId xmlns:p14="http://schemas.microsoft.com/office/powerpoint/2010/main" val="1612355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1052736"/>
            <a:ext cx="8046640" cy="5509200"/>
          </a:xfrm>
          <a:prstGeom prst="rect">
            <a:avLst/>
          </a:prstGeom>
        </p:spPr>
        <p:txBody>
          <a:bodyPr wrap="square">
            <a:spAutoFit/>
          </a:bodyPr>
          <a:lstStyle/>
          <a:p>
            <a:r>
              <a:rPr lang="ru-RU" dirty="0"/>
              <a:t>Какие из утверждений о Канаде верны? Запишите цифры, под которыми они указаны.</a:t>
            </a:r>
          </a:p>
          <a:p>
            <a:r>
              <a:rPr lang="ru-RU" dirty="0"/>
              <a:t> </a:t>
            </a:r>
            <a:r>
              <a:rPr lang="ru-RU" dirty="0" smtClean="0"/>
              <a:t>1</a:t>
            </a:r>
            <a:r>
              <a:rPr lang="ru-RU" dirty="0"/>
              <a:t>) Канада относится к числу мононациональных стран.</a:t>
            </a:r>
          </a:p>
          <a:p>
            <a:r>
              <a:rPr lang="ru-RU" dirty="0"/>
              <a:t>2) Канада имеет постиндустриальную структуру хозяйства.</a:t>
            </a:r>
          </a:p>
          <a:p>
            <a:r>
              <a:rPr lang="ru-RU" dirty="0"/>
              <a:t>3) Главные экономические районы Канады находятся на северо-западе страны.</a:t>
            </a:r>
          </a:p>
          <a:p>
            <a:r>
              <a:rPr lang="ru-RU" dirty="0"/>
              <a:t>4) В Канаде показатель рождаемости населения превышает показатель смертности.</a:t>
            </a:r>
          </a:p>
          <a:p>
            <a:r>
              <a:rPr lang="ru-RU" dirty="0"/>
              <a:t>5) В Канаде основная часть электроэнергии производится на ТЭС.</a:t>
            </a:r>
          </a:p>
          <a:p>
            <a:r>
              <a:rPr lang="ru-RU" dirty="0"/>
              <a:t>Спрятать пояснение</a:t>
            </a:r>
          </a:p>
          <a:p>
            <a:r>
              <a:rPr lang="ru-RU" b="1" dirty="0">
                <a:solidFill>
                  <a:srgbClr val="FF0000"/>
                </a:solidFill>
              </a:rPr>
              <a:t>Пояснение.</a:t>
            </a:r>
            <a:r>
              <a:rPr lang="ru-RU" dirty="0"/>
              <a:t>1) Канада относится к числу мононациональных стран — неверно.</a:t>
            </a:r>
          </a:p>
          <a:p>
            <a:r>
              <a:rPr lang="ru-RU" dirty="0"/>
              <a:t>2) Канада имеет постиндустриальную структуру хозяйства — верно.</a:t>
            </a:r>
          </a:p>
          <a:p>
            <a:r>
              <a:rPr lang="ru-RU" dirty="0"/>
              <a:t>3) Главные экономические районы Канады находятся на северо-западе страны — неверно, на юге, по границе с США.</a:t>
            </a:r>
          </a:p>
          <a:p>
            <a:r>
              <a:rPr lang="ru-RU" dirty="0"/>
              <a:t>4) В Канаде показатель рождаемости населения превышает показатель смертности — верно.</a:t>
            </a:r>
          </a:p>
          <a:p>
            <a:r>
              <a:rPr lang="ru-RU" dirty="0"/>
              <a:t>5) В Канаде основная </a:t>
            </a:r>
            <a:r>
              <a:rPr lang="ru-RU" sz="1400" dirty="0"/>
              <a:t>часть электроэнергии производится на ТЭС — неверно, на ГЭС.</a:t>
            </a:r>
          </a:p>
          <a:p>
            <a:r>
              <a:rPr lang="ru-RU" sz="1400" dirty="0"/>
              <a:t> </a:t>
            </a:r>
          </a:p>
          <a:p>
            <a:r>
              <a:rPr lang="ru-RU" sz="1400" dirty="0">
                <a:solidFill>
                  <a:srgbClr val="FF0000"/>
                </a:solidFill>
              </a:rPr>
              <a:t>Ответ: 24.</a:t>
            </a:r>
          </a:p>
        </p:txBody>
      </p:sp>
      <p:sp>
        <p:nvSpPr>
          <p:cNvPr id="4" name="Прямоугольник 3"/>
          <p:cNvSpPr/>
          <p:nvPr/>
        </p:nvSpPr>
        <p:spPr>
          <a:xfrm>
            <a:off x="683568" y="188640"/>
            <a:ext cx="1255472" cy="369332"/>
          </a:xfrm>
          <a:prstGeom prst="rect">
            <a:avLst/>
          </a:prstGeom>
        </p:spPr>
        <p:txBody>
          <a:bodyPr wrap="none">
            <a:spAutoFit/>
          </a:bodyPr>
          <a:lstStyle/>
          <a:p>
            <a:r>
              <a:rPr lang="ru-RU" dirty="0" smtClean="0">
                <a:solidFill>
                  <a:srgbClr val="FF0000"/>
                </a:solidFill>
              </a:rPr>
              <a:t>5 Задание</a:t>
            </a:r>
            <a:endParaRPr lang="ru-RU" dirty="0"/>
          </a:p>
        </p:txBody>
      </p:sp>
    </p:spTree>
    <p:extLst>
      <p:ext uri="{BB962C8B-B14F-4D97-AF65-F5344CB8AC3E}">
        <p14:creationId xmlns:p14="http://schemas.microsoft.com/office/powerpoint/2010/main" val="1930869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 бланке ответов первое задание записывается буквами</a:t>
            </a: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3" y="1914169"/>
            <a:ext cx="6912768" cy="466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1970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31211596"/>
              </p:ext>
            </p:extLst>
          </p:nvPr>
        </p:nvGraphicFramePr>
        <p:xfrm>
          <a:off x="4788025" y="5885166"/>
          <a:ext cx="1604763" cy="569946"/>
        </p:xfrm>
        <a:graphic>
          <a:graphicData uri="http://schemas.openxmlformats.org/drawingml/2006/table">
            <a:tbl>
              <a:tblPr/>
              <a:tblGrid>
                <a:gridCol w="534921"/>
                <a:gridCol w="534921"/>
                <a:gridCol w="534921"/>
              </a:tblGrid>
              <a:tr h="303024">
                <a:tc>
                  <a:txBody>
                    <a:bodyPr/>
                    <a:lstStyle/>
                    <a:p>
                      <a:pPr algn="ctr"/>
                      <a:r>
                        <a:rPr lang="ru-RU" sz="1600" b="1" dirty="0">
                          <a:solidFill>
                            <a:srgbClr val="000000"/>
                          </a:solidFill>
                          <a:effectLst/>
                        </a:rPr>
                        <a:t>А</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600" b="1" dirty="0">
                          <a:solidFill>
                            <a:srgbClr val="000000"/>
                          </a:solidFill>
                          <a:effectLst/>
                        </a:rPr>
                        <a:t>Б</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600" b="1" dirty="0">
                          <a:solidFill>
                            <a:srgbClr val="000000"/>
                          </a:solidFill>
                          <a:effectLst/>
                        </a:rPr>
                        <a:t>В</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265146">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rot="10800000" flipV="1">
            <a:off x="422498" y="656628"/>
            <a:ext cx="8208912" cy="52026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19063" algn="just"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Прочитайте текст, в котором пропущены некоторые географические термины. Выберите из пронумерованного списка термины, которые необходимо вставить на место пропусков, обозначенных буквами А — В. Вставьте на места пропусков термины из списка (в нужном падеже и числе).</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Горные системы состоят из ________________(А) и групп гор, сходных по возрасту и происхождению. Несколько горных систем, вытянутых в сплошную или прерывистую, но всё же единую полосу, протягивающуюся через большую часть материка или через несколько материков на многие тысячи или десятки тысяч километров, образуют ________________(Б), проходящие по дну океанов образуют ________________(В).</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Список терминов:</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1) глыбовые</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2) хребет</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3) горный пояс</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4) тектонические</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5) срединно-океанические хребты</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6) складчатые</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Запишите в ответ цифры, расположив их в порядке, соответствующем буквам:</a:t>
            </a:r>
            <a:b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b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
            </a:r>
            <a:b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br>
            <a:endParaRPr kumimoji="0" lang="ru-RU" altLang="ru-RU" sz="12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rgbClr val="000000"/>
                </a:solidFill>
                <a:effectLst/>
                <a:latin typeface="Verdana" pitchFamily="34" charset="0"/>
                <a:cs typeface="Arial" pitchFamily="34" charset="0"/>
              </a:rPr>
              <a:t>Пояснение.</a:t>
            </a:r>
            <a:endParaRPr kumimoji="0" lang="ru-RU" altLang="ru-RU" sz="12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Слова текста соответствуют логике повествования. Подсказками также являются однородные члены предложения. Например: состоят из хребтов и групп гор; единую полосу..., образующую горный пояс; проходящие по дну океана срединно-океанические хребты.</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Verdana" pitchFamily="34" charset="0"/>
                <a:cs typeface="Arial" pitchFamily="34" charset="0"/>
              </a:rPr>
              <a:t>Ответ: 235.</a:t>
            </a:r>
            <a:endParaRPr kumimoji="0" lang="ru-RU" altLang="ru-RU"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539552" y="284885"/>
            <a:ext cx="1255472" cy="369332"/>
          </a:xfrm>
          <a:prstGeom prst="rect">
            <a:avLst/>
          </a:prstGeom>
        </p:spPr>
        <p:txBody>
          <a:bodyPr wrap="none">
            <a:spAutoFit/>
          </a:bodyPr>
          <a:lstStyle/>
          <a:p>
            <a:r>
              <a:rPr lang="ru-RU" dirty="0" smtClean="0">
                <a:solidFill>
                  <a:srgbClr val="FF0000"/>
                </a:solidFill>
              </a:rPr>
              <a:t>5 Задание</a:t>
            </a:r>
            <a:endParaRPr lang="ru-RU" dirty="0"/>
          </a:p>
        </p:txBody>
      </p:sp>
    </p:spTree>
    <p:extLst>
      <p:ext uri="{BB962C8B-B14F-4D97-AF65-F5344CB8AC3E}">
        <p14:creationId xmlns:p14="http://schemas.microsoft.com/office/powerpoint/2010/main" val="27732671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990375908"/>
              </p:ext>
            </p:extLst>
          </p:nvPr>
        </p:nvGraphicFramePr>
        <p:xfrm>
          <a:off x="6948264" y="4653136"/>
          <a:ext cx="2088231" cy="1008112"/>
        </p:xfrm>
        <a:graphic>
          <a:graphicData uri="http://schemas.openxmlformats.org/drawingml/2006/table">
            <a:tbl>
              <a:tblPr/>
              <a:tblGrid>
                <a:gridCol w="696077"/>
                <a:gridCol w="696077"/>
                <a:gridCol w="696077"/>
              </a:tblGrid>
              <a:tr h="504056">
                <a:tc>
                  <a:txBody>
                    <a:bodyPr/>
                    <a:lstStyle/>
                    <a:p>
                      <a:pPr algn="ctr"/>
                      <a:r>
                        <a:rPr lang="ru-RU" sz="1800" dirty="0">
                          <a:solidFill>
                            <a:srgbClr val="000000"/>
                          </a:solidFill>
                          <a:effectLst/>
                        </a:rPr>
                        <a:t>А</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800" dirty="0">
                          <a:solidFill>
                            <a:srgbClr val="000000"/>
                          </a:solidFill>
                          <a:effectLst/>
                        </a:rPr>
                        <a:t>Б</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a:r>
                        <a:rPr lang="ru-RU" sz="1800" dirty="0">
                          <a:solidFill>
                            <a:srgbClr val="000000"/>
                          </a:solidFill>
                          <a:effectLst/>
                        </a:rPr>
                        <a:t>В</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r h="504056">
                <a:tc>
                  <a:txBody>
                    <a:bodyPr/>
                    <a:lstStyle/>
                    <a:p>
                      <a:pPr algn="l"/>
                      <a:r>
                        <a:rPr lang="ru-RU" sz="100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l"/>
                      <a:r>
                        <a:rPr lang="ru-RU" sz="1000" dirty="0">
                          <a:solidFill>
                            <a:srgbClr val="000000"/>
                          </a:solidFill>
                          <a:effectLst/>
                        </a:rPr>
                        <a:t> </a:t>
                      </a:r>
                    </a:p>
                  </a:txBody>
                  <a:tcPr marL="30480" marR="30480" marT="30480" marB="30480" anchor="ctr">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rot="10800000" flipV="1">
            <a:off x="251520" y="548680"/>
            <a:ext cx="8568952" cy="35137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Прочитайте приведённый ниже текст, в котором пропущен ряд слов (словосочетаний). Выберите из предлагаемого списка слова (словосочетания), которые необходимо вставить на места пропусков.</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rgbClr val="000000"/>
                </a:solidFill>
                <a:effectLst/>
                <a:latin typeface="Verdana" pitchFamily="34" charset="0"/>
                <a:cs typeface="Arial" pitchFamily="34" charset="0"/>
              </a:rPr>
              <a:t>Циклоны</a:t>
            </a:r>
            <a:endParaRPr kumimoji="0" lang="ru-RU" altLang="ru-RU" sz="1100" b="0" i="0" u="none" strike="noStrike" cap="none" normalizeH="0" baseline="0" dirty="0" smtClean="0">
              <a:ln>
                <a:noFill/>
              </a:ln>
              <a:solidFill>
                <a:srgbClr val="000000"/>
              </a:solidFill>
              <a:effectLst/>
              <a:latin typeface="Verdana"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Циклон — это вихрь с __________(А) атмосферным давлением в центре. Воздух в циклонах перемещается ___________(Б). В циклонах воздух движется против часовой стрелки в Северном полушарии и по часовой стрелке в Южном. Для центра циклонов характерно __________(В) движение воздуха. С циклонами, как правило, связаны облачность и выпадение атмосферных осадков, значительные изменения температуры, сильные ветры.</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 Выбирайте последовательно одно слово (словосочетание) за другим, мысленно вставляя на места пропусков слова (словосочетания) из списка в нужной форме. Обратите внимание на то, что слов (словосочетаний) в списке больше, чем Вам потребуется для заполнения пропусков. Каждое слово (словосочетание) может быть использовано только один раз.</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 </a:t>
            </a:r>
            <a:r>
              <a:rPr kumimoji="0" lang="ru-RU" altLang="ru-RU" sz="1100" b="1" i="0" u="none" strike="noStrike" cap="none" normalizeH="0" baseline="0" dirty="0" smtClean="0">
                <a:ln>
                  <a:noFill/>
                </a:ln>
                <a:solidFill>
                  <a:srgbClr val="000000"/>
                </a:solidFill>
                <a:effectLst/>
                <a:latin typeface="Verdana" pitchFamily="34" charset="0"/>
                <a:cs typeface="Arial" pitchFamily="34" charset="0"/>
              </a:rPr>
              <a:t>Список слов (словосочетаний):</a:t>
            </a:r>
            <a:endParaRPr kumimoji="0" lang="ru-RU" altLang="ru-RU" sz="900"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1) от периферии к центру</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2) от центра к периферии</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3) пониженный</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4) повышенный</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5) восходящий</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6) нисходящий</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dirty="0" smtClean="0">
                <a:ln>
                  <a:noFill/>
                </a:ln>
                <a:solidFill>
                  <a:srgbClr val="000000"/>
                </a:solidFill>
                <a:effectLst/>
                <a:latin typeface="Verdana" pitchFamily="34" charset="0"/>
                <a:cs typeface="Arial" pitchFamily="34" charset="0"/>
              </a:rPr>
              <a:t> Запишите в ответ цифры, расположив их в порядке, соответствующем буквам:</a:t>
            </a: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Прямоугольник 3"/>
          <p:cNvSpPr/>
          <p:nvPr/>
        </p:nvSpPr>
        <p:spPr>
          <a:xfrm>
            <a:off x="179512" y="4437112"/>
            <a:ext cx="6750495" cy="1754326"/>
          </a:xfrm>
          <a:prstGeom prst="rect">
            <a:avLst/>
          </a:prstGeom>
        </p:spPr>
        <p:txBody>
          <a:bodyPr wrap="square">
            <a:spAutoFit/>
          </a:bodyPr>
          <a:lstStyle/>
          <a:p>
            <a:pPr algn="just"/>
            <a:r>
              <a:rPr lang="ru-RU" sz="1200" b="1" dirty="0">
                <a:solidFill>
                  <a:srgbClr val="000000"/>
                </a:solidFill>
                <a:latin typeface="Verdana"/>
              </a:rPr>
              <a:t>Пояснение</a:t>
            </a:r>
            <a:r>
              <a:rPr lang="ru-RU" sz="1200" b="1" dirty="0" smtClean="0">
                <a:solidFill>
                  <a:srgbClr val="000000"/>
                </a:solidFill>
                <a:latin typeface="Verdana"/>
              </a:rPr>
              <a:t>. </a:t>
            </a:r>
          </a:p>
          <a:p>
            <a:pPr algn="just"/>
            <a:r>
              <a:rPr lang="ru-RU" sz="1200" dirty="0" smtClean="0">
                <a:solidFill>
                  <a:srgbClr val="000000"/>
                </a:solidFill>
                <a:latin typeface="Verdana"/>
              </a:rPr>
              <a:t>Циклон</a:t>
            </a:r>
            <a:r>
              <a:rPr lang="ru-RU" sz="1200" dirty="0">
                <a:solidFill>
                  <a:srgbClr val="000000"/>
                </a:solidFill>
                <a:latin typeface="Verdana"/>
              </a:rPr>
              <a:t> — это вихрь с </a:t>
            </a:r>
            <a:r>
              <a:rPr lang="ru-RU" sz="1200" b="1" dirty="0">
                <a:solidFill>
                  <a:srgbClr val="000000"/>
                </a:solidFill>
                <a:latin typeface="Verdana"/>
              </a:rPr>
              <a:t>ПОНИЖЕННЫМ</a:t>
            </a:r>
            <a:r>
              <a:rPr lang="ru-RU" sz="1200" dirty="0">
                <a:solidFill>
                  <a:srgbClr val="000000"/>
                </a:solidFill>
                <a:latin typeface="Verdana"/>
              </a:rPr>
              <a:t> атмосферным давлением в центре. Воздух в циклонах перемещается </a:t>
            </a:r>
            <a:r>
              <a:rPr lang="ru-RU" sz="1200" b="1" dirty="0">
                <a:solidFill>
                  <a:srgbClr val="000000"/>
                </a:solidFill>
                <a:latin typeface="Verdana"/>
              </a:rPr>
              <a:t>ОТ ПЕРИФЕРИИ К ЦЕНТРУ</a:t>
            </a:r>
            <a:r>
              <a:rPr lang="ru-RU" sz="1200" dirty="0">
                <a:solidFill>
                  <a:srgbClr val="000000"/>
                </a:solidFill>
                <a:latin typeface="Verdana"/>
              </a:rPr>
              <a:t>. В циклонах воздух движется против часовой стрелки в Северном полушарии и по часовой стрелке в Южном. Для центра циклонов характерно </a:t>
            </a:r>
            <a:r>
              <a:rPr lang="ru-RU" sz="1200" b="1" dirty="0">
                <a:solidFill>
                  <a:srgbClr val="000000"/>
                </a:solidFill>
                <a:latin typeface="Verdana"/>
              </a:rPr>
              <a:t>ВОСХОДЯЩЕЕ</a:t>
            </a:r>
            <a:r>
              <a:rPr lang="ru-RU" sz="1200" dirty="0">
                <a:solidFill>
                  <a:srgbClr val="000000"/>
                </a:solidFill>
                <a:latin typeface="Verdana"/>
              </a:rPr>
              <a:t> движение воздуха. С циклонами, как правило, связаны облачность и выпадение атмосферных осадков, значительные изменения температуры, сильные ветры.</a:t>
            </a:r>
          </a:p>
          <a:p>
            <a:pPr algn="just"/>
            <a:r>
              <a:rPr lang="ru-RU" sz="1200" dirty="0">
                <a:solidFill>
                  <a:srgbClr val="000000"/>
                </a:solidFill>
                <a:latin typeface="Verdana"/>
              </a:rPr>
              <a:t> </a:t>
            </a:r>
            <a:endParaRPr lang="ru-RU" sz="1200" b="1" dirty="0">
              <a:solidFill>
                <a:srgbClr val="000000"/>
              </a:solidFill>
              <a:latin typeface="Verdana"/>
            </a:endParaRPr>
          </a:p>
          <a:p>
            <a:pPr algn="just"/>
            <a:r>
              <a:rPr lang="ru-RU" sz="1200" b="1" dirty="0">
                <a:solidFill>
                  <a:srgbClr val="FF0000"/>
                </a:solidFill>
                <a:latin typeface="Verdana"/>
              </a:rPr>
              <a:t>Ответ: 315.</a:t>
            </a:r>
            <a:endParaRPr lang="ru-RU" sz="1200" b="1" i="0" dirty="0">
              <a:solidFill>
                <a:srgbClr val="FF0000"/>
              </a:solidFill>
              <a:effectLst/>
              <a:latin typeface="Verdana"/>
            </a:endParaRPr>
          </a:p>
        </p:txBody>
      </p:sp>
      <p:sp>
        <p:nvSpPr>
          <p:cNvPr id="5" name="Прямоугольник 4"/>
          <p:cNvSpPr/>
          <p:nvPr/>
        </p:nvSpPr>
        <p:spPr>
          <a:xfrm>
            <a:off x="395536" y="179348"/>
            <a:ext cx="1705916" cy="369332"/>
          </a:xfrm>
          <a:prstGeom prst="rect">
            <a:avLst/>
          </a:prstGeom>
        </p:spPr>
        <p:txBody>
          <a:bodyPr wrap="none">
            <a:spAutoFit/>
          </a:bodyPr>
          <a:lstStyle/>
          <a:p>
            <a:r>
              <a:rPr lang="ru-RU" dirty="0" smtClean="0">
                <a:solidFill>
                  <a:srgbClr val="FF0000"/>
                </a:solidFill>
              </a:rPr>
              <a:t>5 Задание ЕГЭ</a:t>
            </a:r>
            <a:endParaRPr lang="ru-RU" dirty="0"/>
          </a:p>
        </p:txBody>
      </p:sp>
    </p:spTree>
    <p:extLst>
      <p:ext uri="{BB962C8B-B14F-4D97-AF65-F5344CB8AC3E}">
        <p14:creationId xmlns:p14="http://schemas.microsoft.com/office/powerpoint/2010/main" val="14747534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5" y="0"/>
            <a:ext cx="8892480"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0185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6408712" cy="2232248"/>
          </a:xfrm>
        </p:spPr>
        <p:txBody>
          <a:bodyPr>
            <a:normAutofit fontScale="90000"/>
          </a:bodyPr>
          <a:lstStyle/>
          <a:p>
            <a:r>
              <a:rPr lang="ru-RU" dirty="0" smtClean="0"/>
              <a:t>Важные моменты</a:t>
            </a:r>
            <a:br>
              <a:rPr lang="ru-RU" dirty="0" smtClean="0"/>
            </a:br>
            <a:r>
              <a:rPr lang="ru-RU" sz="2000" dirty="0" smtClean="0"/>
              <a:t>При написании стран на ЕГЭ неверным будет считаться запись «Беларусь», правильно будет Белоруссия и т.д. Для того чтобы  написать и не запутаться можно воспользоваться картой которая будет выдана, она и будет служить ориентиром как надо записывать. Читаем названия и пишем.</a:t>
            </a:r>
            <a:r>
              <a:rPr lang="ru-RU" dirty="0" smtClean="0"/>
              <a:t/>
            </a:r>
            <a:br>
              <a:rPr lang="ru-RU" dirty="0" smtClean="0"/>
            </a:br>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132756"/>
            <a:ext cx="5364088" cy="476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29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8" y="609600"/>
            <a:ext cx="7562802" cy="5555704"/>
          </a:xfrm>
        </p:spPr>
        <p:txBody>
          <a:bodyPr>
            <a:normAutofit/>
          </a:bodyPr>
          <a:lstStyle/>
          <a:p>
            <a:r>
              <a:rPr lang="ru-RU" dirty="0" smtClean="0">
                <a:solidFill>
                  <a:srgbClr val="6DB11B"/>
                </a:solidFill>
              </a:rPr>
              <a:t>Если в ответе встречается длинные названия стран таких как </a:t>
            </a:r>
            <a:r>
              <a:rPr lang="ru-RU" i="1" dirty="0" smtClean="0">
                <a:solidFill>
                  <a:srgbClr val="7030A0"/>
                </a:solidFill>
              </a:rPr>
              <a:t>Объединённые Арабские Эмираты</a:t>
            </a:r>
            <a:r>
              <a:rPr lang="ru-RU" dirty="0" smtClean="0">
                <a:solidFill>
                  <a:srgbClr val="6DB11B"/>
                </a:solidFill>
              </a:rPr>
              <a:t>, </a:t>
            </a:r>
            <a:r>
              <a:rPr lang="ru-RU" i="1" dirty="0" smtClean="0">
                <a:solidFill>
                  <a:srgbClr val="0070C0"/>
                </a:solidFill>
              </a:rPr>
              <a:t>Соединённые Штаты Америки</a:t>
            </a:r>
            <a:r>
              <a:rPr lang="ru-RU" dirty="0" smtClean="0">
                <a:solidFill>
                  <a:srgbClr val="6DB11B"/>
                </a:solidFill>
              </a:rPr>
              <a:t>, </a:t>
            </a:r>
            <a:r>
              <a:rPr lang="ru-RU" i="1" dirty="0" smtClean="0">
                <a:solidFill>
                  <a:srgbClr val="00B0F0"/>
                </a:solidFill>
              </a:rPr>
              <a:t>Южно</a:t>
            </a:r>
            <a:r>
              <a:rPr lang="ru-RU" i="1" dirty="0">
                <a:solidFill>
                  <a:srgbClr val="00B0F0"/>
                </a:solidFill>
              </a:rPr>
              <a:t>-</a:t>
            </a:r>
            <a:r>
              <a:rPr lang="ru-RU" i="1" dirty="0" smtClean="0">
                <a:solidFill>
                  <a:srgbClr val="00B0F0"/>
                </a:solidFill>
              </a:rPr>
              <a:t>Африканская Республика</a:t>
            </a:r>
            <a:r>
              <a:rPr lang="ru-RU" dirty="0" smtClean="0">
                <a:solidFill>
                  <a:srgbClr val="6DB11B"/>
                </a:solidFill>
              </a:rPr>
              <a:t>. В бланке ответов они не поместятся и поэтому мы записываем их аббревиатурами – ОАЭ, США, ЮАР.</a:t>
            </a:r>
            <a:endParaRPr lang="ru-RU" dirty="0">
              <a:solidFill>
                <a:srgbClr val="6DB11B"/>
              </a:solidFill>
            </a:endParaRPr>
          </a:p>
        </p:txBody>
      </p:sp>
    </p:spTree>
    <p:extLst>
      <p:ext uri="{BB962C8B-B14F-4D97-AF65-F5344CB8AC3E}">
        <p14:creationId xmlns:p14="http://schemas.microsoft.com/office/powerpoint/2010/main" val="3941933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23528" y="116632"/>
            <a:ext cx="8352927" cy="1152128"/>
          </a:xfrm>
        </p:spPr>
        <p:txBody>
          <a:bodyPr>
            <a:normAutofit fontScale="90000"/>
          </a:bodyPr>
          <a:lstStyle/>
          <a:p>
            <a:r>
              <a:rPr lang="ru-RU" b="1" dirty="0" smtClean="0">
                <a:solidFill>
                  <a:srgbClr val="7030A0"/>
                </a:solidFill>
                <a:latin typeface="Georgia"/>
              </a:rPr>
              <a:t>Разбор </a:t>
            </a:r>
            <a:r>
              <a:rPr lang="ru-RU" b="1" dirty="0">
                <a:solidFill>
                  <a:srgbClr val="7030A0"/>
                </a:solidFill>
                <a:latin typeface="Georgia"/>
              </a:rPr>
              <a:t>типовых вариантов заданий </a:t>
            </a:r>
            <a:r>
              <a:rPr lang="ru-RU" b="1" dirty="0" smtClean="0">
                <a:solidFill>
                  <a:srgbClr val="7030A0"/>
                </a:solidFill>
                <a:latin typeface="Georgia"/>
              </a:rPr>
              <a:t>№1 </a:t>
            </a:r>
            <a:r>
              <a:rPr lang="ru-RU" b="1" dirty="0">
                <a:solidFill>
                  <a:srgbClr val="7030A0"/>
                </a:solidFill>
                <a:latin typeface="Georgia"/>
              </a:rPr>
              <a:t>ЕГЭ по </a:t>
            </a:r>
            <a:r>
              <a:rPr lang="ru-RU" b="1" dirty="0" smtClean="0">
                <a:solidFill>
                  <a:srgbClr val="7030A0"/>
                </a:solidFill>
                <a:latin typeface="Georgia"/>
              </a:rPr>
              <a:t>географии</a:t>
            </a:r>
            <a:br>
              <a:rPr lang="ru-RU" b="1" dirty="0" smtClean="0">
                <a:solidFill>
                  <a:srgbClr val="7030A0"/>
                </a:solidFill>
                <a:latin typeface="Georgia"/>
              </a:rPr>
            </a:br>
            <a:r>
              <a:rPr lang="ru-RU" dirty="0"/>
              <a:t>Посёлок Свирск имеет географические координаты 53º 05′ с. ш. 103º 20′ в. д. Определите, на территории какого субъекта РФ находится этот населённый пункт.</a:t>
            </a:r>
            <a:r>
              <a:rPr lang="ru-RU" b="1" dirty="0">
                <a:solidFill>
                  <a:srgbClr val="7030A0"/>
                </a:solidFill>
                <a:latin typeface="Georgia"/>
              </a:rPr>
              <a:t/>
            </a:r>
            <a:br>
              <a:rPr lang="ru-RU" b="1" dirty="0">
                <a:solidFill>
                  <a:srgbClr val="7030A0"/>
                </a:solidFill>
                <a:latin typeface="Georgia"/>
              </a:rPr>
            </a:br>
            <a:r>
              <a:rPr lang="ru-RU" b="1" dirty="0" smtClean="0"/>
              <a:t> </a:t>
            </a:r>
            <a:endParaRPr lang="ru-RU" dirty="0"/>
          </a:p>
        </p:txBody>
      </p:sp>
      <p:sp>
        <p:nvSpPr>
          <p:cNvPr id="5" name="Прямоугольник 4"/>
          <p:cNvSpPr/>
          <p:nvPr/>
        </p:nvSpPr>
        <p:spPr>
          <a:xfrm>
            <a:off x="1475656" y="789999"/>
            <a:ext cx="8280920" cy="646331"/>
          </a:xfrm>
          <a:prstGeom prst="rect">
            <a:avLst/>
          </a:prstGeom>
        </p:spPr>
        <p:txBody>
          <a:bodyPr wrap="square">
            <a:spAutoFit/>
          </a:bodyPr>
          <a:lstStyle/>
          <a:p>
            <a:endParaRPr lang="ru-RU" dirty="0"/>
          </a:p>
          <a:p>
            <a:endParaRPr lang="ru-RU" dirty="0"/>
          </a:p>
        </p:txBody>
      </p:sp>
      <p:sp>
        <p:nvSpPr>
          <p:cNvPr id="7" name="Прямоугольник 6"/>
          <p:cNvSpPr/>
          <p:nvPr/>
        </p:nvSpPr>
        <p:spPr>
          <a:xfrm>
            <a:off x="609597" y="2828836"/>
            <a:ext cx="8066857" cy="646331"/>
          </a:xfrm>
          <a:prstGeom prst="rect">
            <a:avLst/>
          </a:prstGeom>
        </p:spPr>
        <p:txBody>
          <a:bodyPr wrap="square">
            <a:spAutoFit/>
          </a:bodyPr>
          <a:lstStyle/>
          <a:p>
            <a:endParaRPr lang="ru-RU" dirty="0" smtClean="0">
              <a:solidFill>
                <a:srgbClr val="000000"/>
              </a:solidFill>
              <a:latin typeface="Verdana" panose="020B0604030504040204" pitchFamily="34" charset="0"/>
            </a:endParaRPr>
          </a:p>
          <a:p>
            <a:endParaRPr lang="ru-RU" dirty="0">
              <a:solidFill>
                <a:srgbClr val="000000"/>
              </a:solidFill>
              <a:latin typeface="Verdana" panose="020B0604030504040204" pitchFamily="34" charset="0"/>
            </a:endParaRPr>
          </a:p>
        </p:txBody>
      </p:sp>
    </p:spTree>
    <p:extLst>
      <p:ext uri="{BB962C8B-B14F-4D97-AF65-F5344CB8AC3E}">
        <p14:creationId xmlns:p14="http://schemas.microsoft.com/office/powerpoint/2010/main" val="2519514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6347714" cy="1320800"/>
          </a:xfrm>
        </p:spPr>
        <p:txBody>
          <a:bodyPr>
            <a:normAutofit fontScale="90000"/>
          </a:bodyPr>
          <a:lstStyle/>
          <a:p>
            <a:r>
              <a:rPr lang="ru-RU" dirty="0" smtClean="0">
                <a:solidFill>
                  <a:srgbClr val="7030A0"/>
                </a:solidFill>
                <a:latin typeface="Times New Roman" panose="02020603050405020304" pitchFamily="18" charset="0"/>
                <a:cs typeface="Times New Roman" panose="02020603050405020304" pitchFamily="18" charset="0"/>
              </a:rPr>
              <a:t>Следует вспомнить - что </a:t>
            </a:r>
            <a:r>
              <a:rPr lang="ru-RU" dirty="0">
                <a:solidFill>
                  <a:srgbClr val="7030A0"/>
                </a:solidFill>
                <a:latin typeface="Times New Roman" panose="02020603050405020304" pitchFamily="18" charset="0"/>
                <a:cs typeface="Times New Roman" panose="02020603050405020304" pitchFamily="18" charset="0"/>
              </a:rPr>
              <a:t>такое широта и </a:t>
            </a:r>
            <a:r>
              <a:rPr lang="ru-RU" dirty="0" smtClean="0">
                <a:solidFill>
                  <a:srgbClr val="7030A0"/>
                </a:solidFill>
                <a:latin typeface="Times New Roman" panose="02020603050405020304" pitchFamily="18" charset="0"/>
                <a:cs typeface="Times New Roman" panose="02020603050405020304" pitchFamily="18" charset="0"/>
              </a:rPr>
              <a:t>долгота и как </a:t>
            </a:r>
            <a:r>
              <a:rPr lang="ru-RU" dirty="0">
                <a:solidFill>
                  <a:srgbClr val="7030A0"/>
                </a:solidFill>
                <a:latin typeface="Times New Roman" panose="02020603050405020304" pitchFamily="18" charset="0"/>
                <a:cs typeface="Times New Roman" panose="02020603050405020304" pitchFamily="18" charset="0"/>
              </a:rPr>
              <a:t>ее </a:t>
            </a:r>
            <a:r>
              <a:rPr lang="ru-RU" dirty="0" smtClean="0">
                <a:solidFill>
                  <a:srgbClr val="7030A0"/>
                </a:solidFill>
                <a:latin typeface="Times New Roman" panose="02020603050405020304" pitchFamily="18" charset="0"/>
                <a:cs typeface="Times New Roman" panose="02020603050405020304" pitchFamily="18" charset="0"/>
              </a:rPr>
              <a:t>найти</a:t>
            </a:r>
            <a:endParaRPr lang="ru-RU" dirty="0">
              <a:solidFill>
                <a:srgbClr val="7030A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78" y="1196752"/>
            <a:ext cx="3866876" cy="373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96752"/>
            <a:ext cx="4451523" cy="4144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078" y="5229200"/>
            <a:ext cx="59721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93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geo-ege.sdamgia.ru/get_file?id=215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14060"/>
            <a:ext cx="7900396" cy="508793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47549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dda834d81668395ff88dcc2b4c468d6aa37a98d"/>
</p:tagLst>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C03359B-F149-467D-B2FC-16ABA86130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1364</TotalTime>
  <Words>1248</Words>
  <Application>Microsoft Office PowerPoint</Application>
  <PresentationFormat>Экран (4:3)</PresentationFormat>
  <Paragraphs>281</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Грань</vt:lpstr>
      <vt:lpstr>Презентация PowerPoint</vt:lpstr>
      <vt:lpstr>Анализ демонстрационного варианта ЕГЭ по географии</vt:lpstr>
      <vt:lpstr>Организационные моменты Задание №1 оценивается в 1 балл</vt:lpstr>
      <vt:lpstr>В бланке ответов первое задание записывается буквами</vt:lpstr>
      <vt:lpstr>Важные моменты При написании стран на ЕГЭ неверным будет считаться запись «Беларусь», правильно будет Белоруссия и т.д. Для того чтобы  написать и не запутаться можно воспользоваться картой которая будет выдана, она и будет служить ориентиром как надо записывать. Читаем названия и пишем. </vt:lpstr>
      <vt:lpstr>Если в ответе встречается длинные названия стран таких как Объединённые Арабские Эмираты, Соединённые Штаты Америки, Южно-Африканская Республика. В бланке ответов они не поместятся и поэтому мы записываем их аббревиатурами – ОАЭ, США, ЮАР.</vt:lpstr>
      <vt:lpstr>Разбор типовых вариантов заданий №1 ЕГЭ по географии Посёлок Свирск имеет географические координаты 53º 05′ с. ш. 103º 20′ в. д. Определите, на территории какого субъекта РФ находится этот населённый пункт.  </vt:lpstr>
      <vt:lpstr>Следует вспомнить - что такое широта и долгота и как ее найти</vt:lpstr>
      <vt:lpstr>Презентация PowerPoint</vt:lpstr>
      <vt:lpstr>Презентация PowerPoint</vt:lpstr>
      <vt:lpstr>Презентация PowerPoint</vt:lpstr>
      <vt:lpstr>Презентация PowerPoint</vt:lpstr>
      <vt:lpstr>Презентация PowerPoint</vt:lpstr>
      <vt:lpstr>Город Хихон имеет географические координаты 43° 53' с. ш. 5° 66' з. д. Определите, на территории какого государства находится этот город.   </vt:lpstr>
      <vt:lpstr>Во втором задании проверяются знания на две темы, это темы Гидросферы и Атмосферы</vt:lpstr>
      <vt:lpstr>Презентация PowerPoint</vt:lpstr>
      <vt:lpstr>В этом задании мы ищем закономерность. Формула выглядит следующим образом Температура равняется содержанию водяного пара (иногда даётся формулировка «абсолютная влажность воздуха») в 1м³ поделённая на относительную влажность воздуха.  Относительную влажность воздуха из процентов мы не переводим в абсолютный показатель. Когда мы будем делить – делим не на 0,8 а на 80 и умножать мы будем на 80. Таким образом мы поделили для каждой метеостанции содержание водяного пара на относительную влажность воздуха получили 0,13 – это и будет наше значение с которым мы будем работать. Во второй – 0,17 и в третей – 0,32. Таким образом нам нужно начать с самого низкой температуры.  Ответ будет: 1,2,3</vt:lpstr>
      <vt:lpstr>С подъемом вверх атмосферное давление понижается. Значит, самым высоким будет атмосферное давление в точке, которая имеет меньшую высоту над уровнем моря. Поэтому правильный ответ будет: 3,2,1</vt:lpstr>
      <vt:lpstr>Презентация PowerPoint</vt:lpstr>
      <vt:lpstr>Таким образом самая высокая температура в самой низкой точке. Правильный ответ будет: 1,2,3</vt:lpstr>
      <vt:lpstr>Презентация PowerPoint</vt:lpstr>
      <vt:lpstr>Четвёртый тип задания - на состав атмосферного воздуха. Даётся кислород, азот и углекислый газ. Для решения этого задания нужно запомнить таблицу. Следует помнить что большую часть атмосферного воздуха занимает азот, после идёт кислород, дальше аргон и только потом углекислый газ и все остальные газы. </vt:lpstr>
      <vt:lpstr>Пятый тип задания</vt:lpstr>
      <vt:lpstr>Концентрация соли в воде будет выше, чем выше испаряемость вод. Но следует учитывать и количество осадков.  На экваторе жарко, но осадков выпадает много, поэтому воды разбавляются. Самыми солёными водами будут считаться воды тропических широт. Следовательно тёплые течения будут соленее холодных течений.</vt:lpstr>
      <vt:lpstr>Самая высокая солёность наблюдается в тропических широтах. Самое близкое к ним это Средиземное море. К самым пресным морям относятся материковые – типа Азовское, Чёрное, Мраморное и Балтийское. Правильный ответ на это задание будет: 3,2,1</vt:lpstr>
      <vt:lpstr>Презентация PowerPoint</vt:lpstr>
      <vt:lpstr>3 задание ЕГЭ по географии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MSI</dc:creator>
  <cp:keywords/>
  <cp:lastModifiedBy>Пользователь Windows</cp:lastModifiedBy>
  <cp:revision>79</cp:revision>
  <dcterms:created xsi:type="dcterms:W3CDTF">2021-04-14T16:10:15Z</dcterms:created>
  <dcterms:modified xsi:type="dcterms:W3CDTF">2022-10-26T21:57:51Z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TC019726869991</vt:lpwstr>
  </property>
</Properties>
</file>