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8" r:id="rId9"/>
    <p:sldId id="264" r:id="rId10"/>
    <p:sldId id="265" r:id="rId11"/>
    <p:sldId id="266" r:id="rId12"/>
    <p:sldId id="267" r:id="rId13"/>
    <p:sldId id="269" r:id="rId14"/>
    <p:sldId id="270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609600"/>
    <a:srgbClr val="6CA800"/>
    <a:srgbClr val="EE7D00"/>
    <a:srgbClr val="253600"/>
    <a:srgbClr val="552579"/>
    <a:srgbClr val="D09622"/>
    <a:srgbClr val="CC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581705"/>
            <a:ext cx="8246070" cy="1527050"/>
          </a:xfrm>
          <a:effectLst>
            <a:outerShdw blurRad="50800" dist="38100" dir="2700000" algn="ctr" rotWithShape="0">
              <a:schemeClr val="tx1">
                <a:alpha val="68000"/>
              </a:scheme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24607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53875174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7607843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8665726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3609949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4471362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74900"/>
            <a:ext cx="6719018" cy="86883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2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391393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3441575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791830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2911988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773110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51864075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4452648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887115"/>
            <a:ext cx="8246070" cy="1374345"/>
          </a:xfrm>
        </p:spPr>
        <p:txBody>
          <a:bodyPr>
            <a:normAutofit/>
          </a:bodyPr>
          <a:lstStyle/>
          <a:p>
            <a:r>
              <a:rPr lang="ru-RU" dirty="0" smtClean="0"/>
              <a:t>Система смешанного обучения. Модель «Смена рабочих зон»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5261460"/>
            <a:ext cx="8246071" cy="1374345"/>
          </a:xfrm>
        </p:spPr>
        <p:txBody>
          <a:bodyPr>
            <a:normAutofit/>
          </a:bodyPr>
          <a:lstStyle/>
          <a:p>
            <a:r>
              <a:rPr lang="ru-RU" dirty="0" smtClean="0"/>
              <a:t>Алабина Анастасия Олеговна</a:t>
            </a:r>
          </a:p>
          <a:p>
            <a:r>
              <a:rPr lang="ru-RU" dirty="0" smtClean="0"/>
              <a:t>МБОУ «</a:t>
            </a:r>
            <a:r>
              <a:rPr lang="ru-RU" dirty="0" err="1" smtClean="0"/>
              <a:t>Перевальненская</a:t>
            </a:r>
            <a:r>
              <a:rPr lang="ru-RU" dirty="0" smtClean="0"/>
              <a:t> школа»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392037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40079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Этапы урока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Смена рабочих зон: групповая работа, индивидуальная и фронтальная.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1 группа: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Опережение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2 группа: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Норма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3 группа: Отстающие</a:t>
            </a:r>
          </a:p>
          <a:p>
            <a:pPr>
              <a:buNone/>
            </a:pP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Зона работы в группах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Задать вопросы друг другу о любимой игрушке, догадаться, что это за игрушка по ответам; расспросить о тех игрушках, которые есть друг у друга.</a:t>
            </a:r>
          </a:p>
          <a:p>
            <a:pPr>
              <a:buNone/>
            </a:pP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Зона самостоятельной работы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Заполнить пропуски в предложениях (тренажер).</a:t>
            </a: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Выполнить задания по теме «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got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» в соответствии с уровнем.</a:t>
            </a:r>
          </a:p>
          <a:p>
            <a:pPr>
              <a:buNone/>
            </a:pP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Зона работы с учителем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Обсуждение материала, который учащиеся изучали дома ,разъяснение непонятных моментов, совместное выполнение заданий на закрепление данного материала через базовые упражнения.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624839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Зона самостоятельной работы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Заполнить пропуски недостающими словами (тренажер).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Выполнить задания по теме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got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в соответствии с уровнем.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Зона работы с учителем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Обсуждение материала, который учащиеся изучали дома (по модели «перевернутый класс»), выполнение заданий на закрепление данного материала соответственно уровню.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Зона работы в группах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Рассказать о своих игрушках и любимой игрушке по образцу.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Зона работы с учителем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Выполнение заданий на закрепление нового материала на уровне опережения; углубление в тему.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Зона работы в группах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Рассказать о своих игрушках и любимой игрушке.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Зона самостоятельной работы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Соотнести фразы с рисунками (тренажер).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Выполнить задания по теме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got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в соответствии с уровнем.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838201"/>
            <a:ext cx="85344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Представленные пример использования технологии отлично демонстрирует, что модель «Смена рабочих зон» способствует формированию коммуникативных и информационных компетенций обучающихся. Она наилучшим образом обеспечивает возможность достижения обучающимися предметных,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и личных результатов, а так же реализации федеральных государственных образовательных стандартов, способствует повышению мотивации познавательной деятельности и интереса обучающихся, индивидуализирует обучение, позволяет обучаться по индивидуальному образовательному маршруту.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609601"/>
            <a:ext cx="8153400" cy="57912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b="1" dirty="0" smtClean="0"/>
              <a:t>Данная модель предоставляет следующие возможности для педагогических коллективов:</a:t>
            </a:r>
          </a:p>
          <a:p>
            <a:r>
              <a:rPr lang="ru-RU" dirty="0" smtClean="0"/>
              <a:t>  приобретение педагогами квалификационных компетенций, направленных на реализацию ФГОС </a:t>
            </a:r>
          </a:p>
          <a:p>
            <a:r>
              <a:rPr lang="ru-RU" dirty="0" smtClean="0"/>
              <a:t> индивидуализация процесса обучения</a:t>
            </a:r>
          </a:p>
          <a:p>
            <a:r>
              <a:rPr lang="ru-RU" dirty="0" smtClean="0"/>
              <a:t>  повышение эффективности педагогической деятельности с целью достижения новых образовательных результатов </a:t>
            </a:r>
          </a:p>
          <a:p>
            <a:r>
              <a:rPr lang="ru-RU" dirty="0" smtClean="0"/>
              <a:t> повышение у обучающихся мотивации познавательной деятельности 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685800"/>
            <a:ext cx="8305800" cy="586740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Для обучающихся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повышение интереса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возможность обучения по индивидуальному образовательному маршруту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объективная оценка своей деятельности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получение индивидуальных консультаций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Способ организации учебного процесса по технологии" Смешанного обучения" модели "Смена рабочих зон",наилучшим образом обеспечивает возможность достижения обучающимися предметных,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личных результатов , а так же реализации федеральных государственных образовательных стандартов.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685800"/>
            <a:ext cx="8229600" cy="5638800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846435" cy="78640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200" y="609600"/>
            <a:ext cx="8221365" cy="579120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Используемые источники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Кондакова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М.Л.Смешанное обучение: ведущие образовательные технологии[Электронный ресурс].-Режим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доступа:htt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vestnikedu.ru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/2013/05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Нечитайлова Е.В.Смешанное обучение как основа формирования единой образовательной среды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Нечитайлова Е.В.Переверните класс или что такое смешанное обучение//Учительская газета №46(10543).-2014.-18 ноября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Костина Е.В.Модель смешанного обучения//Известия вузов. Серия Гуманитарные науки.2010.№1(2)с.141-144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Голубева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О.Б., Никифорова О.Ю.Смешанное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обучениев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условиях цифровой школы. Журнал Современные проблемы науки и образования.№6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Вебинар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Латыпова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Е. НП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Телешкола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6248400" y="1577497"/>
            <a:ext cx="2430165" cy="45719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7078371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Одной из неотъемлемых технологий обучения иностранному языку является </a:t>
            </a:r>
            <a:r>
              <a:rPr lang="ru-RU" dirty="0" err="1" smtClean="0"/>
              <a:t>разноуровневое</a:t>
            </a:r>
            <a:r>
              <a:rPr lang="ru-RU" dirty="0" smtClean="0"/>
              <a:t> обучение. Под </a:t>
            </a:r>
            <a:r>
              <a:rPr lang="ru-RU" dirty="0" err="1" smtClean="0"/>
              <a:t>разноуровневым</a:t>
            </a:r>
            <a:r>
              <a:rPr lang="ru-RU" dirty="0" smtClean="0"/>
              <a:t> обучением понимают такую организацию учебного процесса, при которой каждый обучающийся в зависимости от его индивидуальных способностей имеет возможность овладеть учебным материалом по иностранному языку на разном уровне («А», «В», «С»), но не ниже базового.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0330949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настоящее время возросла потребность в изучении иностранных языков. </a:t>
            </a:r>
          </a:p>
          <a:p>
            <a:pPr>
              <a:buNone/>
            </a:pPr>
            <a:r>
              <a:rPr lang="ru-RU" dirty="0" smtClean="0"/>
              <a:t>Новые информационно-коммуникационные технологии и Интернет позволяют им искать и находить новые пути обучения. Тем не менее не вся информация может быть релевантной для определенных целей обучения, а выполнение некоторых заданий может требовать пояснений и инструкций преподавателя. Наиболее оптимальным выходом в такой ситуации представляется организация учебного процесса в формате смешанного обучения.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10163387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38425"/>
            <a:ext cx="8458200" cy="5039265"/>
          </a:xfrm>
        </p:spPr>
        <p:txBody>
          <a:bodyPr/>
          <a:lstStyle/>
          <a:p>
            <a:r>
              <a:rPr lang="ru-RU" b="1" dirty="0" smtClean="0"/>
              <a:t>См</a:t>
            </a:r>
            <a:r>
              <a:rPr lang="ru-RU" b="1" dirty="0" smtClean="0"/>
              <a:t>ешанное </a:t>
            </a:r>
            <a:r>
              <a:rPr lang="ru-RU" b="1" dirty="0" smtClean="0"/>
              <a:t>обучение (англ. “</a:t>
            </a:r>
            <a:r>
              <a:rPr lang="ru-RU" b="1" dirty="0" err="1" smtClean="0"/>
              <a:t>Blended</a:t>
            </a:r>
            <a:r>
              <a:rPr lang="ru-RU" b="1" dirty="0" smtClean="0"/>
              <a:t> </a:t>
            </a:r>
            <a:r>
              <a:rPr lang="ru-RU" b="1" dirty="0" err="1" smtClean="0"/>
              <a:t>Learning</a:t>
            </a:r>
            <a:r>
              <a:rPr lang="ru-RU" b="1" dirty="0" smtClean="0"/>
              <a:t>”)</a:t>
            </a:r>
            <a:r>
              <a:rPr lang="ru-RU" dirty="0" smtClean="0"/>
              <a:t> – это сочетание традиционных форм аудиторного обучения с элементами электронного обучения, в котором используются специальные информационные технологии, такие как компьютерная графика, аудио и видео, интерактивные элементы и т.п.</a:t>
            </a:r>
          </a:p>
          <a:p>
            <a:r>
              <a:rPr lang="ru-RU" dirty="0" smtClean="0"/>
              <a:t>Учебный процесс при смешанном обучении представляет собой последовательность фаз традиционного и электронного обучения, которые чередуются во времени. 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3311" y="228601"/>
            <a:ext cx="6719018" cy="533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Модели смешанного обучения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9436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Традиционно в зарубежной практике выделяют шесть моделей: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1.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Face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Face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Driver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 Значительная часть учебной программы изучается в школе при непосредственном взаимодействии с учителем. Электронное обучение используется в качестве дополнения к основной программе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2.«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Rotation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 Учебное время распределено между индивидуальным электронным обучением и обучением в классе вместе с учителем.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3.«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Flex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 Большая часть учебной программы осваивается в условиях электронного обучения. Учитель сопровождает каждого ученика дистанционно.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4.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Online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Lab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 Учебная программа осваивается в условиях электронного обучения, которое организовано в стенах школ, в кабинетах оснащённых компьютерной техникой.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5.«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Selfblend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 Модель является традиционной для высших учебных заведений . Студенты самостоятельно выбирают дополнительные к основному образованию курсы.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6.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Online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Driver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 Большая часть учебной программы осваивается с помощью электронных ресурсов. Очные встречи с учителем носят периодический характер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3311" y="152400"/>
            <a:ext cx="6719018" cy="109133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Технологические особенности модели "смена рабочих зон"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138425"/>
            <a:ext cx="7932730" cy="549097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А теперь остановимся на одной из моделей – модель «Смена рабочих зон»</a:t>
            </a:r>
          </a:p>
          <a:p>
            <a:pPr>
              <a:buNone/>
            </a:pPr>
            <a:r>
              <a:rPr lang="ru-RU" sz="2400" dirty="0" smtClean="0"/>
              <a:t>Модель “смена рабочих зон”, или другое ее название “ротация станций”, сложнее организационно и технически, хотя и может быть реализована учителем в рамках его предмета в отдельно взятом классе. Можно также использовать ее не постоянно, а лишь на отдельных уроках. А сложность ее, во-первых, в том, что в идеале у каждого обучающегося может быть свой образовательный маршрут, но учитель при этом должен держать в поле зрения весь класс, во-вторых, в классе должна быть, по крайней мере, одна рабочая зона, оборудованная электронными устройствами.</a:t>
            </a:r>
            <a:endParaRPr 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617219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Количество зон и характер работы в каждой из них может быть различен. Возможно упрощение работы по данной технологии, особенно на этапе ознакомления обучающихся с технологией, а также в начальной школе. В этом случае можно организовать работу по двум Зонам, и, соответственно, разделить класс на две группы (например, группы Отстающие и Норма или группы Норма и Опережение).</a:t>
            </a:r>
          </a:p>
          <a:p>
            <a:pPr>
              <a:lnSpc>
                <a:spcPct val="15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 зависимости от характера урока и целей, которые ставит перед собой учитель, порядок прохождения зон может различаться.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SUS\Desktop\16c4d734616fb58a44db4ed7e645e59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172200" cy="5867400"/>
          </a:xfrm>
          <a:prstGeom prst="rect">
            <a:avLst/>
          </a:prstGeom>
          <a:noFill/>
        </p:spPr>
      </p:pic>
      <p:pic>
        <p:nvPicPr>
          <p:cNvPr id="1029" name="Picture 5" descr="C:\Users\ASUS\Desktop\unnamed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600200"/>
            <a:ext cx="7010400" cy="5257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1"/>
            <a:ext cx="8085130" cy="579669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ru-RU" dirty="0" smtClean="0"/>
              <a:t>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Данная технология может применяться в рамках различных предметов на любой ступени обучения. Для описания практической стороны использования технологии «Смена рабочих зон» далее предлагается фрагмент основной части урока английского языка в 3 классе по теме «Мои игрушки». Урок представляет собой урок-обобщение (обучающий).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1006</Words>
  <Application>Microsoft Office PowerPoint</Application>
  <PresentationFormat>Экран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Система смешанного обучения. Модель «Смена рабочих зон»</vt:lpstr>
      <vt:lpstr>Слайд 2</vt:lpstr>
      <vt:lpstr>Слайд 3</vt:lpstr>
      <vt:lpstr>Слайд 4</vt:lpstr>
      <vt:lpstr>Модели смешанного обучения</vt:lpstr>
      <vt:lpstr> Технологические особенности модели "смена рабочих зон"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ASUS</cp:lastModifiedBy>
  <cp:revision>82</cp:revision>
  <dcterms:created xsi:type="dcterms:W3CDTF">2013-08-21T19:17:07Z</dcterms:created>
  <dcterms:modified xsi:type="dcterms:W3CDTF">2021-02-04T17:45:47Z</dcterms:modified>
</cp:coreProperties>
</file>