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6" r:id="rId10"/>
    <p:sldId id="267" r:id="rId11"/>
    <p:sldId id="264" r:id="rId12"/>
    <p:sldId id="265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ru-RU" altLang="en-US"/>
              <a:t>Написание сочинения на ЕГЭ по русскому языку</a:t>
            </a:r>
            <a:endParaRPr lang="ru-RU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ru-RU" altLang="en-US" b="1">
                <a:sym typeface="+mn-ea"/>
              </a:rPr>
              <a:t>Доклад учителя русского языка МБОУ «Молодёжненская школа №2»</a:t>
            </a:r>
            <a:endParaRPr lang="ru-RU" altLang="en-US" b="1"/>
          </a:p>
          <a:p>
            <a:r>
              <a:rPr lang="ru-RU" altLang="en-US" b="1">
                <a:sym typeface="+mn-ea"/>
              </a:rPr>
              <a:t>Маркешина КС</a:t>
            </a:r>
            <a:endParaRPr lang="ru-RU" alt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057910"/>
          </a:xfrm>
        </p:spPr>
        <p:txBody>
          <a:bodyPr>
            <a:normAutofit/>
          </a:bodyPr>
          <a:p>
            <a:pPr algn="ctr"/>
            <a:r>
              <a:rPr lang="ru-RU" altLang="en-US" sz="3200"/>
              <a:t>Что значит «указать» связь? См «Методические материалы» ФИПИ:</a:t>
            </a:r>
            <a:endParaRPr lang="ru-RU" altLang="en-US" sz="3200"/>
          </a:p>
        </p:txBody>
      </p:sp>
      <p:pic>
        <p:nvPicPr>
          <p:cNvPr id="4" name="Замещающее содержимое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492885" y="1431925"/>
            <a:ext cx="8209280" cy="51231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Однако, если не мудрствовать лукаво...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/>
              <a:t>Мы рекомендуем ограничиться двумя возможными «указаниями» (т.е. вариантами формального  сопоставления):</a:t>
            </a:r>
            <a:endParaRPr lang="ru-RU" altLang="en-US"/>
          </a:p>
          <a:p>
            <a:pPr algn="just"/>
            <a:r>
              <a:rPr lang="ru-RU" altLang="en-US"/>
              <a:t>1)</a:t>
            </a:r>
            <a:r>
              <a:rPr lang="ru-RU" altLang="en-US" u="sng"/>
              <a:t> противопоставление</a:t>
            </a:r>
            <a:r>
              <a:rPr lang="ru-RU" altLang="en-US"/>
              <a:t> («второй пример можно противопоставить  первому...»;</a:t>
            </a:r>
            <a:endParaRPr lang="ru-RU" altLang="en-US"/>
          </a:p>
          <a:p>
            <a:pPr algn="just"/>
            <a:r>
              <a:rPr lang="ru-RU" altLang="en-US"/>
              <a:t>2) </a:t>
            </a:r>
            <a:r>
              <a:rPr lang="ru-RU" altLang="en-US" u="sng"/>
              <a:t>развитие</a:t>
            </a:r>
            <a:r>
              <a:rPr lang="ru-RU" altLang="en-US"/>
              <a:t> (« второй пример позволяет  развить мысли, возникшие при анализе первого примера...») - заменив «развитием»  скомпрометированное известным штампом «Второй пример дополняет первый» т.н. «</a:t>
            </a:r>
            <a:r>
              <a:rPr lang="ru-RU" altLang="en-US" u="sng"/>
              <a:t>дополнение»</a:t>
            </a:r>
            <a:r>
              <a:rPr lang="ru-RU" altLang="en-US"/>
              <a:t>.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ru-RU" altLang="en-US"/>
              <a:t>...и  переход к «анализу»,</a:t>
            </a:r>
            <a:r>
              <a:rPr lang="ru-RU" altLang="en-US">
                <a:sym typeface="+mn-ea"/>
              </a:rPr>
              <a:t>т.е.  содержательному аспекту сопоставления  двух примеров.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/>
              <a:t>В</a:t>
            </a:r>
            <a:r>
              <a:rPr lang="ru-RU" altLang="en-US">
                <a:sym typeface="+mn-ea"/>
              </a:rPr>
              <a:t>торой пример можно противопоставить первому , потому что в нём ... ,тогда как  первый пример представляет собой ... Если вначале ... , то потом уже...</a:t>
            </a:r>
            <a:endParaRPr lang="ru-RU" altLang="en-US">
              <a:sym typeface="+mn-ea"/>
            </a:endParaRPr>
          </a:p>
          <a:p>
            <a:pPr algn="just"/>
            <a:r>
              <a:rPr lang="ru-RU" altLang="en-US">
                <a:sym typeface="+mn-ea"/>
              </a:rPr>
              <a:t>Связь между обоими примерами можно обозначить как развитие, поскольку    второй пример позволяет  развить мысли (развивает, дополняет, усиливает, поясняет, уточняет) , возникшие при анализе первого примера... Если первый пример показывает, как... , то второй пример... (Так, с помощью их сопоставления мы видим , что ... )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462915"/>
            <a:ext cx="10515600" cy="700405"/>
          </a:xfrm>
        </p:spPr>
        <p:txBody>
          <a:bodyPr>
            <a:normAutofit/>
          </a:bodyPr>
          <a:p>
            <a:pPr algn="ctr"/>
            <a:r>
              <a:rPr lang="ru-RU" altLang="en-US" sz="2400"/>
              <a:t>Возмём для примера известный текст Д.Л. Быкова</a:t>
            </a:r>
            <a:r>
              <a:rPr lang="ru-RU" altLang="en-US" sz="2800"/>
              <a:t> </a:t>
            </a:r>
            <a:endParaRPr lang="ru-RU" altLang="en-US" sz="28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989965"/>
            <a:ext cx="10997565" cy="5581650"/>
          </a:xfrm>
        </p:spPr>
        <p:txBody>
          <a:bodyPr>
            <a:noAutofit/>
          </a:bodyPr>
          <a:p>
            <a:pPr algn="just"/>
            <a:r>
              <a:rPr lang="ru-RU" altLang="en-US" sz="1400"/>
              <a:t>1)Главная претензия к пьесе Грибоедова «Горе от ума», высказываемая в разное время независимо друг от друга Пушкиным и Белинским, заключается в психологической несообразности конфликта. «(2)Всё, что говорит он, очень умно. (3)Но кому говорит он всё это? (4)Фамусову? (5)Скалозубу? (6)На бале московским бабушкам? (7)Молчалину? (8)Это непростительно. (9)Первый признак умного человека – с первого взгляду знать, с кем имеешь дело, и не метать бисера перед Репетиловыми», – пишет Пушкин, сам всю жизнь глубоко страдавший от непонимания людей, цену которым знал отлично.(10)В.Г. Белинского смущает сама пружина действия: в Софью влюблён, надо же! (11)Какой после этого ум?! (12)«И что он нашёл в Софье? (13)Меркою достоинства женщины может быть мужчина, которого она любит, а Софья любит ограниченного человека без души, без сердца, без всяких человеческих потребностей, мерзавца, низкопоклонника, ползающую тварь, одним словом, Молчалина».(14)Грибоедов попал в нерв: черта умного человека – изначально и неизбежно присущая уму, –увы, именно в этом. (15)Высказываться перед теми, кто не может тебя понять; домогаться уважения тех, кого сам ты не можешь уважать ни при какой погоде; любить ту, которая способна полюбить кого угодно, кроме тебя, и в сущности мизинца твоего не стоит. (16)Может ли быть иначе? (17)Вряд ли. (18)Потому что иное положение дел свидетельствовало бы о высокомерии, а оно весьма редко уживается с настоящим-то умом. (19)Снобизм – иное дело, но редкий сноб умён в истинном смысле слова. (20)Чаще он демонстрирует репетиловские черты: нахватался фраз да и позиционирует себя, не особо слыша, что ему отвечают.(21)Горькая и странная, эта пьеса – именно о том, как ум взыскивает диалога. (22)Он не живёт в вакууме, по-щенячьи горячо набрасывается на собеседника, надеясь разагитировать, перевербовать его, хоть что-то доказать. (23)Пушкина и Белинского смущает, что Чацкий не разобрался в Софье. (24)Скажите на милость, естественно ли для умного человека разбираться в предмете страсти? (25)Это признак совсем другой души – расчётливой, опытной, пусть даже и тонкой, но Грибоедова интересует ум философский, чаадаевский, самоцельный, занятый вечными вопросами. (26)Такому мудрецу и правда не понять, что у него под носом делается.(27)Грибоедов точно подметил ахиллесову пяту всякого большого ума: необходимость отклика, а в особенности потребность в любви. (28)Не даётся ум холодным и самодостаточным существам. (29)И это – один из фундаментальнейших законов, на котором держится мир: если бы злодеи были умны, о, в какой ад они превратили бы захваченный ими мир! (30)Но злодеи недалёки, как правило: способности к пониманию и здравому анализу съедены тщеславием, мнительностью, заботой об имидже, карьере. (31)А ум даётся таким, как Чацкий: лирическим, пылким, рассеянным, инфантильным, небрежно одетым. (32)Высчитывать, кому и что можно сказать, –молчалинская черта. (33)Это Молчалин у нас знает, в какое время открывать рот, а в какое тебя всё равно неправильно поймут.(34)Горе ума – в том, что он не может априори признать людей идиотами. (35)В нём нет холодного презрения к тем, кто много ниже, и температура его мира не около ноля, а много выше. (36)Горе ума – в вечном и обречённом поиске понимания, в искреннем неумении и нежелании вести себя так, чтобы «блаженствовать на свете». (37)Горе ума – в любви к Софье, потому что трезво оценивать возлюбленную – прерогатива буфетчика Петруши. (38)Горе ума, наконец, – в трезвом осознании того, что представляет собой общество. (39)Но ничего не поделаешь: все эти бессмыслицы – непременная черта умного человека, этой немногочисленной, но, к счастью, неистребимой породы людей.(По Д.Л. Быкову*)Дмитрий Львович Быков (род. в 1967 г.) – современный российский писатель, журналист, критик.</a:t>
            </a:r>
            <a:endParaRPr lang="ru-RU" alt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К чему автор ведёт?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algn="just"/>
            <a:r>
              <a:rPr lang="ru-RU" altLang="en-US"/>
              <a:t>(28)Не даётся ум холодным и самодостаточным существам. (29)...  (30)Но злодеи недалёки, как правило: способности к пониманию и здравому анализу съедены тщеславием, мнительностью, заботой об имидже, карьере. (31)А ум даётся таким, как Чацкий: лирическим, пылким, рассеянным, инфантильным, небрежно одетым. ....(34)Горе ума – в том, что он не может априори признать людей идиотами. (35)В нём нет холодного презрения к тем, кто много ниже, и температура его мира не около ноля, а много выше. (36)Горе ума – в вечном и обречённом поиске понимания, в искреннем неумении и нежелании вести себя так, чтобы «блаженствовать на свете». ...(38)Горе ума, наконец, – в трезвом осознании того, что представляет собой общество.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ru-RU" altLang="en-US" sz="3555"/>
              <a:t>Отсюда -  множество проблем, какие мы можем вычленить в проблемной поле текста. Как?</a:t>
            </a:r>
            <a:endParaRPr lang="ru-RU" altLang="en-US" sz="3555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 sz="4400"/>
              <a:t>Берём любой</a:t>
            </a:r>
            <a:r>
              <a:rPr lang="ru-RU" altLang="en-US" sz="4400" i="1"/>
              <a:t> тезис</a:t>
            </a:r>
            <a:r>
              <a:rPr lang="ru-RU" altLang="en-US" sz="4400"/>
              <a:t> из упомянутого перечня  , и ищем </a:t>
            </a:r>
            <a:r>
              <a:rPr lang="ru-RU" altLang="en-US" sz="4400" u="sng"/>
              <a:t>вопрос</a:t>
            </a:r>
            <a:r>
              <a:rPr lang="ru-RU" altLang="en-US" sz="4400"/>
              <a:t>, ответом на который он будет. Тот </a:t>
            </a:r>
            <a:r>
              <a:rPr lang="ru-RU" altLang="en-US" sz="4400" u="sng"/>
              <a:t>вопрос</a:t>
            </a:r>
            <a:r>
              <a:rPr lang="ru-RU" altLang="en-US" sz="4400"/>
              <a:t> - конкретная </a:t>
            </a:r>
            <a:r>
              <a:rPr lang="ru-RU" altLang="en-US" sz="4400" u="sng"/>
              <a:t>проблема</a:t>
            </a:r>
            <a:r>
              <a:rPr lang="ru-RU" altLang="en-US" sz="4400"/>
              <a:t>, а  сам </a:t>
            </a:r>
            <a:r>
              <a:rPr lang="ru-RU" altLang="en-US" sz="4400" i="1"/>
              <a:t>тезис</a:t>
            </a:r>
            <a:r>
              <a:rPr lang="ru-RU" altLang="en-US" sz="4400"/>
              <a:t> -</a:t>
            </a:r>
            <a:r>
              <a:rPr lang="ru-RU" altLang="en-US" sz="4400" i="1"/>
              <a:t> авторская позиция по данной проблеме.</a:t>
            </a:r>
            <a:endParaRPr lang="ru-RU" altLang="en-US" sz="4400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Например: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511675"/>
          </a:xfrm>
        </p:spPr>
        <p:txBody>
          <a:bodyPr>
            <a:normAutofit fontScale="70000"/>
          </a:bodyPr>
          <a:p>
            <a:pPr algn="just"/>
            <a:r>
              <a:rPr lang="ru-RU" altLang="en-US" b="1"/>
              <a:t>Умны ли злые люди? «</a:t>
            </a:r>
            <a:r>
              <a:rPr lang="ru-RU" altLang="en-US"/>
              <a:t>Не даётся ум холодным и самодостаточным существам.Но злодеи недалёки, как правило: способности к пониманию и здравому анализу съедены тщеславием, мнительностью, заботой об имидже, карьере.»</a:t>
            </a:r>
            <a:endParaRPr lang="ru-RU" altLang="en-US"/>
          </a:p>
          <a:p>
            <a:pPr algn="just"/>
            <a:r>
              <a:rPr lang="ru-RU" altLang="en-US" b="1"/>
              <a:t>Кому присущ  подлинный ум? «</a:t>
            </a:r>
            <a:r>
              <a:rPr lang="ru-RU" altLang="en-US"/>
              <a:t>А ум даётся таким, как Чацкий: лирическим, пылким, рассеянным, инфантильным, небрежно одетым</a:t>
            </a:r>
            <a:r>
              <a:rPr lang="ru-RU" altLang="en-US" b="1"/>
              <a:t>.»</a:t>
            </a:r>
            <a:endParaRPr lang="ru-RU" altLang="en-US" b="1"/>
          </a:p>
          <a:p>
            <a:pPr algn="just"/>
            <a:r>
              <a:rPr lang="ru-RU" altLang="en-US" b="1"/>
              <a:t>В чём слабость ума? «</a:t>
            </a:r>
            <a:r>
              <a:rPr lang="ru-RU" altLang="en-US"/>
              <a:t>Горе ума – в вечном и обречённом поиске понимания, в искреннем неумении и нежелании вести себя так, чтобы «блаженствовать на свете». (37)Горе ума – в любви к Софье, потому что трезво оценивать возлюбленную – прерогатива буфетчика Петруши. (38)Горе ума, наконец, – в трезвом осознании того, что представляет собой общество</a:t>
            </a:r>
            <a:r>
              <a:rPr lang="ru-RU" altLang="en-US" b="1"/>
              <a:t>.»</a:t>
            </a:r>
            <a:endParaRPr lang="ru-RU" altLang="en-US" b="1"/>
          </a:p>
          <a:p>
            <a:pPr algn="just"/>
            <a:r>
              <a:rPr lang="ru-RU" altLang="en-US" b="1"/>
              <a:t>Прав ли Грибоедов, считая Чацкого умным? ...?</a:t>
            </a:r>
            <a:r>
              <a:rPr lang="ru-RU" altLang="en-US"/>
              <a:t>Грибоедов попал в нерв: черта умного человека – изначально и неизбежно присущая уму, –увы, именно в этом. (15)Высказываться перед теми, кто не может тебя понять; домогаться уважения тех, кого сам ты не можешь уважать ни при какой погоде; любить ту, которая способна полюбить кого угодно, кроме тебя, и в сущности мизинца твоего не стоит.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178560"/>
          </a:xfrm>
        </p:spPr>
        <p:txBody>
          <a:bodyPr>
            <a:normAutofit/>
          </a:bodyPr>
          <a:p>
            <a:r>
              <a:rPr lang="ru-RU" altLang="en-US" sz="3110"/>
              <a:t>Возьмём последнюю проблему и прокомментируем её с помощью пояснений к примерам-иллюстрациям</a:t>
            </a:r>
            <a:endParaRPr lang="ru-RU" altLang="en-US" sz="311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37005"/>
            <a:ext cx="10515600" cy="4740275"/>
          </a:xfrm>
        </p:spPr>
        <p:txBody>
          <a:bodyPr>
            <a:normAutofit lnSpcReduction="10000"/>
          </a:bodyPr>
          <a:p>
            <a:pPr indent="457200" algn="just"/>
            <a:r>
              <a:rPr lang="ru-RU" altLang="en-US"/>
              <a:t>Над указанной проблемой Д.Быков заставляет читателя задуматься в самом начале своего текста, когда  приводит два высказывания  о комедии двух именитых  современников Грибоедова - Пушкина и Белинского - , содержащих отрицательную оценку её главного героя, поскольку отрицательная оценка  со стороны столь авторитетных для русской литературы  людей проблематизирует традиционные представления о комедии «Горе от ума» (как о талантливой комедии)  и её герое (как об умном человеке). Так, Быков цитирует знаменитую фразу Пушкина об отсутствии у Чацкого первого признака ума  - знания, «с кем имеешь дело», позволяющего не «метать бисер перед Репетиловыми», и пересказывает мнение Белинского, возмущённого влюблённостью Чацкого в ничтожную и не стоящую его Софью.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Второй пример!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14145"/>
            <a:ext cx="10652125" cy="4763135"/>
          </a:xfrm>
        </p:spPr>
        <p:txBody>
          <a:bodyPr/>
          <a:p>
            <a:pPr algn="just"/>
            <a:r>
              <a:rPr lang="ru-RU" altLang="en-US"/>
              <a:t>Пересказывая мнение Пушкина, автор сразу же начинает с ним спорить, отмечая как бы в скобках такой факт: Пушкин, ставящий в вину Чацкому «метание бисера» перед не стоящими того людьми, тем не менее сам глубоко страдал всю жизнь  </a:t>
            </a:r>
            <a:r>
              <a:rPr lang="ru-RU" altLang="en-US" i="1"/>
              <a:t>«от непонимания людей, цену которым знал отлично.</a:t>
            </a:r>
            <a:r>
              <a:rPr lang="ru-RU" altLang="en-US"/>
              <a:t>»  Здесь проблема значения  комедии Грибоедова  становится особенно заметной, так как  Пушкин, ум которого для автора вне всякого сомнения, оказывается весьма сопоставимым с героем критикуемой им за «</a:t>
            </a:r>
            <a:r>
              <a:rPr lang="ru-RU" altLang="en-US" i="1"/>
              <a:t>психологическую несообразность конфликта»</a:t>
            </a:r>
            <a:r>
              <a:rPr lang="ru-RU" altLang="en-US"/>
              <a:t> пьесы!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«Указание» связи примеров и её «анализ»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 b="1">
                <a:sym typeface="+mn-ea"/>
              </a:rPr>
              <a:t>В</a:t>
            </a:r>
            <a:r>
              <a:rPr lang="ru-RU" altLang="en-US" b="1">
                <a:sym typeface="+mn-ea"/>
              </a:rPr>
              <a:t>торой пример можно противопоставить первому , потому что в нём</a:t>
            </a:r>
            <a:r>
              <a:rPr lang="ru-RU" altLang="en-US">
                <a:sym typeface="+mn-ea"/>
              </a:rPr>
              <a:t> ... содержится опровержение оспариваемой автором  точки зрения Пушкина и Белинского,</a:t>
            </a:r>
            <a:r>
              <a:rPr lang="ru-RU" altLang="en-US" b="1">
                <a:sym typeface="+mn-ea"/>
              </a:rPr>
              <a:t>тогда как  первый пример представляет собой</a:t>
            </a:r>
            <a:r>
              <a:rPr lang="ru-RU" altLang="en-US">
                <a:sym typeface="+mn-ea"/>
              </a:rPr>
              <a:t> ... её выражение. Хотя Пушкин с Белинским высказали  сомнения в уме Чацкого и  тем самым -  в пси -хологической достоверности драматического конфликта комедии «Горе от ума», приведённый Быковым  факт из биграфии  самого страдающего от ума и непонимания Репетиловых  Пушкина , наоборот, подтверждает правоту и художественную точность Грибоедова.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Изменения в КИМ ЕГЭ 2024 г.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38910"/>
            <a:ext cx="10515600" cy="4892675"/>
          </a:xfrm>
        </p:spPr>
        <p:txBody>
          <a:bodyPr>
            <a:noAutofit/>
          </a:bodyPr>
          <a:p>
            <a:pPr algn="just"/>
            <a:r>
              <a:rPr lang="ru-RU" altLang="en-US" sz="2300"/>
              <a:t>« </a:t>
            </a:r>
            <a:r>
              <a:rPr lang="ru-RU" altLang="en-US" sz="3200"/>
              <a:t>Претерпела изменения формулировка задания 27. Предполагается, что при комментировании проблемы исходного текста примеры-иллюстрации являются неотъемлемой частью пояснений к ним. Уточнено также понятие анализа смысловой связи между примерами-иллюстрациями: «Проанализируйте указанную смысловую связь между примерами-иллюстрациями». Обоснование собственного мнения экзаменуемого требует включения примера-аргумента, опирающегося на жизненный, читательский или историко-культурный опыт экзаменуемого.»</a:t>
            </a:r>
            <a:endParaRPr lang="ru-RU" altLang="en-US" sz="2300"/>
          </a:p>
          <a:p>
            <a:pPr algn="just"/>
            <a:endParaRPr lang="ru-RU" altLang="en-US" sz="2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ru-RU" altLang="en-US" sz="3555"/>
              <a:t>Позиция автора  ( была ясна нам заранее,остаётся её оформить)</a:t>
            </a:r>
            <a:endParaRPr lang="ru-RU" altLang="en-US" sz="3555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algn="just"/>
            <a:r>
              <a:rPr lang="ru-RU" altLang="en-US" sz="4000"/>
              <a:t>Автор подводит нас к мысли: «Грибоедов попал в нерв: черта умного человека – изначально и неизбежно присущая уму, –...высказываться перед теми, кто не может тебя понять; домогаться уважения тех, кого сам ты не можешь уважать ни при какой погоде; любить ту, которая способна полюбить кого угодно, кроме тебя, и в сущности мизинца твоего не стоит».</a:t>
            </a:r>
            <a:endParaRPr lang="ru-RU" altLang="en-US" sz="4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ru-RU" altLang="en-US"/>
              <a:t>Собственное мнение и его обоснование с помощью примера: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algn="just"/>
            <a:r>
              <a:rPr lang="ru-RU" altLang="en-US" sz="3200"/>
              <a:t>Я согласен с Быковым в том, что Грибоедов верно уловил и выразил драму (или комедию? или уж трагикомедию?) высокого ума, который всегда, не очень внешне умно, жаждет признания  в том числе и неумных  людей, ищет понимания и любви у тех, кто к этому неспособен. Подтверждением моей мысли может служить судьба величайшего философа Сократа, который в результате  заботы о душах своих сограждан афинян был в благодарность обвинён ими в развращении юношества и поношении богов и приговорён за это к смертной казни.</a:t>
            </a:r>
            <a:endParaRPr lang="ru-RU" altLang="en-US" sz="3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sz="3600"/>
              <a:t>Заключение</a:t>
            </a:r>
            <a:endParaRPr lang="ru-RU" altLang="en-US" sz="36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584960"/>
            <a:ext cx="10515600" cy="4592320"/>
          </a:xfrm>
        </p:spPr>
        <p:txBody>
          <a:bodyPr/>
          <a:p>
            <a:pPr algn="just"/>
            <a:r>
              <a:rPr lang="ru-RU" altLang="en-US" sz="4400"/>
              <a:t>В заключение хотелось бы отметить, что между строк в  эссе Быкова читается следующее. Это не столько гимн уму, сколько прославление доброты и душевной щедрости, это не столько о горе, сколько о счастье,  это не столько о книгах, сколько о нас.</a:t>
            </a:r>
            <a:endParaRPr lang="ru-RU" altLang="en-US" sz="4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Само задание 27 звучит теперь так ...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583690"/>
            <a:ext cx="10515600" cy="4593590"/>
          </a:xfrm>
        </p:spPr>
        <p:txBody>
          <a:bodyPr>
            <a:normAutofit fontScale="25000"/>
          </a:bodyPr>
          <a:p>
            <a:pPr algn="just"/>
            <a:r>
              <a:rPr lang="ru-RU" altLang="en-US"/>
              <a:t> 	</a:t>
            </a:r>
            <a:r>
              <a:rPr lang="ru-RU" altLang="en-US" sz="9600"/>
              <a:t>Напишите сочинение по прочитанному тексту</a:t>
            </a:r>
            <a:r>
              <a:rPr lang="ru-RU" altLang="en-US" sz="9600"/>
              <a:t>. Сформулируйте одну из проблем, поставленных автором текста. Прокомментируйте сформулированную проблему. Включите в комментарий  пояснения к двум примерам-иллюстрациям из прочитанного текста, которые важны для понимания проблемы исходного текста (избегайте чрезмерного цитирования). Проанализируйте указанную смысловую связь между примерами-иллюстрациями. Сформулируйте позицию автора (рассказчика). </a:t>
            </a:r>
            <a:endParaRPr lang="ru-RU" altLang="en-US" sz="9600"/>
          </a:p>
          <a:p>
            <a:pPr algn="just"/>
            <a:r>
              <a:rPr lang="ru-RU" altLang="en-US" sz="9600"/>
              <a:t>Сформулируйте и обоснуйте своё отношение к позиции автора (рассказчика) по проблеме исходного текста. Включите в обоснование пример-аргумент, опирающийся на жизненный, читательский или историко-культурный опыт. </a:t>
            </a:r>
            <a:endParaRPr lang="ru-RU" altLang="en-US" sz="9600"/>
          </a:p>
          <a:p>
            <a:r>
              <a:rPr lang="ru-RU" altLang="en-US" sz="9600"/>
              <a:t>Объём сочинения – не менее 150 слов. </a:t>
            </a:r>
            <a:endParaRPr lang="ru-RU" altLang="en-US" sz="9600"/>
          </a:p>
          <a:p>
            <a:endParaRPr lang="ru-RU" altLang="en-US" sz="9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567180"/>
          </a:xfrm>
        </p:spPr>
        <p:txBody>
          <a:bodyPr>
            <a:normAutofit/>
          </a:bodyPr>
          <a:p>
            <a:r>
              <a:rPr lang="ru-RU" altLang="en-US" sz="2665"/>
              <a:t>Что значит </a:t>
            </a:r>
            <a:r>
              <a:rPr lang="ru-RU" altLang="en-US" sz="2665" i="1"/>
              <a:t>«</a:t>
            </a:r>
            <a:r>
              <a:rPr lang="ru-RU" altLang="en-US" sz="2665" i="1">
                <a:sym typeface="+mn-ea"/>
              </a:rPr>
              <a:t>при комментировании проблемы исходного текста примеры-иллюстрации являются неотъемлемой частью пояснений к ним»?</a:t>
            </a:r>
            <a:endParaRPr lang="ru-RU" altLang="en-US" sz="2665" i="1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2257425"/>
            <a:ext cx="10515600" cy="3919855"/>
          </a:xfrm>
        </p:spPr>
        <p:txBody>
          <a:bodyPr>
            <a:normAutofit fontScale="80000"/>
          </a:bodyPr>
          <a:p>
            <a:pPr marL="0" indent="0" algn="just">
              <a:lnSpc>
                <a:spcPct val="100000"/>
              </a:lnSpc>
              <a:buNone/>
            </a:pPr>
            <a:r>
              <a:rPr lang="ru-RU" altLang="en-US" b="1">
                <a:sym typeface="+mn-ea"/>
              </a:rPr>
              <a:t>А вот что</a:t>
            </a:r>
            <a:r>
              <a:rPr lang="ru-RU" altLang="en-US">
                <a:sym typeface="+mn-ea"/>
              </a:rPr>
              <a:t>: «</a:t>
            </a:r>
            <a:r>
              <a:rPr lang="ru-RU" altLang="en-US" i="1">
                <a:sym typeface="+mn-ea"/>
              </a:rPr>
              <a:t>Прокомментируйте сформулированную проблему. Включите в комментарий  пояснения к двум примерам-иллюстрациям из прочитанного текста, которые важны для понимания проблемы исходного текста (избегайте чрезмерного цитирования).» </a:t>
            </a:r>
            <a:r>
              <a:rPr lang="ru-RU" altLang="en-US" b="1">
                <a:sym typeface="+mn-ea"/>
              </a:rPr>
              <a:t>Т.е. , во-первых, не примеры, а потом пояснение к ним (как было раньше и оценивалось по отдельности) , а пояснение к примерам-иллюстрациям; </a:t>
            </a:r>
            <a:r>
              <a:rPr lang="ru-RU" altLang="en-US" b="1"/>
              <a:t>во-вторых, пояснение - в первую очередь (если раньше  задание звучало так</a:t>
            </a:r>
            <a:r>
              <a:rPr lang="ru-RU" altLang="en-US" i="1"/>
              <a:t> : «</a:t>
            </a:r>
            <a:r>
              <a:rPr lang="ru-RU" altLang="en-US" i="1">
                <a:sym typeface="+mn-ea"/>
              </a:rPr>
              <a:t>Включите в комментарий два примера-иллюстрации из прочитанного текста, которые важны для понимания проблемы исходного текста (избегайте чрезмерного цитирования). Дайте пояснение к каждому примеруиллюстрации.</a:t>
            </a:r>
            <a:r>
              <a:rPr lang="ru-RU" altLang="en-US" i="1"/>
              <a:t>» (ЕГЭ-2023)</a:t>
            </a:r>
            <a:endParaRPr lang="ru-RU" altLang="en-US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just"/>
            <a:r>
              <a:rPr lang="ru-RU" altLang="en-US"/>
              <a:t>Подтверждение этому - в критериях оценивания. Читаем: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4400"/>
              <a:t>«Указания к оцениванию.</a:t>
            </a:r>
            <a:endParaRPr lang="ru-RU" altLang="en-US" sz="4400"/>
          </a:p>
          <a:p>
            <a:pPr algn="just"/>
            <a:r>
              <a:rPr lang="ru-RU" altLang="en-US" sz="4400"/>
              <a:t>1. Если экзаменуемый при комментировании проблемы исходного текста </a:t>
            </a:r>
            <a:r>
              <a:rPr lang="ru-RU" altLang="en-US" sz="4400" u="sng"/>
              <a:t>привёл</a:t>
            </a:r>
            <a:r>
              <a:rPr lang="ru-RU" altLang="en-US" sz="4400"/>
              <a:t> пример-иллюстрацию, </a:t>
            </a:r>
            <a:r>
              <a:rPr lang="ru-RU" altLang="en-US" sz="4400" u="sng"/>
              <a:t>но не пояснил</a:t>
            </a:r>
            <a:r>
              <a:rPr lang="ru-RU" altLang="en-US" sz="4400"/>
              <a:t> его, то такой пример-иллюстрация </a:t>
            </a:r>
            <a:r>
              <a:rPr lang="ru-RU" altLang="en-US" sz="4400" u="sng"/>
              <a:t>не засчитывается</a:t>
            </a:r>
            <a:r>
              <a:rPr lang="ru-RU" altLang="en-US"/>
              <a:t>.»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ru-RU" altLang="en-US" sz="3200"/>
              <a:t>Что значит </a:t>
            </a:r>
            <a:r>
              <a:rPr lang="ru-RU" altLang="en-US" sz="3200" b="0" i="1"/>
              <a:t>«</a:t>
            </a:r>
            <a:r>
              <a:rPr lang="ru-RU" altLang="en-US" sz="3200" b="0" i="1">
                <a:sym typeface="+mn-ea"/>
              </a:rPr>
              <a:t>Уточнено также понятие анализа смысловой связи между примерами-иллюстрациями»</a:t>
            </a:r>
            <a:r>
              <a:rPr lang="ru-RU" altLang="en-US" sz="3200">
                <a:sym typeface="+mn-ea"/>
              </a:rPr>
              <a:t>?</a:t>
            </a:r>
            <a:endParaRPr lang="ru-RU" altLang="en-US" sz="32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b="1"/>
              <a:t>Если в 2023 :</a:t>
            </a:r>
            <a:r>
              <a:rPr lang="ru-RU" altLang="en-US"/>
              <a:t> «</a:t>
            </a:r>
            <a:r>
              <a:rPr lang="ru-RU" altLang="en-US" i="1">
                <a:sym typeface="+mn-ea"/>
              </a:rPr>
              <a:t>Проанализируйте смысловую связь между примерами-иллюстрациями», -</a:t>
            </a:r>
            <a:endParaRPr lang="ru-RU" altLang="en-US" i="1">
              <a:sym typeface="+mn-ea"/>
            </a:endParaRPr>
          </a:p>
          <a:p>
            <a:r>
              <a:rPr lang="ru-RU" altLang="en-US" b="1">
                <a:sym typeface="+mn-ea"/>
              </a:rPr>
              <a:t>то в 2024 : «</a:t>
            </a:r>
            <a:r>
              <a:rPr lang="ru-RU" altLang="en-US" i="1">
                <a:sym typeface="+mn-ea"/>
              </a:rPr>
              <a:t>Проанализируйте </a:t>
            </a:r>
            <a:r>
              <a:rPr lang="ru-RU" altLang="en-US" i="1" u="sng">
                <a:sym typeface="+mn-ea"/>
              </a:rPr>
              <a:t>указанную</a:t>
            </a:r>
            <a:r>
              <a:rPr lang="ru-RU" altLang="en-US" i="1">
                <a:sym typeface="+mn-ea"/>
              </a:rPr>
              <a:t> смысловую связь между </a:t>
            </a:r>
            <a:endParaRPr lang="ru-RU" altLang="en-US" i="1">
              <a:sym typeface="+mn-ea"/>
            </a:endParaRPr>
          </a:p>
          <a:p>
            <a:r>
              <a:rPr lang="ru-RU" altLang="en-US" i="1"/>
              <a:t>примерами-иллюстрациями».</a:t>
            </a:r>
            <a:endParaRPr lang="ru-RU" altLang="en-US" i="1"/>
          </a:p>
          <a:p>
            <a:endParaRPr lang="ru-RU" altLang="en-US" i="1"/>
          </a:p>
          <a:p>
            <a:r>
              <a:rPr lang="ru-RU" altLang="en-US" b="1"/>
              <a:t>Т.е нужно связь </a:t>
            </a:r>
            <a:r>
              <a:rPr lang="ru-RU" altLang="en-US" b="1" u="sng"/>
              <a:t>указать</a:t>
            </a:r>
            <a:r>
              <a:rPr lang="ru-RU" altLang="en-US" b="1"/>
              <a:t>, а уж потом </a:t>
            </a:r>
            <a:r>
              <a:rPr lang="ru-RU" altLang="en-US" b="1" u="sng"/>
              <a:t>проанализировать.</a:t>
            </a:r>
            <a:endParaRPr lang="ru-RU" altLang="en-US" b="1" u="sn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just"/>
            <a:r>
              <a:rPr lang="ru-RU" altLang="en-US" sz="3200"/>
              <a:t>Изменение в требованиях к обоснованию собственного мнения понятны: </a:t>
            </a:r>
            <a:endParaRPr lang="ru-RU" altLang="en-US" sz="32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 sz="3200">
                <a:sym typeface="+mn-ea"/>
              </a:rPr>
              <a:t>«</a:t>
            </a:r>
            <a:r>
              <a:rPr lang="ru-RU" altLang="en-US" sz="3200" i="1">
                <a:sym typeface="+mn-ea"/>
              </a:rPr>
              <a:t>Обоснование собственного  мнения экзаменуемого требует включения примера-аргумента, опирающегося на </a:t>
            </a:r>
            <a:r>
              <a:rPr lang="ru-RU" altLang="en-US" sz="3200" i="1" u="sng">
                <a:sym typeface="+mn-ea"/>
              </a:rPr>
              <a:t>жизненный, читательский или историко-культурный опыт экзаменуемого</a:t>
            </a:r>
            <a:r>
              <a:rPr lang="ru-RU" altLang="en-US" sz="3200" i="1">
                <a:sym typeface="+mn-ea"/>
              </a:rPr>
              <a:t>» </a:t>
            </a:r>
            <a:r>
              <a:rPr lang="ru-RU" altLang="en-US" sz="3200">
                <a:sym typeface="+mn-ea"/>
              </a:rPr>
              <a:t>- </a:t>
            </a:r>
            <a:endParaRPr lang="ru-RU" altLang="en-US" sz="3200">
              <a:sym typeface="+mn-ea"/>
            </a:endParaRPr>
          </a:p>
          <a:p>
            <a:pPr algn="just"/>
            <a:r>
              <a:rPr lang="ru-RU" altLang="en-US" sz="3200" b="1">
                <a:sym typeface="+mn-ea"/>
              </a:rPr>
              <a:t>т.е.</a:t>
            </a:r>
            <a:r>
              <a:rPr lang="ru-RU" altLang="en-US" sz="3200" b="1"/>
              <a:t>просто рассуждения , обоснования собственного тезиса с помощью других тезисов уже недостаточно! Нужен обязательно </a:t>
            </a:r>
            <a:r>
              <a:rPr lang="ru-RU" altLang="en-US" sz="3200" b="1" u="sng"/>
              <a:t>пример,</a:t>
            </a:r>
            <a:r>
              <a:rPr lang="ru-RU" altLang="en-US" sz="3200" b="1"/>
              <a:t> подтверждающий тезис (т. мнение по данной проблеме ) экзаменуемого.</a:t>
            </a:r>
            <a:endParaRPr lang="ru-RU" altLang="en-US" sz="32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Почему сделан акцент на «указание» связи?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 sz="3600"/>
              <a:t>Тем самым подчёркивается, что это связь , указанная (т.е. сформулированная , сконструированная ) экзаменуемым, а не существующая как бы сама по себе в тексте. «Связь» есть формальный аспект сопоставления содержанитя двух примеров. Однако последующий после «указания» момент «анализа» есть снова возвращение к содержанию. </a:t>
            </a:r>
            <a:endParaRPr lang="ru-RU" altLang="en-US" sz="3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Схема рассуждения экзаменуемого: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4400"/>
              <a:t>1) содержание  первого примера - 2)содержание второго примера - </a:t>
            </a:r>
            <a:endParaRPr lang="ru-RU" altLang="en-US" sz="4400"/>
          </a:p>
          <a:p>
            <a:r>
              <a:rPr lang="ru-RU" altLang="en-US" sz="4400"/>
              <a:t>3) формальное их соотнесение («указание» связи) - </a:t>
            </a:r>
            <a:endParaRPr lang="ru-RU" altLang="en-US" sz="4400"/>
          </a:p>
          <a:p>
            <a:r>
              <a:rPr lang="ru-RU" altLang="en-US" sz="4400"/>
              <a:t>4) содержание сопоставления примеров  («анализ» связи).</a:t>
            </a:r>
            <a:endParaRPr lang="ru-RU" altLang="en-US" sz="4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13793</Words>
  <Application>WPS Presentation</Application>
  <PresentationFormat>宽屏</PresentationFormat>
  <Paragraphs>105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0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Написание сочинения на ЕГЭ по русскому языку</vt:lpstr>
      <vt:lpstr>Изменения в КИМ ЕГЭ 2024 г.</vt:lpstr>
      <vt:lpstr>Само задание 27 звучит теперь так ...</vt:lpstr>
      <vt:lpstr>Что значит «при комментировании проблемы исходного текста примеры-иллюстрации являются неотъемлемой частью пояснений к ним»?</vt:lpstr>
      <vt:lpstr>Подтверждение этому - в критериях оценивания. Читаем:</vt:lpstr>
      <vt:lpstr>Что значит «Уточнено также понятие анализа смысловой связи между примерами-иллюстрациями»?</vt:lpstr>
      <vt:lpstr>Изменение в требованиях к обоснованию собственного мнения понятны: </vt:lpstr>
      <vt:lpstr>Почему сделан акцент на «указание» связи?</vt:lpstr>
      <vt:lpstr>Схема рассуждения экзаменуемого:</vt:lpstr>
      <vt:lpstr>Что значит «указать» связь? См «Методические материалы» ФИПИ:</vt:lpstr>
      <vt:lpstr>Однако, если не мудрствовать лукаво...</vt:lpstr>
      <vt:lpstr>...и  переход к «анализу»,т.е.  содержательному аспекту сопоставления  двух примеров.</vt:lpstr>
      <vt:lpstr>Возмём для примера известный текст Д.Л. Быкова </vt:lpstr>
      <vt:lpstr>К чему автор ведёт?</vt:lpstr>
      <vt:lpstr>Отсюда -  множество проблем, какие мы можем вычленить в проблемной поле текста. Как?</vt:lpstr>
      <vt:lpstr>Например.</vt:lpstr>
      <vt:lpstr>Возьмём последнюю и прокомментируем её с помощью пояснений к примерам-иллюстрациям</vt:lpstr>
      <vt:lpstr>Второй пример!</vt:lpstr>
      <vt:lpstr>«Указание» связи примеров и её «анализ»</vt:lpstr>
      <vt:lpstr>Позиция автора  ( была ясна нам заранее,остаётся её оформить)</vt:lpstr>
      <vt:lpstr>Собственное мнение и его обоснование с помощью примера: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27</cp:revision>
  <dcterms:created xsi:type="dcterms:W3CDTF">2024-02-26T17:00:00Z</dcterms:created>
  <dcterms:modified xsi:type="dcterms:W3CDTF">2024-02-28T13:44:11Z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1049-12.2.0.13431</vt:lpwstr>
  </property>
  <property fmtid="{D5CDD505-2E9C-101B-9397-08002B2CF9AE}" pid="3" name="ICV">
    <vt:lpwstr>7CA0DF707BD048A2BE5C8FB9420DD4E2_11</vt:lpwstr>
  </property>
</Properties>
</file>