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320" r:id="rId3"/>
    <p:sldId id="330" r:id="rId4"/>
    <p:sldId id="325" r:id="rId5"/>
    <p:sldId id="323" r:id="rId6"/>
    <p:sldId id="264" r:id="rId7"/>
    <p:sldId id="299" r:id="rId8"/>
    <p:sldId id="266" r:id="rId9"/>
    <p:sldId id="267" r:id="rId10"/>
    <p:sldId id="295" r:id="rId11"/>
    <p:sldId id="294" r:id="rId12"/>
    <p:sldId id="293" r:id="rId13"/>
    <p:sldId id="292" r:id="rId14"/>
    <p:sldId id="291" r:id="rId15"/>
    <p:sldId id="290" r:id="rId16"/>
    <p:sldId id="289" r:id="rId17"/>
    <p:sldId id="314" r:id="rId18"/>
    <p:sldId id="313" r:id="rId19"/>
    <p:sldId id="312" r:id="rId20"/>
    <p:sldId id="311" r:id="rId21"/>
    <p:sldId id="288" r:id="rId22"/>
    <p:sldId id="287" r:id="rId23"/>
    <p:sldId id="301" r:id="rId24"/>
    <p:sldId id="303" r:id="rId25"/>
    <p:sldId id="305" r:id="rId26"/>
    <p:sldId id="286" r:id="rId27"/>
    <p:sldId id="285" r:id="rId28"/>
    <p:sldId id="309" r:id="rId29"/>
    <p:sldId id="308" r:id="rId30"/>
    <p:sldId id="316" r:id="rId31"/>
    <p:sldId id="307" r:id="rId32"/>
    <p:sldId id="284" r:id="rId33"/>
    <p:sldId id="281" r:id="rId34"/>
    <p:sldId id="280" r:id="rId35"/>
    <p:sldId id="279" r:id="rId36"/>
    <p:sldId id="278" r:id="rId37"/>
    <p:sldId id="277" r:id="rId38"/>
    <p:sldId id="276" r:id="rId39"/>
    <p:sldId id="275" r:id="rId40"/>
    <p:sldId id="274" r:id="rId41"/>
    <p:sldId id="33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6" d="100"/>
          <a:sy n="36" d="100"/>
        </p:scale>
        <p:origin x="54" y="168"/>
      </p:cViewPr>
      <p:guideLst/>
    </p:cSldViewPr>
  </p:slideViewPr>
  <p:notesTextViewPr>
    <p:cViewPr>
      <p:scale>
        <a:sx n="1" d="1"/>
        <a:sy n="1" d="1"/>
      </p:scale>
      <p:origin x="0" y="0"/>
    </p:cViewPr>
  </p:notesTextViewPr>
  <p:sorterViewPr>
    <p:cViewPr>
      <p:scale>
        <a:sx n="100" d="100"/>
        <a:sy n="100" d="100"/>
      </p:scale>
      <p:origin x="0" y="-27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A4FCCAD-31DA-40BE-B836-4D46B8BD607A}" type="datetimeFigureOut">
              <a:rPr lang="ru-RU" smtClean="0"/>
              <a:t>22.03.2020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187879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4FCCAD-31DA-40BE-B836-4D46B8BD607A}" type="datetimeFigureOut">
              <a:rPr lang="ru-RU" smtClean="0"/>
              <a:t>22.03.2020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409099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4FCCAD-31DA-40BE-B836-4D46B8BD607A}" type="datetimeFigureOut">
              <a:rPr lang="ru-RU" smtClean="0"/>
              <a:t>22.03.2020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833BE-A99C-463F-B8B9-5EAD5F7F4254}"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348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A4FCCAD-31DA-40BE-B836-4D46B8BD607A}" type="datetimeFigureOut">
              <a:rPr lang="ru-RU" smtClean="0"/>
              <a:t>22.03.2020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230294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A4FCCAD-31DA-40BE-B836-4D46B8BD607A}" type="datetimeFigureOut">
              <a:rPr lang="ru-RU" smtClean="0"/>
              <a:t>22.03.2020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833BE-A99C-463F-B8B9-5EAD5F7F4254}"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298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A4FCCAD-31DA-40BE-B836-4D46B8BD607A}" type="datetimeFigureOut">
              <a:rPr lang="ru-RU" smtClean="0"/>
              <a:t>22.03.2020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421013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4FCCAD-31DA-40BE-B836-4D46B8BD607A}" type="datetimeFigureOut">
              <a:rPr lang="ru-RU" smtClean="0"/>
              <a:t>22.03.2020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26996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4FCCAD-31DA-40BE-B836-4D46B8BD607A}" type="datetimeFigureOut">
              <a:rPr lang="ru-RU" smtClean="0"/>
              <a:t>22.03.2020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17468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4FCCAD-31DA-40BE-B836-4D46B8BD607A}" type="datetimeFigureOut">
              <a:rPr lang="ru-RU" smtClean="0"/>
              <a:t>22.03.2020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163583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4FCCAD-31DA-40BE-B836-4D46B8BD607A}" type="datetimeFigureOut">
              <a:rPr lang="ru-RU" smtClean="0"/>
              <a:t>22.03.2020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342297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A4FCCAD-31DA-40BE-B836-4D46B8BD607A}" type="datetimeFigureOut">
              <a:rPr lang="ru-RU" smtClean="0"/>
              <a:t>22.03.2020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128243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A4FCCAD-31DA-40BE-B836-4D46B8BD607A}" type="datetimeFigureOut">
              <a:rPr lang="ru-RU" smtClean="0"/>
              <a:t>22.03.2020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119143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A4FCCAD-31DA-40BE-B836-4D46B8BD607A}" type="datetimeFigureOut">
              <a:rPr lang="ru-RU" smtClean="0"/>
              <a:t>22.03.2020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30952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FCCAD-31DA-40BE-B836-4D46B8BD607A}" type="datetimeFigureOut">
              <a:rPr lang="ru-RU" smtClean="0"/>
              <a:t>22.03.2020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301420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4FCCAD-31DA-40BE-B836-4D46B8BD607A}" type="datetimeFigureOut">
              <a:rPr lang="ru-RU" smtClean="0"/>
              <a:t>22.03.2020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264262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4FCCAD-31DA-40BE-B836-4D46B8BD607A}" type="datetimeFigureOut">
              <a:rPr lang="ru-RU" smtClean="0"/>
              <a:t>22.03.2020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833BE-A99C-463F-B8B9-5EAD5F7F4254}" type="slidenum">
              <a:rPr lang="ru-RU" smtClean="0"/>
              <a:t>‹#›</a:t>
            </a:fld>
            <a:endParaRPr lang="ru-RU"/>
          </a:p>
        </p:txBody>
      </p:sp>
    </p:spTree>
    <p:extLst>
      <p:ext uri="{BB962C8B-B14F-4D97-AF65-F5344CB8AC3E}">
        <p14:creationId xmlns:p14="http://schemas.microsoft.com/office/powerpoint/2010/main" val="98018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4FCCAD-31DA-40BE-B836-4D46B8BD607A}" type="datetimeFigureOut">
              <a:rPr lang="ru-RU" smtClean="0"/>
              <a:t>22.03.2020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B833BE-A99C-463F-B8B9-5EAD5F7F4254}" type="slidenum">
              <a:rPr lang="ru-RU" smtClean="0"/>
              <a:t>‹#›</a:t>
            </a:fld>
            <a:endParaRPr lang="ru-RU"/>
          </a:p>
        </p:txBody>
      </p:sp>
    </p:spTree>
    <p:extLst>
      <p:ext uri="{BB962C8B-B14F-4D97-AF65-F5344CB8AC3E}">
        <p14:creationId xmlns:p14="http://schemas.microsoft.com/office/powerpoint/2010/main" val="423484460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oum.ru/upload/medialibrary/5d7/5d73abe8b920a7f0bce95f23555e1fbd.jp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oum.ru/upload/iblock/e9f/e9f7ccd1765cb7acc4b3c42ef96811d9.jp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um.ru/upload/medialibrary/816/8167426719dfe15f313dece127e72357.jp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p:txBody>
          <a:bodyPr/>
          <a:lstStyle/>
          <a:p>
            <a:endParaRPr lang="ru-RU"/>
          </a:p>
        </p:txBody>
      </p:sp>
      <p:sp>
        <p:nvSpPr>
          <p:cNvPr id="18" name="Текст 17"/>
          <p:cNvSpPr>
            <a:spLocks noGrp="1"/>
          </p:cNvSpPr>
          <p:nvPr>
            <p:ph type="body" sz="quarter" idx="13"/>
          </p:nvPr>
        </p:nvSpPr>
        <p:spPr/>
        <p:txBody>
          <a:bodyPr/>
          <a:lstStyle/>
          <a:p>
            <a:endParaRPr lang="ru-RU"/>
          </a:p>
        </p:txBody>
      </p:sp>
      <p:sp>
        <p:nvSpPr>
          <p:cNvPr id="17" name="Текст 16"/>
          <p:cNvSpPr>
            <a:spLocks noGrp="1"/>
          </p:cNvSpPr>
          <p:nvPr>
            <p:ph type="body"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54" y="-472450"/>
            <a:ext cx="13582994" cy="8336299"/>
          </a:xfrm>
          <a:prstGeom prst="rect">
            <a:avLst/>
          </a:prstGeom>
        </p:spPr>
      </p:pic>
      <p:sp>
        <p:nvSpPr>
          <p:cNvPr id="6" name="Прямоугольник 5"/>
          <p:cNvSpPr/>
          <p:nvPr/>
        </p:nvSpPr>
        <p:spPr>
          <a:xfrm>
            <a:off x="1392072" y="900752"/>
            <a:ext cx="9130352" cy="2739211"/>
          </a:xfrm>
          <a:prstGeom prst="rect">
            <a:avLst/>
          </a:prstGeom>
        </p:spPr>
        <p:txBody>
          <a:bodyPr wrap="square">
            <a:spAutoFit/>
          </a:bodyPr>
          <a:lstStyle/>
          <a:p>
            <a:r>
              <a:rPr lang="ru-RU" sz="3200" dirty="0">
                <a:latin typeface="Times New Roman" panose="02020603050405020304" pitchFamily="18" charset="0"/>
                <a:ea typeface="Calibri" panose="020F0502020204030204" pitchFamily="34" charset="0"/>
                <a:cs typeface="Times New Roman" panose="02020603050405020304" pitchFamily="18" charset="0"/>
              </a:rPr>
              <a:t>« Человек и его здоровье. Внутренняя среда человека. Кровеносная, дыхательная </a:t>
            </a:r>
            <a:r>
              <a:rPr lang="ru-RU" sz="3200" dirty="0" smtClean="0">
                <a:latin typeface="Times New Roman" panose="02020603050405020304" pitchFamily="18" charset="0"/>
                <a:ea typeface="Calibri" panose="020F0502020204030204" pitchFamily="34" charset="0"/>
                <a:cs typeface="Times New Roman" panose="02020603050405020304" pitchFamily="18" charset="0"/>
              </a:rPr>
              <a:t>системы»</a:t>
            </a:r>
            <a:r>
              <a:rPr lang="ru-RU" dirty="0"/>
              <a:t> </a:t>
            </a:r>
            <a:r>
              <a:rPr lang="ru-RU" dirty="0" smtClean="0"/>
              <a:t>                                                                 </a:t>
            </a:r>
            <a:r>
              <a:rPr lang="ru-RU" dirty="0">
                <a:latin typeface="Times New Roman" panose="02020603050405020304" pitchFamily="18" charset="0"/>
                <a:cs typeface="Times New Roman" panose="02020603050405020304" pitchFamily="18" charset="0"/>
              </a:rPr>
              <a:t>Учитель химии и биологии</a:t>
            </a:r>
          </a:p>
          <a:p>
            <a:r>
              <a:rPr lang="ru-RU" dirty="0">
                <a:latin typeface="Times New Roman" panose="02020603050405020304" pitchFamily="18" charset="0"/>
                <a:cs typeface="Times New Roman" panose="02020603050405020304" pitchFamily="18" charset="0"/>
              </a:rPr>
              <a:t>МБОУ «Трудовская школа» Уманская С.А.	</a:t>
            </a:r>
          </a:p>
          <a:p>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a:t>
            </a:r>
          </a:p>
          <a:p>
            <a:endParaRPr lang="ru-RU" dirty="0">
              <a:latin typeface="Times New Roman" panose="02020603050405020304" pitchFamily="18" charset="0"/>
              <a:cs typeface="Times New Roman" panose="02020603050405020304" pitchFamily="18" charset="0"/>
            </a:endParaRPr>
          </a:p>
        </p:txBody>
      </p:sp>
      <p:pic>
        <p:nvPicPr>
          <p:cNvPr id="9" name="Рисунок 8" descr="https://avatars.mds.yandex.net/get-zen_doc/1590748/pub_5dce232b43ca9b53a9703da8_5dce268ffdc2160328be710f/scale_1200"/>
          <p:cNvPicPr/>
          <p:nvPr/>
        </p:nvPicPr>
        <p:blipFill>
          <a:blip r:embed="rId3">
            <a:extLst>
              <a:ext uri="{28A0092B-C50C-407E-A947-70E740481C1C}">
                <a14:useLocalDpi xmlns:a14="http://schemas.microsoft.com/office/drawing/2010/main" val="0"/>
              </a:ext>
            </a:extLst>
          </a:blip>
          <a:srcRect/>
          <a:stretch>
            <a:fillRect/>
          </a:stretch>
        </p:blipFill>
        <p:spPr bwMode="auto">
          <a:xfrm>
            <a:off x="358241" y="2593076"/>
            <a:ext cx="4619475" cy="3657600"/>
          </a:xfrm>
          <a:prstGeom prst="rect">
            <a:avLst/>
          </a:prstGeom>
          <a:noFill/>
          <a:ln>
            <a:noFill/>
          </a:ln>
        </p:spPr>
      </p:pic>
      <p:sp>
        <p:nvSpPr>
          <p:cNvPr id="10" name="Прямоугольник 9"/>
          <p:cNvSpPr/>
          <p:nvPr/>
        </p:nvSpPr>
        <p:spPr>
          <a:xfrm>
            <a:off x="5617640" y="3035174"/>
            <a:ext cx="660330" cy="388696"/>
          </a:xfrm>
          <a:prstGeom prst="rect">
            <a:avLst/>
          </a:prstGeom>
        </p:spPr>
        <p:txBody>
          <a:bodyPr wrap="square">
            <a:spAutoFit/>
          </a:bodyPr>
          <a:lstStyle/>
          <a:p>
            <a:pPr>
              <a:lnSpc>
                <a:spcPct val="107000"/>
              </a:lnSpc>
              <a:spcAft>
                <a:spcPts val="800"/>
              </a:spcAft>
              <a:tabLst>
                <a:tab pos="337185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5841242" y="3035174"/>
            <a:ext cx="1201003" cy="685059"/>
          </a:xfrm>
          <a:prstGeom prst="rect">
            <a:avLst/>
          </a:prstGeom>
        </p:spPr>
        <p:txBody>
          <a:bodyPr wrap="square">
            <a:spAutoFit/>
          </a:bodyPr>
          <a:lstStyle/>
          <a:p>
            <a:pPr>
              <a:lnSpc>
                <a:spcPct val="107000"/>
              </a:lnSpc>
              <a:spcAft>
                <a:spcPts val="800"/>
              </a:spcAft>
              <a:tabLst>
                <a:tab pos="3371850" algn="l"/>
              </a:tabLst>
            </a:pP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rot="10800000" flipV="1">
            <a:off x="2934269" y="5649861"/>
            <a:ext cx="5336275"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
        <p:nvSpPr>
          <p:cNvPr id="20" name="Прямоугольник 19"/>
          <p:cNvSpPr/>
          <p:nvPr/>
        </p:nvSpPr>
        <p:spPr>
          <a:xfrm rot="10800000" flipV="1">
            <a:off x="6709698" y="3613666"/>
            <a:ext cx="505419"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pic>
        <p:nvPicPr>
          <p:cNvPr id="24" name="Рисунок 23" descr="https://blotos.ru/wp-content/uploads/3/1/b/31b030dcfdc683e1fd94a34d0403fe3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3301" y="2593076"/>
            <a:ext cx="3523278" cy="3657599"/>
          </a:xfrm>
          <a:prstGeom prst="rect">
            <a:avLst/>
          </a:prstGeom>
          <a:noFill/>
          <a:ln>
            <a:noFill/>
          </a:ln>
        </p:spPr>
      </p:pic>
    </p:spTree>
    <p:extLst>
      <p:ext uri="{BB962C8B-B14F-4D97-AF65-F5344CB8AC3E}">
        <p14:creationId xmlns:p14="http://schemas.microsoft.com/office/powerpoint/2010/main" val="98563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8" y="30646"/>
            <a:ext cx="12269338"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8" y="7691938"/>
            <a:ext cx="26733391" cy="5154970"/>
          </a:xfrm>
          <a:prstGeom prst="rect">
            <a:avLst/>
          </a:prstGeom>
        </p:spPr>
      </p:pic>
      <p:sp>
        <p:nvSpPr>
          <p:cNvPr id="6" name="Прямоугольник 5"/>
          <p:cNvSpPr/>
          <p:nvPr/>
        </p:nvSpPr>
        <p:spPr>
          <a:xfrm>
            <a:off x="0" y="794084"/>
            <a:ext cx="6928306" cy="6986528"/>
          </a:xfrm>
          <a:prstGeom prst="rect">
            <a:avLst/>
          </a:prstGeom>
        </p:spPr>
        <p:txBody>
          <a:bodyPr wrap="square">
            <a:spAutoFit/>
          </a:bodyPr>
          <a:lstStyle/>
          <a:p>
            <a:pPr algn="just"/>
            <a:r>
              <a:rPr lang="ru-RU" sz="2800" b="1" dirty="0" smtClean="0">
                <a:solidFill>
                  <a:srgbClr val="00B050"/>
                </a:solidFill>
                <a:latin typeface="Times New Roman" panose="02020603050405020304" pitchFamily="18" charset="0"/>
                <a:ea typeface="Calibri" panose="020F0502020204030204" pitchFamily="34" charset="0"/>
              </a:rPr>
              <a:t>Сосуды:</a:t>
            </a:r>
          </a:p>
          <a:p>
            <a:pPr algn="just"/>
            <a:r>
              <a:rPr lang="ru-RU" sz="2400" b="1" dirty="0" smtClean="0">
                <a:latin typeface="Times New Roman" panose="02020603050405020304" pitchFamily="18" charset="0"/>
                <a:ea typeface="Calibri" panose="020F0502020204030204" pitchFamily="34" charset="0"/>
              </a:rPr>
              <a:t>1.</a:t>
            </a:r>
            <a:r>
              <a:rPr lang="ru-RU" sz="2800" b="1" dirty="0" smtClean="0">
                <a:latin typeface="Times New Roman" panose="02020603050405020304" pitchFamily="18" charset="0"/>
                <a:ea typeface="Calibri" panose="020F0502020204030204" pitchFamily="34" charset="0"/>
              </a:rPr>
              <a:t>Артерии</a:t>
            </a:r>
            <a:r>
              <a:rPr lang="ru-RU" sz="2400" dirty="0" smtClean="0">
                <a:latin typeface="Times New Roman" panose="02020603050405020304" pitchFamily="18" charset="0"/>
                <a:ea typeface="Calibri" panose="020F0502020204030204" pitchFamily="34" charset="0"/>
              </a:rPr>
              <a:t> </a:t>
            </a:r>
            <a:r>
              <a:rPr lang="ru-RU" sz="2400" dirty="0">
                <a:latin typeface="Times New Roman" panose="02020603050405020304" pitchFamily="18" charset="0"/>
                <a:ea typeface="Calibri" panose="020F0502020204030204" pitchFamily="34" charset="0"/>
              </a:rPr>
              <a:t>несут кровь </a:t>
            </a:r>
            <a:r>
              <a:rPr lang="ru-RU" sz="2400" b="1" dirty="0">
                <a:latin typeface="Times New Roman" panose="02020603050405020304" pitchFamily="18" charset="0"/>
                <a:ea typeface="Calibri" panose="020F0502020204030204" pitchFamily="34" charset="0"/>
              </a:rPr>
              <a:t>от сердца к другим внутренним органам. </a:t>
            </a:r>
            <a:r>
              <a:rPr lang="ru-RU" sz="2400" dirty="0">
                <a:latin typeface="Times New Roman" panose="02020603050405020304" pitchFamily="18" charset="0"/>
                <a:ea typeface="Calibri" panose="020F0502020204030204" pitchFamily="34" charset="0"/>
              </a:rPr>
              <a:t>Чем дальше от сердца они локализованы, тем тоньше их диаметр: если в области сердечной сумки средняя ширина просвета составляет толщину большого пальца, то в районе верхних и нижних конечностей его диаметр примерно равен простому </a:t>
            </a:r>
            <a:r>
              <a:rPr lang="ru-RU" sz="2400" dirty="0" smtClean="0">
                <a:latin typeface="Times New Roman" panose="02020603050405020304" pitchFamily="18" charset="0"/>
                <a:ea typeface="Calibri" panose="020F0502020204030204" pitchFamily="34" charset="0"/>
              </a:rPr>
              <a:t>карандашу.</a:t>
            </a:r>
          </a:p>
          <a:p>
            <a:pPr algn="just"/>
            <a:r>
              <a:rPr lang="ru-RU" sz="2400" dirty="0">
                <a:latin typeface="Times New Roman" panose="02020603050405020304" pitchFamily="18" charset="0"/>
                <a:cs typeface="Times New Roman" panose="02020603050405020304" pitchFamily="18" charset="0"/>
              </a:rPr>
              <a:t>Самая крупная артерия, идущая от левого желудочка сердца — </a:t>
            </a:r>
            <a:r>
              <a:rPr lang="ru-RU" sz="2400" b="1" dirty="0">
                <a:latin typeface="Times New Roman" panose="02020603050405020304" pitchFamily="18" charset="0"/>
                <a:cs typeface="Times New Roman" panose="02020603050405020304" pitchFamily="18" charset="0"/>
              </a:rPr>
              <a:t>аорта</a:t>
            </a:r>
            <a:r>
              <a:rPr lang="ru-RU" sz="2400" dirty="0" smtClean="0">
                <a:latin typeface="Times New Roman" panose="02020603050405020304" pitchFamily="18" charset="0"/>
                <a:cs typeface="Times New Roman" panose="02020603050405020304" pitchFamily="18" charset="0"/>
              </a:rPr>
              <a:t>.</a:t>
            </a:r>
            <a:r>
              <a:rPr lang="ru-RU" sz="2400" dirty="0"/>
              <a:t> </a:t>
            </a:r>
            <a:r>
              <a:rPr lang="ru-RU" sz="2400" dirty="0">
                <a:latin typeface="Times New Roman" panose="02020603050405020304" pitchFamily="18" charset="0"/>
                <a:cs typeface="Times New Roman" panose="02020603050405020304" pitchFamily="18" charset="0"/>
              </a:rPr>
              <a:t>От аорты отходит ряд крупных </a:t>
            </a:r>
            <a:r>
              <a:rPr lang="ru-RU" sz="2400" b="1" dirty="0">
                <a:latin typeface="Times New Roman" panose="02020603050405020304" pitchFamily="18" charset="0"/>
                <a:cs typeface="Times New Roman" panose="02020603050405020304" pitchFamily="18" charset="0"/>
              </a:rPr>
              <a:t>артерий</a:t>
            </a:r>
            <a:r>
              <a:rPr lang="ru-RU" sz="2400" dirty="0">
                <a:latin typeface="Times New Roman" panose="02020603050405020304" pitchFamily="18" charset="0"/>
                <a:cs typeface="Times New Roman" panose="02020603050405020304" pitchFamily="18" charset="0"/>
              </a:rPr>
              <a:t>: сонные (снабжающие кровью мозг), подключичные (несущие кровь в верхние конечности), подвздошные (питающие нижнюю часть тела) и т. д. От неё же отходят коронарные артерии, обеспечивающие кровоснабжение сердечной мышцы.</a:t>
            </a:r>
          </a:p>
          <a:p>
            <a:pPr lvl="0"/>
            <a:endParaRPr lang="ru-RU" sz="20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p>
          <a:p>
            <a:endParaRPr lang="ru-RU" dirty="0"/>
          </a:p>
        </p:txBody>
      </p:sp>
      <p:pic>
        <p:nvPicPr>
          <p:cNvPr id="9" name="Рисунок 8" descr="аорта-300x232.jpg"/>
          <p:cNvPicPr/>
          <p:nvPr/>
        </p:nvPicPr>
        <p:blipFill>
          <a:blip r:embed="rId3">
            <a:extLst>
              <a:ext uri="{28A0092B-C50C-407E-A947-70E740481C1C}">
                <a14:useLocalDpi xmlns:a14="http://schemas.microsoft.com/office/drawing/2010/main" val="0"/>
              </a:ext>
            </a:extLst>
          </a:blip>
          <a:srcRect/>
          <a:stretch>
            <a:fillRect/>
          </a:stretch>
        </p:blipFill>
        <p:spPr bwMode="auto">
          <a:xfrm>
            <a:off x="6928306" y="962526"/>
            <a:ext cx="5263694" cy="4692686"/>
          </a:xfrm>
          <a:prstGeom prst="rect">
            <a:avLst/>
          </a:prstGeom>
          <a:noFill/>
          <a:ln>
            <a:noFill/>
          </a:ln>
        </p:spPr>
      </p:pic>
    </p:spTree>
    <p:extLst>
      <p:ext uri="{BB962C8B-B14F-4D97-AF65-F5344CB8AC3E}">
        <p14:creationId xmlns:p14="http://schemas.microsoft.com/office/powerpoint/2010/main" val="231347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6" name="Picture 2" descr="http://img1.reactor.cc/pics/comment/%D0%92%D1%81%D1%91-%D1%81%D0%B0%D0%BC%D0%BE%D0%B5-%D0%B8%D0%BD%D1%82%D0%B5%D1%80%D0%B5%D1%81%D0%BD%D0%BE%D0%B5-%D1%80%D0%B0%D0%B7%D0%BD%D0%BE%D0%B5-%D0%B3%D0%B8%D1%84%D0%BA%D0%B8-203605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528" y="481628"/>
            <a:ext cx="5651854" cy="460898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7337" y="481627"/>
            <a:ext cx="6421865" cy="5539978"/>
          </a:xfrm>
          <a:prstGeom prst="rect">
            <a:avLst/>
          </a:prstGeom>
        </p:spPr>
        <p:txBody>
          <a:bodyPr wrap="square">
            <a:spAutoFit/>
          </a:bodyPr>
          <a:lstStyle/>
          <a:p>
            <a:pPr algn="just"/>
            <a:r>
              <a:rPr lang="ru-RU" sz="2200" b="1" dirty="0" smtClean="0">
                <a:latin typeface="Times New Roman" panose="02020603050405020304" pitchFamily="18" charset="0"/>
                <a:ea typeface="Calibri" panose="020F0502020204030204" pitchFamily="34" charset="0"/>
              </a:rPr>
              <a:t>2.</a:t>
            </a:r>
            <a:r>
              <a:rPr lang="ru-RU" sz="2800" b="1" dirty="0" smtClean="0">
                <a:latin typeface="Times New Roman" panose="02020603050405020304" pitchFamily="18" charset="0"/>
                <a:ea typeface="Calibri" panose="020F0502020204030204" pitchFamily="34" charset="0"/>
              </a:rPr>
              <a:t>Вены</a:t>
            </a:r>
            <a:r>
              <a:rPr lang="ru-RU" sz="2200" dirty="0" smtClean="0">
                <a:latin typeface="Times New Roman" panose="02020603050405020304" pitchFamily="18" charset="0"/>
                <a:ea typeface="Calibri" panose="020F0502020204030204" pitchFamily="34" charset="0"/>
              </a:rPr>
              <a:t> </a:t>
            </a:r>
            <a:r>
              <a:rPr lang="ru-RU" sz="2200" dirty="0">
                <a:latin typeface="Times New Roman" panose="02020603050405020304" pitchFamily="18" charset="0"/>
                <a:ea typeface="Calibri" panose="020F0502020204030204" pitchFamily="34" charset="0"/>
              </a:rPr>
              <a:t>– разновидность сосудов, которые </a:t>
            </a:r>
            <a:r>
              <a:rPr lang="ru-RU" sz="2200" b="1" dirty="0">
                <a:latin typeface="Times New Roman" panose="02020603050405020304" pitchFamily="18" charset="0"/>
                <a:ea typeface="Calibri" panose="020F0502020204030204" pitchFamily="34" charset="0"/>
              </a:rPr>
              <a:t>переносят кровь от внутренних органов к сердцу. </a:t>
            </a:r>
            <a:r>
              <a:rPr lang="ru-RU" sz="2200" dirty="0">
                <a:latin typeface="Times New Roman" panose="02020603050405020304" pitchFamily="18" charset="0"/>
                <a:ea typeface="Calibri" panose="020F0502020204030204" pitchFamily="34" charset="0"/>
              </a:rPr>
              <a:t>Стенки вен, как и артерий, образованы тремя слоями. Единственное отличие заключается в том, что каждый из этих слоёв менее выражен. </a:t>
            </a:r>
            <a:r>
              <a:rPr lang="ru-RU" sz="2200" dirty="0">
                <a:latin typeface="Times New Roman" panose="02020603050405020304" pitchFamily="18" charset="0"/>
                <a:cs typeface="Times New Roman" panose="02020603050405020304" pitchFamily="18" charset="0"/>
              </a:rPr>
              <a:t>Эта особенность регулируется физиологией вен: для циркуляции крови здесь не требуется наличия сильного давления сосудистых стенок – направление кровотока поддерживается благодаря наличию внутренних клапанов. Большее их количество содержится в венах нижних и верхних конечностей – здесь при низком венозном давлении без попеременного сокращения мышечных волокон кровоток был бы невозможен. В крупных венах, напротив, клапанов очень мало или нет вовсе.</a:t>
            </a:r>
          </a:p>
          <a:p>
            <a:pPr algn="just"/>
            <a:endParaRPr lang="ru-RU" dirty="0"/>
          </a:p>
        </p:txBody>
      </p:sp>
    </p:spTree>
    <p:extLst>
      <p:ext uri="{BB962C8B-B14F-4D97-AF65-F5344CB8AC3E}">
        <p14:creationId xmlns:p14="http://schemas.microsoft.com/office/powerpoint/2010/main" val="347217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 y="-803292"/>
            <a:ext cx="12192000" cy="7661292"/>
          </a:xfrm>
          <a:prstGeom prst="rect">
            <a:avLst/>
          </a:prstGeom>
        </p:spPr>
      </p:pic>
      <p:sp>
        <p:nvSpPr>
          <p:cNvPr id="6" name="Прямоугольник 5"/>
          <p:cNvSpPr/>
          <p:nvPr/>
        </p:nvSpPr>
        <p:spPr>
          <a:xfrm>
            <a:off x="0" y="464024"/>
            <a:ext cx="6441744" cy="5740354"/>
          </a:xfrm>
          <a:prstGeom prst="rect">
            <a:avLst/>
          </a:prstGeom>
        </p:spPr>
        <p:txBody>
          <a:bodyPr wrap="square">
            <a:spAutoFit/>
          </a:bodyPr>
          <a:lstStyle/>
          <a:p>
            <a:pPr algn="just">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3.</a:t>
            </a:r>
            <a:r>
              <a:rPr lang="ru-RU" sz="2400" b="1" dirty="0">
                <a:latin typeface="Times New Roman" panose="02020603050405020304" pitchFamily="18" charset="0"/>
                <a:ea typeface="Calibri" panose="020F0502020204030204" pitchFamily="34" charset="0"/>
                <a:cs typeface="Times New Roman" panose="02020603050405020304" pitchFamily="18" charset="0"/>
              </a:rPr>
              <a:t>Капилляры</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самые тонкие сосуды кардиоваскулярной системы, которые являются промежуточным звеном между артериями и венами. Они локализованы в самых отдалённых от сердца участках и содержат не более 5% от общего объёма крови в организме. Несмотря на малый размер, капилляры крайне важны: </a:t>
            </a:r>
            <a:r>
              <a:rPr lang="ru-RU" sz="2000" b="1" dirty="0">
                <a:latin typeface="Times New Roman" panose="02020603050405020304" pitchFamily="18" charset="0"/>
                <a:ea typeface="Calibri" panose="020F0502020204030204" pitchFamily="34" charset="0"/>
                <a:cs typeface="Times New Roman" panose="02020603050405020304" pitchFamily="18" charset="0"/>
              </a:rPr>
              <a:t>они окутывают тело плотной сетью, снабжая кровью каждую клеточку организма</a:t>
            </a:r>
            <a:r>
              <a:rPr lang="ru-RU" sz="2000" dirty="0">
                <a:latin typeface="Times New Roman" panose="02020603050405020304" pitchFamily="18" charset="0"/>
                <a:ea typeface="Calibri" panose="020F0502020204030204" pitchFamily="34" charset="0"/>
                <a:cs typeface="Times New Roman" panose="02020603050405020304" pitchFamily="18" charset="0"/>
              </a:rPr>
              <a:t>. Именно здесь происходит обмен веществами между кровью и прилегающими тканями. Тончайшие стенки капилляров </a:t>
            </a:r>
            <a:r>
              <a:rPr lang="ru-RU" sz="2000" b="1" dirty="0">
                <a:latin typeface="Times New Roman" panose="02020603050405020304" pitchFamily="18" charset="0"/>
                <a:ea typeface="Calibri" panose="020F0502020204030204" pitchFamily="34" charset="0"/>
                <a:cs typeface="Times New Roman" panose="02020603050405020304" pitchFamily="18" charset="0"/>
              </a:rPr>
              <a:t>легко пропускают молекулы кислорода и питательных компонентов</a:t>
            </a:r>
            <a:r>
              <a:rPr lang="ru-RU" sz="2000" dirty="0">
                <a:latin typeface="Times New Roman" panose="02020603050405020304" pitchFamily="18" charset="0"/>
                <a:ea typeface="Calibri" panose="020F0502020204030204" pitchFamily="34" charset="0"/>
                <a:cs typeface="Times New Roman" panose="02020603050405020304" pitchFamily="18" charset="0"/>
              </a:rPr>
              <a:t>, содержащихся в крови, которые под воздействием осмотического давления переходят в ткани других органов. Взамен кровь получает содержащиеся в клетках продукты распада и токсины, которые по венозному руслу отправляются обратно к сердцу, а затем к лёгким.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https://cf2.ppt-online.org/files2/slide/e/EgiwpWqXBNPcbCG1lR6U85dnhjv20r9ueIQAa7MHVS/slide-10.jpg"/>
          <p:cNvPicPr/>
          <p:nvPr/>
        </p:nvPicPr>
        <p:blipFill>
          <a:blip r:embed="rId3">
            <a:extLst>
              <a:ext uri="{28A0092B-C50C-407E-A947-70E740481C1C}">
                <a14:useLocalDpi xmlns:a14="http://schemas.microsoft.com/office/drawing/2010/main" val="0"/>
              </a:ext>
            </a:extLst>
          </a:blip>
          <a:srcRect/>
          <a:stretch>
            <a:fillRect/>
          </a:stretch>
        </p:blipFill>
        <p:spPr bwMode="auto">
          <a:xfrm>
            <a:off x="6441743" y="1"/>
            <a:ext cx="5696469" cy="4777378"/>
          </a:xfrm>
          <a:prstGeom prst="rect">
            <a:avLst/>
          </a:prstGeom>
          <a:noFill/>
          <a:ln>
            <a:noFill/>
          </a:ln>
        </p:spPr>
      </p:pic>
    </p:spTree>
    <p:extLst>
      <p:ext uri="{BB962C8B-B14F-4D97-AF65-F5344CB8AC3E}">
        <p14:creationId xmlns:p14="http://schemas.microsoft.com/office/powerpoint/2010/main" val="1449887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464024" y="682389"/>
            <a:ext cx="5090615" cy="5601533"/>
          </a:xfrm>
          <a:prstGeom prst="rect">
            <a:avLst/>
          </a:prstGeom>
        </p:spPr>
        <p:txBody>
          <a:bodyPr wrap="square">
            <a:spAutoFit/>
          </a:bodyPr>
          <a:lstStyle/>
          <a:p>
            <a:pPr algn="just"/>
            <a:r>
              <a:rPr lang="ru-RU" dirty="0" smtClean="0">
                <a:latin typeface="Georgia" panose="02040502050405020303" pitchFamily="18" charset="0"/>
                <a:ea typeface="Calibri" panose="020F0502020204030204" pitchFamily="34" charset="0"/>
                <a:cs typeface="Times New Roman" panose="02020603050405020304" pitchFamily="18" charset="0"/>
              </a:rPr>
              <a:t> Сосуды кровеносной системы образуют малый и </a:t>
            </a:r>
            <a:r>
              <a:rPr lang="ru-RU" dirty="0">
                <a:latin typeface="Georgia" panose="02040502050405020303" pitchFamily="18" charset="0"/>
                <a:ea typeface="Calibri" panose="020F0502020204030204" pitchFamily="34" charset="0"/>
                <a:cs typeface="Times New Roman" panose="02020603050405020304" pitchFamily="18" charset="0"/>
              </a:rPr>
              <a:t>большой </a:t>
            </a:r>
            <a:r>
              <a:rPr lang="ru-RU" dirty="0" smtClean="0">
                <a:latin typeface="Georgia" panose="02040502050405020303" pitchFamily="18" charset="0"/>
                <a:ea typeface="Calibri" panose="020F0502020204030204" pitchFamily="34" charset="0"/>
                <a:cs typeface="Times New Roman" panose="02020603050405020304" pitchFamily="18" charset="0"/>
              </a:rPr>
              <a:t> круги </a:t>
            </a:r>
            <a:r>
              <a:rPr lang="ru-RU" dirty="0">
                <a:latin typeface="Georgia" panose="02040502050405020303" pitchFamily="18" charset="0"/>
                <a:ea typeface="Calibri" panose="020F0502020204030204" pitchFamily="34" charset="0"/>
                <a:cs typeface="Times New Roman" panose="02020603050405020304" pitchFamily="18" charset="0"/>
              </a:rPr>
              <a:t>кровообращения</a:t>
            </a:r>
            <a:r>
              <a:rPr lang="ru-RU" dirty="0" smtClean="0">
                <a:latin typeface="Georgia" panose="02040502050405020303" pitchFamily="18" charset="0"/>
                <a:ea typeface="Calibri" panose="020F0502020204030204" pitchFamily="34" charset="0"/>
                <a:cs typeface="Times New Roman" panose="02020603050405020304" pitchFamily="18" charset="0"/>
              </a:rPr>
              <a:t>.</a:t>
            </a:r>
          </a:p>
          <a:p>
            <a:pPr algn="just"/>
            <a:r>
              <a:rPr lang="ru-RU" sz="2400" b="1" dirty="0">
                <a:latin typeface="Times New Roman" panose="02020603050405020304" pitchFamily="18" charset="0"/>
                <a:cs typeface="Times New Roman" panose="02020603050405020304" pitchFamily="18" charset="0"/>
              </a:rPr>
              <a:t>Малый круг кровообращения</a:t>
            </a:r>
            <a:r>
              <a:rPr lang="ru-RU" sz="24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начинается из правого желудочка, из которого венозная кровь через легочные артерии поступает в более мелкие артерии, а из них-в легочные капилляры. Легочные капилляры густо оплетают легочные пузыри, заполненные атмосферным воздухом. Здесь происходит обмен газов: кислород переходит в кровь, а углекислый газ-в легкие. Насыщенная кислородом кровь становиться артериальной и по легочным венам возвращается в левое предсердие. </a:t>
            </a:r>
            <a:r>
              <a:rPr lang="ru-RU" sz="2000" i="1" dirty="0">
                <a:latin typeface="Times New Roman" panose="02020603050405020304" pitchFamily="18" charset="0"/>
                <a:cs typeface="Times New Roman" panose="02020603050405020304" pitchFamily="18" charset="0"/>
              </a:rPr>
              <a:t>Путь крови от правого желудочка через легкие к левому предсердию называется малым кругом кровообращения.</a:t>
            </a:r>
            <a:endParaRPr lang="ru-RU" sz="2000" dirty="0">
              <a:latin typeface="Times New Roman" panose="02020603050405020304" pitchFamily="18" charset="0"/>
              <a:cs typeface="Times New Roman" panose="02020603050405020304" pitchFamily="18" charset="0"/>
            </a:endParaRPr>
          </a:p>
          <a:p>
            <a:endParaRPr lang="ru-RU" dirty="0"/>
          </a:p>
        </p:txBody>
      </p:sp>
      <p:pic>
        <p:nvPicPr>
          <p:cNvPr id="7" name="Рисунок 6" descr="https://fu.ngcdn.ru/uploads/tinymce_image/image/63013/5d109e043b08b183.png"/>
          <p:cNvPicPr/>
          <p:nvPr/>
        </p:nvPicPr>
        <p:blipFill>
          <a:blip r:embed="rId3">
            <a:extLst>
              <a:ext uri="{28A0092B-C50C-407E-A947-70E740481C1C}">
                <a14:useLocalDpi xmlns:a14="http://schemas.microsoft.com/office/drawing/2010/main" val="0"/>
              </a:ext>
            </a:extLst>
          </a:blip>
          <a:srcRect/>
          <a:stretch>
            <a:fillRect/>
          </a:stretch>
        </p:blipFill>
        <p:spPr bwMode="auto">
          <a:xfrm>
            <a:off x="5732060" y="495300"/>
            <a:ext cx="6045958" cy="4581667"/>
          </a:xfrm>
          <a:prstGeom prst="rect">
            <a:avLst/>
          </a:prstGeom>
          <a:noFill/>
          <a:ln>
            <a:noFill/>
          </a:ln>
        </p:spPr>
      </p:pic>
    </p:spTree>
    <p:extLst>
      <p:ext uri="{BB962C8B-B14F-4D97-AF65-F5344CB8AC3E}">
        <p14:creationId xmlns:p14="http://schemas.microsoft.com/office/powerpoint/2010/main" val="1990444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286603" y="900752"/>
            <a:ext cx="6268872" cy="5539978"/>
          </a:xfrm>
          <a:prstGeom prst="rect">
            <a:avLst/>
          </a:prstGeom>
        </p:spPr>
        <p:txBody>
          <a:bodyPr wrap="square">
            <a:spAutoFit/>
          </a:bodyPr>
          <a:lstStyle/>
          <a:p>
            <a:pPr algn="just"/>
            <a:r>
              <a:rPr lang="ru-RU" sz="2400" b="1" dirty="0">
                <a:latin typeface="Times New Roman" panose="02020603050405020304" pitchFamily="18" charset="0"/>
                <a:ea typeface="Calibri" panose="020F0502020204030204" pitchFamily="34" charset="0"/>
                <a:cs typeface="Times New Roman" panose="02020603050405020304" pitchFamily="18" charset="0"/>
              </a:rPr>
              <a:t>Большой круг кровообращения</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начинается из </a:t>
            </a:r>
            <a:r>
              <a:rPr lang="ru-RU" sz="2200" dirty="0">
                <a:latin typeface="Times New Roman" panose="02020603050405020304" pitchFamily="18" charset="0"/>
                <a:ea typeface="Calibri" panose="020F0502020204030204" pitchFamily="34" charset="0"/>
                <a:cs typeface="Times New Roman" panose="02020603050405020304" pitchFamily="18" charset="0"/>
              </a:rPr>
              <a:t>левого желудочка, который, сокращаясь, выталкивает кровь в аорту. По сосудистой сети артериальная кровь несет кислород и питательные вещества ко всем клеткам тела, а из клеток в капилляры переходит углекислый газ и продукты распада питательных веществ. Кровь из артериальной превращается в венозную и по венозным сосудам возвращается в правое предсердие. Кровь от головы, шеи и рук собирается в верхнюю полую вену, а от всех остальных частей тела-в нижнюю полую вену. </a:t>
            </a:r>
            <a:r>
              <a:rPr lang="ru-RU" sz="2200" i="1" dirty="0">
                <a:latin typeface="Times New Roman" panose="02020603050405020304" pitchFamily="18" charset="0"/>
                <a:ea typeface="Calibri" panose="020F0502020204030204" pitchFamily="34" charset="0"/>
                <a:cs typeface="Times New Roman" panose="02020603050405020304" pitchFamily="18" charset="0"/>
              </a:rPr>
              <a:t>Путь крови от левого желудочка через артерии, капилляры, вены всех органов тела к правому предсердию называют большим кругом кровообращения.</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сердце">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32812" y="423082"/>
            <a:ext cx="5240739" cy="4653885"/>
          </a:xfrm>
          <a:prstGeom prst="rect">
            <a:avLst/>
          </a:prstGeom>
          <a:noFill/>
          <a:ln>
            <a:noFill/>
          </a:ln>
        </p:spPr>
      </p:pic>
    </p:spTree>
    <p:extLst>
      <p:ext uri="{BB962C8B-B14F-4D97-AF65-F5344CB8AC3E}">
        <p14:creationId xmlns:p14="http://schemas.microsoft.com/office/powerpoint/2010/main" val="2167187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88" y="-184656"/>
            <a:ext cx="12879388" cy="7661292"/>
          </a:xfrm>
          <a:prstGeom prst="rect">
            <a:avLst/>
          </a:prstGeom>
        </p:spPr>
      </p:pic>
      <p:sp>
        <p:nvSpPr>
          <p:cNvPr id="6" name="Прямоугольник 5"/>
          <p:cNvSpPr/>
          <p:nvPr/>
        </p:nvSpPr>
        <p:spPr>
          <a:xfrm>
            <a:off x="614148" y="1146412"/>
            <a:ext cx="10345003" cy="4770537"/>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Функции кровеносной системы человека</a:t>
            </a:r>
          </a:p>
          <a:p>
            <a:r>
              <a:rPr lang="ru-RU" sz="2000" dirty="0">
                <a:latin typeface="Times New Roman" panose="02020603050405020304" pitchFamily="18" charset="0"/>
                <a:cs typeface="Times New Roman" panose="02020603050405020304" pitchFamily="18" charset="0"/>
              </a:rPr>
              <a:t>Основная роль, которую играет сердечно-сосудистая система в организме человека, заключается в </a:t>
            </a:r>
            <a:r>
              <a:rPr lang="ru-RU" sz="2000" b="1" dirty="0">
                <a:latin typeface="Times New Roman" panose="02020603050405020304" pitchFamily="18" charset="0"/>
                <a:cs typeface="Times New Roman" panose="02020603050405020304" pitchFamily="18" charset="0"/>
              </a:rPr>
              <a:t>передвижении крови от сердца к другим внутренним органам и тканям и обратно</a:t>
            </a:r>
            <a:r>
              <a:rPr lang="ru-RU" sz="2000" dirty="0">
                <a:latin typeface="Times New Roman" panose="02020603050405020304" pitchFamily="18" charset="0"/>
                <a:cs typeface="Times New Roman" panose="02020603050405020304" pitchFamily="18" charset="0"/>
              </a:rPr>
              <a:t>. От этого зависит множество процессов, благодаря которым возможно поддержание нормальной жизнедеятельности:</a:t>
            </a:r>
          </a:p>
          <a:p>
            <a:pPr marL="285750" lvl="0" indent="-285750">
              <a:buFont typeface="Wingdings" panose="05000000000000000000" pitchFamily="2" charset="2"/>
              <a:buChar char="v"/>
            </a:pPr>
            <a:r>
              <a:rPr lang="ru-RU" sz="2000" i="1" dirty="0">
                <a:latin typeface="Times New Roman" panose="02020603050405020304" pitchFamily="18" charset="0"/>
                <a:cs typeface="Times New Roman" panose="02020603050405020304" pitchFamily="18" charset="0"/>
              </a:rPr>
              <a:t>клеточное дыхание</a:t>
            </a:r>
            <a:r>
              <a:rPr lang="ru-RU" sz="2000" dirty="0">
                <a:latin typeface="Times New Roman" panose="02020603050405020304" pitchFamily="18" charset="0"/>
                <a:cs typeface="Times New Roman" panose="02020603050405020304" pitchFamily="18" charset="0"/>
              </a:rPr>
              <a:t>, то есть перенос кислорода от лёгких к тканям с последующей утилизацией отработанного углекислого газа;</a:t>
            </a:r>
          </a:p>
          <a:p>
            <a:pPr marL="285750" lvl="0" indent="-285750">
              <a:buFont typeface="Wingdings" panose="05000000000000000000" pitchFamily="2" charset="2"/>
              <a:buChar char="v"/>
            </a:pPr>
            <a:r>
              <a:rPr lang="ru-RU" sz="2000" i="1" dirty="0">
                <a:latin typeface="Times New Roman" panose="02020603050405020304" pitchFamily="18" charset="0"/>
                <a:cs typeface="Times New Roman" panose="02020603050405020304" pitchFamily="18" charset="0"/>
              </a:rPr>
              <a:t>питание тканей и клеток </a:t>
            </a:r>
            <a:r>
              <a:rPr lang="ru-RU" sz="2000" dirty="0">
                <a:latin typeface="Times New Roman" panose="02020603050405020304" pitchFamily="18" charset="0"/>
                <a:cs typeface="Times New Roman" panose="02020603050405020304" pitchFamily="18" charset="0"/>
              </a:rPr>
              <a:t>поступающими к ним веществами, содержащимися в крови;</a:t>
            </a:r>
          </a:p>
          <a:p>
            <a:pPr marL="285750" lvl="0" indent="-285750">
              <a:buFont typeface="Wingdings" panose="05000000000000000000" pitchFamily="2" charset="2"/>
              <a:buChar char="v"/>
            </a:pPr>
            <a:r>
              <a:rPr lang="ru-RU" sz="2000" i="1" dirty="0">
                <a:latin typeface="Times New Roman" panose="02020603050405020304" pitchFamily="18" charset="0"/>
                <a:cs typeface="Times New Roman" panose="02020603050405020304" pitchFamily="18" charset="0"/>
              </a:rPr>
              <a:t>поддержание постоянной температуры те</a:t>
            </a:r>
            <a:r>
              <a:rPr lang="ru-RU" sz="2000" dirty="0">
                <a:latin typeface="Times New Roman" panose="02020603050405020304" pitchFamily="18" charset="0"/>
                <a:cs typeface="Times New Roman" panose="02020603050405020304" pitchFamily="18" charset="0"/>
              </a:rPr>
              <a:t>ла с помощью распределения тепла;</a:t>
            </a:r>
          </a:p>
          <a:p>
            <a:pPr marL="285750" lvl="0" indent="-285750">
              <a:buFont typeface="Wingdings" panose="05000000000000000000" pitchFamily="2" charset="2"/>
              <a:buChar char="v"/>
            </a:pPr>
            <a:r>
              <a:rPr lang="ru-RU" sz="2000" i="1" dirty="0">
                <a:latin typeface="Times New Roman" panose="02020603050405020304" pitchFamily="18" charset="0"/>
                <a:cs typeface="Times New Roman" panose="02020603050405020304" pitchFamily="18" charset="0"/>
              </a:rPr>
              <a:t>обеспечение иммунного ответа </a:t>
            </a:r>
            <a:r>
              <a:rPr lang="ru-RU" sz="2000" dirty="0">
                <a:latin typeface="Times New Roman" panose="02020603050405020304" pitchFamily="18" charset="0"/>
                <a:cs typeface="Times New Roman" panose="02020603050405020304" pitchFamily="18" charset="0"/>
              </a:rPr>
              <a:t>после попадания в организм болезнетворных вирусов, бактерий, грибков и других чужеродных агентов;</a:t>
            </a:r>
          </a:p>
          <a:p>
            <a:pPr marL="285750" lvl="0" indent="-285750">
              <a:buFont typeface="Wingdings" panose="05000000000000000000" pitchFamily="2" charset="2"/>
              <a:buChar char="v"/>
            </a:pPr>
            <a:r>
              <a:rPr lang="ru-RU" sz="2000" i="1" dirty="0">
                <a:latin typeface="Times New Roman" panose="02020603050405020304" pitchFamily="18" charset="0"/>
                <a:cs typeface="Times New Roman" panose="02020603050405020304" pitchFamily="18" charset="0"/>
              </a:rPr>
              <a:t>выведение продуктов распада </a:t>
            </a:r>
            <a:r>
              <a:rPr lang="ru-RU" sz="2000" dirty="0">
                <a:latin typeface="Times New Roman" panose="02020603050405020304" pitchFamily="18" charset="0"/>
                <a:cs typeface="Times New Roman" panose="02020603050405020304" pitchFamily="18" charset="0"/>
              </a:rPr>
              <a:t>к лёгким для последующей экскреции из организма;</a:t>
            </a:r>
          </a:p>
          <a:p>
            <a:pPr marL="285750" lvl="0" indent="-285750">
              <a:buFont typeface="Wingdings" panose="05000000000000000000" pitchFamily="2" charset="2"/>
              <a:buChar char="v"/>
            </a:pPr>
            <a:r>
              <a:rPr lang="ru-RU" sz="2000" i="1" dirty="0">
                <a:latin typeface="Times New Roman" panose="02020603050405020304" pitchFamily="18" charset="0"/>
                <a:cs typeface="Times New Roman" panose="02020603050405020304" pitchFamily="18" charset="0"/>
              </a:rPr>
              <a:t>регуляция активности внутренних органов,</a:t>
            </a:r>
            <a:r>
              <a:rPr lang="ru-RU" sz="2000" dirty="0">
                <a:latin typeface="Times New Roman" panose="02020603050405020304" pitchFamily="18" charset="0"/>
                <a:cs typeface="Times New Roman" panose="02020603050405020304" pitchFamily="18" charset="0"/>
              </a:rPr>
              <a:t> которая достигается за счёт транспортировки гормонов;</a:t>
            </a:r>
          </a:p>
          <a:p>
            <a:pPr marL="285750" indent="-285750">
              <a:buFont typeface="Wingdings" panose="05000000000000000000" pitchFamily="2" charset="2"/>
              <a:buChar char="v"/>
            </a:pPr>
            <a:r>
              <a:rPr lang="ru-RU" sz="2000" i="1" dirty="0">
                <a:latin typeface="Times New Roman" panose="02020603050405020304" pitchFamily="18" charset="0"/>
                <a:cs typeface="Times New Roman" panose="02020603050405020304" pitchFamily="18" charset="0"/>
              </a:rPr>
              <a:t>поддержание гомеостаза</a:t>
            </a:r>
            <a:r>
              <a:rPr lang="ru-RU" sz="2000" dirty="0">
                <a:latin typeface="Times New Roman" panose="02020603050405020304" pitchFamily="18" charset="0"/>
                <a:cs typeface="Times New Roman" panose="02020603050405020304" pitchFamily="18" charset="0"/>
              </a:rPr>
              <a:t>, то есть баланса внутренней среды организма</a:t>
            </a:r>
          </a:p>
        </p:txBody>
      </p:sp>
    </p:spTree>
    <p:extLst>
      <p:ext uri="{BB962C8B-B14F-4D97-AF65-F5344CB8AC3E}">
        <p14:creationId xmlns:p14="http://schemas.microsoft.com/office/powerpoint/2010/main" val="3029359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6" name="Рисунок 5" descr="https://present5.com/presentation/3/16541887_437864047.pdf-img/16541887_437864047.pdf-30.jpg"/>
          <p:cNvPicPr/>
          <p:nvPr/>
        </p:nvPicPr>
        <p:blipFill>
          <a:blip r:embed="rId3">
            <a:extLst>
              <a:ext uri="{28A0092B-C50C-407E-A947-70E740481C1C}">
                <a14:useLocalDpi xmlns:a14="http://schemas.microsoft.com/office/drawing/2010/main" val="0"/>
              </a:ext>
            </a:extLst>
          </a:blip>
          <a:srcRect/>
          <a:stretch>
            <a:fillRect/>
          </a:stretch>
        </p:blipFill>
        <p:spPr bwMode="auto">
          <a:xfrm>
            <a:off x="354843" y="464023"/>
            <a:ext cx="9949218" cy="5336275"/>
          </a:xfrm>
          <a:prstGeom prst="rect">
            <a:avLst/>
          </a:prstGeom>
          <a:noFill/>
          <a:ln>
            <a:noFill/>
          </a:ln>
        </p:spPr>
      </p:pic>
    </p:spTree>
    <p:extLst>
      <p:ext uri="{BB962C8B-B14F-4D97-AF65-F5344CB8AC3E}">
        <p14:creationId xmlns:p14="http://schemas.microsoft.com/office/powerpoint/2010/main" val="4201033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0" y="464025"/>
            <a:ext cx="5813946" cy="3600986"/>
          </a:xfrm>
          <a:prstGeom prst="rect">
            <a:avLst/>
          </a:prstGeom>
        </p:spPr>
        <p:txBody>
          <a:bodyPr wrap="square">
            <a:spAutoFit/>
          </a:bodyPr>
          <a:lstStyle/>
          <a:p>
            <a:pPr algn="just"/>
            <a:r>
              <a:rPr lang="ru-RU" sz="2400" b="1" dirty="0">
                <a:solidFill>
                  <a:srgbClr val="383838"/>
                </a:solidFill>
                <a:latin typeface="Times New Roman" panose="02020603050405020304" pitchFamily="18" charset="0"/>
                <a:cs typeface="Times New Roman" panose="02020603050405020304" pitchFamily="18" charset="0"/>
              </a:rPr>
              <a:t>Заболевания сердечно- сосудистой системы </a:t>
            </a:r>
            <a:r>
              <a:rPr lang="ru-RU" b="1" dirty="0">
                <a:solidFill>
                  <a:srgbClr val="383838"/>
                </a:solidFill>
                <a:latin typeface="Times New Roman" panose="02020603050405020304" pitchFamily="18" charset="0"/>
                <a:cs typeface="Times New Roman" panose="02020603050405020304" pitchFamily="18" charset="0"/>
              </a:rPr>
              <a:t>Инсульт</a:t>
            </a:r>
            <a:r>
              <a:rPr lang="ru-RU" dirty="0">
                <a:solidFill>
                  <a:srgbClr val="383838"/>
                </a:solidFill>
                <a:latin typeface="Times New Roman" panose="02020603050405020304" pitchFamily="18" charset="0"/>
                <a:cs typeface="Times New Roman" panose="02020603050405020304" pitchFamily="18" charset="0"/>
              </a:rPr>
              <a:t> - поражение сосудов мозга. </a:t>
            </a:r>
            <a:r>
              <a:rPr lang="ru-RU" b="1" dirty="0">
                <a:solidFill>
                  <a:srgbClr val="383838"/>
                </a:solidFill>
                <a:latin typeface="Times New Roman" panose="02020603050405020304" pitchFamily="18" charset="0"/>
                <a:cs typeface="Times New Roman" panose="02020603050405020304" pitchFamily="18" charset="0"/>
              </a:rPr>
              <a:t>Инфаркт</a:t>
            </a:r>
            <a:r>
              <a:rPr lang="ru-RU" dirty="0">
                <a:solidFill>
                  <a:srgbClr val="383838"/>
                </a:solidFill>
                <a:latin typeface="Times New Roman" panose="02020603050405020304" pitchFamily="18" charset="0"/>
                <a:cs typeface="Times New Roman" panose="02020603050405020304" pitchFamily="18" charset="0"/>
              </a:rPr>
              <a:t> - поражение сосудов сердца. </a:t>
            </a:r>
            <a:r>
              <a:rPr lang="ru-RU" b="1" dirty="0">
                <a:solidFill>
                  <a:srgbClr val="383838"/>
                </a:solidFill>
                <a:latin typeface="Times New Roman" panose="02020603050405020304" pitchFamily="18" charset="0"/>
                <a:cs typeface="Times New Roman" panose="02020603050405020304" pitchFamily="18" charset="0"/>
              </a:rPr>
              <a:t>Гипертония</a:t>
            </a:r>
            <a:r>
              <a:rPr lang="ru-RU" dirty="0">
                <a:solidFill>
                  <a:srgbClr val="383838"/>
                </a:solidFill>
                <a:latin typeface="Times New Roman" panose="02020603050405020304" pitchFamily="18" charset="0"/>
                <a:cs typeface="Times New Roman" panose="02020603050405020304" pitchFamily="18" charset="0"/>
              </a:rPr>
              <a:t> - заболевание, связанное с повышенным давле­нием. </a:t>
            </a:r>
            <a:r>
              <a:rPr lang="ru-RU" b="1" dirty="0">
                <a:solidFill>
                  <a:srgbClr val="383838"/>
                </a:solidFill>
                <a:latin typeface="Times New Roman" panose="02020603050405020304" pitchFamily="18" charset="0"/>
                <a:cs typeface="Times New Roman" panose="02020603050405020304" pitchFamily="18" charset="0"/>
              </a:rPr>
              <a:t>Гипотония</a:t>
            </a:r>
            <a:r>
              <a:rPr lang="ru-RU" dirty="0">
                <a:solidFill>
                  <a:srgbClr val="383838"/>
                </a:solidFill>
                <a:latin typeface="Times New Roman" panose="02020603050405020304" pitchFamily="18" charset="0"/>
                <a:cs typeface="Times New Roman" panose="02020603050405020304" pitchFamily="18" charset="0"/>
              </a:rPr>
              <a:t> - заболевание, связанное с пониженным давлением. </a:t>
            </a:r>
            <a:r>
              <a:rPr lang="ru-RU" b="1" dirty="0">
                <a:solidFill>
                  <a:srgbClr val="383838"/>
                </a:solidFill>
                <a:latin typeface="Times New Roman" panose="02020603050405020304" pitchFamily="18" charset="0"/>
                <a:cs typeface="Times New Roman" panose="02020603050405020304" pitchFamily="18" charset="0"/>
              </a:rPr>
              <a:t>Брадикардия</a:t>
            </a:r>
            <a:r>
              <a:rPr lang="ru-RU" dirty="0">
                <a:solidFill>
                  <a:srgbClr val="383838"/>
                </a:solidFill>
                <a:latin typeface="Times New Roman" panose="02020603050405020304" pitchFamily="18" charset="0"/>
                <a:cs typeface="Times New Roman" panose="02020603050405020304" pitchFamily="18" charset="0"/>
              </a:rPr>
              <a:t> - уменьшение частоты сердечных сокращений ниже 60 уд./мин. </a:t>
            </a:r>
            <a:r>
              <a:rPr lang="ru-RU" b="1" dirty="0">
                <a:solidFill>
                  <a:srgbClr val="383838"/>
                </a:solidFill>
                <a:latin typeface="Times New Roman" panose="02020603050405020304" pitchFamily="18" charset="0"/>
                <a:cs typeface="Times New Roman" panose="02020603050405020304" pitchFamily="18" charset="0"/>
              </a:rPr>
              <a:t>Тахикардия</a:t>
            </a:r>
            <a:r>
              <a:rPr lang="ru-RU" dirty="0">
                <a:solidFill>
                  <a:srgbClr val="383838"/>
                </a:solidFill>
                <a:latin typeface="Times New Roman" panose="02020603050405020304" pitchFamily="18" charset="0"/>
                <a:cs typeface="Times New Roman" panose="02020603050405020304" pitchFamily="18" charset="0"/>
              </a:rPr>
              <a:t> - увеличение частоты сердечных сокращений до 100-180 уд./мин. </a:t>
            </a:r>
            <a:r>
              <a:rPr lang="ru-RU" b="1" dirty="0">
                <a:solidFill>
                  <a:srgbClr val="383838"/>
                </a:solidFill>
                <a:latin typeface="Times New Roman" panose="02020603050405020304" pitchFamily="18" charset="0"/>
                <a:cs typeface="Times New Roman" panose="02020603050405020304" pitchFamily="18" charset="0"/>
              </a:rPr>
              <a:t>Аритмия</a:t>
            </a:r>
            <a:r>
              <a:rPr lang="ru-RU" dirty="0">
                <a:solidFill>
                  <a:srgbClr val="383838"/>
                </a:solidFill>
                <a:latin typeface="Times New Roman" panose="02020603050405020304" pitchFamily="18" charset="0"/>
                <a:cs typeface="Times New Roman" panose="02020603050405020304" pitchFamily="18" charset="0"/>
              </a:rPr>
              <a:t> – нарушения сердечного ритма. </a:t>
            </a:r>
            <a:r>
              <a:rPr lang="ru-RU" dirty="0" smtClean="0">
                <a:solidFill>
                  <a:srgbClr val="383838"/>
                </a:solidFill>
                <a:latin typeface="Times New Roman" panose="02020603050405020304" pitchFamily="18" charset="0"/>
                <a:cs typeface="Times New Roman" panose="02020603050405020304" pitchFamily="18" charset="0"/>
              </a:rPr>
              <a:t>- </a:t>
            </a:r>
            <a:r>
              <a:rPr lang="ru-RU" dirty="0">
                <a:solidFill>
                  <a:srgbClr val="383838"/>
                </a:solidFill>
                <a:latin typeface="Times New Roman" panose="02020603050405020304" pitchFamily="18" charset="0"/>
                <a:cs typeface="Times New Roman" panose="02020603050405020304" pitchFamily="18" charset="0"/>
              </a:rPr>
              <a:t>сужение просвета сосуда, питающего </a:t>
            </a:r>
            <a:r>
              <a:rPr lang="ru-RU" dirty="0" err="1" smtClean="0">
                <a:solidFill>
                  <a:srgbClr val="383838"/>
                </a:solidFill>
                <a:latin typeface="Times New Roman" panose="02020603050405020304" pitchFamily="18" charset="0"/>
                <a:cs typeface="Times New Roman" panose="02020603050405020304" pitchFamily="18" charset="0"/>
              </a:rPr>
              <a:t>сердце.</a:t>
            </a:r>
            <a:r>
              <a:rPr lang="ru-RU" b="1" dirty="0" err="1" smtClean="0">
                <a:solidFill>
                  <a:srgbClr val="383838"/>
                </a:solidFill>
                <a:latin typeface="Times New Roman" panose="02020603050405020304" pitchFamily="18" charset="0"/>
                <a:cs typeface="Times New Roman" panose="02020603050405020304" pitchFamily="18" charset="0"/>
              </a:rPr>
              <a:t>Ишемия</a:t>
            </a:r>
            <a:r>
              <a:rPr lang="ru-RU" b="1" dirty="0" smtClean="0">
                <a:solidFill>
                  <a:srgbClr val="383838"/>
                </a:solidFill>
                <a:latin typeface="Times New Roman" panose="02020603050405020304" pitchFamily="18" charset="0"/>
                <a:cs typeface="Times New Roman" panose="02020603050405020304" pitchFamily="18" charset="0"/>
              </a:rPr>
              <a:t> </a:t>
            </a:r>
            <a:r>
              <a:rPr lang="ru-RU" b="1" dirty="0">
                <a:solidFill>
                  <a:srgbClr val="383838"/>
                </a:solidFill>
                <a:latin typeface="Times New Roman" panose="02020603050405020304" pitchFamily="18" charset="0"/>
                <a:cs typeface="Times New Roman" panose="02020603050405020304" pitchFamily="18" charset="0"/>
              </a:rPr>
              <a:t>и </a:t>
            </a:r>
            <a:r>
              <a:rPr lang="ru-RU" b="1" dirty="0" smtClean="0">
                <a:solidFill>
                  <a:srgbClr val="383838"/>
                </a:solidFill>
                <a:latin typeface="Times New Roman" panose="02020603050405020304" pitchFamily="18" charset="0"/>
                <a:cs typeface="Times New Roman" panose="02020603050405020304" pitchFamily="18" charset="0"/>
              </a:rPr>
              <a:t>стенокардия</a:t>
            </a:r>
            <a:r>
              <a:rPr lang="ru-RU" dirty="0" smtClean="0">
                <a:solidFill>
                  <a:srgbClr val="383838"/>
                </a:solidFill>
                <a:latin typeface="Times New Roman" panose="02020603050405020304" pitchFamily="18" charset="0"/>
                <a:cs typeface="Times New Roman" panose="02020603050405020304" pitchFamily="18" charset="0"/>
              </a:rPr>
              <a:t>, </a:t>
            </a:r>
            <a:r>
              <a:rPr lang="ru-RU" dirty="0">
                <a:solidFill>
                  <a:srgbClr val="383838"/>
                </a:solidFill>
                <a:latin typeface="Times New Roman" panose="02020603050405020304" pitchFamily="18" charset="0"/>
                <a:cs typeface="Times New Roman" panose="02020603050405020304" pitchFamily="18" charset="0"/>
              </a:rPr>
              <a:t>недостаточное снабжение кровью сердечной мышце.</a:t>
            </a:r>
            <a:endParaRPr lang="ru-RU" dirty="0">
              <a:latin typeface="Times New Roman" panose="02020603050405020304" pitchFamily="18" charset="0"/>
              <a:cs typeface="Times New Roman" panose="02020603050405020304" pitchFamily="18" charset="0"/>
            </a:endParaRPr>
          </a:p>
        </p:txBody>
      </p:sp>
      <p:pic>
        <p:nvPicPr>
          <p:cNvPr id="7" name="Рисунок 6" descr="https://genomed.ru/assets/images/content/4/28.jpg"/>
          <p:cNvPicPr/>
          <p:nvPr/>
        </p:nvPicPr>
        <p:blipFill>
          <a:blip r:embed="rId3">
            <a:extLst>
              <a:ext uri="{28A0092B-C50C-407E-A947-70E740481C1C}">
                <a14:useLocalDpi xmlns:a14="http://schemas.microsoft.com/office/drawing/2010/main" val="0"/>
              </a:ext>
            </a:extLst>
          </a:blip>
          <a:srcRect/>
          <a:stretch>
            <a:fillRect/>
          </a:stretch>
        </p:blipFill>
        <p:spPr bwMode="auto">
          <a:xfrm>
            <a:off x="6250675" y="286604"/>
            <a:ext cx="5863988" cy="4885898"/>
          </a:xfrm>
          <a:prstGeom prst="rect">
            <a:avLst/>
          </a:prstGeom>
          <a:noFill/>
          <a:ln>
            <a:noFill/>
          </a:ln>
        </p:spPr>
      </p:pic>
      <p:pic>
        <p:nvPicPr>
          <p:cNvPr id="8" name="Рисунок 7" descr="https://s16.stc.all.kpcdn.net/share/i/12/11118029/inx960x640.jpg"/>
          <p:cNvPicPr/>
          <p:nvPr/>
        </p:nvPicPr>
        <p:blipFill>
          <a:blip r:embed="rId4">
            <a:extLst>
              <a:ext uri="{28A0092B-C50C-407E-A947-70E740481C1C}">
                <a14:useLocalDpi xmlns:a14="http://schemas.microsoft.com/office/drawing/2010/main" val="0"/>
              </a:ext>
            </a:extLst>
          </a:blip>
          <a:srcRect/>
          <a:stretch>
            <a:fillRect/>
          </a:stretch>
        </p:blipFill>
        <p:spPr bwMode="auto">
          <a:xfrm>
            <a:off x="2138387" y="3780430"/>
            <a:ext cx="4112288" cy="2512578"/>
          </a:xfrm>
          <a:prstGeom prst="rect">
            <a:avLst/>
          </a:prstGeom>
          <a:noFill/>
          <a:ln>
            <a:noFill/>
          </a:ln>
        </p:spPr>
      </p:pic>
    </p:spTree>
    <p:extLst>
      <p:ext uri="{BB962C8B-B14F-4D97-AF65-F5344CB8AC3E}">
        <p14:creationId xmlns:p14="http://schemas.microsoft.com/office/powerpoint/2010/main" val="341798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6" y="-184656"/>
            <a:ext cx="12192000" cy="7661292"/>
          </a:xfrm>
          <a:prstGeom prst="rect">
            <a:avLst/>
          </a:prstGeom>
        </p:spPr>
      </p:pic>
      <p:pic>
        <p:nvPicPr>
          <p:cNvPr id="6" name="Рисунок 5" descr="https://cs8.pikabu.ru/post_img/big/2016/03/22/11/1458675581196519678.png"/>
          <p:cNvPicPr/>
          <p:nvPr/>
        </p:nvPicPr>
        <p:blipFill>
          <a:blip r:embed="rId3">
            <a:extLst>
              <a:ext uri="{28A0092B-C50C-407E-A947-70E740481C1C}">
                <a14:useLocalDpi xmlns:a14="http://schemas.microsoft.com/office/drawing/2010/main" val="0"/>
              </a:ext>
            </a:extLst>
          </a:blip>
          <a:srcRect/>
          <a:stretch>
            <a:fillRect/>
          </a:stretch>
        </p:blipFill>
        <p:spPr bwMode="auto">
          <a:xfrm>
            <a:off x="5363570" y="699247"/>
            <a:ext cx="6751094" cy="4437529"/>
          </a:xfrm>
          <a:prstGeom prst="rect">
            <a:avLst/>
          </a:prstGeom>
          <a:noFill/>
          <a:ln>
            <a:noFill/>
          </a:ln>
        </p:spPr>
      </p:pic>
      <p:sp>
        <p:nvSpPr>
          <p:cNvPr id="8" name="Прямоугольник 7"/>
          <p:cNvSpPr/>
          <p:nvPr/>
        </p:nvSpPr>
        <p:spPr>
          <a:xfrm>
            <a:off x="1" y="419202"/>
            <a:ext cx="5486400" cy="5756641"/>
          </a:xfrm>
          <a:prstGeom prst="rect">
            <a:avLst/>
          </a:prstGeom>
        </p:spPr>
        <p:txBody>
          <a:bodyPr wrap="square">
            <a:spAutoFit/>
          </a:bodyPr>
          <a:lstStyle/>
          <a:p>
            <a:pPr>
              <a:lnSpc>
                <a:spcPct val="107000"/>
              </a:lnSpc>
              <a:spcAft>
                <a:spcPts val="0"/>
              </a:spcAft>
            </a:pP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ru-RU" sz="24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Виды кровотечений</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Остановить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кровь в случае пореза, разрыва кожных покровов, легкой или тяжелой травмы очень важно, ведь большая потеря крови может привести к необратимым последствиям.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Основные виды кровотечений:</a:t>
            </a:r>
            <a:endParaRPr lang="ru-RU"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капиллярные;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венозные;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артериальные;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внутренние</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Опасность кровотечений:</a:t>
            </a:r>
            <a:endParaRPr lang="ru-RU"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острая кровопотеря;</a:t>
            </a:r>
            <a:endParaRPr lang="ru-RU"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риск заражения инфекцией;</a:t>
            </a:r>
            <a:endParaRPr lang="ru-RU"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образование пульсирующей гематомы;</a:t>
            </a:r>
            <a:endParaRPr lang="ru-RU"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проникновение воздуха в поврежденный сосуд.</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27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sp>
        <p:nvSpPr>
          <p:cNvPr id="6" name="Прямоугольник 5"/>
          <p:cNvSpPr/>
          <p:nvPr/>
        </p:nvSpPr>
        <p:spPr>
          <a:xfrm>
            <a:off x="0" y="354842"/>
            <a:ext cx="6728345" cy="646331"/>
          </a:xfrm>
          <a:prstGeom prst="rect">
            <a:avLst/>
          </a:prstGeom>
        </p:spPr>
        <p:txBody>
          <a:bodyPr wrap="square">
            <a:spAutoFit/>
          </a:bodyPr>
          <a:lstStyle/>
          <a:p>
            <a:pPr>
              <a:spcAft>
                <a:spcPts val="0"/>
              </a:spcAft>
            </a:pPr>
            <a:endParaRPr lang="ru-RU" dirty="0" smtClean="0">
              <a:solidFill>
                <a:srgbClr val="212121"/>
              </a:solidFill>
              <a:latin typeface="Helvetica" panose="020B0604020202020204" pitchFamily="34" charset="0"/>
              <a:ea typeface="Times New Roman" panose="02020603050405020304" pitchFamily="18" charset="0"/>
            </a:endParaRPr>
          </a:p>
          <a:p>
            <a:pPr>
              <a:spcAft>
                <a:spcPts val="0"/>
              </a:spcAft>
            </a:pPr>
            <a:r>
              <a:rPr lang="ru-RU" dirty="0" smtClean="0">
                <a:solidFill>
                  <a:srgbClr val="212121"/>
                </a:solidFill>
                <a:latin typeface="Helvetica" panose="020B0604020202020204" pitchFamily="34" charset="0"/>
                <a:ea typeface="Times New Roman" panose="02020603050405020304" pitchFamily="18" charset="0"/>
              </a:rPr>
              <a:t>Виды </a:t>
            </a:r>
            <a:r>
              <a:rPr lang="ru-RU" dirty="0">
                <a:solidFill>
                  <a:srgbClr val="212121"/>
                </a:solidFill>
                <a:latin typeface="Helvetica" panose="020B0604020202020204" pitchFamily="34" charset="0"/>
                <a:ea typeface="Times New Roman" panose="02020603050405020304" pitchFamily="18" charset="0"/>
              </a:rPr>
              <a:t>кровотечений и </a:t>
            </a:r>
            <a:r>
              <a:rPr lang="ru-RU" b="1" dirty="0">
                <a:solidFill>
                  <a:srgbClr val="212121"/>
                </a:solidFill>
                <a:latin typeface="Helvetica" panose="020B0604020202020204" pitchFamily="34" charset="0"/>
                <a:ea typeface="Times New Roman" panose="02020603050405020304" pitchFamily="18" charset="0"/>
              </a:rPr>
              <a:t>правила первой помощи при них.</a:t>
            </a:r>
            <a:endParaRPr lang="ru-RU" sz="2400" b="1" dirty="0">
              <a:effectLst/>
              <a:latin typeface="Times New Roman" panose="02020603050405020304" pitchFamily="18" charset="0"/>
              <a:ea typeface="Times New Roman" panose="02020603050405020304" pitchFamily="18" charset="0"/>
            </a:endParaRPr>
          </a:p>
        </p:txBody>
      </p:sp>
      <p:pic>
        <p:nvPicPr>
          <p:cNvPr id="7" name="Рисунок 6" descr="ÐÐ¸Ð´Ñ ÐºÑÐ¾Ð²Ð¾ÑÐµÑÐµÐ½Ð¸Ð¹ Ð¸ Ð¿ÐµÑÐ²Ð°Ñ Ð¿Ð¾Ð¼Ð¾ÑÑ Ð¿ÑÐ¸ Ð½Ð¸Ñ. Ð­ÑÐ¾ Ð²Ð°Ð¶Ð½Ð¾ Ð·Ð½Ð°ÑÑ ÐºÐ°Ð¶Ð´Ð¾Ð¼Ñ! ÐÐµÑÐ²Ð°Ñ Ð¿Ð¾Ð¼Ð¾ÑÑ, ÐÐ¸Ð´Ñ ÐºÑÐ¾Ð²Ð¾ÑÐµÑÐµÐ½Ð¸Ð¹, ÐÐ»Ð¸Ð½Ð½Ð¾Ð¿Ð¾ÑÑ"/>
          <p:cNvPicPr/>
          <p:nvPr/>
        </p:nvPicPr>
        <p:blipFill>
          <a:blip r:embed="rId3">
            <a:extLst>
              <a:ext uri="{28A0092B-C50C-407E-A947-70E740481C1C}">
                <a14:useLocalDpi xmlns:a14="http://schemas.microsoft.com/office/drawing/2010/main" val="0"/>
              </a:ext>
            </a:extLst>
          </a:blip>
          <a:srcRect/>
          <a:stretch>
            <a:fillRect/>
          </a:stretch>
        </p:blipFill>
        <p:spPr bwMode="auto">
          <a:xfrm>
            <a:off x="7338060" y="1001174"/>
            <a:ext cx="4853940" cy="4621706"/>
          </a:xfrm>
          <a:prstGeom prst="rect">
            <a:avLst/>
          </a:prstGeom>
          <a:noFill/>
          <a:ln>
            <a:noFill/>
          </a:ln>
        </p:spPr>
      </p:pic>
      <p:sp>
        <p:nvSpPr>
          <p:cNvPr id="8" name="Прямоугольник 7"/>
          <p:cNvSpPr/>
          <p:nvPr/>
        </p:nvSpPr>
        <p:spPr>
          <a:xfrm>
            <a:off x="-1" y="750627"/>
            <a:ext cx="7110485" cy="7848302"/>
          </a:xfrm>
          <a:prstGeom prst="rect">
            <a:avLst/>
          </a:prstGeom>
        </p:spPr>
        <p:txBody>
          <a:bodyPr wrap="square">
            <a:spAutoFit/>
          </a:bodyPr>
          <a:lstStyle/>
          <a:p>
            <a:pPr>
              <a:spcAft>
                <a:spcPts val="0"/>
              </a:spcAft>
            </a:pPr>
            <a:endParaRPr lang="ru-RU" sz="1600" b="1" dirty="0" smtClean="0">
              <a:solidFill>
                <a:srgbClr val="212121"/>
              </a:solidFill>
              <a:latin typeface="Times New Roman" panose="02020603050405020304" pitchFamily="18" charset="0"/>
              <a:ea typeface="Times New Roman" panose="02020603050405020304" pitchFamily="18" charset="0"/>
            </a:endParaRPr>
          </a:p>
          <a:p>
            <a:pPr>
              <a:spcAft>
                <a:spcPts val="0"/>
              </a:spcAft>
            </a:pPr>
            <a:r>
              <a:rPr lang="ru-RU" sz="1600" b="1" dirty="0" smtClean="0">
                <a:solidFill>
                  <a:srgbClr val="212121"/>
                </a:solidFill>
                <a:latin typeface="Times New Roman" panose="02020603050405020304" pitchFamily="18" charset="0"/>
                <a:ea typeface="Times New Roman" panose="02020603050405020304" pitchFamily="18" charset="0"/>
              </a:rPr>
              <a:t>1.Капиллярное:</a:t>
            </a:r>
            <a:endParaRPr lang="ru-RU" sz="1600" b="1" dirty="0" smtClean="0">
              <a:latin typeface="Times New Roman" panose="02020603050405020304" pitchFamily="18" charset="0"/>
              <a:ea typeface="Times New Roman" panose="02020603050405020304" pitchFamily="18" charset="0"/>
            </a:endParaRPr>
          </a:p>
          <a:p>
            <a:pPr>
              <a:spcAft>
                <a:spcPts val="0"/>
              </a:spcAft>
            </a:pPr>
            <a:r>
              <a:rPr lang="ru-RU" sz="1600" dirty="0" smtClean="0">
                <a:solidFill>
                  <a:srgbClr val="212121"/>
                </a:solidFill>
                <a:latin typeface="Times New Roman" panose="02020603050405020304" pitchFamily="18" charset="0"/>
                <a:ea typeface="Times New Roman" panose="02020603050405020304" pitchFamily="18" charset="0"/>
              </a:rPr>
              <a:t>- </a:t>
            </a:r>
            <a:r>
              <a:rPr lang="ru-RU" sz="1600" dirty="0">
                <a:solidFill>
                  <a:srgbClr val="212121"/>
                </a:solidFill>
                <a:latin typeface="Times New Roman" panose="02020603050405020304" pitchFamily="18" charset="0"/>
                <a:ea typeface="Times New Roman" panose="02020603050405020304" pitchFamily="18" charset="0"/>
              </a:rPr>
              <a:t>промойте рану чистой водой;</a:t>
            </a:r>
            <a:endParaRPr lang="ru-RU" sz="1600" dirty="0">
              <a:latin typeface="Times New Roman" panose="02020603050405020304" pitchFamily="18" charset="0"/>
              <a:ea typeface="Times New Roman" panose="02020603050405020304" pitchFamily="18" charset="0"/>
            </a:endParaRPr>
          </a:p>
          <a:p>
            <a:pPr>
              <a:spcAft>
                <a:spcPts val="0"/>
              </a:spcAft>
            </a:pPr>
            <a:r>
              <a:rPr lang="ru-RU" sz="1600" dirty="0">
                <a:solidFill>
                  <a:srgbClr val="212121"/>
                </a:solidFill>
                <a:latin typeface="Times New Roman" panose="02020603050405020304" pitchFamily="18" charset="0"/>
                <a:ea typeface="Times New Roman" panose="02020603050405020304" pitchFamily="18" charset="0"/>
              </a:rPr>
              <a:t>- обработайте края раны антисептиком;</a:t>
            </a:r>
            <a:endParaRPr lang="ru-RU" sz="1600" dirty="0">
              <a:latin typeface="Times New Roman" panose="02020603050405020304" pitchFamily="18" charset="0"/>
              <a:ea typeface="Times New Roman" panose="02020603050405020304" pitchFamily="18" charset="0"/>
            </a:endParaRPr>
          </a:p>
          <a:p>
            <a:r>
              <a:rPr lang="ru-RU" sz="1600" dirty="0" smtClean="0">
                <a:solidFill>
                  <a:srgbClr val="212121"/>
                </a:solidFill>
                <a:latin typeface="Times New Roman" panose="02020603050405020304" pitchFamily="18" charset="0"/>
                <a:ea typeface="Times New Roman" panose="02020603050405020304" pitchFamily="18" charset="0"/>
              </a:rPr>
              <a:t>наложите </a:t>
            </a:r>
            <a:r>
              <a:rPr lang="ru-RU" sz="1600" dirty="0">
                <a:solidFill>
                  <a:srgbClr val="212121"/>
                </a:solidFill>
                <a:latin typeface="Times New Roman" panose="02020603050405020304" pitchFamily="18" charset="0"/>
                <a:ea typeface="Times New Roman" panose="02020603050405020304" pitchFamily="18" charset="0"/>
              </a:rPr>
              <a:t>марлевую повязку</a:t>
            </a:r>
            <a:r>
              <a:rPr lang="ru-RU" sz="1600" dirty="0" smtClean="0">
                <a:solidFill>
                  <a:srgbClr val="212121"/>
                </a:solidFill>
                <a:latin typeface="Times New Roman" panose="02020603050405020304" pitchFamily="18" charset="0"/>
                <a:ea typeface="Times New Roman" panose="02020603050405020304" pitchFamily="18" charset="0"/>
              </a:rPr>
              <a:t>.</a:t>
            </a:r>
            <a:r>
              <a:rPr lang="ru-RU" dirty="0"/>
              <a:t> </a:t>
            </a:r>
            <a:endParaRPr lang="ru-RU" dirty="0" smtClean="0"/>
          </a:p>
          <a:p>
            <a:r>
              <a:rPr lang="ru-RU" b="1" dirty="0" smtClean="0"/>
              <a:t>2</a:t>
            </a:r>
            <a:r>
              <a:rPr lang="ru-RU" dirty="0" smtClean="0"/>
              <a:t>. </a:t>
            </a:r>
            <a:r>
              <a:rPr lang="ru-RU" sz="1600" b="1" dirty="0">
                <a:latin typeface="Times New Roman" panose="02020603050405020304" pitchFamily="18" charset="0"/>
                <a:cs typeface="Times New Roman" panose="02020603050405020304" pitchFamily="18" charset="0"/>
              </a:rPr>
              <a:t>Венозное:</a:t>
            </a:r>
          </a:p>
          <a:p>
            <a:r>
              <a:rPr lang="ru-RU" sz="1600" dirty="0">
                <a:latin typeface="Times New Roman" panose="02020603050405020304" pitchFamily="18" charset="0"/>
                <a:cs typeface="Times New Roman" panose="02020603050405020304" pitchFamily="18" charset="0"/>
              </a:rPr>
              <a:t>- наложите давящую асептическую повязку;</a:t>
            </a:r>
          </a:p>
          <a:p>
            <a:r>
              <a:rPr lang="ru-RU" sz="1600" dirty="0">
                <a:latin typeface="Times New Roman" panose="02020603050405020304" pitchFamily="18" charset="0"/>
                <a:cs typeface="Times New Roman" panose="02020603050405020304" pitchFamily="18" charset="0"/>
              </a:rPr>
              <a:t>- если давящая повязка не помогает, на мягкую подкладку наложите жгут или скрученное полотенце, пояс и т.п. (расположите их ниже поврежденного участка) с приложением записки со временем наложения;</a:t>
            </a:r>
          </a:p>
          <a:p>
            <a:pPr marL="285750" indent="-285750">
              <a:buFontTx/>
              <a:buChar char="-"/>
            </a:pPr>
            <a:r>
              <a:rPr lang="ru-RU" sz="1600" dirty="0" smtClean="0">
                <a:latin typeface="Times New Roman" panose="02020603050405020304" pitchFamily="18" charset="0"/>
                <a:cs typeface="Times New Roman" panose="02020603050405020304" pitchFamily="18" charset="0"/>
              </a:rPr>
              <a:t>оставлять </a:t>
            </a:r>
            <a:r>
              <a:rPr lang="ru-RU" sz="1600" dirty="0">
                <a:latin typeface="Times New Roman" panose="02020603050405020304" pitchFamily="18" charset="0"/>
                <a:cs typeface="Times New Roman" panose="02020603050405020304" pitchFamily="18" charset="0"/>
              </a:rPr>
              <a:t>жгут можно не более чем на 1 час в холодную погоду и на 2 часа в жаркую</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3. </a:t>
            </a:r>
            <a:r>
              <a:rPr lang="ru-RU" sz="1600" b="1" dirty="0">
                <a:latin typeface="Times New Roman" panose="02020603050405020304" pitchFamily="18" charset="0"/>
                <a:cs typeface="Times New Roman" panose="02020603050405020304" pitchFamily="18" charset="0"/>
              </a:rPr>
              <a:t>Артериальное</a:t>
            </a:r>
            <a:r>
              <a:rPr lang="ru-RU" sz="1600" b="1"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-1)при </a:t>
            </a:r>
            <a:r>
              <a:rPr lang="ru-RU" sz="1600" dirty="0">
                <a:latin typeface="Times New Roman" panose="02020603050405020304" pitchFamily="18" charset="0"/>
                <a:cs typeface="Times New Roman" panose="02020603050405020304" pitchFamily="18" charset="0"/>
              </a:rPr>
              <a:t>отсутствии переломов поднимите конечность;</a:t>
            </a:r>
          </a:p>
          <a:p>
            <a:r>
              <a:rPr lang="ru-RU" sz="1600" dirty="0" smtClean="0">
                <a:latin typeface="Times New Roman" panose="02020603050405020304" pitchFamily="18" charset="0"/>
                <a:cs typeface="Times New Roman" panose="02020603050405020304" pitchFamily="18" charset="0"/>
              </a:rPr>
              <a:t>2) </a:t>
            </a:r>
            <a:r>
              <a:rPr lang="ru-RU" sz="1600" dirty="0">
                <a:latin typeface="Times New Roman" panose="02020603050405020304" pitchFamily="18" charset="0"/>
                <a:cs typeface="Times New Roman" panose="02020603050405020304" pitchFamily="18" charset="0"/>
              </a:rPr>
              <a:t>наложите жгут (или его аналог) выше места травмы</a:t>
            </a:r>
            <a:r>
              <a:rPr lang="ru-RU" sz="1600" dirty="0" smtClean="0">
                <a:latin typeface="Times New Roman" panose="02020603050405020304" pitchFamily="18" charset="0"/>
                <a:cs typeface="Times New Roman" panose="02020603050405020304" pitchFamily="18" charset="0"/>
              </a:rPr>
              <a:t>;-3)на </a:t>
            </a:r>
            <a:r>
              <a:rPr lang="ru-RU" sz="1600" dirty="0">
                <a:latin typeface="Times New Roman" panose="02020603050405020304" pitchFamily="18" charset="0"/>
                <a:cs typeface="Times New Roman" panose="02020603050405020304" pitchFamily="18" charset="0"/>
              </a:rPr>
              <a:t>время поиска материала для жгута прижмите артерию (выше повреждения) в месте </a:t>
            </a:r>
            <a:r>
              <a:rPr lang="ru-RU" sz="1600" dirty="0" smtClean="0">
                <a:latin typeface="Times New Roman" panose="02020603050405020304" pitchFamily="18" charset="0"/>
                <a:cs typeface="Times New Roman" panose="02020603050405020304" pitchFamily="18" charset="0"/>
              </a:rPr>
              <a:t>пульсации;4)при </a:t>
            </a:r>
            <a:r>
              <a:rPr lang="ru-RU" sz="1600" dirty="0">
                <a:latin typeface="Times New Roman" panose="02020603050405020304" pitchFamily="18" charset="0"/>
                <a:cs typeface="Times New Roman" panose="02020603050405020304" pitchFamily="18" charset="0"/>
              </a:rPr>
              <a:t>нарушении целостности определенных артерий (плечевой, локтевой, подколенной или бедренной) конечность можно приподнять и зафиксировать в согнутом положении</a:t>
            </a:r>
            <a:r>
              <a:rPr lang="ru-RU" sz="1600" dirty="0" smtClean="0">
                <a:latin typeface="Times New Roman" panose="02020603050405020304" pitchFamily="18" charset="0"/>
                <a:cs typeface="Times New Roman" panose="02020603050405020304" pitchFamily="18" charset="0"/>
              </a:rPr>
              <a:t>.</a:t>
            </a:r>
          </a:p>
          <a:p>
            <a:r>
              <a:rPr lang="ru-RU" dirty="0" smtClean="0"/>
              <a:t> </a:t>
            </a:r>
            <a:r>
              <a:rPr lang="ru-RU" sz="1600" dirty="0" smtClean="0">
                <a:latin typeface="Times New Roman" panose="02020603050405020304" pitchFamily="18" charset="0"/>
                <a:cs typeface="Times New Roman" panose="02020603050405020304" pitchFamily="18" charset="0"/>
              </a:rPr>
              <a:t>4. </a:t>
            </a:r>
            <a:r>
              <a:rPr lang="ru-RU" sz="1600" b="1" dirty="0" smtClean="0">
                <a:latin typeface="Times New Roman" panose="02020603050405020304" pitchFamily="18" charset="0"/>
                <a:cs typeface="Times New Roman" panose="02020603050405020304" pitchFamily="18" charset="0"/>
              </a:rPr>
              <a:t>Внутреннее:</a:t>
            </a:r>
          </a:p>
          <a:p>
            <a:r>
              <a:rPr lang="ru-RU" sz="1600" dirty="0" smtClean="0">
                <a:latin typeface="Times New Roman" panose="02020603050405020304" pitchFamily="18" charset="0"/>
                <a:cs typeface="Times New Roman" panose="02020603050405020304" pitchFamily="18" charset="0"/>
              </a:rPr>
              <a:t>1) </a:t>
            </a:r>
            <a:r>
              <a:rPr lang="ru-RU" sz="1600" dirty="0">
                <a:latin typeface="Times New Roman" panose="02020603050405020304" pitchFamily="18" charset="0"/>
                <a:cs typeface="Times New Roman" panose="02020603050405020304" pitchFamily="18" charset="0"/>
              </a:rPr>
              <a:t>обеспечьте неподвижность пострадавшего</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кровоизлиянии в грудную область устройте пострадавшего в положение полусидя и уложите валик под колени</a:t>
            </a:r>
            <a:r>
              <a:rPr lang="ru-RU" sz="1600" dirty="0" smtClean="0">
                <a:latin typeface="Times New Roman" panose="02020603050405020304" pitchFamily="18" charset="0"/>
                <a:cs typeface="Times New Roman" panose="02020603050405020304" pitchFamily="18" charset="0"/>
              </a:rPr>
              <a:t>;-2)при </a:t>
            </a:r>
            <a:r>
              <a:rPr lang="ru-RU" sz="1600" dirty="0">
                <a:latin typeface="Times New Roman" panose="02020603050405020304" pitchFamily="18" charset="0"/>
                <a:cs typeface="Times New Roman" panose="02020603050405020304" pitchFamily="18" charset="0"/>
              </a:rPr>
              <a:t>кровоизлиянии в брюшную полость переведите в положение </a:t>
            </a:r>
            <a:r>
              <a:rPr lang="ru-RU" sz="1600" dirty="0" smtClean="0">
                <a:latin typeface="Times New Roman" panose="02020603050405020304" pitchFamily="18" charset="0"/>
                <a:cs typeface="Times New Roman" panose="02020603050405020304" pitchFamily="18" charset="0"/>
              </a:rPr>
              <a:t>лежа;3)несколько </a:t>
            </a:r>
            <a:r>
              <a:rPr lang="ru-RU" sz="1600" dirty="0">
                <a:latin typeface="Times New Roman" panose="02020603050405020304" pitchFamily="18" charset="0"/>
                <a:cs typeface="Times New Roman" panose="02020603050405020304" pitchFamily="18" charset="0"/>
              </a:rPr>
              <a:t>ослабить кровотечение поможет холод, который нужно приложить на предполагаемое место локализации кровотечения.</a:t>
            </a:r>
          </a:p>
          <a:p>
            <a:r>
              <a:rPr lang="ru-RU" sz="1600" dirty="0">
                <a:latin typeface="Times New Roman" panose="02020603050405020304" pitchFamily="18" charset="0"/>
                <a:cs typeface="Times New Roman" panose="02020603050405020304" pitchFamily="18" charset="0"/>
              </a:rPr>
              <a:t> </a:t>
            </a:r>
          </a:p>
          <a:p>
            <a:endParaRPr lang="ru-RU" sz="1600" dirty="0">
              <a:latin typeface="Times New Roman" panose="02020603050405020304" pitchFamily="18" charset="0"/>
              <a:cs typeface="Times New Roman" panose="02020603050405020304" pitchFamily="18" charset="0"/>
            </a:endParaRPr>
          </a:p>
          <a:p>
            <a:r>
              <a:rPr lang="ru-RU" dirty="0"/>
              <a:t> </a:t>
            </a:r>
          </a:p>
          <a:p>
            <a:pPr marL="285750" indent="-285750">
              <a:buFontTx/>
              <a:buChar char="-"/>
            </a:pPr>
            <a:endParaRPr lang="ru-RU" sz="1600" dirty="0">
              <a:latin typeface="Times New Roman" panose="02020603050405020304" pitchFamily="18" charset="0"/>
              <a:cs typeface="Times New Roman" panose="02020603050405020304" pitchFamily="18" charset="0"/>
            </a:endParaRPr>
          </a:p>
          <a:p>
            <a:pPr marL="285750" indent="-285750">
              <a:spcAft>
                <a:spcPts val="0"/>
              </a:spcAft>
              <a:buFontTx/>
              <a:buChar char="-"/>
            </a:pPr>
            <a:endParaRPr lang="ru-RU" sz="16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Aft>
                <a:spcPts val="0"/>
              </a:spcAft>
              <a:buFontTx/>
              <a:buChar char="-"/>
            </a:pP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Прямоугольник 8"/>
          <p:cNvSpPr/>
          <p:nvPr/>
        </p:nvSpPr>
        <p:spPr>
          <a:xfrm>
            <a:off x="0" y="2404294"/>
            <a:ext cx="6364406" cy="861774"/>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 </a:t>
            </a:r>
          </a:p>
          <a:p>
            <a:pPr>
              <a:spcAft>
                <a:spcPts val="0"/>
              </a:spcAft>
            </a:pPr>
            <a:endParaRPr lang="ru-RU" sz="1600" dirty="0" smtClean="0">
              <a:latin typeface="Times New Roman" panose="02020603050405020304" pitchFamily="18" charset="0"/>
              <a:ea typeface="Times New Roman" panose="02020603050405020304" pitchFamily="18" charset="0"/>
            </a:endParaRPr>
          </a:p>
          <a:p>
            <a:pPr>
              <a:spcAft>
                <a:spcPts val="0"/>
              </a:spcAft>
            </a:pPr>
            <a:r>
              <a:rPr lang="ru-RU" dirty="0">
                <a:solidFill>
                  <a:srgbClr val="212121"/>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9113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4" y="-442113"/>
            <a:ext cx="12192000" cy="7661292"/>
          </a:xfrm>
          <a:prstGeom prst="rect">
            <a:avLst/>
          </a:prstGeom>
        </p:spPr>
      </p:pic>
      <p:sp>
        <p:nvSpPr>
          <p:cNvPr id="6" name="Прямоугольник 5"/>
          <p:cNvSpPr/>
          <p:nvPr/>
        </p:nvSpPr>
        <p:spPr>
          <a:xfrm>
            <a:off x="272956" y="477672"/>
            <a:ext cx="5618328" cy="2910861"/>
          </a:xfrm>
          <a:prstGeom prst="rect">
            <a:avLst/>
          </a:prstGeom>
        </p:spPr>
        <p:txBody>
          <a:bodyPr wrap="square">
            <a:spAutoFit/>
          </a:bodyPr>
          <a:lstStyle/>
          <a:p>
            <a:pPr>
              <a:lnSpc>
                <a:spcPct val="107000"/>
              </a:lnSpc>
              <a:spcAft>
                <a:spcPts val="800"/>
              </a:spcAft>
            </a:pPr>
            <a:r>
              <a:rPr lang="ru-RU" sz="2400" b="1" dirty="0">
                <a:solidFill>
                  <a:srgbClr val="76A900"/>
                </a:solidFill>
                <a:latin typeface="Times New Roman" panose="02020603050405020304" pitchFamily="18" charset="0"/>
                <a:ea typeface="Calibri" panose="020F0502020204030204" pitchFamily="34" charset="0"/>
                <a:cs typeface="Times New Roman" panose="02020603050405020304" pitchFamily="18" charset="0"/>
              </a:rPr>
              <a:t>Внутренняя</a:t>
            </a:r>
            <a:r>
              <a:rPr lang="ru-RU" sz="2400" b="1" dirty="0">
                <a:solidFill>
                  <a:srgbClr val="76A900"/>
                </a:solidFill>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76A900"/>
                </a:solidFill>
                <a:latin typeface="Times New Roman" panose="02020603050405020304" pitchFamily="18" charset="0"/>
                <a:ea typeface="Calibri" panose="020F0502020204030204" pitchFamily="34" charset="0"/>
                <a:cs typeface="Times New Roman" panose="02020603050405020304" pitchFamily="18" charset="0"/>
              </a:rPr>
              <a:t>среда</a:t>
            </a:r>
            <a:r>
              <a:rPr lang="ru-RU" b="1" dirty="0">
                <a:solidFill>
                  <a:srgbClr val="4E4E3F"/>
                </a:solidFill>
                <a:latin typeface="Times New Roman" panose="02020603050405020304" pitchFamily="18" charset="0"/>
                <a:ea typeface="Calibri" panose="020F0502020204030204" pitchFamily="34" charset="0"/>
                <a:cs typeface="Times New Roman" panose="02020603050405020304" pitchFamily="18" charset="0"/>
              </a:rPr>
              <a:t> — это жидкости, которые находятся внутри организма, окружают его клетки и создают условия для протекания в них жизненных процессов.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Внутренняя среда организма обеспечивает взаимосвязь всех клеток организма с окружающей средой (она обеспечивает клетки веществами, необходимыми для их работы, и через неё удаляются продукты распада).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pic>
        <p:nvPicPr>
          <p:cNvPr id="7" name="Рисунок 6" descr="5.JPG"/>
          <p:cNvPicPr/>
          <p:nvPr/>
        </p:nvPicPr>
        <p:blipFill>
          <a:blip r:embed="rId3">
            <a:extLst>
              <a:ext uri="{28A0092B-C50C-407E-A947-70E740481C1C}">
                <a14:useLocalDpi xmlns:a14="http://schemas.microsoft.com/office/drawing/2010/main" val="0"/>
              </a:ext>
            </a:extLst>
          </a:blip>
          <a:srcRect/>
          <a:stretch>
            <a:fillRect/>
          </a:stretch>
        </p:blipFill>
        <p:spPr bwMode="auto">
          <a:xfrm>
            <a:off x="6100549" y="354844"/>
            <a:ext cx="5895833" cy="2458220"/>
          </a:xfrm>
          <a:prstGeom prst="rect">
            <a:avLst/>
          </a:prstGeom>
          <a:noFill/>
          <a:ln>
            <a:noFill/>
          </a:ln>
        </p:spPr>
      </p:pic>
      <p:sp>
        <p:nvSpPr>
          <p:cNvPr id="9" name="Прямоугольник 8"/>
          <p:cNvSpPr/>
          <p:nvPr/>
        </p:nvSpPr>
        <p:spPr>
          <a:xfrm>
            <a:off x="272956" y="2988859"/>
            <a:ext cx="5759354" cy="3499612"/>
          </a:xfrm>
          <a:prstGeom prst="rect">
            <a:avLst/>
          </a:prstGeom>
        </p:spPr>
        <p:txBody>
          <a:bodyPr wrap="square">
            <a:spAutoFit/>
          </a:bodyPr>
          <a:lstStyle/>
          <a:p>
            <a:pPr algn="just" fontAlgn="base">
              <a:lnSpc>
                <a:spcPct val="107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Кровь</a:t>
            </a:r>
            <a:r>
              <a:rPr lang="ru-RU" dirty="0">
                <a:latin typeface="Times New Roman" panose="02020603050405020304" pitchFamily="18" charset="0"/>
                <a:ea typeface="Times New Roman" panose="02020603050405020304" pitchFamily="18" charset="0"/>
                <a:cs typeface="Times New Roman" panose="02020603050405020304" pitchFamily="18" charset="0"/>
              </a:rPr>
              <a:t> — ярко-красная жидкость, циркулирующая в замкнутой системе кровеносных сосудов и обеспечивающая жизнедеятельность всех тканей и органов. В организме человека содержится около </a:t>
            </a:r>
            <a:r>
              <a:rPr lang="ru-RU" b="1" dirty="0">
                <a:latin typeface="Times New Roman" panose="02020603050405020304" pitchFamily="18" charset="0"/>
                <a:ea typeface="Times New Roman" panose="02020603050405020304" pitchFamily="18" charset="0"/>
                <a:cs typeface="Times New Roman" panose="02020603050405020304" pitchFamily="18" charset="0"/>
              </a:rPr>
              <a:t>5 л</a:t>
            </a:r>
            <a:r>
              <a:rPr lang="ru-RU" dirty="0">
                <a:latin typeface="Times New Roman" panose="02020603050405020304" pitchFamily="18" charset="0"/>
                <a:ea typeface="Times New Roman" panose="02020603050405020304" pitchFamily="18" charset="0"/>
                <a:cs typeface="Times New Roman" panose="02020603050405020304" pitchFamily="18" charset="0"/>
              </a:rPr>
              <a:t> крови</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Состав </a:t>
            </a:r>
            <a:r>
              <a:rPr lang="ru-RU" b="1" dirty="0" smtClean="0">
                <a:latin typeface="Times New Roman" panose="02020603050405020304" pitchFamily="18" charset="0"/>
                <a:cs typeface="Times New Roman" panose="02020603050405020304" pitchFamily="18" charset="0"/>
              </a:rPr>
              <a:t>крови:</a:t>
            </a:r>
            <a:endParaRPr lang="ru-RU" dirty="0">
              <a:latin typeface="Times New Roman" panose="02020603050405020304" pitchFamily="18" charset="0"/>
              <a:cs typeface="Times New Roman" panose="02020603050405020304" pitchFamily="18" charset="0"/>
            </a:endParaRPr>
          </a:p>
          <a:p>
            <a:pPr fontAlgn="base"/>
            <a:r>
              <a:rPr lang="ru-RU" dirty="0">
                <a:latin typeface="Times New Roman" panose="02020603050405020304" pitchFamily="18" charset="0"/>
                <a:cs typeface="Times New Roman" panose="02020603050405020304" pitchFamily="18" charset="0"/>
              </a:rPr>
              <a:t>Кровь состоит из </a:t>
            </a:r>
            <a:r>
              <a:rPr lang="ru-RU" b="1" dirty="0">
                <a:latin typeface="Times New Roman" panose="02020603050405020304" pitchFamily="18" charset="0"/>
                <a:cs typeface="Times New Roman" panose="02020603050405020304" pitchFamily="18" charset="0"/>
              </a:rPr>
              <a:t>плазмы</a:t>
            </a:r>
            <a:r>
              <a:rPr lang="ru-RU" dirty="0">
                <a:latin typeface="Times New Roman" panose="02020603050405020304" pitchFamily="18" charset="0"/>
                <a:cs typeface="Times New Roman" panose="02020603050405020304" pitchFamily="18" charset="0"/>
              </a:rPr>
              <a:t> (60 % объёма крови) — </a:t>
            </a:r>
            <a:r>
              <a:rPr lang="ru-RU" b="1" dirty="0">
                <a:latin typeface="Times New Roman" panose="02020603050405020304" pitchFamily="18" charset="0"/>
                <a:cs typeface="Times New Roman" panose="02020603050405020304" pitchFamily="18" charset="0"/>
              </a:rPr>
              <a:t>жидкого межклеточного вещества </a:t>
            </a:r>
            <a:r>
              <a:rPr lang="ru-RU" dirty="0">
                <a:latin typeface="Times New Roman" panose="02020603050405020304" pitchFamily="18" charset="0"/>
                <a:cs typeface="Times New Roman" panose="02020603050405020304" pitchFamily="18" charset="0"/>
              </a:rPr>
              <a:t>и взвешенных в ней </a:t>
            </a:r>
            <a:r>
              <a:rPr lang="ru-RU" b="1" dirty="0">
                <a:latin typeface="Times New Roman" panose="02020603050405020304" pitchFamily="18" charset="0"/>
                <a:cs typeface="Times New Roman" panose="02020603050405020304" pitchFamily="18" charset="0"/>
              </a:rPr>
              <a:t>форменных элементов </a:t>
            </a:r>
            <a:r>
              <a:rPr lang="ru-RU" dirty="0">
                <a:latin typeface="Times New Roman" panose="02020603050405020304" pitchFamily="18" charset="0"/>
                <a:cs typeface="Times New Roman" panose="02020603050405020304" pitchFamily="18" charset="0"/>
              </a:rPr>
              <a:t>(40 % объёма крови) — </a:t>
            </a:r>
            <a:r>
              <a:rPr lang="ru-RU" b="1" dirty="0">
                <a:latin typeface="Times New Roman" panose="02020603050405020304" pitchFamily="18" charset="0"/>
                <a:cs typeface="Times New Roman" panose="02020603050405020304" pitchFamily="18" charset="0"/>
              </a:rPr>
              <a:t>эритроцитов, лейкоцитов</a:t>
            </a:r>
            <a:r>
              <a:rPr lang="ru-RU" dirty="0">
                <a:latin typeface="Times New Roman" panose="02020603050405020304" pitchFamily="18" charset="0"/>
                <a:cs typeface="Times New Roman" panose="02020603050405020304" pitchFamily="18" charset="0"/>
              </a:rPr>
              <a:t> и кровяных пластинок (</a:t>
            </a:r>
            <a:r>
              <a:rPr lang="ru-RU" b="1" dirty="0">
                <a:latin typeface="Times New Roman" panose="02020603050405020304" pitchFamily="18" charset="0"/>
                <a:cs typeface="Times New Roman" panose="02020603050405020304" pitchFamily="18" charset="0"/>
              </a:rPr>
              <a:t>тромбоцитов</a:t>
            </a:r>
            <a:r>
              <a:rPr lang="ru-RU" dirty="0">
                <a:latin typeface="Times New Roman" panose="02020603050405020304" pitchFamily="18" charset="0"/>
                <a:cs typeface="Times New Roman" panose="02020603050405020304" pitchFamily="18" charset="0"/>
              </a:rPr>
              <a:t>).</a:t>
            </a:r>
          </a:p>
          <a:p>
            <a:pPr algn="just" fontAlgn="base">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descr="Состав крови"/>
          <p:cNvPicPr/>
          <p:nvPr/>
        </p:nvPicPr>
        <p:blipFill>
          <a:blip r:embed="rId4">
            <a:extLst>
              <a:ext uri="{28A0092B-C50C-407E-A947-70E740481C1C}">
                <a14:useLocalDpi xmlns:a14="http://schemas.microsoft.com/office/drawing/2010/main" val="0"/>
              </a:ext>
            </a:extLst>
          </a:blip>
          <a:srcRect/>
          <a:stretch>
            <a:fillRect/>
          </a:stretch>
        </p:blipFill>
        <p:spPr bwMode="auto">
          <a:xfrm>
            <a:off x="6100549" y="2813065"/>
            <a:ext cx="5895833" cy="2386732"/>
          </a:xfrm>
          <a:prstGeom prst="rect">
            <a:avLst/>
          </a:prstGeom>
          <a:noFill/>
          <a:ln>
            <a:noFill/>
          </a:ln>
        </p:spPr>
      </p:pic>
    </p:spTree>
    <p:extLst>
      <p:ext uri="{BB962C8B-B14F-4D97-AF65-F5344CB8AC3E}">
        <p14:creationId xmlns:p14="http://schemas.microsoft.com/office/powerpoint/2010/main" val="4009378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 y="-428942"/>
            <a:ext cx="12192000" cy="7661292"/>
          </a:xfrm>
          <a:prstGeom prst="rect">
            <a:avLst/>
          </a:prstGeom>
        </p:spPr>
      </p:pic>
      <p:sp>
        <p:nvSpPr>
          <p:cNvPr id="6" name="Прямоугольник 5"/>
          <p:cNvSpPr/>
          <p:nvPr/>
        </p:nvSpPr>
        <p:spPr>
          <a:xfrm>
            <a:off x="150125" y="354843"/>
            <a:ext cx="5472753" cy="4647426"/>
          </a:xfrm>
          <a:prstGeom prst="rect">
            <a:avLst/>
          </a:prstGeom>
        </p:spPr>
        <p:txBody>
          <a:bodyPr wrap="square">
            <a:spAutoFit/>
          </a:bodyPr>
          <a:lstStyle/>
          <a:p>
            <a:r>
              <a:rPr lang="ru-RU" sz="2800" b="1" dirty="0">
                <a:solidFill>
                  <a:srgbClr val="383838"/>
                </a:solidFill>
                <a:latin typeface="Times New Roman" panose="02020603050405020304" pitchFamily="18" charset="0"/>
                <a:cs typeface="Times New Roman" panose="02020603050405020304" pitchFamily="18" charset="0"/>
              </a:rPr>
              <a:t>Влияние никотина и алкоголя на кровеносную </a:t>
            </a:r>
            <a:r>
              <a:rPr lang="ru-RU" sz="2800" b="1" dirty="0" smtClean="0">
                <a:solidFill>
                  <a:srgbClr val="383838"/>
                </a:solidFill>
                <a:latin typeface="Times New Roman" panose="02020603050405020304" pitchFamily="18" charset="0"/>
                <a:cs typeface="Times New Roman" panose="02020603050405020304" pitchFamily="18" charset="0"/>
              </a:rPr>
              <a:t>систему.</a:t>
            </a:r>
          </a:p>
          <a:p>
            <a:pPr algn="just"/>
            <a:r>
              <a:rPr lang="ru-RU" dirty="0" smtClean="0">
                <a:solidFill>
                  <a:srgbClr val="383838"/>
                </a:solidFill>
                <a:latin typeface="Times New Roman" panose="02020603050405020304" pitchFamily="18" charset="0"/>
                <a:cs typeface="Times New Roman" panose="02020603050405020304" pitchFamily="18" charset="0"/>
              </a:rPr>
              <a:t> </a:t>
            </a:r>
            <a:r>
              <a:rPr lang="ru-RU" sz="2400" dirty="0">
                <a:solidFill>
                  <a:srgbClr val="383838"/>
                </a:solidFill>
                <a:latin typeface="Times New Roman" panose="02020603050405020304" pitchFamily="18" charset="0"/>
                <a:cs typeface="Times New Roman" panose="02020603050405020304" pitchFamily="18" charset="0"/>
              </a:rPr>
              <a:t>Никотин сужает кровеносные сосуды на длительное время, </a:t>
            </a:r>
            <a:r>
              <a:rPr lang="ru-RU" sz="2400" dirty="0" smtClean="0">
                <a:solidFill>
                  <a:srgbClr val="383838"/>
                </a:solidFill>
                <a:latin typeface="Times New Roman" panose="02020603050405020304" pitchFamily="18" charset="0"/>
                <a:cs typeface="Times New Roman" panose="02020603050405020304" pitchFamily="18" charset="0"/>
              </a:rPr>
              <a:t>нагрузка </a:t>
            </a:r>
            <a:r>
              <a:rPr lang="ru-RU" sz="2400" dirty="0">
                <a:solidFill>
                  <a:srgbClr val="383838"/>
                </a:solidFill>
                <a:latin typeface="Times New Roman" panose="02020603050405020304" pitchFamily="18" charset="0"/>
                <a:cs typeface="Times New Roman" panose="02020603050405020304" pitchFamily="18" charset="0"/>
              </a:rPr>
              <a:t>на сердце увеличивается, снабжение органов кровью </a:t>
            </a:r>
            <a:r>
              <a:rPr lang="ru-RU" sz="2400" dirty="0" smtClean="0">
                <a:solidFill>
                  <a:srgbClr val="383838"/>
                </a:solidFill>
                <a:latin typeface="Times New Roman" panose="02020603050405020304" pitchFamily="18" charset="0"/>
                <a:cs typeface="Times New Roman" panose="02020603050405020304" pitchFamily="18" charset="0"/>
              </a:rPr>
              <a:t>затрудняется. </a:t>
            </a:r>
            <a:r>
              <a:rPr lang="ru-RU" sz="2400" dirty="0">
                <a:solidFill>
                  <a:srgbClr val="383838"/>
                </a:solidFill>
                <a:latin typeface="Times New Roman" panose="02020603050405020304" pitchFamily="18" charset="0"/>
                <a:cs typeface="Times New Roman" panose="02020603050405020304" pitchFamily="18" charset="0"/>
              </a:rPr>
              <a:t>Сосуды конечностей сужаются, </a:t>
            </a:r>
            <a:r>
              <a:rPr lang="ru-RU" sz="2400" dirty="0" err="1">
                <a:solidFill>
                  <a:srgbClr val="383838"/>
                </a:solidFill>
                <a:latin typeface="Times New Roman" panose="02020603050405020304" pitchFamily="18" charset="0"/>
                <a:cs typeface="Times New Roman" panose="02020603050405020304" pitchFamily="18" charset="0"/>
              </a:rPr>
              <a:t>тромбируются</a:t>
            </a:r>
            <a:r>
              <a:rPr lang="ru-RU" sz="2400" dirty="0">
                <a:solidFill>
                  <a:srgbClr val="383838"/>
                </a:solidFill>
                <a:latin typeface="Times New Roman" panose="02020603050405020304" pitchFamily="18" charset="0"/>
                <a:cs typeface="Times New Roman" panose="02020603050405020304" pitchFamily="18" charset="0"/>
              </a:rPr>
              <a:t>, в тканях начинаются необратимые изменения, может начаться гангрена; Алкоголь отравляет сердечную мышцу, ее клетки перерождаются и заменяются соединительной и жировой тканью.</a:t>
            </a:r>
            <a:endParaRPr lang="ru-RU" sz="2400" dirty="0">
              <a:latin typeface="Times New Roman" panose="02020603050405020304" pitchFamily="18" charset="0"/>
              <a:cs typeface="Times New Roman" panose="02020603050405020304" pitchFamily="18" charset="0"/>
            </a:endParaRPr>
          </a:p>
        </p:txBody>
      </p:sp>
      <p:pic>
        <p:nvPicPr>
          <p:cNvPr id="7" name="Рисунок 6" descr="https://im0-tub-ru.yandex.net/i?id=531879f25e4a443ca0e2997ef1385fdc&amp;n=13"/>
          <p:cNvPicPr/>
          <p:nvPr/>
        </p:nvPicPr>
        <p:blipFill>
          <a:blip r:embed="rId3">
            <a:extLst>
              <a:ext uri="{28A0092B-C50C-407E-A947-70E740481C1C}">
                <a14:useLocalDpi xmlns:a14="http://schemas.microsoft.com/office/drawing/2010/main" val="0"/>
              </a:ext>
            </a:extLst>
          </a:blip>
          <a:srcRect/>
          <a:stretch>
            <a:fillRect/>
          </a:stretch>
        </p:blipFill>
        <p:spPr bwMode="auto">
          <a:xfrm>
            <a:off x="6055058" y="579733"/>
            <a:ext cx="5914030" cy="4422536"/>
          </a:xfrm>
          <a:prstGeom prst="rect">
            <a:avLst/>
          </a:prstGeom>
          <a:noFill/>
          <a:ln>
            <a:noFill/>
          </a:ln>
        </p:spPr>
      </p:pic>
      <p:pic>
        <p:nvPicPr>
          <p:cNvPr id="8" name="Рисунок 7" descr="http://s00.yaplakal.com/pics/pics_original/4/7/8/8281874.jpg"/>
          <p:cNvPicPr/>
          <p:nvPr/>
        </p:nvPicPr>
        <p:blipFill>
          <a:blip r:embed="rId4"/>
          <a:srcRect/>
          <a:stretch>
            <a:fillRect/>
          </a:stretch>
        </p:blipFill>
        <p:spPr bwMode="auto">
          <a:xfrm>
            <a:off x="5695666" y="4080681"/>
            <a:ext cx="4212609" cy="2265528"/>
          </a:xfrm>
          <a:prstGeom prst="rect">
            <a:avLst/>
          </a:prstGeom>
          <a:noFill/>
          <a:ln w="9525">
            <a:noFill/>
            <a:miter lim="800000"/>
            <a:headEnd/>
            <a:tailEnd/>
          </a:ln>
        </p:spPr>
      </p:pic>
    </p:spTree>
    <p:extLst>
      <p:ext uri="{BB962C8B-B14F-4D97-AF65-F5344CB8AC3E}">
        <p14:creationId xmlns:p14="http://schemas.microsoft.com/office/powerpoint/2010/main" val="367348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355"/>
            <a:ext cx="12192000" cy="7661292"/>
          </a:xfrm>
          <a:prstGeom prst="rect">
            <a:avLst/>
          </a:prstGeom>
        </p:spPr>
      </p:pic>
      <p:sp>
        <p:nvSpPr>
          <p:cNvPr id="6" name="Прямоугольник 5"/>
          <p:cNvSpPr/>
          <p:nvPr/>
        </p:nvSpPr>
        <p:spPr>
          <a:xfrm>
            <a:off x="564776" y="295835"/>
            <a:ext cx="6736776" cy="6507138"/>
          </a:xfrm>
          <a:prstGeom prst="rect">
            <a:avLst/>
          </a:prstGeom>
        </p:spPr>
        <p:txBody>
          <a:bodyPr wrap="square">
            <a:spAutoFit/>
          </a:bodyPr>
          <a:lstStyle/>
          <a:p>
            <a:pPr algn="just"/>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Дыхательная и кровеносная системы человека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неразрывно связаны, так как отвечают за одну и ту же важную функцию – </a:t>
            </a: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насыщение каждой клетки организма кислородом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без которого невозможна жизнь человеческого организма</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Дыхание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это жизненно-важный процесс, благодаря которому все ткани и органы человека насыщаются кислородом, а углекислый газ – продукт жизнедеятельности клетки – выводится наружу.</a:t>
            </a:r>
            <a:r>
              <a:rPr lang="ru-RU" sz="2000" b="1" dirty="0">
                <a:latin typeface="Times New Roman" panose="02020603050405020304" pitchFamily="18" charset="0"/>
                <a:cs typeface="Times New Roman" panose="02020603050405020304" pitchFamily="18" charset="0"/>
              </a:rPr>
              <a:t> </a:t>
            </a:r>
            <a:endParaRPr lang="ru-RU" sz="2000" b="1" dirty="0" smtClean="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Основные </a:t>
            </a:r>
            <a:r>
              <a:rPr lang="ru-RU" sz="2000" b="1" dirty="0">
                <a:latin typeface="Times New Roman" panose="02020603050405020304" pitchFamily="18" charset="0"/>
                <a:cs typeface="Times New Roman" panose="02020603050405020304" pitchFamily="18" charset="0"/>
              </a:rPr>
              <a:t>функции</a:t>
            </a:r>
            <a:r>
              <a:rPr lang="ru-RU" sz="2000" dirty="0">
                <a:latin typeface="Times New Roman" panose="02020603050405020304" pitchFamily="18" charset="0"/>
                <a:cs typeface="Times New Roman" panose="02020603050405020304" pitchFamily="18" charset="0"/>
              </a:rPr>
              <a:t> — дыхание, газообмен.</a:t>
            </a:r>
          </a:p>
          <a:p>
            <a:pPr algn="just"/>
            <a:r>
              <a:rPr lang="ru-RU" sz="2000" dirty="0">
                <a:latin typeface="Times New Roman" panose="02020603050405020304" pitchFamily="18" charset="0"/>
                <a:cs typeface="Times New Roman" panose="02020603050405020304" pitchFamily="18" charset="0"/>
              </a:rPr>
              <a:t>Кроме того, дыхательная система участвует в таких важных функциях, как терморегуляция, голосообразование, обоняние, увлажнение вдыхаемого воздуха. Лёгочная ткань также играет важную роль в таких процессах как: синтез гормонов, водно-солевой и липидный обмен. В обильно развитой сосудистой системе лёгких происходит депонирование крови. Дыхательная система также обеспечивает механическую и иммунную защиту от факторов внешней среды.</a:t>
            </a:r>
          </a:p>
          <a:p>
            <a:pPr algn="just">
              <a:lnSpc>
                <a:spcPct val="107000"/>
              </a:lnSpc>
              <a:spcAft>
                <a:spcPts val="800"/>
              </a:spcAft>
            </a:pP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descr="https://media.istockphoto.com/photos/anatomy-of-human-respiratory-system-picture-id480557022?k=6&amp;m=480557022&amp;s=612x612&amp;w=0&amp;h=bNavO8HdFT6KNnckGYBUfrUyA7ygKAS2W9iCaMglwYg="/>
          <p:cNvPicPr/>
          <p:nvPr/>
        </p:nvPicPr>
        <p:blipFill>
          <a:blip r:embed="rId3">
            <a:extLst>
              <a:ext uri="{28A0092B-C50C-407E-A947-70E740481C1C}">
                <a14:useLocalDpi xmlns:a14="http://schemas.microsoft.com/office/drawing/2010/main" val="0"/>
              </a:ext>
            </a:extLst>
          </a:blip>
          <a:srcRect/>
          <a:stretch>
            <a:fillRect/>
          </a:stretch>
        </p:blipFill>
        <p:spPr bwMode="auto">
          <a:xfrm>
            <a:off x="7670041" y="295835"/>
            <a:ext cx="4494663" cy="4794781"/>
          </a:xfrm>
          <a:prstGeom prst="rect">
            <a:avLst/>
          </a:prstGeom>
          <a:noFill/>
          <a:ln>
            <a:noFill/>
          </a:ln>
        </p:spPr>
      </p:pic>
    </p:spTree>
    <p:extLst>
      <p:ext uri="{BB962C8B-B14F-4D97-AF65-F5344CB8AC3E}">
        <p14:creationId xmlns:p14="http://schemas.microsoft.com/office/powerpoint/2010/main" val="2267760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6" name="Рисунок 5" descr="Дыхательная система человека."/>
          <p:cNvPicPr/>
          <p:nvPr/>
        </p:nvPicPr>
        <p:blipFill>
          <a:blip r:embed="rId3">
            <a:extLst>
              <a:ext uri="{28A0092B-C50C-407E-A947-70E740481C1C}">
                <a14:useLocalDpi xmlns:a14="http://schemas.microsoft.com/office/drawing/2010/main" val="0"/>
              </a:ext>
            </a:extLst>
          </a:blip>
          <a:srcRect/>
          <a:stretch>
            <a:fillRect/>
          </a:stretch>
        </p:blipFill>
        <p:spPr bwMode="auto">
          <a:xfrm>
            <a:off x="423081" y="409434"/>
            <a:ext cx="10590662" cy="5243654"/>
          </a:xfrm>
          <a:prstGeom prst="rect">
            <a:avLst/>
          </a:prstGeom>
          <a:noFill/>
          <a:ln>
            <a:noFill/>
          </a:ln>
        </p:spPr>
      </p:pic>
    </p:spTree>
    <p:extLst>
      <p:ext uri="{BB962C8B-B14F-4D97-AF65-F5344CB8AC3E}">
        <p14:creationId xmlns:p14="http://schemas.microsoft.com/office/powerpoint/2010/main" val="3080798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6" name="Рисунок 5" descr="https://cf.ppt-online.org/files/slide/p/pJI13BFMbuYtV8QlmxyDjv4RWnaNq9Zc0z6SKX/slide-1.jpg"/>
          <p:cNvPicPr/>
          <p:nvPr/>
        </p:nvPicPr>
        <p:blipFill>
          <a:blip r:embed="rId3">
            <a:extLst>
              <a:ext uri="{28A0092B-C50C-407E-A947-70E740481C1C}">
                <a14:useLocalDpi xmlns:a14="http://schemas.microsoft.com/office/drawing/2010/main" val="0"/>
              </a:ext>
            </a:extLst>
          </a:blip>
          <a:srcRect/>
          <a:stretch>
            <a:fillRect/>
          </a:stretch>
        </p:blipFill>
        <p:spPr bwMode="auto">
          <a:xfrm>
            <a:off x="504967" y="382138"/>
            <a:ext cx="9908275" cy="5022376"/>
          </a:xfrm>
          <a:prstGeom prst="rect">
            <a:avLst/>
          </a:prstGeom>
          <a:noFill/>
          <a:ln>
            <a:noFill/>
          </a:ln>
        </p:spPr>
      </p:pic>
    </p:spTree>
    <p:extLst>
      <p:ext uri="{BB962C8B-B14F-4D97-AF65-F5344CB8AC3E}">
        <p14:creationId xmlns:p14="http://schemas.microsoft.com/office/powerpoint/2010/main" val="1907929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696036" y="750627"/>
            <a:ext cx="5172276" cy="5237331"/>
          </a:xfrm>
          <a:prstGeom prst="rect">
            <a:avLst/>
          </a:prstGeom>
        </p:spPr>
        <p:txBody>
          <a:bodyPr wrap="square">
            <a:spAutoFit/>
          </a:bodyPr>
          <a:lstStyle/>
          <a:p>
            <a:pPr algn="just">
              <a:lnSpc>
                <a:spcPct val="107000"/>
              </a:lnSpc>
              <a:spcAft>
                <a:spcPts val="80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Носовая полость </a:t>
            </a:r>
            <a:r>
              <a:rPr lang="ru-RU" sz="2000" dirty="0">
                <a:latin typeface="Times New Roman" panose="02020603050405020304" pitchFamily="18" charset="0"/>
                <a:ea typeface="Calibri" panose="020F0502020204030204" pitchFamily="34" charset="0"/>
                <a:cs typeface="Times New Roman" panose="02020603050405020304" pitchFamily="18" charset="0"/>
              </a:rPr>
              <a:t>делится костно-хрящевой перегородкой на две половины-правую и левую. В каждой из них имеется три извилистых носовых хода: верхний, средний и нижний.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Стенки полости носа покрыты слизистой оболочкой с реснитчатым эпителием. Реснички эпителия</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двигаясь</a:t>
            </a:r>
            <a:r>
              <a:rPr lang="ru-RU" sz="2000" dirty="0">
                <a:latin typeface="Times New Roman" panose="02020603050405020304" pitchFamily="18" charset="0"/>
                <a:ea typeface="Calibri" panose="020F0502020204030204" pitchFamily="34" charset="0"/>
                <a:cs typeface="Times New Roman" panose="02020603050405020304" pitchFamily="18" charset="0"/>
              </a:rPr>
              <a:t>, задерживают и выводят наружу пыль и микроорганизмы, которые оседают на слизистой оболочке, выполняя тем самым защитную функцию.</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Воздух, вдыхаемый человеком, в носовой полости согревается или охлаждается кровью</a:t>
            </a:r>
            <a:r>
              <a:rPr lang="ru-RU" sz="2000" b="1" dirty="0">
                <a:latin typeface="Times New Roman" panose="02020603050405020304" pitchFamily="18" charset="0"/>
                <a:ea typeface="Calibri" panose="020F0502020204030204" pitchFamily="34" charset="0"/>
                <a:cs typeface="Times New Roman" panose="02020603050405020304" pitchFamily="18" charset="0"/>
              </a:rPr>
              <a:t>. Помните!</a:t>
            </a:r>
            <a:r>
              <a:rPr lang="ru-RU" sz="2000" dirty="0">
                <a:latin typeface="Times New Roman" panose="02020603050405020304" pitchFamily="18" charset="0"/>
                <a:ea typeface="Calibri" panose="020F0502020204030204" pitchFamily="34" charset="0"/>
                <a:cs typeface="Times New Roman" panose="02020603050405020304" pitchFamily="18" charset="0"/>
              </a:rPr>
              <a:t> Вдыхать воздух следует через нос.</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C:\Users\Maeils\Desktop\0010-002-Nosovaja-polost.png"/>
          <p:cNvPicPr/>
          <p:nvPr/>
        </p:nvPicPr>
        <p:blipFill>
          <a:blip r:embed="rId3">
            <a:extLst>
              <a:ext uri="{28A0092B-C50C-407E-A947-70E740481C1C}">
                <a14:useLocalDpi xmlns:a14="http://schemas.microsoft.com/office/drawing/2010/main" val="0"/>
              </a:ext>
            </a:extLst>
          </a:blip>
          <a:srcRect/>
          <a:stretch>
            <a:fillRect/>
          </a:stretch>
        </p:blipFill>
        <p:spPr bwMode="auto">
          <a:xfrm>
            <a:off x="5945648" y="750627"/>
            <a:ext cx="6037085" cy="4285397"/>
          </a:xfrm>
          <a:prstGeom prst="rect">
            <a:avLst/>
          </a:prstGeom>
          <a:noFill/>
          <a:ln>
            <a:noFill/>
          </a:ln>
        </p:spPr>
      </p:pic>
    </p:spTree>
    <p:extLst>
      <p:ext uri="{BB962C8B-B14F-4D97-AF65-F5344CB8AC3E}">
        <p14:creationId xmlns:p14="http://schemas.microsoft.com/office/powerpoint/2010/main" val="258648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803292"/>
            <a:ext cx="12192000" cy="7661292"/>
          </a:xfrm>
          <a:prstGeom prst="rect">
            <a:avLst/>
          </a:prstGeom>
        </p:spPr>
      </p:pic>
      <p:sp>
        <p:nvSpPr>
          <p:cNvPr id="6" name="Прямоугольник 5"/>
          <p:cNvSpPr/>
          <p:nvPr/>
        </p:nvSpPr>
        <p:spPr>
          <a:xfrm>
            <a:off x="382137" y="450376"/>
            <a:ext cx="5868538" cy="4922117"/>
          </a:xfrm>
          <a:prstGeom prst="rect">
            <a:avLst/>
          </a:prstGeom>
        </p:spPr>
        <p:txBody>
          <a:bodyPr wrap="square">
            <a:spAutoFit/>
          </a:bodyPr>
          <a:lstStyle/>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Воздух пройдя через носовую полость, попадает </a:t>
            </a:r>
            <a:r>
              <a:rPr lang="ru-RU" b="1" dirty="0">
                <a:latin typeface="Times New Roman" panose="02020603050405020304" pitchFamily="18" charset="0"/>
                <a:ea typeface="Calibri" panose="020F0502020204030204" pitchFamily="34" charset="0"/>
                <a:cs typeface="Times New Roman" panose="02020603050405020304" pitchFamily="18" charset="0"/>
              </a:rPr>
              <a:t>в носоглотку</a:t>
            </a:r>
            <a:r>
              <a:rPr lang="ru-RU" dirty="0">
                <a:latin typeface="Times New Roman" panose="02020603050405020304" pitchFamily="18" charset="0"/>
                <a:ea typeface="Calibri" panose="020F0502020204030204" pitchFamily="34" charset="0"/>
                <a:cs typeface="Times New Roman" panose="02020603050405020304" pitchFamily="18" charset="0"/>
              </a:rPr>
              <a:t>, расположенной между носовой полостью и глоткой. В глотке имеется скопление лимфатических узлов-миндалин. Они служат защитным барьером для дыхательных путей.</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Из носоглотки воздух попадает в </a:t>
            </a:r>
            <a:r>
              <a:rPr lang="ru-RU" b="1" dirty="0">
                <a:latin typeface="Times New Roman" panose="02020603050405020304" pitchFamily="18" charset="0"/>
                <a:ea typeface="Calibri" panose="020F0502020204030204" pitchFamily="34" charset="0"/>
                <a:cs typeface="Times New Roman" panose="02020603050405020304" pitchFamily="18" charset="0"/>
              </a:rPr>
              <a:t>глотку</a:t>
            </a:r>
            <a:r>
              <a:rPr lang="ru-RU" dirty="0">
                <a:latin typeface="Times New Roman" panose="02020603050405020304" pitchFamily="18" charset="0"/>
                <a:ea typeface="Calibri" panose="020F0502020204030204" pitchFamily="34" charset="0"/>
                <a:cs typeface="Times New Roman" panose="02020603050405020304" pitchFamily="18" charset="0"/>
              </a:rPr>
              <a:t>, в которой перекрещиваются дыхательные и пищеварительные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пути. </a:t>
            </a:r>
            <a:r>
              <a:rPr lang="ru-RU" dirty="0">
                <a:latin typeface="Times New Roman" panose="02020603050405020304" pitchFamily="18" charset="0"/>
                <a:ea typeface="Calibri" panose="020F0502020204030204" pitchFamily="34" charset="0"/>
                <a:cs typeface="Times New Roman" panose="02020603050405020304" pitchFamily="18" charset="0"/>
              </a:rPr>
              <a:t>От глотки берут начало две трубки: дыхательная-</a:t>
            </a:r>
            <a:r>
              <a:rPr lang="ru-RU" b="1" dirty="0">
                <a:latin typeface="Times New Roman" panose="02020603050405020304" pitchFamily="18" charset="0"/>
                <a:ea typeface="Calibri" panose="020F0502020204030204" pitchFamily="34" charset="0"/>
                <a:cs typeface="Times New Roman" panose="02020603050405020304" pitchFamily="18" charset="0"/>
              </a:rPr>
              <a:t>гортань</a:t>
            </a:r>
            <a:r>
              <a:rPr lang="ru-RU" dirty="0">
                <a:latin typeface="Times New Roman" panose="02020603050405020304" pitchFamily="18" charset="0"/>
                <a:ea typeface="Calibri" panose="020F0502020204030204" pitchFamily="34" charset="0"/>
                <a:cs typeface="Times New Roman" panose="02020603050405020304" pitchFamily="18" charset="0"/>
              </a:rPr>
              <a:t>(дыхательное горло)  и пищеварительная-</a:t>
            </a:r>
            <a:r>
              <a:rPr lang="ru-RU" b="1" dirty="0">
                <a:latin typeface="Times New Roman" panose="02020603050405020304" pitchFamily="18" charset="0"/>
                <a:ea typeface="Calibri" panose="020F0502020204030204" pitchFamily="34" charset="0"/>
                <a:cs typeface="Times New Roman" panose="02020603050405020304" pitchFamily="18" charset="0"/>
              </a:rPr>
              <a:t>пищевод</a:t>
            </a:r>
            <a:r>
              <a:rPr lang="ru-RU" dirty="0">
                <a:latin typeface="Times New Roman" panose="02020603050405020304" pitchFamily="18" charset="0"/>
                <a:ea typeface="Calibri" panose="020F0502020204030204" pitchFamily="34" charset="0"/>
                <a:cs typeface="Times New Roman" panose="02020603050405020304" pitchFamily="18" charset="0"/>
              </a:rPr>
              <a:t>, расположенный сзади гортани. Вход в гортань при проглатывании пищи закрывается надгортанным хрящом. Благодаря этому воздух попадает только в гортань, а пища в пищевод. </a:t>
            </a:r>
            <a:r>
              <a:rPr lang="ru-RU" b="1" dirty="0">
                <a:latin typeface="Times New Roman" panose="02020603050405020304" pitchFamily="18" charset="0"/>
                <a:ea typeface="Calibri" panose="020F0502020204030204" pitchFamily="34" charset="0"/>
                <a:cs typeface="Times New Roman" panose="02020603050405020304" pitchFamily="18" charset="0"/>
              </a:rPr>
              <a:t>Помните!</a:t>
            </a:r>
            <a:r>
              <a:rPr lang="ru-RU" dirty="0">
                <a:latin typeface="Times New Roman" panose="02020603050405020304" pitchFamily="18" charset="0"/>
                <a:ea typeface="Calibri" panose="020F0502020204030204" pitchFamily="34" charset="0"/>
                <a:cs typeface="Times New Roman" panose="02020603050405020304" pitchFamily="18" charset="0"/>
              </a:rPr>
              <a:t> Во время приема пищи не следует разговаривать, смеяться, резко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поворачиваться</a:t>
            </a:r>
            <a:r>
              <a:rPr lang="ru-RU" dirty="0">
                <a:latin typeface="Times New Roman" panose="02020603050405020304" pitchFamily="18" charset="0"/>
                <a:ea typeface="Calibri" panose="020F0502020204030204" pitchFamily="34" charset="0"/>
                <a:cs typeface="Times New Roman" panose="02020603050405020304" pitchFamily="18" charset="0"/>
              </a:rPr>
              <a:t>. Это может стать причиной попадания пищи в гортань 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привести  </a:t>
            </a:r>
            <a:r>
              <a:rPr lang="ru-RU" dirty="0">
                <a:latin typeface="Times New Roman" panose="02020603050405020304" pitchFamily="18" charset="0"/>
                <a:ea typeface="Calibri" panose="020F0502020204030204" pitchFamily="34" charset="0"/>
                <a:cs typeface="Times New Roman" panose="02020603050405020304" pitchFamily="18" charset="0"/>
              </a:rPr>
              <a:t>к несчастным случаям.</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http://900igr.net/up/datas/85504/012.jpg"/>
          <p:cNvPicPr/>
          <p:nvPr/>
        </p:nvPicPr>
        <p:blipFill>
          <a:blip r:embed="rId3">
            <a:extLst>
              <a:ext uri="{28A0092B-C50C-407E-A947-70E740481C1C}">
                <a14:useLocalDpi xmlns:a14="http://schemas.microsoft.com/office/drawing/2010/main" val="0"/>
              </a:ext>
            </a:extLst>
          </a:blip>
          <a:srcRect/>
          <a:stretch>
            <a:fillRect/>
          </a:stretch>
        </p:blipFill>
        <p:spPr bwMode="auto">
          <a:xfrm>
            <a:off x="6328011" y="354842"/>
            <a:ext cx="5627428" cy="4422537"/>
          </a:xfrm>
          <a:prstGeom prst="rect">
            <a:avLst/>
          </a:prstGeom>
          <a:noFill/>
          <a:ln>
            <a:noFill/>
          </a:ln>
        </p:spPr>
      </p:pic>
    </p:spTree>
    <p:extLst>
      <p:ext uri="{BB962C8B-B14F-4D97-AF65-F5344CB8AC3E}">
        <p14:creationId xmlns:p14="http://schemas.microsoft.com/office/powerpoint/2010/main" val="3171987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sp>
        <p:nvSpPr>
          <p:cNvPr id="6" name="Прямоугольник 5"/>
          <p:cNvSpPr/>
          <p:nvPr/>
        </p:nvSpPr>
        <p:spPr>
          <a:xfrm>
            <a:off x="204716" y="859809"/>
            <a:ext cx="6441744" cy="2448619"/>
          </a:xfrm>
          <a:prstGeom prst="rect">
            <a:avLst/>
          </a:prstGeom>
        </p:spPr>
        <p:txBody>
          <a:bodyPr wrap="square">
            <a:spAutoFit/>
          </a:bodyPr>
          <a:lstStyle/>
          <a:p>
            <a:pPr algn="just">
              <a:lnSpc>
                <a:spcPct val="107000"/>
              </a:lnSpc>
              <a:spcAft>
                <a:spcPts val="8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Дыхательная система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начинается в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носоглотке</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продолжается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трахеей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после чего воздух через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бронхи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попадает в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легкие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парный орган дыхания, обеспечивающий газообмен. В легком бронхи разветвляются, создавая так называемое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бронхиальное дерево</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конце каждой «веточки» этого дерева находятся небольшие пузырьки –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альвеолы</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которых и происходит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газообмен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благодаря густой сети капилляров, которой усеяна поверхность альвеол.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http://zabavnik.club/wp-content/uploads/lungs_4_26131722-e1535295888355.jpg"/>
          <p:cNvPicPr/>
          <p:nvPr/>
        </p:nvPicPr>
        <p:blipFill>
          <a:blip r:embed="rId3">
            <a:extLst>
              <a:ext uri="{28A0092B-C50C-407E-A947-70E740481C1C}">
                <a14:useLocalDpi xmlns:a14="http://schemas.microsoft.com/office/drawing/2010/main" val="0"/>
              </a:ext>
            </a:extLst>
          </a:blip>
          <a:srcRect/>
          <a:stretch>
            <a:fillRect/>
          </a:stretch>
        </p:blipFill>
        <p:spPr bwMode="auto">
          <a:xfrm>
            <a:off x="6782939" y="928710"/>
            <a:ext cx="5258937" cy="4013103"/>
          </a:xfrm>
          <a:prstGeom prst="rect">
            <a:avLst/>
          </a:prstGeom>
          <a:noFill/>
          <a:ln>
            <a:noFill/>
          </a:ln>
        </p:spPr>
      </p:pic>
      <p:pic>
        <p:nvPicPr>
          <p:cNvPr id="9" name="Рисунок 8" descr="C:\Users\Maeils\Desktop\1307966458_1.jpg"/>
          <p:cNvPicPr/>
          <p:nvPr/>
        </p:nvPicPr>
        <p:blipFill>
          <a:blip r:embed="rId4">
            <a:extLst>
              <a:ext uri="{28A0092B-C50C-407E-A947-70E740481C1C}">
                <a14:useLocalDpi xmlns:a14="http://schemas.microsoft.com/office/drawing/2010/main" val="0"/>
              </a:ext>
            </a:extLst>
          </a:blip>
          <a:srcRect/>
          <a:stretch>
            <a:fillRect/>
          </a:stretch>
        </p:blipFill>
        <p:spPr bwMode="auto">
          <a:xfrm>
            <a:off x="204716" y="3308428"/>
            <a:ext cx="6550925" cy="3392623"/>
          </a:xfrm>
          <a:prstGeom prst="rect">
            <a:avLst/>
          </a:prstGeom>
          <a:noFill/>
          <a:ln>
            <a:noFill/>
          </a:ln>
        </p:spPr>
      </p:pic>
    </p:spTree>
    <p:extLst>
      <p:ext uri="{BB962C8B-B14F-4D97-AF65-F5344CB8AC3E}">
        <p14:creationId xmlns:p14="http://schemas.microsoft.com/office/powerpoint/2010/main" val="782543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0" y="491319"/>
            <a:ext cx="6223379" cy="5409814"/>
          </a:xfrm>
          <a:prstGeom prst="rect">
            <a:avLst/>
          </a:prstGeom>
        </p:spPr>
        <p:txBody>
          <a:bodyPr wrap="square">
            <a:spAutoFit/>
          </a:bodyPr>
          <a:lstStyle/>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Взаимосвязь дыхательной и кровеносной системы заключается в </a:t>
            </a: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газообмене</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чего вообще нужна дыхательная система?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Чтобы получить кислород, находящийся в воздухе.</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Но с помощью дыхательной системы, кислород попадает только к клеткам легких (с помощью вдоха), а от них, к остальным клеткам организма кислород переносится как раз кровеносной системой.</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Помимо этого, нужно и очистить организм от конечного продукта обмена -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углекислого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газа.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Углекислый газ транспортируется кровеносной системой от всех клеток организма к дыхательной системе, и с помощью последней выводится из организма, в результате выдоха.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Как это происходит?</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Данный процесс происходит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в альвеолах легких (дыхательная система).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8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Эти альвеолы оплетены капиллярами (кровеносная система). Через стенки альвеол, кислород с помощью диффузии попадает в капилляры (кровь), а из капилляров в полость альвеолы диффундирует углекислый газ. То есть происходит обмен газами между кровью и полостью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альвеолы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газообмен</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descr="img9.jpg"/>
          <p:cNvPicPr/>
          <p:nvPr/>
        </p:nvPicPr>
        <p:blipFill>
          <a:blip r:embed="rId3">
            <a:extLst>
              <a:ext uri="{28A0092B-C50C-407E-A947-70E740481C1C}">
                <a14:useLocalDpi xmlns:a14="http://schemas.microsoft.com/office/drawing/2010/main" val="0"/>
              </a:ext>
            </a:extLst>
          </a:blip>
          <a:srcRect/>
          <a:stretch>
            <a:fillRect/>
          </a:stretch>
        </p:blipFill>
        <p:spPr bwMode="auto">
          <a:xfrm>
            <a:off x="6300716" y="382138"/>
            <a:ext cx="5682018" cy="4585647"/>
          </a:xfrm>
          <a:prstGeom prst="rect">
            <a:avLst/>
          </a:prstGeom>
          <a:noFill/>
          <a:ln>
            <a:noFill/>
          </a:ln>
        </p:spPr>
      </p:pic>
    </p:spTree>
    <p:extLst>
      <p:ext uri="{BB962C8B-B14F-4D97-AF65-F5344CB8AC3E}">
        <p14:creationId xmlns:p14="http://schemas.microsoft.com/office/powerpoint/2010/main" val="3528105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885"/>
            <a:ext cx="12192000" cy="7661292"/>
          </a:xfrm>
          <a:prstGeom prst="rect">
            <a:avLst/>
          </a:prstGeom>
        </p:spPr>
      </p:pic>
      <p:pic>
        <p:nvPicPr>
          <p:cNvPr id="2050" name="Picture 2" descr="https://ds04.infourok.ru/uploads/ex/1150/0008fe77-6c5c9df9/4/im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15" y="504967"/>
            <a:ext cx="9348716" cy="539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14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26"/>
            <a:ext cx="12192000" cy="7661292"/>
          </a:xfrm>
          <a:prstGeom prst="rect">
            <a:avLst/>
          </a:prstGeom>
        </p:spPr>
      </p:pic>
      <p:sp>
        <p:nvSpPr>
          <p:cNvPr id="6" name="Прямоугольник 5"/>
          <p:cNvSpPr/>
          <p:nvPr/>
        </p:nvSpPr>
        <p:spPr>
          <a:xfrm>
            <a:off x="318447" y="827765"/>
            <a:ext cx="6851177" cy="6294031"/>
          </a:xfrm>
          <a:prstGeom prst="rect">
            <a:avLst/>
          </a:prstGeom>
        </p:spPr>
        <p:txBody>
          <a:bodyPr wrap="square">
            <a:spAutoFit/>
          </a:bodyPr>
          <a:lstStyle/>
          <a:p>
            <a:pPr algn="just"/>
            <a:r>
              <a:rPr lang="ru-RU" sz="2000" dirty="0">
                <a:latin typeface="Times New Roman" panose="02020603050405020304" pitchFamily="18" charset="0"/>
                <a:ea typeface="Calibri" panose="020F0502020204030204" pitchFamily="34" charset="0"/>
                <a:cs typeface="Times New Roman" panose="02020603050405020304" pitchFamily="18" charset="0"/>
              </a:rPr>
              <a:t>Особую опасность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для </a:t>
            </a:r>
            <a:r>
              <a:rPr lang="ru-RU" sz="2000" dirty="0">
                <a:latin typeface="Times New Roman" panose="02020603050405020304" pitchFamily="18" charset="0"/>
                <a:ea typeface="Calibri" panose="020F0502020204030204" pitchFamily="34" charset="0"/>
                <a:cs typeface="Times New Roman" panose="02020603050405020304" pitchFamily="18" charset="0"/>
              </a:rPr>
              <a:t>органов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дыхания</a:t>
            </a:r>
            <a:r>
              <a:rPr lang="ru-RU" sz="2000" dirty="0">
                <a:latin typeface="Times New Roman" panose="02020603050405020304" pitchFamily="18" charset="0"/>
                <a:ea typeface="Calibri" panose="020F0502020204030204" pitchFamily="34" charset="0"/>
                <a:cs typeface="Times New Roman" panose="02020603050405020304" pitchFamily="18" charset="0"/>
              </a:rPr>
              <a:t> представляет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курение:</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разрушается слизистая оболочка дыхательных путей, появляется «кашель курильщика», утолщаются и теряют свою эластичность голосовые связки, грубеет голос. Опасным последствием курения является </a:t>
            </a:r>
            <a:r>
              <a:rPr lang="ru-RU" sz="2400" b="1" dirty="0">
                <a:latin typeface="Times New Roman" panose="02020603050405020304" pitchFamily="18" charset="0"/>
                <a:ea typeface="Calibri" panose="020F0502020204030204" pitchFamily="34" charset="0"/>
                <a:cs typeface="Times New Roman" panose="02020603050405020304" pitchFamily="18" charset="0"/>
              </a:rPr>
              <a:t>рак</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a:latin typeface="Times New Roman" panose="02020603050405020304" pitchFamily="18" charset="0"/>
                <a:ea typeface="Calibri" panose="020F0502020204030204" pitchFamily="34" charset="0"/>
                <a:cs typeface="Times New Roman" panose="02020603050405020304" pitchFamily="18" charset="0"/>
              </a:rPr>
              <a:t>легких.</a:t>
            </a:r>
            <a:r>
              <a:rPr lang="ru-RU" sz="2400" dirty="0">
                <a:latin typeface="Times New Roman" panose="02020603050405020304" pitchFamily="18" charset="0"/>
                <a:ea typeface="Calibri" panose="020F0502020204030204" pitchFamily="34" charset="0"/>
                <a:cs typeface="Times New Roman" panose="02020603050405020304" pitchFamily="18" charset="0"/>
              </a:rPr>
              <a:t> Курение может стать также  причиной </a:t>
            </a:r>
            <a:r>
              <a:rPr lang="ru-RU" sz="2400" b="1" dirty="0">
                <a:latin typeface="Times New Roman" panose="02020603050405020304" pitchFamily="18" charset="0"/>
                <a:ea typeface="Calibri" panose="020F0502020204030204" pitchFamily="34" charset="0"/>
                <a:cs typeface="Times New Roman" panose="02020603050405020304" pitchFamily="18" charset="0"/>
              </a:rPr>
              <a:t>рака кожи, губ, языка, гортани</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a:t> </a:t>
            </a:r>
            <a:r>
              <a:rPr lang="ru-RU" sz="2000" dirty="0">
                <a:latin typeface="Times New Roman" panose="02020603050405020304" pitchFamily="18" charset="0"/>
                <a:cs typeface="Times New Roman" panose="02020603050405020304" pitchFamily="18" charset="0"/>
              </a:rPr>
              <a:t>У курильщиков со стажем происходит сужение сосудов конечностей, это приводит к нарушению кровообращения мышц, появлению язв и на последних стадиях – к закупорке сосудов и атрофии тканей - гангрене.</a:t>
            </a:r>
          </a:p>
          <a:p>
            <a:pPr algn="just"/>
            <a:r>
              <a:rPr lang="ru-RU" sz="2000" dirty="0">
                <a:latin typeface="Times New Roman" panose="02020603050405020304" pitchFamily="18" charset="0"/>
                <a:cs typeface="Times New Roman" panose="02020603050405020304" pitchFamily="18" charset="0"/>
              </a:rPr>
              <a:t>Курение-причина нервных расстройств: нарушение сна, появление раздражительности, ухудшение памяти, ослабления внимания.</a:t>
            </a:r>
          </a:p>
          <a:p>
            <a:pPr algn="just">
              <a:lnSpc>
                <a:spcPct val="107000"/>
              </a:lnSpc>
              <a:spcAft>
                <a:spcPts val="0"/>
              </a:spcAft>
              <a:tabLst>
                <a:tab pos="3371850" algn="l"/>
              </a:tabLs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Каждая </a:t>
            </a:r>
            <a:r>
              <a:rPr lang="ru-RU" sz="2000" dirty="0">
                <a:latin typeface="Times New Roman" panose="02020603050405020304" pitchFamily="18" charset="0"/>
                <a:ea typeface="Calibri" panose="020F0502020204030204" pitchFamily="34" charset="0"/>
                <a:cs typeface="Times New Roman" panose="02020603050405020304" pitchFamily="18" charset="0"/>
              </a:rPr>
              <a:t>сигарета сокращает жизнь человека в среднем на 12 минут.</a:t>
            </a:r>
          </a:p>
          <a:p>
            <a:pPr algn="just">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Только после 8 часов после курения из крови улетучивается угарный газ, через 9 месяцев у человека, бросившего курить, восстанавливается функция легких.</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descr="http://www.monitor.co.ug/image/view/-/3086940/highRes/1263399/-/maxw/600/-/9vvukr/-/hl002+pix.jpg"/>
          <p:cNvPicPr/>
          <p:nvPr/>
        </p:nvPicPr>
        <p:blipFill>
          <a:blip r:embed="rId3"/>
          <a:srcRect/>
          <a:stretch>
            <a:fillRect/>
          </a:stretch>
        </p:blipFill>
        <p:spPr bwMode="auto">
          <a:xfrm>
            <a:off x="7169624" y="970610"/>
            <a:ext cx="4945039" cy="4638620"/>
          </a:xfrm>
          <a:prstGeom prst="rect">
            <a:avLst/>
          </a:prstGeom>
          <a:noFill/>
          <a:ln w="9525">
            <a:noFill/>
            <a:miter lim="800000"/>
            <a:headEnd/>
            <a:tailEnd/>
          </a:ln>
        </p:spPr>
      </p:pic>
    </p:spTree>
    <p:extLst>
      <p:ext uri="{BB962C8B-B14F-4D97-AF65-F5344CB8AC3E}">
        <p14:creationId xmlns:p14="http://schemas.microsoft.com/office/powerpoint/2010/main" val="2800327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8" name="Рисунок 7" descr="https://ds02.infourok.ru/uploads/ex/0921/0005c1f8-808d0014/img2.jpg"/>
          <p:cNvPicPr/>
          <p:nvPr/>
        </p:nvPicPr>
        <p:blipFill>
          <a:blip r:embed="rId3">
            <a:extLst>
              <a:ext uri="{28A0092B-C50C-407E-A947-70E740481C1C}">
                <a14:useLocalDpi xmlns:a14="http://schemas.microsoft.com/office/drawing/2010/main" val="0"/>
              </a:ext>
            </a:extLst>
          </a:blip>
          <a:srcRect/>
          <a:stretch>
            <a:fillRect/>
          </a:stretch>
        </p:blipFill>
        <p:spPr bwMode="auto">
          <a:xfrm>
            <a:off x="4831307" y="627797"/>
            <a:ext cx="7283356" cy="4455883"/>
          </a:xfrm>
          <a:prstGeom prst="rect">
            <a:avLst/>
          </a:prstGeom>
          <a:noFill/>
          <a:ln>
            <a:noFill/>
          </a:ln>
        </p:spPr>
      </p:pic>
      <p:sp>
        <p:nvSpPr>
          <p:cNvPr id="6" name="Прямоугольник 5"/>
          <p:cNvSpPr/>
          <p:nvPr/>
        </p:nvSpPr>
        <p:spPr>
          <a:xfrm>
            <a:off x="286604" y="627798"/>
            <a:ext cx="4544703" cy="5015860"/>
          </a:xfrm>
          <a:prstGeom prst="rect">
            <a:avLst/>
          </a:prstGeom>
        </p:spPr>
        <p:txBody>
          <a:bodyPr wrap="square">
            <a:spAutoFit/>
          </a:bodyPr>
          <a:lstStyle/>
          <a:p>
            <a:pPr algn="just" fontAlgn="base">
              <a:lnSpc>
                <a:spcPct val="10700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Бесцветная прозрачная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тканевая жидкость</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заполняет промежутки между клетками. Она образуется из плазмы крови, проникающей через стенки кровеносных сосудов в межклеточные пространства, и из продуктов клеточного обмена веществ. Её объём составляет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15—20 л</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Через тканевую жидкость осуществляется связь между капиллярами и клетками: путём диффузии и осмоса через неё передаются питательные вещества и О</a:t>
            </a:r>
            <a:r>
              <a:rPr lang="ru-RU" sz="20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из крови в клетки, а СО</a:t>
            </a:r>
            <a:r>
              <a:rPr lang="ru-RU" sz="20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вода и другие продукты жизнедеятельности — в кровь.</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7988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6" name="Рисунок 5" descr="https://ds04.infourok.ru/uploads/ex/00b2/000d2011-a7dffb4b/img29.jpg"/>
          <p:cNvPicPr/>
          <p:nvPr/>
        </p:nvPicPr>
        <p:blipFill>
          <a:blip r:embed="rId3">
            <a:extLst>
              <a:ext uri="{28A0092B-C50C-407E-A947-70E740481C1C}">
                <a14:useLocalDpi xmlns:a14="http://schemas.microsoft.com/office/drawing/2010/main" val="0"/>
              </a:ext>
            </a:extLst>
          </a:blip>
          <a:srcRect/>
          <a:stretch>
            <a:fillRect/>
          </a:stretch>
        </p:blipFill>
        <p:spPr bwMode="auto">
          <a:xfrm>
            <a:off x="191070" y="423081"/>
            <a:ext cx="4421873" cy="5759355"/>
          </a:xfrm>
          <a:prstGeom prst="rect">
            <a:avLst/>
          </a:prstGeom>
          <a:noFill/>
          <a:ln>
            <a:noFill/>
          </a:ln>
        </p:spPr>
      </p:pic>
      <p:pic>
        <p:nvPicPr>
          <p:cNvPr id="7" name="Рисунок 6" descr="https://3.bp.blogspot.com/-np-x0rXplXk/W2Gx0V9EXPI/AAAAAAAAAwc/LgcbjitIeIASQLlmb-8qFj9uYeBwYpDFACLcBGAs/s1600/img3.jpg"/>
          <p:cNvPicPr/>
          <p:nvPr/>
        </p:nvPicPr>
        <p:blipFill>
          <a:blip r:embed="rId4">
            <a:extLst>
              <a:ext uri="{28A0092B-C50C-407E-A947-70E740481C1C}">
                <a14:useLocalDpi xmlns:a14="http://schemas.microsoft.com/office/drawing/2010/main" val="0"/>
              </a:ext>
            </a:extLst>
          </a:blip>
          <a:srcRect/>
          <a:stretch>
            <a:fillRect/>
          </a:stretch>
        </p:blipFill>
        <p:spPr bwMode="auto">
          <a:xfrm>
            <a:off x="4690279" y="423082"/>
            <a:ext cx="7424383" cy="4790364"/>
          </a:xfrm>
          <a:prstGeom prst="rect">
            <a:avLst/>
          </a:prstGeom>
          <a:noFill/>
          <a:ln>
            <a:noFill/>
          </a:ln>
        </p:spPr>
      </p:pic>
    </p:spTree>
    <p:extLst>
      <p:ext uri="{BB962C8B-B14F-4D97-AF65-F5344CB8AC3E}">
        <p14:creationId xmlns:p14="http://schemas.microsoft.com/office/powerpoint/2010/main" val="363915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682387" y="791570"/>
            <a:ext cx="11432275" cy="5529462"/>
          </a:xfrm>
          <a:prstGeom prst="rect">
            <a:avLst/>
          </a:prstGeom>
        </p:spPr>
        <p:txBody>
          <a:bodyPr wrap="square">
            <a:spAutoFit/>
          </a:bodyPr>
          <a:lstStyle/>
          <a:p>
            <a:pPr algn="just">
              <a:lnSpc>
                <a:spcPct val="107000"/>
              </a:lnSpc>
              <a:spcAft>
                <a:spcPts val="375"/>
              </a:spcAft>
            </a:pP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Вопросы, встречающиеся в заданиях ОГЭ по биологии</a:t>
            </a:r>
          </a:p>
          <a:p>
            <a:pPr algn="just">
              <a:lnSpc>
                <a:spcPct val="107000"/>
              </a:lnSpc>
              <a:spcAft>
                <a:spcPts val="375"/>
              </a:spcAft>
            </a:pP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Задание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b="1" u="sng" dirty="0">
                <a:solidFill>
                  <a:srgbClr val="090949"/>
                </a:solidFill>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Какая система органов осуществляет постоянный приток кислорода и необходимых питательных веществ к клеткам и тканям организма?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кровеносная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выделительная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дыхательная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покровная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Пояснение.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Кровеносная система — группа органов, принимающих участие в циркуляции крови в организме. Нормальное функционирование любого животного организма требует эффективной циркуляции крови, поскольку она переносит кислород, питательные вещества, соли, гормоны и другие жизненно необходимые вещества ко всем органам тела. Кроме того, кровеносная система возвращает кровь от тканей в те органы, где она может обогатиться питательными веществами, а также к легким, где происходят ее насыщение кислородом и освобождение от диоксида углерода (углекислого газа). Наконец, кровь должна омывать ряд особых органов, таких, как печень и почки, которые нейтрализуют или выводят конечные продукты метаболизма.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pc="1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Правильный ответ указан под номером</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01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sp>
        <p:nvSpPr>
          <p:cNvPr id="7" name="Прямоугольник 6"/>
          <p:cNvSpPr/>
          <p:nvPr/>
        </p:nvSpPr>
        <p:spPr>
          <a:xfrm>
            <a:off x="532263" y="-586106"/>
            <a:ext cx="11436824" cy="7049943"/>
          </a:xfrm>
          <a:prstGeom prst="rect">
            <a:avLst/>
          </a:prstGeom>
        </p:spPr>
        <p:txBody>
          <a:bodyPr wrap="square">
            <a:spAutoFit/>
          </a:bodyPr>
          <a:lstStyle/>
          <a:p>
            <a:pPr algn="just">
              <a:lnSpc>
                <a:spcPct val="107000"/>
              </a:lnSpc>
              <a:spcAft>
                <a:spcPts val="375"/>
              </a:spcAft>
            </a:pPr>
            <a:endPar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375"/>
              </a:spcAft>
            </a:pP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375"/>
              </a:spcAft>
            </a:pPr>
            <a:endPar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375"/>
              </a:spcAft>
            </a:pP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375"/>
              </a:spcAft>
            </a:pP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Задание  №</a:t>
            </a:r>
            <a:r>
              <a:rPr lang="ru-RU" b="1" u="sng" dirty="0" smtClean="0">
                <a:solidFill>
                  <a:srgbClr val="090949"/>
                </a:solidFill>
                <a:latin typeface="Times New Roman" panose="02020603050405020304" pitchFamily="18" charset="0"/>
                <a:ea typeface="Times New Roman" panose="02020603050405020304" pitchFamily="18" charset="0"/>
                <a:cs typeface="Times New Roman" panose="02020603050405020304" pitchFamily="18" charset="0"/>
              </a:rPr>
              <a:t>2</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Где кровь движется с наименьшей скоростью?</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в капиллярах</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в плечевой артерии</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в верхней полой вене</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в нижней полой вене</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Пояснение.</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Скорость движения крови — гемодинамический показатель, зависящий от суммарного просвета сосудов. Линейная скорость кровотока различна в разных участках сосудистого русла.</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Наименьшим просветом обладает аорта, в связи с чем скорость движения крови здесь наибольшая — 50−70 см/сек. В средних артериях она равна 20−40 см/сек, в артериолах — 0,5 см/сек.</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Наибольшей суммарной площадью просвета обладают капилляры (у человека она примерно в 800 раз больше, чем просвет аорты). Скорость движения крови в капиллярах — 0,05 см/сек. Очень низкая скорость движения крови по капиллярам (одни из важнейших механизмов, позволяющих протекать обменным процессам между кровью и тканями).</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мере приближения вен к сердцу их суммарный просвет уменьшается, следовательно, постепенно растет скорость движения крови. В полой вене скорость равна 20 см/сек.</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spc="15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Правильный ответ указан под номером</a:t>
            </a:r>
            <a:r>
              <a:rPr lang="ru-RU"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920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8" name="Прямоугольник 7"/>
          <p:cNvSpPr/>
          <p:nvPr/>
        </p:nvSpPr>
        <p:spPr>
          <a:xfrm>
            <a:off x="218364" y="232012"/>
            <a:ext cx="6563080" cy="388696"/>
          </a:xfrm>
          <a:prstGeom prst="rect">
            <a:avLst/>
          </a:prstGeom>
        </p:spPr>
        <p:txBody>
          <a:bodyPr wrap="square">
            <a:spAutoFit/>
          </a:bodyPr>
          <a:lstStyle/>
          <a:p>
            <a:pPr algn="just">
              <a:lnSpc>
                <a:spcPct val="107000"/>
              </a:lnSpc>
              <a:spcAft>
                <a:spcPts val="375"/>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Задание № </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descr="https://bio-oge.sdamgia.ru/get_file?id=3685"/>
          <p:cNvPicPr/>
          <p:nvPr/>
        </p:nvPicPr>
        <p:blipFill>
          <a:blip r:embed="rId3">
            <a:extLst>
              <a:ext uri="{28A0092B-C50C-407E-A947-70E740481C1C}">
                <a14:useLocalDpi xmlns:a14="http://schemas.microsoft.com/office/drawing/2010/main" val="0"/>
              </a:ext>
            </a:extLst>
          </a:blip>
          <a:srcRect/>
          <a:stretch>
            <a:fillRect/>
          </a:stretch>
        </p:blipFill>
        <p:spPr bwMode="auto">
          <a:xfrm>
            <a:off x="218364" y="736979"/>
            <a:ext cx="4067033" cy="5036024"/>
          </a:xfrm>
          <a:prstGeom prst="rect">
            <a:avLst/>
          </a:prstGeom>
          <a:noFill/>
          <a:ln>
            <a:noFill/>
          </a:ln>
        </p:spPr>
      </p:pic>
      <p:sp>
        <p:nvSpPr>
          <p:cNvPr id="9" name="Прямоугольник 8"/>
          <p:cNvSpPr/>
          <p:nvPr/>
        </p:nvSpPr>
        <p:spPr>
          <a:xfrm>
            <a:off x="4362734" y="1466925"/>
            <a:ext cx="7442578" cy="3627788"/>
          </a:xfrm>
          <a:prstGeom prst="rect">
            <a:avLst/>
          </a:prstGeom>
        </p:spPr>
        <p:txBody>
          <a:bodyPr wrap="square">
            <a:spAutoFit/>
          </a:bodyPr>
          <a:lstStyle/>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Какой кровеносный сосуд обозначен на рисунке цифрой 4?</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лёгочная артерия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нижняя полая вена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аорта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лёгочная вена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Пояснение.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 цифрами 1 — аорта, 2 — лёгочная артерия, 3 — лёгочная вена, 4 — нижняя полая вена.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pc="1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Правильный ответ указан под номером</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05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838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232012" y="423081"/>
            <a:ext cx="6784272" cy="388696"/>
          </a:xfrm>
          <a:prstGeom prst="rect">
            <a:avLst/>
          </a:prstGeom>
        </p:spPr>
        <p:txBody>
          <a:bodyPr wrap="square">
            <a:spAutoFit/>
          </a:bodyPr>
          <a:lstStyle/>
          <a:p>
            <a:pPr algn="just">
              <a:lnSpc>
                <a:spcPct val="107000"/>
              </a:lnSpc>
              <a:spcAft>
                <a:spcPts val="800"/>
              </a:spcAft>
            </a:pPr>
            <a:r>
              <a:rPr lang="ru-RU"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ru-RU"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Задание  </a:t>
            </a:r>
            <a:r>
              <a:rPr lang="ru-RU"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https://bio-oge.sdamgia.ru/get_file?id=5505"/>
          <p:cNvPicPr/>
          <p:nvPr/>
        </p:nvPicPr>
        <p:blipFill>
          <a:blip r:embed="rId3">
            <a:extLst>
              <a:ext uri="{28A0092B-C50C-407E-A947-70E740481C1C}">
                <a14:useLocalDpi xmlns:a14="http://schemas.microsoft.com/office/drawing/2010/main" val="0"/>
              </a:ext>
            </a:extLst>
          </a:blip>
          <a:srcRect/>
          <a:stretch>
            <a:fillRect/>
          </a:stretch>
        </p:blipFill>
        <p:spPr bwMode="auto">
          <a:xfrm>
            <a:off x="232012" y="1050878"/>
            <a:ext cx="4235355" cy="4852784"/>
          </a:xfrm>
          <a:prstGeom prst="rect">
            <a:avLst/>
          </a:prstGeom>
          <a:noFill/>
          <a:ln>
            <a:noFill/>
          </a:ln>
        </p:spPr>
      </p:pic>
      <p:sp>
        <p:nvSpPr>
          <p:cNvPr id="8" name="Прямоугольник 7"/>
          <p:cNvSpPr/>
          <p:nvPr/>
        </p:nvSpPr>
        <p:spPr>
          <a:xfrm>
            <a:off x="4544704" y="2493744"/>
            <a:ext cx="6687402" cy="1870512"/>
          </a:xfrm>
          <a:prstGeom prst="rect">
            <a:avLst/>
          </a:prstGeom>
        </p:spPr>
        <p:txBody>
          <a:bodyPr wrap="square">
            <a:spAutoFit/>
          </a:bodyPr>
          <a:lstStyle/>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Какой цифрой на схеме обозначена лёгочная артерия?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Пояснение.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 цифрами 1 — сонная артерия, 2 — легочная артерия, 3 — спинная артерия, 4 — круг воротной вены.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pc="1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Правильный ответ указан под номером</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93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476"/>
            <a:ext cx="12192000" cy="7661292"/>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610653853"/>
              </p:ext>
            </p:extLst>
          </p:nvPr>
        </p:nvGraphicFramePr>
        <p:xfrm>
          <a:off x="7356142" y="1760561"/>
          <a:ext cx="4735773" cy="2775364"/>
        </p:xfrm>
        <a:graphic>
          <a:graphicData uri="http://schemas.openxmlformats.org/drawingml/2006/table">
            <a:tbl>
              <a:tblPr firstRow="1" firstCol="1" bandRow="1">
                <a:tableStyleId>{5C22544A-7EE6-4342-B048-85BDC9FD1C3A}</a:tableStyleId>
              </a:tblPr>
              <a:tblGrid>
                <a:gridCol w="2812633">
                  <a:extLst>
                    <a:ext uri="{9D8B030D-6E8A-4147-A177-3AD203B41FA5}">
                      <a16:colId xmlns:a16="http://schemas.microsoft.com/office/drawing/2014/main" val="1854737938"/>
                    </a:ext>
                  </a:extLst>
                </a:gridCol>
                <a:gridCol w="1923140">
                  <a:extLst>
                    <a:ext uri="{9D8B030D-6E8A-4147-A177-3AD203B41FA5}">
                      <a16:colId xmlns:a16="http://schemas.microsoft.com/office/drawing/2014/main" val="2632532964"/>
                    </a:ext>
                  </a:extLst>
                </a:gridCol>
              </a:tblGrid>
              <a:tr h="539425">
                <a:tc>
                  <a:txBody>
                    <a:bodyPr/>
                    <a:lstStyle/>
                    <a:p>
                      <a:pPr algn="ctr">
                        <a:lnSpc>
                          <a:spcPct val="107000"/>
                        </a:lnSpc>
                        <a:spcBef>
                          <a:spcPts val="375"/>
                        </a:spcBef>
                        <a:spcAft>
                          <a:spcPts val="0"/>
                        </a:spcAft>
                      </a:pPr>
                      <a:r>
                        <a:rPr lang="ru-RU" sz="1200">
                          <a:effectLst/>
                        </a:rPr>
                        <a:t>              ПРИЗНАК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ТИП КРОВЕНОСНЫХ СОСУДОВ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2529407044"/>
                  </a:ext>
                </a:extLst>
              </a:tr>
              <a:tr h="308832">
                <a:tc>
                  <a:txBody>
                    <a:bodyPr/>
                    <a:lstStyle/>
                    <a:p>
                      <a:pPr>
                        <a:lnSpc>
                          <a:spcPct val="107000"/>
                        </a:lnSpc>
                        <a:spcBef>
                          <a:spcPts val="375"/>
                        </a:spcBef>
                        <a:spcAft>
                          <a:spcPts val="0"/>
                        </a:spcAft>
                      </a:pPr>
                      <a:r>
                        <a:rPr lang="ru-RU" sz="1200" dirty="0">
                          <a:effectLst/>
                        </a:rPr>
                        <a:t>A) кровь движется к сердцу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1) артерия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106840888"/>
                  </a:ext>
                </a:extLst>
              </a:tr>
              <a:tr h="308832">
                <a:tc>
                  <a:txBody>
                    <a:bodyPr/>
                    <a:lstStyle/>
                    <a:p>
                      <a:pPr>
                        <a:lnSpc>
                          <a:spcPct val="107000"/>
                        </a:lnSpc>
                        <a:spcBef>
                          <a:spcPts val="375"/>
                        </a:spcBef>
                        <a:spcAft>
                          <a:spcPts val="0"/>
                        </a:spcAft>
                      </a:pPr>
                      <a:r>
                        <a:rPr lang="ru-RU" sz="1200">
                          <a:effectLst/>
                        </a:rPr>
                        <a:t>Б) кровь движется от сердца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2) вена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490810918"/>
                  </a:ext>
                </a:extLst>
              </a:tr>
              <a:tr h="539425">
                <a:tc>
                  <a:txBody>
                    <a:bodyPr/>
                    <a:lstStyle/>
                    <a:p>
                      <a:pPr>
                        <a:lnSpc>
                          <a:spcPct val="107000"/>
                        </a:lnSpc>
                        <a:spcBef>
                          <a:spcPts val="375"/>
                        </a:spcBef>
                        <a:spcAft>
                          <a:spcPts val="0"/>
                        </a:spcAft>
                      </a:pPr>
                      <a:r>
                        <a:rPr lang="ru-RU" sz="1200">
                          <a:effectLst/>
                        </a:rPr>
                        <a:t>В) стенки образованы одним слоем плоских клеток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dirty="0">
                          <a:effectLst/>
                        </a:rPr>
                        <a:t>3) капилляр</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3593206910"/>
                  </a:ext>
                </a:extLst>
              </a:tr>
              <a:tr h="539425">
                <a:tc>
                  <a:txBody>
                    <a:bodyPr/>
                    <a:lstStyle/>
                    <a:p>
                      <a:pPr>
                        <a:lnSpc>
                          <a:spcPct val="107000"/>
                        </a:lnSpc>
                        <a:spcBef>
                          <a:spcPts val="375"/>
                        </a:spcBef>
                        <a:spcAft>
                          <a:spcPts val="0"/>
                        </a:spcAft>
                      </a:pPr>
                      <a:r>
                        <a:rPr lang="ru-RU" sz="1200">
                          <a:effectLst/>
                        </a:rPr>
                        <a:t>Г) через стенки осуществляется газообмен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pPr>
                      <a:endParaRPr lang="ru-RU" sz="1100">
                        <a:effectLst/>
                        <a:latin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2666002868"/>
                  </a:ext>
                </a:extLst>
              </a:tr>
              <a:tr h="539425">
                <a:tc>
                  <a:txBody>
                    <a:bodyPr/>
                    <a:lstStyle/>
                    <a:p>
                      <a:pPr>
                        <a:lnSpc>
                          <a:spcPct val="107000"/>
                        </a:lnSpc>
                        <a:spcBef>
                          <a:spcPts val="375"/>
                        </a:spcBef>
                        <a:spcAft>
                          <a:spcPts val="0"/>
                        </a:spcAft>
                      </a:pPr>
                      <a:r>
                        <a:rPr lang="ru-RU" sz="1200">
                          <a:effectLst/>
                        </a:rPr>
                        <a:t>Д) кровь в сосудах движется под самым высоким давлением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pPr>
                      <a:endParaRPr lang="ru-RU"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45148014"/>
                  </a:ext>
                </a:extLst>
              </a:tr>
            </a:tbl>
          </a:graphicData>
        </a:graphic>
      </p:graphicFrame>
      <p:sp>
        <p:nvSpPr>
          <p:cNvPr id="9" name="Прямоугольник 8"/>
          <p:cNvSpPr/>
          <p:nvPr/>
        </p:nvSpPr>
        <p:spPr>
          <a:xfrm>
            <a:off x="0" y="354842"/>
            <a:ext cx="6781444" cy="388696"/>
          </a:xfrm>
          <a:prstGeom prst="rect">
            <a:avLst/>
          </a:prstGeom>
        </p:spPr>
        <p:txBody>
          <a:bodyPr wrap="square">
            <a:spAutoFit/>
          </a:bodyPr>
          <a:lstStyle/>
          <a:p>
            <a:pPr algn="just">
              <a:lnSpc>
                <a:spcPct val="107000"/>
              </a:lnSpc>
              <a:spcAft>
                <a:spcPts val="375"/>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Задание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 y="743538"/>
            <a:ext cx="10672549" cy="1837619"/>
          </a:xfrm>
          <a:prstGeom prst="rect">
            <a:avLst/>
          </a:prstGeom>
        </p:spPr>
        <p:txBody>
          <a:bodyPr wrap="square">
            <a:spAutoFit/>
          </a:bodyPr>
          <a:lstStyle/>
          <a:p>
            <a:pPr indent="238125" algn="just">
              <a:lnSpc>
                <a:spcPct val="107000"/>
              </a:lnSpc>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Установите соответствие между признаком и типом кровеносных сосудов, для которого он характерен. Для этого к каждому элементу первого столбца подберите позицию из второго столбца. Впишите в таблицу цифры выбранных ответов</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a:t> </a:t>
            </a:r>
            <a:r>
              <a:rPr lang="ru-RU" dirty="0">
                <a:latin typeface="Times New Roman" panose="02020603050405020304" pitchFamily="18" charset="0"/>
                <a:cs typeface="Times New Roman" panose="02020603050405020304" pitchFamily="18" charset="0"/>
              </a:rPr>
              <a:t>Запишите в ответ цифры, расположив их в порядке, соответствующем буквам: </a:t>
            </a:r>
          </a:p>
          <a:p>
            <a:pPr indent="238125" algn="just">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760397174"/>
              </p:ext>
            </p:extLst>
          </p:nvPr>
        </p:nvGraphicFramePr>
        <p:xfrm>
          <a:off x="177421" y="2011553"/>
          <a:ext cx="4176215" cy="1094080"/>
        </p:xfrm>
        <a:graphic>
          <a:graphicData uri="http://schemas.openxmlformats.org/drawingml/2006/table">
            <a:tbl>
              <a:tblPr firstRow="1" firstCol="1" bandRow="1">
                <a:tableStyleId>{5C22544A-7EE6-4342-B048-85BDC9FD1C3A}</a:tableStyleId>
              </a:tblPr>
              <a:tblGrid>
                <a:gridCol w="835243">
                  <a:extLst>
                    <a:ext uri="{9D8B030D-6E8A-4147-A177-3AD203B41FA5}">
                      <a16:colId xmlns:a16="http://schemas.microsoft.com/office/drawing/2014/main" val="2174599170"/>
                    </a:ext>
                  </a:extLst>
                </a:gridCol>
                <a:gridCol w="835243">
                  <a:extLst>
                    <a:ext uri="{9D8B030D-6E8A-4147-A177-3AD203B41FA5}">
                      <a16:colId xmlns:a16="http://schemas.microsoft.com/office/drawing/2014/main" val="882735730"/>
                    </a:ext>
                  </a:extLst>
                </a:gridCol>
                <a:gridCol w="835243">
                  <a:extLst>
                    <a:ext uri="{9D8B030D-6E8A-4147-A177-3AD203B41FA5}">
                      <a16:colId xmlns:a16="http://schemas.microsoft.com/office/drawing/2014/main" val="1408305683"/>
                    </a:ext>
                  </a:extLst>
                </a:gridCol>
                <a:gridCol w="835243">
                  <a:extLst>
                    <a:ext uri="{9D8B030D-6E8A-4147-A177-3AD203B41FA5}">
                      <a16:colId xmlns:a16="http://schemas.microsoft.com/office/drawing/2014/main" val="615198380"/>
                    </a:ext>
                  </a:extLst>
                </a:gridCol>
                <a:gridCol w="835243">
                  <a:extLst>
                    <a:ext uri="{9D8B030D-6E8A-4147-A177-3AD203B41FA5}">
                      <a16:colId xmlns:a16="http://schemas.microsoft.com/office/drawing/2014/main" val="1561484701"/>
                    </a:ext>
                  </a:extLst>
                </a:gridCol>
              </a:tblGrid>
              <a:tr h="546907">
                <a:tc>
                  <a:txBody>
                    <a:bodyPr/>
                    <a:lstStyle/>
                    <a:p>
                      <a:pPr algn="ctr">
                        <a:lnSpc>
                          <a:spcPct val="107000"/>
                        </a:lnSpc>
                        <a:spcBef>
                          <a:spcPts val="375"/>
                        </a:spcBef>
                        <a:spcAft>
                          <a:spcPts val="0"/>
                        </a:spcAft>
                      </a:pPr>
                      <a:r>
                        <a:rPr lang="ru-RU" sz="1200">
                          <a:effectLst/>
                        </a:rPr>
                        <a:t>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3986088456"/>
                  </a:ext>
                </a:extLst>
              </a:tr>
              <a:tr h="547173">
                <a:tc>
                  <a:txBody>
                    <a:bodyPr/>
                    <a:lstStyle/>
                    <a:p>
                      <a:pPr>
                        <a:lnSpc>
                          <a:spcPct val="107000"/>
                        </a:lnSpc>
                        <a:spcBef>
                          <a:spcPts val="375"/>
                        </a:spcBef>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3348617612"/>
                  </a:ext>
                </a:extLst>
              </a:tr>
            </a:tbl>
          </a:graphicData>
        </a:graphic>
      </p:graphicFrame>
      <p:sp>
        <p:nvSpPr>
          <p:cNvPr id="12" name="Прямоугольник 11"/>
          <p:cNvSpPr/>
          <p:nvPr/>
        </p:nvSpPr>
        <p:spPr>
          <a:xfrm>
            <a:off x="1" y="-1062614"/>
            <a:ext cx="7356140" cy="7799443"/>
          </a:xfrm>
          <a:prstGeom prst="rect">
            <a:avLst/>
          </a:prstGeom>
        </p:spPr>
        <p:txBody>
          <a:bodyPr wrap="square">
            <a:spAutoFit/>
          </a:bodyPr>
          <a:lstStyle/>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Пояснение</a:t>
            </a: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Артерии — это сосуды, по которым кровь течет от сердца ко всем органам. Артерии имеют плотные упругие стенки, состоящие из трех слоев.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венам кровь от всех органов возвращается к сердцу. Стенки вен, так же как и артерий, состоят из трех слоев. Мышечный слой стенок вен значительно тоньше, чем стенок артерий, эластичных волокон мало. Внутри вен располагаются клапаны, которые действуют так же, как полулунные клапаны сердца, обеспечивая ток крови по направлению к сердцу.</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Капилляры — это мельчайшие однослойные сосуды кровеносной системы.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плечевой артерии человека систолическое давление составляет 110−125 мм рт. ст., а диастолическое — 60−85 мм рт. ст. У детей давление крови значительно ниже, чем у взрослых. Чем меньше ребенок, тем у него больше капиллярная сеть и шире просвет кровеносной системы, а следовательно, и ниже давление крови. После 50 лет максимальное давление повышается до 130−145 мм рт. ст.</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мелких артериях и артериолах из-за большого сопротивления току крови кровяное давление резко снижается и составляет 60−70 мм рт. ст., в капиллярах оно еще ниже — 30−40 мм рт. ст., в мелких венах составляет 10−20 мм рт. ст., а в верхней и нижней полых венах в местах впадения их в сердце давление крови становится отрицательным, т. е. ниже атмосферного давления на 2−5 мм рт. ст</a:t>
            </a:r>
            <a:r>
              <a:rPr lang="ru-RU" sz="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200" spc="1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Ответ:</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21331.</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spcAft>
                <a:spcPts val="0"/>
              </a:spcAft>
            </a:pP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6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656"/>
            <a:ext cx="12192000" cy="7661292"/>
          </a:xfrm>
          <a:prstGeom prst="rect">
            <a:avLst/>
          </a:prstGeom>
        </p:spPr>
      </p:pic>
      <p:sp>
        <p:nvSpPr>
          <p:cNvPr id="6" name="Прямоугольник 5"/>
          <p:cNvSpPr/>
          <p:nvPr/>
        </p:nvSpPr>
        <p:spPr>
          <a:xfrm>
            <a:off x="286603" y="313899"/>
            <a:ext cx="11828060" cy="2797497"/>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Задание  </a:t>
            </a:r>
            <a:r>
              <a:rPr lang="ru-RU" b="1" dirty="0" smtClean="0">
                <a:latin typeface="Times New Roman" panose="02020603050405020304" pitchFamily="18" charset="0"/>
                <a:cs typeface="Times New Roman" panose="02020603050405020304" pitchFamily="18" charset="0"/>
              </a:rPr>
              <a:t>№6</a:t>
            </a:r>
            <a:endParaRPr lang="ru-RU" dirty="0">
              <a:latin typeface="Times New Roman" panose="02020603050405020304" pitchFamily="18" charset="0"/>
              <a:cs typeface="Times New Roman" panose="02020603050405020304" pitchFamily="18" charset="0"/>
            </a:endParaRPr>
          </a:p>
          <a:p>
            <a:pPr>
              <a:spcAft>
                <a:spcPts val="0"/>
              </a:spcAft>
            </a:pPr>
            <a:r>
              <a:rPr lang="ru-RU" b="1" i="1" dirty="0" smtClean="0">
                <a:solidFill>
                  <a:srgbClr val="000000"/>
                </a:solidFill>
                <a:latin typeface="Times New Roman" panose="02020603050405020304" pitchFamily="18" charset="0"/>
                <a:ea typeface="Times New Roman" panose="02020603050405020304" pitchFamily="18" charset="0"/>
              </a:rPr>
              <a:t>Вставьте в текст «Движение крови в организме человека» пропущенные термины</a:t>
            </a:r>
            <a:r>
              <a:rPr lang="ru-RU" dirty="0" smtClean="0">
                <a:solidFill>
                  <a:srgbClr val="000000"/>
                </a:solidFill>
                <a:latin typeface="Times New Roman" panose="02020603050405020304" pitchFamily="18" charset="0"/>
                <a:ea typeface="Times New Roman" panose="02020603050405020304" pitchFamily="18" charset="0"/>
              </a:rPr>
              <a:t> из предложенного перечня, используя для этого цифровые обозначения. Запишите в текст цифры выбранных ответов, а затем получившуюся последовательность цифр (по тексту) впишите в приведённую ниже таблицу.</a:t>
            </a:r>
            <a:endParaRPr lang="ru-RU" dirty="0" smtClean="0">
              <a:latin typeface="Times New Roman" panose="02020603050405020304" pitchFamily="18" charset="0"/>
              <a:ea typeface="Times New Roman" panose="02020603050405020304" pitchFamily="18" charset="0"/>
            </a:endParaRPr>
          </a:p>
          <a:p>
            <a:pPr>
              <a:lnSpc>
                <a:spcPct val="107000"/>
              </a:lnSpc>
            </a:pPr>
            <a:r>
              <a:rPr lang="ru-RU" sz="11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ru-RU" sz="11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ДВИЖЕНИЕ КРОВИ В ОРГАНИЗМЕ ЧЕЛОВЕКА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38125" algn="just">
              <a:lnSpc>
                <a:spcPct val="107000"/>
              </a:lnSpc>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Сердце человека разделено сплошной перегородкой на левую и правую части. В левой части сердца содержится только ___________ (А). Сосуды, пронизывающее всё наше тело, по строению неодинаковы. ___________ (Б) — это сосуды, по которым кровь движется от сердца. У человека имеется два круга кровообращения. Камера сердца, от которой начинается большой круг кровообращения, называется ___________ (В), а заканчивается большой круг в ___________ (Г</a:t>
            </a:r>
            <a:r>
              <a:rPr lang="ru-RU"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dirty="0"/>
              <a:t> </a:t>
            </a:r>
            <a:r>
              <a:rPr lang="ru-RU" sz="1400" dirty="0">
                <a:latin typeface="Times New Roman" panose="02020603050405020304" pitchFamily="18" charset="0"/>
                <a:cs typeface="Times New Roman" panose="02020603050405020304" pitchFamily="18" charset="0"/>
              </a:rPr>
              <a:t>ПЕРЕЧЕНЬ ТЕРМИНОВ:</a:t>
            </a:r>
          </a:p>
          <a:p>
            <a:pPr indent="238125"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80310552"/>
              </p:ext>
            </p:extLst>
          </p:nvPr>
        </p:nvGraphicFramePr>
        <p:xfrm>
          <a:off x="823534" y="2797390"/>
          <a:ext cx="6223378" cy="1113875"/>
        </p:xfrm>
        <a:graphic>
          <a:graphicData uri="http://schemas.openxmlformats.org/drawingml/2006/table">
            <a:tbl>
              <a:tblPr firstRow="1" firstCol="1" bandRow="1">
                <a:tableStyleId>{5C22544A-7EE6-4342-B048-85BDC9FD1C3A}</a:tableStyleId>
              </a:tblPr>
              <a:tblGrid>
                <a:gridCol w="1560061">
                  <a:extLst>
                    <a:ext uri="{9D8B030D-6E8A-4147-A177-3AD203B41FA5}">
                      <a16:colId xmlns:a16="http://schemas.microsoft.com/office/drawing/2014/main" val="3124008183"/>
                    </a:ext>
                  </a:extLst>
                </a:gridCol>
                <a:gridCol w="1560061">
                  <a:extLst>
                    <a:ext uri="{9D8B030D-6E8A-4147-A177-3AD203B41FA5}">
                      <a16:colId xmlns:a16="http://schemas.microsoft.com/office/drawing/2014/main" val="3109294336"/>
                    </a:ext>
                  </a:extLst>
                </a:gridCol>
                <a:gridCol w="1551628">
                  <a:extLst>
                    <a:ext uri="{9D8B030D-6E8A-4147-A177-3AD203B41FA5}">
                      <a16:colId xmlns:a16="http://schemas.microsoft.com/office/drawing/2014/main" val="4151373550"/>
                    </a:ext>
                  </a:extLst>
                </a:gridCol>
                <a:gridCol w="1551628">
                  <a:extLst>
                    <a:ext uri="{9D8B030D-6E8A-4147-A177-3AD203B41FA5}">
                      <a16:colId xmlns:a16="http://schemas.microsoft.com/office/drawing/2014/main" val="1306699204"/>
                    </a:ext>
                  </a:extLst>
                </a:gridCol>
              </a:tblGrid>
              <a:tr h="369715">
                <a:tc>
                  <a:txBody>
                    <a:bodyPr/>
                    <a:lstStyle/>
                    <a:p>
                      <a:pPr>
                        <a:lnSpc>
                          <a:spcPct val="107000"/>
                        </a:lnSpc>
                        <a:spcBef>
                          <a:spcPts val="375"/>
                        </a:spcBef>
                        <a:spcAft>
                          <a:spcPts val="0"/>
                        </a:spcAft>
                      </a:pPr>
                      <a:endParaRPr lang="ru-RU" sz="1200" dirty="0">
                        <a:effectLst/>
                      </a:endParaRPr>
                    </a:p>
                  </a:txBody>
                  <a:tcPr marL="38100" marR="38100" marT="38100" marB="38100" anchor="ctr"/>
                </a:tc>
                <a:tc>
                  <a:txBody>
                    <a:bodyPr/>
                    <a:lstStyle/>
                    <a:p>
                      <a:pPr>
                        <a:lnSpc>
                          <a:spcPct val="107000"/>
                        </a:lnSpc>
                        <a:spcBef>
                          <a:spcPts val="375"/>
                        </a:spcBef>
                        <a:spcAft>
                          <a:spcPts val="0"/>
                        </a:spcAft>
                      </a:pPr>
                      <a:r>
                        <a:rPr lang="ru-RU" sz="1200">
                          <a:effectLst/>
                        </a:rPr>
                        <a:t>2) артерия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3) капилляр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4) левый желудочек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691692515"/>
                  </a:ext>
                </a:extLst>
              </a:tr>
              <a:tr h="646261">
                <a:tc>
                  <a:txBody>
                    <a:bodyPr/>
                    <a:lstStyle/>
                    <a:p>
                      <a:pPr>
                        <a:lnSpc>
                          <a:spcPct val="107000"/>
                        </a:lnSpc>
                        <a:spcBef>
                          <a:spcPts val="375"/>
                        </a:spcBef>
                        <a:spcAft>
                          <a:spcPts val="0"/>
                        </a:spcAft>
                      </a:pPr>
                      <a:r>
                        <a:rPr lang="ru-RU" sz="1200" dirty="0">
                          <a:effectLst/>
                        </a:rPr>
                        <a:t>5) правый желудочек</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a:effectLst/>
                        </a:rPr>
                        <a:t>6) правое предсердие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dirty="0">
                          <a:effectLst/>
                        </a:rPr>
                        <a:t>7) артериальная кровь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dirty="0">
                          <a:effectLst/>
                        </a:rPr>
                        <a:t>8) венозная кровь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2344469223"/>
                  </a:ext>
                </a:extLst>
              </a:tr>
            </a:tbl>
          </a:graphicData>
        </a:graphic>
      </p:graphicFrame>
      <p:sp>
        <p:nvSpPr>
          <p:cNvPr id="8" name="Rectangle 1"/>
          <p:cNvSpPr>
            <a:spLocks noChangeArrowheads="1"/>
          </p:cNvSpPr>
          <p:nvPr/>
        </p:nvSpPr>
        <p:spPr bwMode="auto">
          <a:xfrm>
            <a:off x="1519310" y="3609741"/>
            <a:ext cx="88485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endParaRPr>
          </a:p>
          <a:p>
            <a:pPr marL="0" marR="0" lvl="0" indent="238125"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46018180"/>
              </p:ext>
            </p:extLst>
          </p:nvPr>
        </p:nvGraphicFramePr>
        <p:xfrm>
          <a:off x="8202303" y="2514598"/>
          <a:ext cx="3235488" cy="1025772"/>
        </p:xfrm>
        <a:graphic>
          <a:graphicData uri="http://schemas.openxmlformats.org/drawingml/2006/table">
            <a:tbl>
              <a:tblPr firstRow="1" firstCol="1" bandRow="1">
                <a:tableStyleId>{5C22544A-7EE6-4342-B048-85BDC9FD1C3A}</a:tableStyleId>
              </a:tblPr>
              <a:tblGrid>
                <a:gridCol w="808872">
                  <a:extLst>
                    <a:ext uri="{9D8B030D-6E8A-4147-A177-3AD203B41FA5}">
                      <a16:colId xmlns:a16="http://schemas.microsoft.com/office/drawing/2014/main" val="1983258027"/>
                    </a:ext>
                  </a:extLst>
                </a:gridCol>
                <a:gridCol w="808872">
                  <a:extLst>
                    <a:ext uri="{9D8B030D-6E8A-4147-A177-3AD203B41FA5}">
                      <a16:colId xmlns:a16="http://schemas.microsoft.com/office/drawing/2014/main" val="2486044630"/>
                    </a:ext>
                  </a:extLst>
                </a:gridCol>
                <a:gridCol w="808872">
                  <a:extLst>
                    <a:ext uri="{9D8B030D-6E8A-4147-A177-3AD203B41FA5}">
                      <a16:colId xmlns:a16="http://schemas.microsoft.com/office/drawing/2014/main" val="2003454075"/>
                    </a:ext>
                  </a:extLst>
                </a:gridCol>
                <a:gridCol w="808872">
                  <a:extLst>
                    <a:ext uri="{9D8B030D-6E8A-4147-A177-3AD203B41FA5}">
                      <a16:colId xmlns:a16="http://schemas.microsoft.com/office/drawing/2014/main" val="4275122507"/>
                    </a:ext>
                  </a:extLst>
                </a:gridCol>
              </a:tblGrid>
              <a:tr h="512886">
                <a:tc>
                  <a:txBody>
                    <a:bodyPr/>
                    <a:lstStyle/>
                    <a:p>
                      <a:pPr algn="ctr">
                        <a:lnSpc>
                          <a:spcPct val="107000"/>
                        </a:lnSpc>
                        <a:spcBef>
                          <a:spcPts val="375"/>
                        </a:spcBef>
                        <a:spcAft>
                          <a:spcPts val="0"/>
                        </a:spcAft>
                      </a:pPr>
                      <a:r>
                        <a:rPr lang="ru-RU" sz="1200" dirty="0" smtClean="0">
                          <a:effectLst/>
                        </a:rPr>
                        <a:t>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Bef>
                          <a:spcPts val="375"/>
                        </a:spcBef>
                        <a:spcAft>
                          <a:spcPts val="0"/>
                        </a:spcAft>
                      </a:pPr>
                      <a:r>
                        <a:rPr lang="ru-RU" sz="1200">
                          <a:effectLst/>
                        </a:rPr>
                        <a:t>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2655247395"/>
                  </a:ext>
                </a:extLst>
              </a:tr>
              <a:tr h="512886">
                <a:tc>
                  <a:txBody>
                    <a:bodyPr/>
                    <a:lstStyle/>
                    <a:p>
                      <a:pPr>
                        <a:lnSpc>
                          <a:spcPct val="107000"/>
                        </a:lnSpc>
                        <a:spcBef>
                          <a:spcPts val="375"/>
                        </a:spcBef>
                        <a:spcAft>
                          <a:spcPts val="0"/>
                        </a:spcAft>
                      </a:pPr>
                      <a:r>
                        <a:rPr lang="ru-RU" sz="1200" dirty="0" smtClean="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Bef>
                          <a:spcPts val="375"/>
                        </a:spcBef>
                        <a:spcAft>
                          <a:spcPts val="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904187004"/>
                  </a:ext>
                </a:extLst>
              </a:tr>
            </a:tbl>
          </a:graphicData>
        </a:graphic>
      </p:graphicFrame>
      <p:sp>
        <p:nvSpPr>
          <p:cNvPr id="12" name="Прямоугольник 11"/>
          <p:cNvSpPr/>
          <p:nvPr/>
        </p:nvSpPr>
        <p:spPr>
          <a:xfrm rot="10800000" flipV="1">
            <a:off x="1228298" y="2737722"/>
            <a:ext cx="10209492" cy="3122265"/>
          </a:xfrm>
          <a:prstGeom prst="rect">
            <a:avLst/>
          </a:prstGeom>
        </p:spPr>
        <p:txBody>
          <a:bodyPr wrap="square">
            <a:spAutoFit/>
          </a:bodyPr>
          <a:lstStyle/>
          <a:p>
            <a:pPr algn="just">
              <a:lnSpc>
                <a:spcPct val="107000"/>
              </a:lnSpc>
              <a:spcAft>
                <a:spcPts val="0"/>
              </a:spcAft>
            </a:pPr>
            <a:endParaRPr lang="ru-RU"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Пояснение</a:t>
            </a: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238125" algn="just">
              <a:lnSpc>
                <a:spcPct val="107000"/>
              </a:lnSpc>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Сердце человека разделено сплошной перегородкой на левую и правую части. В левой части сердца содержится только артериальная кровь. Сосуды, пронизывающее всё наше тело, по строению неодинаковы. Артерии — это сосуды, по которым кровь движется от сердца. У человека имеется два круга кровообращения. Камера сердца, от которой начинается большой круг кровообращения, называется левый желудочек, а заканчивается большой круг в правом предсердии.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600" spc="1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Ответ:</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7246.</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6003634" y="3234652"/>
            <a:ext cx="184731" cy="344069"/>
          </a:xfrm>
          <a:prstGeom prst="rect">
            <a:avLst/>
          </a:prstGeom>
        </p:spPr>
        <p:txBody>
          <a:bodyPr wrap="none">
            <a:spAutoFit/>
          </a:bodyPr>
          <a:lstStyle/>
          <a:p>
            <a:pPr algn="just">
              <a:lnSpc>
                <a:spcPct val="107000"/>
              </a:lnSpc>
              <a:spcAft>
                <a:spcPts val="375"/>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383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368490" y="327546"/>
            <a:ext cx="10276764" cy="4341701"/>
          </a:xfrm>
          <a:prstGeom prst="rect">
            <a:avLst/>
          </a:prstGeom>
        </p:spPr>
        <p:txBody>
          <a:bodyPr wrap="square">
            <a:spAutoFit/>
          </a:bodyPr>
          <a:lstStyle/>
          <a:p>
            <a:pPr algn="just">
              <a:lnSpc>
                <a:spcPct val="107000"/>
              </a:lnSpc>
              <a:spcAft>
                <a:spcPts val="800"/>
              </a:spcAft>
            </a:pPr>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Задание  №7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Кашель возникает при раздражении рецепторов</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1) гортани</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2) носоглотки</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3) ротовой полости</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4) носовой полости</a:t>
            </a:r>
            <a:endParaRPr lang="ru-RU" sz="20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Пояснение.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Кашель, рефлекторный акт, возникающий обычно от раздражения слизистой оболочки дыхательных путей (бронхов, трахеи, гортани) при воспалительном процессе патологическими продуктами (например, мокротой) или инородными телами.</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spc="150" dirty="0">
                <a:solidFill>
                  <a:srgbClr val="000000"/>
                </a:solidFill>
                <a:latin typeface="Times New Roman" panose="02020603050405020304" pitchFamily="18" charset="0"/>
                <a:ea typeface="Times New Roman" panose="02020603050405020304" pitchFamily="18" charset="0"/>
              </a:rPr>
              <a:t>Правильный ответ указан под номером</a:t>
            </a:r>
            <a:r>
              <a:rPr lang="ru-RU" sz="2000" dirty="0">
                <a:solidFill>
                  <a:srgbClr val="000000"/>
                </a:solidFill>
                <a:latin typeface="Times New Roman" panose="02020603050405020304" pitchFamily="18" charset="0"/>
                <a:ea typeface="Times New Roman" panose="02020603050405020304" pitchFamily="18" charset="0"/>
              </a:rPr>
              <a:t> 1.</a:t>
            </a:r>
            <a:endParaRPr lang="ru-RU"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3027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0" y="627796"/>
            <a:ext cx="10263116" cy="5578065"/>
          </a:xfrm>
          <a:prstGeom prst="rect">
            <a:avLst/>
          </a:prstGeom>
        </p:spPr>
        <p:txBody>
          <a:bodyPr wrap="square">
            <a:spAutoFit/>
          </a:bodyPr>
          <a:lstStyle/>
          <a:p>
            <a:pPr algn="just">
              <a:lnSpc>
                <a:spcPct val="107000"/>
              </a:lnSpc>
              <a:spcAft>
                <a:spcPts val="800"/>
              </a:spcAft>
            </a:pPr>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Задание  №8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В каких органоидах клеток человека образуется углекислый газ, выделяемый в процессе дыхания?</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1) лизосомы</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2) рибосомы</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3) митохондрии</a:t>
            </a:r>
            <a:endParaRPr lang="ru-RU" sz="2000" dirty="0">
              <a:latin typeface="Times New Roman" panose="02020603050405020304" pitchFamily="18" charset="0"/>
              <a:ea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4) ядро</a:t>
            </a:r>
            <a:endParaRPr lang="ru-RU" sz="20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Пояснение.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238125"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Главная роль дыхания — обеспечение организма энергией. Источником энергии являются органические соединения, которые поступают в организм с пищевыми веществами. Дыхание обеспечивает высвобождение этой энергии. Энергия высвобождается на последнем этапе — тканевом дыхании — при окислении органических соединений, которое происходит в митохондриях. Полное окисление органических веществ (например, глюкозы) до углекислого газа и воды.</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ru-RU" sz="2000" spc="1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Правильный ответ указан под номером</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129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sp>
        <p:nvSpPr>
          <p:cNvPr id="8" name="Прямоугольник 7"/>
          <p:cNvSpPr/>
          <p:nvPr/>
        </p:nvSpPr>
        <p:spPr>
          <a:xfrm>
            <a:off x="341194" y="982639"/>
            <a:ext cx="6756843" cy="931858"/>
          </a:xfrm>
          <a:prstGeom prst="rect">
            <a:avLst/>
          </a:prstGeom>
        </p:spPr>
        <p:txBody>
          <a:bodyPr wrap="square">
            <a:spAutoFit/>
          </a:bodyPr>
          <a:lstStyle/>
          <a:p>
            <a:pPr algn="just">
              <a:lnSpc>
                <a:spcPct val="107000"/>
              </a:lnSpc>
              <a:spcAft>
                <a:spcPts val="800"/>
              </a:spcAft>
            </a:pPr>
            <a:r>
              <a:rPr lang="ru-RU"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ru-RU"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Задание №9 </a:t>
            </a:r>
            <a:endParaRPr lang="ru-RU" b="1"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descr="https://bio-oge.sdamgia.ru/get_file?id=8022"/>
          <p:cNvPicPr/>
          <p:nvPr/>
        </p:nvPicPr>
        <p:blipFill>
          <a:blip r:embed="rId3">
            <a:extLst>
              <a:ext uri="{28A0092B-C50C-407E-A947-70E740481C1C}">
                <a14:useLocalDpi xmlns:a14="http://schemas.microsoft.com/office/drawing/2010/main" val="0"/>
              </a:ext>
            </a:extLst>
          </a:blip>
          <a:srcRect/>
          <a:stretch>
            <a:fillRect/>
          </a:stretch>
        </p:blipFill>
        <p:spPr bwMode="auto">
          <a:xfrm>
            <a:off x="163773" y="1760561"/>
            <a:ext cx="4776717" cy="3316406"/>
          </a:xfrm>
          <a:prstGeom prst="rect">
            <a:avLst/>
          </a:prstGeom>
          <a:noFill/>
          <a:ln>
            <a:noFill/>
          </a:ln>
        </p:spPr>
      </p:pic>
      <p:sp>
        <p:nvSpPr>
          <p:cNvPr id="9" name="Прямоугольник 8"/>
          <p:cNvSpPr/>
          <p:nvPr/>
        </p:nvSpPr>
        <p:spPr>
          <a:xfrm>
            <a:off x="4940490" y="1521363"/>
            <a:ext cx="6837528" cy="3815275"/>
          </a:xfrm>
          <a:prstGeom prst="rect">
            <a:avLst/>
          </a:prstGeom>
        </p:spPr>
        <p:txBody>
          <a:bodyPr wrap="square">
            <a:spAutoFit/>
          </a:bodyPr>
          <a:lstStyle/>
          <a:p>
            <a:pPr indent="238125" algn="just">
              <a:spcAft>
                <a:spcPts val="0"/>
              </a:spcAft>
            </a:pPr>
            <a:r>
              <a:rPr lang="ru-RU" dirty="0">
                <a:solidFill>
                  <a:srgbClr val="000000"/>
                </a:solidFill>
                <a:latin typeface="Times New Roman" panose="02020603050405020304" pitchFamily="18" charset="0"/>
                <a:ea typeface="Times New Roman" panose="02020603050405020304" pitchFamily="18" charset="0"/>
              </a:rPr>
              <a:t>Ветвление крупных бронхов происходит в органе, который обозначен на рисунке буквой</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238125" algn="just">
              <a:spcAft>
                <a:spcPts val="0"/>
              </a:spcAft>
            </a:pPr>
            <a:r>
              <a:rPr lang="ru-RU" dirty="0">
                <a:solidFill>
                  <a:srgbClr val="000000"/>
                </a:solidFill>
                <a:latin typeface="Times New Roman" panose="02020603050405020304" pitchFamily="18" charset="0"/>
                <a:ea typeface="Times New Roman" panose="02020603050405020304" pitchFamily="18" charset="0"/>
              </a:rPr>
              <a:t>1) А</a:t>
            </a:r>
            <a:endParaRPr lang="ru-RU" dirty="0">
              <a:latin typeface="Times New Roman" panose="02020603050405020304" pitchFamily="18" charset="0"/>
              <a:ea typeface="Times New Roman" panose="02020603050405020304" pitchFamily="18" charset="0"/>
            </a:endParaRPr>
          </a:p>
          <a:p>
            <a:pPr indent="238125" algn="just">
              <a:spcAft>
                <a:spcPts val="0"/>
              </a:spcAft>
            </a:pPr>
            <a:r>
              <a:rPr lang="ru-RU" dirty="0">
                <a:solidFill>
                  <a:srgbClr val="000000"/>
                </a:solidFill>
                <a:latin typeface="Times New Roman" panose="02020603050405020304" pitchFamily="18" charset="0"/>
                <a:ea typeface="Times New Roman" panose="02020603050405020304" pitchFamily="18" charset="0"/>
              </a:rPr>
              <a:t>2) Б</a:t>
            </a:r>
            <a:endParaRPr lang="ru-RU" dirty="0">
              <a:latin typeface="Times New Roman" panose="02020603050405020304" pitchFamily="18" charset="0"/>
              <a:ea typeface="Times New Roman" panose="02020603050405020304" pitchFamily="18" charset="0"/>
            </a:endParaRPr>
          </a:p>
          <a:p>
            <a:pPr indent="238125" algn="just">
              <a:spcAft>
                <a:spcPts val="0"/>
              </a:spcAft>
            </a:pPr>
            <a:r>
              <a:rPr lang="ru-RU" dirty="0">
                <a:solidFill>
                  <a:srgbClr val="000000"/>
                </a:solidFill>
                <a:latin typeface="Times New Roman" panose="02020603050405020304" pitchFamily="18" charset="0"/>
                <a:ea typeface="Times New Roman" panose="02020603050405020304" pitchFamily="18" charset="0"/>
              </a:rPr>
              <a:t>3) В</a:t>
            </a:r>
            <a:endParaRPr lang="ru-RU" dirty="0">
              <a:latin typeface="Times New Roman" panose="02020603050405020304" pitchFamily="18" charset="0"/>
              <a:ea typeface="Times New Roman" panose="02020603050405020304" pitchFamily="18" charset="0"/>
            </a:endParaRPr>
          </a:p>
          <a:p>
            <a:pPr indent="238125" algn="just">
              <a:spcAft>
                <a:spcPts val="0"/>
              </a:spcAft>
            </a:pPr>
            <a:r>
              <a:rPr lang="ru-RU" dirty="0">
                <a:solidFill>
                  <a:srgbClr val="000000"/>
                </a:solidFill>
                <a:latin typeface="Times New Roman" panose="02020603050405020304" pitchFamily="18" charset="0"/>
                <a:ea typeface="Times New Roman" panose="02020603050405020304" pitchFamily="18" charset="0"/>
              </a:rPr>
              <a:t>4) Г</a:t>
            </a:r>
            <a:endParaRPr lang="ru-RU" dirty="0">
              <a:latin typeface="Times New Roman" panose="02020603050405020304" pitchFamily="18" charset="0"/>
              <a:ea typeface="Times New Roman" panose="02020603050405020304" pitchFamily="18" charset="0"/>
            </a:endParaRPr>
          </a:p>
          <a:p>
            <a:pPr algn="just">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Пояснение.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238125" algn="just">
              <a:spcAft>
                <a:spcPts val="0"/>
              </a:spcAft>
            </a:pPr>
            <a:r>
              <a:rPr lang="ru-RU" dirty="0">
                <a:solidFill>
                  <a:srgbClr val="000000"/>
                </a:solidFill>
                <a:latin typeface="Times New Roman" panose="02020603050405020304" pitchFamily="18" charset="0"/>
                <a:ea typeface="Times New Roman" panose="02020603050405020304" pitchFamily="18" charset="0"/>
              </a:rPr>
              <a:t>Бронхи, зайдя в легкие, ветвятся на все более мелкие бронхиолы, получается бронхиальное дерево.</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spcAft>
                <a:spcPts val="0"/>
              </a:spcAft>
            </a:pPr>
            <a:r>
              <a:rPr lang="ru-RU" spc="150" dirty="0">
                <a:solidFill>
                  <a:srgbClr val="000000"/>
                </a:solidFill>
                <a:latin typeface="Times New Roman" panose="02020603050405020304" pitchFamily="18" charset="0"/>
                <a:ea typeface="Times New Roman" panose="02020603050405020304" pitchFamily="18" charset="0"/>
              </a:rPr>
              <a:t>Правильный ответ указан под номером</a:t>
            </a:r>
            <a:r>
              <a:rPr lang="ru-RU" dirty="0">
                <a:solidFill>
                  <a:srgbClr val="000000"/>
                </a:solidFill>
                <a:latin typeface="Times New Roman" panose="02020603050405020304" pitchFamily="18" charset="0"/>
                <a:ea typeface="Times New Roman" panose="02020603050405020304" pitchFamily="18" charset="0"/>
              </a:rPr>
              <a:t> 4.</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6260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150125" y="559558"/>
            <a:ext cx="5859439" cy="5324278"/>
          </a:xfrm>
          <a:prstGeom prst="rect">
            <a:avLst/>
          </a:prstGeom>
        </p:spPr>
        <p:txBody>
          <a:bodyPr wrap="square">
            <a:spAutoFit/>
          </a:bodyPr>
          <a:lstStyle/>
          <a:p>
            <a:pPr algn="just" fontAlgn="base">
              <a:lnSpc>
                <a:spcPct val="107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 межклетниках начинаются лимфатические капилляры, которые собирают тканевую жидкость. В лимфатических сосудах она превращается в</a:t>
            </a:r>
            <a:r>
              <a:rPr lang="ru-RU" b="1" dirty="0">
                <a:latin typeface="inherit"/>
                <a:ea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лимфу</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 желтоватую прозрачную жидкость. По химическому составу она близка к плазме крови, но содержит в 3—4 раза меньше белков, поэтому обладает небольшой вязкостью. В лимфе содержится фибриноген, и благодаря этому она способна свёртываться, хотя и гораздо медленнее, чем кровь. Среди форменных элементов преобладают лимфоциты и очень мало эритроцитов. Объём лимфы в организме человека составляет </a:t>
            </a:r>
            <a:r>
              <a:rPr lang="ru-RU" b="1" dirty="0">
                <a:latin typeface="inherit"/>
                <a:ea typeface="Times New Roman" panose="02020603050405020304" pitchFamily="18" charset="0"/>
                <a:cs typeface="Times New Roman" panose="02020603050405020304" pitchFamily="18" charset="0"/>
              </a:rPr>
              <a:t>1—2 л</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fontAlgn="base"/>
            <a:r>
              <a:rPr lang="ru-RU" dirty="0">
                <a:latin typeface="Times New Roman" panose="02020603050405020304" pitchFamily="18" charset="0"/>
                <a:ea typeface="Times New Roman" panose="02020603050405020304" pitchFamily="18" charset="0"/>
                <a:cs typeface="Times New Roman" panose="02020603050405020304" pitchFamily="18" charset="0"/>
              </a:rPr>
              <a:t>Основные функции лимфы:</a:t>
            </a:r>
            <a:endParaRPr lang="ru-RU" dirty="0"/>
          </a:p>
          <a:p>
            <a:pPr marL="285750" lvl="0" indent="-285750" fontAlgn="base">
              <a:buFont typeface="Wingdings" panose="05000000000000000000" pitchFamily="2" charset="2"/>
              <a:buChar char="ü"/>
            </a:pPr>
            <a:r>
              <a:rPr lang="ru-RU" b="1" dirty="0">
                <a:latin typeface="Times New Roman" panose="02020603050405020304" pitchFamily="18" charset="0"/>
                <a:cs typeface="Times New Roman" panose="02020603050405020304" pitchFamily="18" charset="0"/>
              </a:rPr>
              <a:t>Трофическая</a:t>
            </a:r>
            <a:r>
              <a:rPr lang="ru-RU" dirty="0">
                <a:latin typeface="Times New Roman" panose="02020603050405020304" pitchFamily="18" charset="0"/>
                <a:cs typeface="Times New Roman" panose="02020603050405020304" pitchFamily="18" charset="0"/>
              </a:rPr>
              <a:t> — в неё всасывается значительная часть жиров из кишечника (при этом она приобретает беловатый цвет за счёт </a:t>
            </a:r>
            <a:r>
              <a:rPr lang="ru-RU" dirty="0" err="1">
                <a:latin typeface="Times New Roman" panose="02020603050405020304" pitchFamily="18" charset="0"/>
                <a:cs typeface="Times New Roman" panose="02020603050405020304" pitchFamily="18" charset="0"/>
              </a:rPr>
              <a:t>эмульгированных</a:t>
            </a:r>
            <a:r>
              <a:rPr lang="ru-RU" dirty="0">
                <a:latin typeface="Times New Roman" panose="02020603050405020304" pitchFamily="18" charset="0"/>
                <a:cs typeface="Times New Roman" panose="02020603050405020304" pitchFamily="18" charset="0"/>
              </a:rPr>
              <a:t> жиров).</a:t>
            </a:r>
          </a:p>
          <a:p>
            <a:pPr marL="285750" lvl="0" indent="-285750" fontAlgn="base">
              <a:buFont typeface="Wingdings" panose="05000000000000000000" pitchFamily="2" charset="2"/>
              <a:buChar char="ü"/>
            </a:pPr>
            <a:r>
              <a:rPr lang="ru-RU" b="1" dirty="0">
                <a:latin typeface="Times New Roman" panose="02020603050405020304" pitchFamily="18" charset="0"/>
                <a:cs typeface="Times New Roman" panose="02020603050405020304" pitchFamily="18" charset="0"/>
              </a:rPr>
              <a:t>Защитная </a:t>
            </a:r>
            <a:r>
              <a:rPr lang="ru-RU" dirty="0">
                <a:latin typeface="Times New Roman" panose="02020603050405020304" pitchFamily="18" charset="0"/>
                <a:cs typeface="Times New Roman" panose="02020603050405020304" pitchFamily="18" charset="0"/>
              </a:rPr>
              <a:t>— в лимфу легко проникают яды и бактериальные токсины, нейтрализующиеся затем в лимфатических узлах.</a:t>
            </a:r>
          </a:p>
        </p:txBody>
      </p:sp>
      <p:pic>
        <p:nvPicPr>
          <p:cNvPr id="7" name="Рисунок 6" descr="https://static.tildacdn.com/tild3039-3134-4136-b131-323735393264/09.jpg"/>
          <p:cNvPicPr/>
          <p:nvPr/>
        </p:nvPicPr>
        <p:blipFill>
          <a:blip r:embed="rId3">
            <a:extLst>
              <a:ext uri="{28A0092B-C50C-407E-A947-70E740481C1C}">
                <a14:useLocalDpi xmlns:a14="http://schemas.microsoft.com/office/drawing/2010/main" val="0"/>
              </a:ext>
            </a:extLst>
          </a:blip>
          <a:srcRect/>
          <a:stretch>
            <a:fillRect/>
          </a:stretch>
        </p:blipFill>
        <p:spPr bwMode="auto">
          <a:xfrm>
            <a:off x="6086901" y="395785"/>
            <a:ext cx="6027762" cy="4708478"/>
          </a:xfrm>
          <a:prstGeom prst="rect">
            <a:avLst/>
          </a:prstGeom>
          <a:noFill/>
          <a:ln>
            <a:noFill/>
          </a:ln>
        </p:spPr>
      </p:pic>
    </p:spTree>
    <p:extLst>
      <p:ext uri="{BB962C8B-B14F-4D97-AF65-F5344CB8AC3E}">
        <p14:creationId xmlns:p14="http://schemas.microsoft.com/office/powerpoint/2010/main" val="1027188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2" y="-32316"/>
            <a:ext cx="12192000" cy="7661292"/>
          </a:xfrm>
          <a:prstGeom prst="rect">
            <a:avLst/>
          </a:prstGeom>
        </p:spPr>
      </p:pic>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842"/>
            <a:ext cx="8966579" cy="4709887"/>
          </a:xfrm>
          <a:prstGeom prst="rect">
            <a:avLst/>
          </a:prstGeom>
          <a:noFill/>
          <a:ln>
            <a:noFill/>
          </a:ln>
        </p:spPr>
      </p:pic>
      <p:pic>
        <p:nvPicPr>
          <p:cNvPr id="8" name="Рисунок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20" y="5419570"/>
            <a:ext cx="7574507" cy="1438429"/>
          </a:xfrm>
          <a:prstGeom prst="rect">
            <a:avLst/>
          </a:prstGeom>
          <a:noFill/>
          <a:ln>
            <a:noFill/>
          </a:ln>
        </p:spPr>
      </p:pic>
      <p:sp>
        <p:nvSpPr>
          <p:cNvPr id="9" name="Прямоугольник 8"/>
          <p:cNvSpPr/>
          <p:nvPr/>
        </p:nvSpPr>
        <p:spPr>
          <a:xfrm rot="10006478" flipH="1" flipV="1">
            <a:off x="7619624" y="5239149"/>
            <a:ext cx="3472153"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Максимальны балл 3</a:t>
            </a:r>
            <a:endParaRPr lang="ru-RU" dirty="0"/>
          </a:p>
        </p:txBody>
      </p:sp>
    </p:spTree>
    <p:extLst>
      <p:ext uri="{BB962C8B-B14F-4D97-AF65-F5344CB8AC3E}">
        <p14:creationId xmlns:p14="http://schemas.microsoft.com/office/powerpoint/2010/main" val="4093557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7" name="Рисунок 6" descr="https://img-gorod.ru/upload/iblock/578/578eb1d37cc3764d6875cf4672caa251.jpg"/>
          <p:cNvPicPr/>
          <p:nvPr/>
        </p:nvPicPr>
        <p:blipFill>
          <a:blip r:embed="rId3"/>
          <a:srcRect/>
          <a:stretch>
            <a:fillRect/>
          </a:stretch>
        </p:blipFill>
        <p:spPr bwMode="auto">
          <a:xfrm rot="20606091">
            <a:off x="909062" y="433958"/>
            <a:ext cx="4715304" cy="3412025"/>
          </a:xfrm>
          <a:prstGeom prst="rect">
            <a:avLst/>
          </a:prstGeom>
          <a:noFill/>
          <a:ln w="9525">
            <a:noFill/>
            <a:miter lim="800000"/>
            <a:headEnd/>
            <a:tailEnd/>
          </a:ln>
        </p:spPr>
      </p:pic>
      <p:pic>
        <p:nvPicPr>
          <p:cNvPr id="8" name="Рисунок 7" descr="https://cdn.book24.ru/v2/ITD000000000938537/COVER/cover3d1__w600.jpg"/>
          <p:cNvPicPr/>
          <p:nvPr/>
        </p:nvPicPr>
        <p:blipFill>
          <a:blip r:embed="rId4">
            <a:extLst>
              <a:ext uri="{28A0092B-C50C-407E-A947-70E740481C1C}">
                <a14:useLocalDpi xmlns:a14="http://schemas.microsoft.com/office/drawing/2010/main" val="0"/>
              </a:ext>
            </a:extLst>
          </a:blip>
          <a:srcRect/>
          <a:stretch>
            <a:fillRect/>
          </a:stretch>
        </p:blipFill>
        <p:spPr bwMode="auto">
          <a:xfrm rot="440550">
            <a:off x="5793640" y="684656"/>
            <a:ext cx="4263180" cy="3199054"/>
          </a:xfrm>
          <a:prstGeom prst="rect">
            <a:avLst/>
          </a:prstGeom>
          <a:noFill/>
          <a:ln>
            <a:noFill/>
          </a:ln>
        </p:spPr>
      </p:pic>
      <p:pic>
        <p:nvPicPr>
          <p:cNvPr id="9" name="Рисунок 8" descr="https://sun9-49.userapi.com/c855036/v855036055/1cde8e/-ukKCf-tjXI.jpg"/>
          <p:cNvPicPr/>
          <p:nvPr/>
        </p:nvPicPr>
        <p:blipFill>
          <a:blip r:embed="rId5">
            <a:extLst>
              <a:ext uri="{28A0092B-C50C-407E-A947-70E740481C1C}">
                <a14:useLocalDpi xmlns:a14="http://schemas.microsoft.com/office/drawing/2010/main" val="0"/>
              </a:ext>
            </a:extLst>
          </a:blip>
          <a:srcRect/>
          <a:stretch>
            <a:fillRect/>
          </a:stretch>
        </p:blipFill>
        <p:spPr bwMode="auto">
          <a:xfrm>
            <a:off x="3398293" y="3044674"/>
            <a:ext cx="4236947" cy="3187583"/>
          </a:xfrm>
          <a:prstGeom prst="rect">
            <a:avLst/>
          </a:prstGeom>
          <a:noFill/>
          <a:ln>
            <a:noFill/>
          </a:ln>
        </p:spPr>
      </p:pic>
    </p:spTree>
    <p:extLst>
      <p:ext uri="{BB962C8B-B14F-4D97-AF65-F5344CB8AC3E}">
        <p14:creationId xmlns:p14="http://schemas.microsoft.com/office/powerpoint/2010/main" val="200433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sp>
        <p:nvSpPr>
          <p:cNvPr id="6" name="Прямоугольник 5"/>
          <p:cNvSpPr/>
          <p:nvPr/>
        </p:nvSpPr>
        <p:spPr>
          <a:xfrm>
            <a:off x="-77336" y="655093"/>
            <a:ext cx="6082352" cy="4524315"/>
          </a:xfrm>
          <a:prstGeom prst="rect">
            <a:avLst/>
          </a:prstGeom>
        </p:spPr>
        <p:txBody>
          <a:bodyPr wrap="square">
            <a:spAutoFit/>
          </a:bodyPr>
          <a:lstStyle/>
          <a:p>
            <a:r>
              <a:rPr lang="ru-RU" dirty="0" smtClean="0">
                <a:latin typeface="Times New Roman" panose="02020603050405020304" pitchFamily="18" charset="0"/>
                <a:ea typeface="Times New Roman" panose="02020603050405020304" pitchFamily="18" charset="0"/>
              </a:rPr>
              <a:t>Таким образом, каждая </a:t>
            </a:r>
            <a:r>
              <a:rPr lang="ru-RU" dirty="0">
                <a:latin typeface="Times New Roman" panose="02020603050405020304" pitchFamily="18" charset="0"/>
                <a:ea typeface="Times New Roman" panose="02020603050405020304" pitchFamily="18" charset="0"/>
              </a:rPr>
              <a:t>структура внутренней среды выполняет ряд специфических функций</a:t>
            </a:r>
          </a:p>
          <a:p>
            <a:r>
              <a:rPr lang="ru-RU" b="1" u="sng" dirty="0">
                <a:latin typeface="Times New Roman" panose="02020603050405020304" pitchFamily="18" charset="0"/>
                <a:cs typeface="Times New Roman" panose="02020603050405020304" pitchFamily="18" charset="0"/>
              </a:rPr>
              <a:t>Функции внутренней среды организма:</a:t>
            </a:r>
          </a:p>
          <a:p>
            <a:pPr lvl="0"/>
            <a:r>
              <a:rPr lang="ru-RU" b="1" dirty="0">
                <a:latin typeface="Times New Roman" panose="02020603050405020304" pitchFamily="18" charset="0"/>
                <a:cs typeface="Times New Roman" panose="02020603050405020304" pitchFamily="18" charset="0"/>
              </a:rPr>
              <a:t>кровь</a:t>
            </a:r>
            <a:r>
              <a:rPr lang="ru-RU" dirty="0">
                <a:latin typeface="Times New Roman" panose="02020603050405020304" pitchFamily="18" charset="0"/>
                <a:cs typeface="Times New Roman" panose="02020603050405020304" pitchFamily="18" charset="0"/>
              </a:rPr>
              <a:t> выполняет в основном </a:t>
            </a:r>
            <a:r>
              <a:rPr lang="ru-RU" b="1" dirty="0">
                <a:latin typeface="Times New Roman" panose="02020603050405020304" pitchFamily="18" charset="0"/>
                <a:cs typeface="Times New Roman" panose="02020603050405020304" pitchFamily="18" charset="0"/>
              </a:rPr>
              <a:t>транспортную</a:t>
            </a:r>
            <a:r>
              <a:rPr lang="ru-RU" dirty="0">
                <a:latin typeface="Times New Roman" panose="02020603050405020304" pitchFamily="18" charset="0"/>
                <a:cs typeface="Times New Roman" panose="02020603050405020304" pitchFamily="18" charset="0"/>
              </a:rPr>
              <a:t> функцию (переносит кислород от лёгких ко всем клеткам организма и углекислый газ — в обратном направлении, питательные вещества, выносит из тканей продукты обмена).</a:t>
            </a:r>
          </a:p>
          <a:p>
            <a:pPr lvl="0"/>
            <a:r>
              <a:rPr lang="ru-RU" b="1" dirty="0">
                <a:latin typeface="Times New Roman" panose="02020603050405020304" pitchFamily="18" charset="0"/>
                <a:cs typeface="Times New Roman" panose="02020603050405020304" pitchFamily="18" charset="0"/>
              </a:rPr>
              <a:t>Тканевая жидкость является передаточным звеном между клетками</a:t>
            </a:r>
            <a:r>
              <a:rPr lang="ru-RU" dirty="0">
                <a:latin typeface="Times New Roman" panose="02020603050405020304" pitchFamily="18" charset="0"/>
                <a:cs typeface="Times New Roman" panose="02020603050405020304" pitchFamily="18" charset="0"/>
              </a:rPr>
              <a:t>, которые она окружает, </a:t>
            </a:r>
            <a:r>
              <a:rPr lang="ru-RU" b="1" dirty="0">
                <a:latin typeface="Times New Roman" panose="02020603050405020304" pitchFamily="18" charset="0"/>
                <a:cs typeface="Times New Roman" panose="02020603050405020304" pitchFamily="18" charset="0"/>
              </a:rPr>
              <a:t>и кровью</a:t>
            </a:r>
            <a:r>
              <a:rPr lang="ru-RU" dirty="0">
                <a:latin typeface="Times New Roman" panose="02020603050405020304" pitchFamily="18" charset="0"/>
                <a:cs typeface="Times New Roman" panose="02020603050405020304" pitchFamily="18" charset="0"/>
              </a:rPr>
              <a:t>. Именно через неё из крови в клетки попадают необходимые для жизни вещества, например кислород и компоненты пищи.</a:t>
            </a:r>
          </a:p>
          <a:p>
            <a:pPr lvl="0"/>
            <a:r>
              <a:rPr lang="ru-RU" dirty="0">
                <a:latin typeface="Times New Roman" panose="02020603050405020304" pitchFamily="18" charset="0"/>
                <a:cs typeface="Times New Roman" panose="02020603050405020304" pitchFamily="18" charset="0"/>
              </a:rPr>
              <a:t>В лимфе происходит уничтожение болезнетворных микроорганизмов. Таким образом, основная </a:t>
            </a:r>
            <a:r>
              <a:rPr lang="ru-RU" b="1" dirty="0">
                <a:latin typeface="Times New Roman" panose="02020603050405020304" pitchFamily="18" charset="0"/>
                <a:cs typeface="Times New Roman" panose="02020603050405020304" pitchFamily="18" charset="0"/>
              </a:rPr>
              <a:t>функция лимфы</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защитная</a:t>
            </a:r>
            <a:r>
              <a:rPr lang="ru-RU" dirty="0">
                <a:latin typeface="Times New Roman" panose="02020603050405020304" pitchFamily="18" charset="0"/>
                <a:cs typeface="Times New Roman" panose="02020603050405020304" pitchFamily="18" charset="0"/>
              </a:rPr>
              <a:t>. Кроме того, лимфа обеспечивает возвращение в кровяное русло тканевой жидкости.</a:t>
            </a:r>
          </a:p>
        </p:txBody>
      </p:sp>
      <p:pic>
        <p:nvPicPr>
          <p:cNvPr id="7" name="Рисунок 6" descr="https://mypresentation.ru/documents_2/891aac5d5ea3437af028245aa2863511/img1.jpg"/>
          <p:cNvPicPr/>
          <p:nvPr/>
        </p:nvPicPr>
        <p:blipFill>
          <a:blip r:embed="rId3">
            <a:extLst>
              <a:ext uri="{28A0092B-C50C-407E-A947-70E740481C1C}">
                <a14:useLocalDpi xmlns:a14="http://schemas.microsoft.com/office/drawing/2010/main" val="0"/>
              </a:ext>
            </a:extLst>
          </a:blip>
          <a:srcRect/>
          <a:stretch>
            <a:fillRect/>
          </a:stretch>
        </p:blipFill>
        <p:spPr bwMode="auto">
          <a:xfrm>
            <a:off x="6005015" y="368490"/>
            <a:ext cx="6109647" cy="4810918"/>
          </a:xfrm>
          <a:prstGeom prst="rect">
            <a:avLst/>
          </a:prstGeom>
          <a:noFill/>
          <a:ln>
            <a:noFill/>
          </a:ln>
        </p:spPr>
      </p:pic>
    </p:spTree>
    <p:extLst>
      <p:ext uri="{BB962C8B-B14F-4D97-AF65-F5344CB8AC3E}">
        <p14:creationId xmlns:p14="http://schemas.microsoft.com/office/powerpoint/2010/main" val="42633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7180"/>
            <a:ext cx="12192000" cy="7661292"/>
          </a:xfrm>
          <a:prstGeom prst="rect">
            <a:avLst/>
          </a:prstGeom>
        </p:spPr>
      </p:pic>
      <p:sp>
        <p:nvSpPr>
          <p:cNvPr id="6" name="Прямоугольник 5"/>
          <p:cNvSpPr/>
          <p:nvPr/>
        </p:nvSpPr>
        <p:spPr>
          <a:xfrm>
            <a:off x="1392072" y="900752"/>
            <a:ext cx="9130352" cy="584775"/>
          </a:xfrm>
          <a:prstGeom prst="rect">
            <a:avLst/>
          </a:prstGeom>
        </p:spPr>
        <p:txBody>
          <a:bodyPr wrap="square">
            <a:spAutoFit/>
          </a:bodyPr>
          <a:lstStyle/>
          <a:p>
            <a:r>
              <a:rPr lang="ru-RU" sz="3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2955" y="395785"/>
            <a:ext cx="8871045" cy="1376595"/>
          </a:xfrm>
          <a:prstGeom prst="rect">
            <a:avLst/>
          </a:prstGeom>
        </p:spPr>
        <p:txBody>
          <a:bodyPr wrap="square">
            <a:spAutoFit/>
          </a:bodyPr>
          <a:lstStyle/>
          <a:p>
            <a:pPr algn="just">
              <a:lnSpc>
                <a:spcPct val="107000"/>
              </a:lnSpc>
              <a:spcAft>
                <a:spcPts val="1800"/>
              </a:spcAft>
            </a:pP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Кровь</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 это одна из базовых жидкостей человеческого организма, благодаря которой органы и ткани получают необходимое питание и кислород, очищаются от токсинов и продуктов распада. Эта жидкость может циркулировать в строго определённом направлении благодаря системе кровообращения</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Кровеносная система человека">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1678" y="1332293"/>
            <a:ext cx="4662985" cy="3744674"/>
          </a:xfrm>
          <a:prstGeom prst="rect">
            <a:avLst/>
          </a:prstGeom>
          <a:noFill/>
          <a:ln>
            <a:noFill/>
          </a:ln>
        </p:spPr>
      </p:pic>
      <p:sp>
        <p:nvSpPr>
          <p:cNvPr id="9" name="Прямоугольник 8"/>
          <p:cNvSpPr/>
          <p:nvPr/>
        </p:nvSpPr>
        <p:spPr>
          <a:xfrm>
            <a:off x="95534" y="1967062"/>
            <a:ext cx="9048466" cy="4001095"/>
          </a:xfrm>
          <a:prstGeom prst="rect">
            <a:avLst/>
          </a:prstGeom>
        </p:spPr>
        <p:txBody>
          <a:bodyPr wrap="square">
            <a:spAutoFit/>
          </a:bodyPr>
          <a:lstStyle/>
          <a:p>
            <a:pPr algn="just">
              <a:spcAft>
                <a:spcPts val="0"/>
              </a:spcAft>
            </a:pPr>
            <a:r>
              <a:rPr lang="ru-RU" sz="2000" b="1" dirty="0">
                <a:latin typeface="Times New Roman" panose="02020603050405020304" pitchFamily="18" charset="0"/>
                <a:ea typeface="Times New Roman" panose="02020603050405020304" pitchFamily="18" charset="0"/>
              </a:rPr>
              <a:t>Кровеносная система человека: строение и функции</a:t>
            </a:r>
            <a:endParaRPr lang="ru-RU" sz="2400" b="1" dirty="0">
              <a:latin typeface="Times New Roman" panose="02020603050405020304" pitchFamily="18" charset="0"/>
              <a:ea typeface="Times New Roman" panose="02020603050405020304" pitchFamily="18" charset="0"/>
            </a:endParaRP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Нормальная жизнедеятельность невозможна без эффективной циркуляции крови: она поддерживает постоянство внутренней среды, переносит кислород, гормоны, питательные компоненты и другие жизненно необходимые вещества, принимает участие в очищении от токсинов, шлаков, продуктов распада, накопление которых рано или поздно привело бы к гибели отдельно взятого органа или всего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организма.</a:t>
            </a:r>
            <a:r>
              <a:rPr lang="ru-RU" dirty="0">
                <a:latin typeface="Times New Roman" panose="02020603050405020304" pitchFamily="18" charset="0"/>
                <a:cs typeface="Times New Roman" panose="02020603050405020304" pitchFamily="18" charset="0"/>
              </a:rPr>
              <a:t> Свои основные функции (транспортную и защитную) кровь выполняет благодаря постоянному движению по кровеносным системам. Это движение обеспечивается ритмическими сокращениями сердца, которое работает как насос, перекачивая по кровеносной системе кровь. Прекращение движения крови на короткое время является смертельно опасным для организма.</a:t>
            </a:r>
          </a:p>
          <a:p>
            <a:pPr algn="just"/>
            <a:r>
              <a:rPr lang="ru-RU" dirty="0">
                <a:latin typeface="Times New Roman" panose="02020603050405020304" pitchFamily="18" charset="0"/>
                <a:cs typeface="Times New Roman" panose="02020603050405020304" pitchFamily="18" charset="0"/>
              </a:rPr>
              <a:t>Клетки организма, особенно нервные, не могут функционировать даже несколько минут без кислорода и питательных веществ.</a:t>
            </a:r>
          </a:p>
          <a:p>
            <a:endParaRPr lang="ru-RU" dirty="0"/>
          </a:p>
        </p:txBody>
      </p:sp>
    </p:spTree>
    <p:extLst>
      <p:ext uri="{BB962C8B-B14F-4D97-AF65-F5344CB8AC3E}">
        <p14:creationId xmlns:p14="http://schemas.microsoft.com/office/powerpoint/2010/main" val="175080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61292"/>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 y="-510828"/>
            <a:ext cx="12192000" cy="7661292"/>
          </a:xfrm>
          <a:prstGeom prst="rect">
            <a:avLst/>
          </a:prstGeom>
        </p:spPr>
      </p:pic>
      <p:pic>
        <p:nvPicPr>
          <p:cNvPr id="7" name="Рисунок 6" descr="https://cf.ppt-online.org/files/slide/h/HYjfC5vKByVONMTwzeFEc1XtJ0bQZuLiploRIk/slide-107.jpg"/>
          <p:cNvPicPr/>
          <p:nvPr/>
        </p:nvPicPr>
        <p:blipFill>
          <a:blip r:embed="rId3">
            <a:extLst>
              <a:ext uri="{28A0092B-C50C-407E-A947-70E740481C1C}">
                <a14:useLocalDpi xmlns:a14="http://schemas.microsoft.com/office/drawing/2010/main" val="0"/>
              </a:ext>
            </a:extLst>
          </a:blip>
          <a:srcRect/>
          <a:stretch>
            <a:fillRect/>
          </a:stretch>
        </p:blipFill>
        <p:spPr bwMode="auto">
          <a:xfrm>
            <a:off x="594360" y="525781"/>
            <a:ext cx="9829800" cy="5127942"/>
          </a:xfrm>
          <a:prstGeom prst="rect">
            <a:avLst/>
          </a:prstGeom>
          <a:noFill/>
          <a:ln>
            <a:noFill/>
          </a:ln>
        </p:spPr>
      </p:pic>
      <p:pic>
        <p:nvPicPr>
          <p:cNvPr id="8" name="Рисунок 7" descr="https://cf.ppt-online.org/files/slide/h/HYjfC5vKByVONMTwzeFEc1XtJ0bQZuLiploRIk/slide-107.jpg"/>
          <p:cNvPicPr/>
          <p:nvPr/>
        </p:nvPicPr>
        <p:blipFill>
          <a:blip r:embed="rId3">
            <a:extLst>
              <a:ext uri="{28A0092B-C50C-407E-A947-70E740481C1C}">
                <a14:useLocalDpi xmlns:a14="http://schemas.microsoft.com/office/drawing/2010/main" val="0"/>
              </a:ext>
            </a:extLst>
          </a:blip>
          <a:srcRect/>
          <a:stretch>
            <a:fillRect/>
          </a:stretch>
        </p:blipFill>
        <p:spPr bwMode="auto">
          <a:xfrm>
            <a:off x="746760" y="678181"/>
            <a:ext cx="9829800" cy="5127942"/>
          </a:xfrm>
          <a:prstGeom prst="rect">
            <a:avLst/>
          </a:prstGeom>
          <a:noFill/>
          <a:ln>
            <a:noFill/>
          </a:ln>
        </p:spPr>
      </p:pic>
    </p:spTree>
    <p:extLst>
      <p:ext uri="{BB962C8B-B14F-4D97-AF65-F5344CB8AC3E}">
        <p14:creationId xmlns:p14="http://schemas.microsoft.com/office/powerpoint/2010/main" val="941623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52" y="44630"/>
            <a:ext cx="12192000" cy="7661292"/>
          </a:xfrm>
          <a:prstGeom prst="rect">
            <a:avLst/>
          </a:prstGeom>
        </p:spPr>
      </p:pic>
      <p:sp>
        <p:nvSpPr>
          <p:cNvPr id="6" name="Прямоугольник 5"/>
          <p:cNvSpPr/>
          <p:nvPr/>
        </p:nvSpPr>
        <p:spPr>
          <a:xfrm>
            <a:off x="1392072" y="900752"/>
            <a:ext cx="9130352"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23082" y="723331"/>
            <a:ext cx="5063318" cy="1014380"/>
          </a:xfrm>
          <a:prstGeom prst="rect">
            <a:avLst/>
          </a:prstGeom>
        </p:spPr>
        <p:txBody>
          <a:bodyPr wrap="square">
            <a:spAutoFit/>
          </a:bodyPr>
          <a:lstStyle/>
          <a:p>
            <a:pPr>
              <a:lnSpc>
                <a:spcPct val="107000"/>
              </a:lnSpc>
              <a:spcAft>
                <a:spcPts val="800"/>
              </a:spcAft>
            </a:pPr>
            <a:r>
              <a:rPr lang="ru-RU" sz="2800" b="1" dirty="0">
                <a:latin typeface="Times New Roman" panose="02020603050405020304" pitchFamily="18" charset="0"/>
                <a:ea typeface="Calibri" panose="020F0502020204030204" pitchFamily="34" charset="0"/>
                <a:cs typeface="Times New Roman" panose="02020603050405020304" pitchFamily="18" charset="0"/>
              </a:rPr>
              <a:t>Строение кровеносной системы человека</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сердечно-сосудистая система">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199796" y="900752"/>
            <a:ext cx="6992204" cy="4713462"/>
          </a:xfrm>
          <a:prstGeom prst="rect">
            <a:avLst/>
          </a:prstGeom>
          <a:noFill/>
          <a:ln>
            <a:noFill/>
          </a:ln>
        </p:spPr>
      </p:pic>
      <p:sp>
        <p:nvSpPr>
          <p:cNvPr id="9" name="Прямоугольник 8"/>
          <p:cNvSpPr/>
          <p:nvPr/>
        </p:nvSpPr>
        <p:spPr>
          <a:xfrm>
            <a:off x="163773" y="2136339"/>
            <a:ext cx="5036023" cy="3477875"/>
          </a:xfrm>
          <a:prstGeom prst="rect">
            <a:avLst/>
          </a:prstGeom>
        </p:spPr>
        <p:txBody>
          <a:bodyPr wrap="square">
            <a:spAutoFit/>
          </a:bodyPr>
          <a:lstStyle/>
          <a:p>
            <a:pPr algn="just">
              <a:spcAft>
                <a:spcPts val="1800"/>
              </a:spcAft>
            </a:pPr>
            <a:r>
              <a:rPr lang="ru-RU" sz="2000" b="1" dirty="0">
                <a:latin typeface="Times New Roman" panose="02020603050405020304" pitchFamily="18" charset="0"/>
                <a:ea typeface="Times New Roman" panose="02020603050405020304" pitchFamily="18" charset="0"/>
              </a:rPr>
              <a:t>Кровеносная система  </a:t>
            </a:r>
            <a:r>
              <a:rPr lang="ru-RU" sz="2000" dirty="0">
                <a:latin typeface="Times New Roman" panose="02020603050405020304" pitchFamily="18" charset="0"/>
                <a:ea typeface="Times New Roman" panose="02020603050405020304" pitchFamily="18" charset="0"/>
              </a:rPr>
              <a:t>включает </a:t>
            </a:r>
            <a:r>
              <a:rPr lang="ru-RU" sz="2000" b="1" dirty="0">
                <a:latin typeface="Times New Roman" panose="02020603050405020304" pitchFamily="18" charset="0"/>
                <a:ea typeface="Times New Roman" panose="02020603050405020304" pitchFamily="18" charset="0"/>
              </a:rPr>
              <a:t>сердце</a:t>
            </a:r>
            <a:r>
              <a:rPr lang="ru-RU" sz="2000" dirty="0">
                <a:latin typeface="Times New Roman" panose="02020603050405020304" pitchFamily="18" charset="0"/>
                <a:ea typeface="Times New Roman" panose="02020603050405020304" pitchFamily="18" charset="0"/>
              </a:rPr>
              <a:t> и </a:t>
            </a:r>
            <a:r>
              <a:rPr lang="ru-RU" sz="2000" b="1" dirty="0">
                <a:latin typeface="Times New Roman" panose="02020603050405020304" pitchFamily="18" charset="0"/>
                <a:ea typeface="Times New Roman" panose="02020603050405020304" pitchFamily="18" charset="0"/>
              </a:rPr>
              <a:t>многочисленные сосуды</a:t>
            </a:r>
            <a:r>
              <a:rPr lang="ru-RU" sz="2000" dirty="0">
                <a:latin typeface="Times New Roman" panose="02020603050405020304" pitchFamily="18" charset="0"/>
                <a:ea typeface="Times New Roman" panose="02020603050405020304" pitchFamily="18" charset="0"/>
              </a:rPr>
              <a:t>, по которым течёт кровь, поочерёдно достигая всех органов и систем. </a:t>
            </a:r>
            <a:r>
              <a:rPr lang="ru-RU" sz="2000" b="1" dirty="0">
                <a:latin typeface="Times New Roman" panose="02020603050405020304" pitchFamily="18" charset="0"/>
                <a:ea typeface="Times New Roman" panose="02020603050405020304" pitchFamily="18" charset="0"/>
              </a:rPr>
              <a:t>Сердце</a:t>
            </a:r>
            <a:r>
              <a:rPr lang="ru-RU" sz="2000" dirty="0">
                <a:latin typeface="Times New Roman" panose="02020603050405020304" pitchFamily="18" charset="0"/>
                <a:ea typeface="Times New Roman" panose="02020603050405020304" pitchFamily="18" charset="0"/>
              </a:rPr>
              <a:t> – это своеобразный насос, который подстёгивает кровь, обеспечивая её планомерный ток, а сосуды играют роль путеводных трубок, которые определяют конкретный путь перемещения крови по организму. Именно поэтому кровеносную систему называют ещё </a:t>
            </a:r>
            <a:r>
              <a:rPr lang="ru-RU" sz="2000" b="1" dirty="0">
                <a:latin typeface="Times New Roman" panose="02020603050405020304" pitchFamily="18" charset="0"/>
                <a:ea typeface="Times New Roman" panose="02020603050405020304" pitchFamily="18" charset="0"/>
              </a:rPr>
              <a:t>сердечно-сосудистой</a:t>
            </a:r>
            <a:r>
              <a:rPr lang="ru-RU" sz="2000" dirty="0">
                <a:latin typeface="Times New Roman" panose="02020603050405020304" pitchFamily="18" charset="0"/>
                <a:ea typeface="Times New Roman" panose="02020603050405020304" pitchFamily="18" charset="0"/>
              </a:rPr>
              <a:t>, или </a:t>
            </a:r>
            <a:r>
              <a:rPr lang="ru-RU" sz="2000" b="1" dirty="0">
                <a:latin typeface="Times New Roman" panose="02020603050405020304" pitchFamily="18" charset="0"/>
                <a:ea typeface="Times New Roman" panose="02020603050405020304" pitchFamily="18" charset="0"/>
              </a:rPr>
              <a:t>кардиоваскулярной</a:t>
            </a:r>
            <a:r>
              <a:rPr lang="ru-RU" sz="20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031238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343680"/>
          </a:xfrm>
          <a:prstGeom prst="rect">
            <a:avLst/>
          </a:prstGeom>
        </p:spPr>
      </p:pic>
      <p:sp>
        <p:nvSpPr>
          <p:cNvPr id="6" name="Прямоугольник 5"/>
          <p:cNvSpPr/>
          <p:nvPr/>
        </p:nvSpPr>
        <p:spPr>
          <a:xfrm>
            <a:off x="1392072" y="900752"/>
            <a:ext cx="9130352" cy="369332"/>
          </a:xfrm>
          <a:prstGeom prst="rect">
            <a:avLst/>
          </a:prstGeom>
        </p:spPr>
        <p:txBody>
          <a:bodyPr wrap="square">
            <a:spAutoFit/>
          </a:bodyPr>
          <a:lstStyle/>
          <a:p>
            <a:endParaRPr lang="ru-RU" dirty="0"/>
          </a:p>
        </p:txBody>
      </p:sp>
      <p:sp>
        <p:nvSpPr>
          <p:cNvPr id="7" name="Прямоугольник 6"/>
          <p:cNvSpPr/>
          <p:nvPr/>
        </p:nvSpPr>
        <p:spPr>
          <a:xfrm>
            <a:off x="704685" y="900752"/>
            <a:ext cx="5723410" cy="882678"/>
          </a:xfrm>
          <a:prstGeom prst="rect">
            <a:avLst/>
          </a:prstGeom>
        </p:spPr>
        <p:txBody>
          <a:bodyPr wrap="square">
            <a:spAutoFit/>
          </a:bodyPr>
          <a:lstStyle/>
          <a:p>
            <a:pPr algn="ctr">
              <a:lnSpc>
                <a:spcPct val="107000"/>
              </a:lnSpc>
              <a:spcAft>
                <a:spcPts val="800"/>
              </a:spcAft>
            </a:pPr>
            <a:r>
              <a:rPr lang="ru-RU" sz="2400" b="1" dirty="0">
                <a:latin typeface="var(--header-font)"/>
                <a:ea typeface="Calibri" panose="020F0502020204030204" pitchFamily="34" charset="0"/>
                <a:cs typeface="Times New Roman" panose="02020603050405020304" pitchFamily="18" charset="0"/>
              </a:rPr>
              <a:t>Органы кровеносной системы человека</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http://cdn01.ru/files/users/images/9c/65/9c659664880cef02976ecbfbe3751e9d.jpg"/>
          <p:cNvPicPr/>
          <p:nvPr/>
        </p:nvPicPr>
        <p:blipFill>
          <a:blip r:embed="rId3">
            <a:extLst>
              <a:ext uri="{28A0092B-C50C-407E-A947-70E740481C1C}">
                <a14:useLocalDpi xmlns:a14="http://schemas.microsoft.com/office/drawing/2010/main" val="0"/>
              </a:ext>
            </a:extLst>
          </a:blip>
          <a:srcRect/>
          <a:stretch>
            <a:fillRect/>
          </a:stretch>
        </p:blipFill>
        <p:spPr bwMode="auto">
          <a:xfrm>
            <a:off x="6428096" y="1009934"/>
            <a:ext cx="5540991" cy="5008729"/>
          </a:xfrm>
          <a:prstGeom prst="rect">
            <a:avLst/>
          </a:prstGeom>
          <a:noFill/>
          <a:ln>
            <a:noFill/>
          </a:ln>
        </p:spPr>
      </p:pic>
      <p:sp>
        <p:nvSpPr>
          <p:cNvPr id="9" name="Прямоугольник 8"/>
          <p:cNvSpPr/>
          <p:nvPr/>
        </p:nvSpPr>
        <p:spPr>
          <a:xfrm>
            <a:off x="95534" y="1720840"/>
            <a:ext cx="6332561" cy="4985980"/>
          </a:xfrm>
          <a:prstGeom prst="rect">
            <a:avLst/>
          </a:prstGeom>
        </p:spPr>
        <p:txBody>
          <a:bodyPr wrap="square">
            <a:spAutoFit/>
          </a:bodyPr>
          <a:lstStyle/>
          <a:p>
            <a:pPr algn="just"/>
            <a:r>
              <a:rPr lang="ru-RU" sz="2000" b="1" dirty="0">
                <a:latin typeface="Times New Roman" panose="02020603050405020304" pitchFamily="18" charset="0"/>
                <a:ea typeface="Calibri" panose="020F0502020204030204" pitchFamily="34" charset="0"/>
              </a:rPr>
              <a:t>Сердце</a:t>
            </a:r>
            <a:r>
              <a:rPr lang="ru-RU" sz="2000" dirty="0">
                <a:latin typeface="Times New Roman" panose="02020603050405020304" pitchFamily="18" charset="0"/>
                <a:ea typeface="Calibri" panose="020F0502020204030204" pitchFamily="34" charset="0"/>
              </a:rPr>
              <a:t> считается центральным органом сердечно-сосудистой системы и 2/3 расположено в левой части грудной клетки. Оно представляет собой полый орган, образованный преимущественно мышечной тканью. Стенка сердца образована тремя оболочками: внутренней-</a:t>
            </a:r>
            <a:r>
              <a:rPr lang="ru-RU" sz="2000" b="1" dirty="0">
                <a:latin typeface="Times New Roman" panose="02020603050405020304" pitchFamily="18" charset="0"/>
                <a:ea typeface="Calibri" panose="020F0502020204030204" pitchFamily="34" charset="0"/>
              </a:rPr>
              <a:t>эндокардом</a:t>
            </a:r>
            <a:r>
              <a:rPr lang="ru-RU" sz="2000" dirty="0">
                <a:latin typeface="Times New Roman" panose="02020603050405020304" pitchFamily="18" charset="0"/>
                <a:ea typeface="Calibri" panose="020F0502020204030204" pitchFamily="34" charset="0"/>
              </a:rPr>
              <a:t>, средней мышечной-</a:t>
            </a:r>
            <a:r>
              <a:rPr lang="ru-RU" sz="2000" b="1" dirty="0">
                <a:latin typeface="Times New Roman" panose="02020603050405020304" pitchFamily="18" charset="0"/>
                <a:ea typeface="Calibri" panose="020F0502020204030204" pitchFamily="34" charset="0"/>
              </a:rPr>
              <a:t>миокардом </a:t>
            </a:r>
            <a:r>
              <a:rPr lang="ru-RU" sz="2000" dirty="0">
                <a:latin typeface="Times New Roman" panose="02020603050405020304" pitchFamily="18" charset="0"/>
                <a:ea typeface="Calibri" panose="020F0502020204030204" pitchFamily="34" charset="0"/>
              </a:rPr>
              <a:t>и внешней соединительной-э</a:t>
            </a:r>
            <a:r>
              <a:rPr lang="ru-RU" sz="2000" b="1" dirty="0">
                <a:latin typeface="Times New Roman" panose="02020603050405020304" pitchFamily="18" charset="0"/>
                <a:ea typeface="Calibri" panose="020F0502020204030204" pitchFamily="34" charset="0"/>
              </a:rPr>
              <a:t>пикардом</a:t>
            </a:r>
            <a:r>
              <a:rPr lang="ru-RU" sz="2000" dirty="0">
                <a:latin typeface="Times New Roman" panose="02020603050405020304" pitchFamily="18" charset="0"/>
                <a:ea typeface="Calibri" panose="020F0502020204030204" pitchFamily="34" charset="0"/>
              </a:rPr>
              <a:t>. Снаружи сердце окружено </a:t>
            </a:r>
            <a:r>
              <a:rPr lang="ru-RU" sz="2000" b="1" dirty="0">
                <a:latin typeface="Times New Roman" panose="02020603050405020304" pitchFamily="18" charset="0"/>
                <a:ea typeface="Calibri" panose="020F0502020204030204" pitchFamily="34" charset="0"/>
              </a:rPr>
              <a:t>перикардом.</a:t>
            </a:r>
            <a:r>
              <a:rPr lang="ru-RU" sz="2000" dirty="0">
                <a:latin typeface="Times New Roman" panose="02020603050405020304" pitchFamily="18" charset="0"/>
                <a:ea typeface="Calibri" panose="020F0502020204030204" pitchFamily="34" charset="0"/>
              </a:rPr>
              <a:t> Сердечная полость разделена перегородками и клапанами на 4 отдела – по 2 желудочка и предсердия (левые и правые). Благодаря ритмичным последовательным сокращениям сердце проталкивает кровь по сосудам, обеспечивая её равномерную и непрерывную </a:t>
            </a:r>
            <a:r>
              <a:rPr lang="ru-RU" sz="2000" dirty="0" smtClean="0">
                <a:latin typeface="Times New Roman" panose="02020603050405020304" pitchFamily="18" charset="0"/>
                <a:ea typeface="Calibri" panose="020F0502020204030204" pitchFamily="34" charset="0"/>
              </a:rPr>
              <a:t>циркуляцию.</a:t>
            </a:r>
            <a:r>
              <a:rPr lang="ru-RU" sz="2000" dirty="0"/>
              <a:t> </a:t>
            </a:r>
            <a:r>
              <a:rPr lang="ru-RU" sz="2000" dirty="0">
                <a:latin typeface="Times New Roman" panose="02020603050405020304" pitchFamily="18" charset="0"/>
                <a:cs typeface="Times New Roman" panose="02020603050405020304" pitchFamily="18" charset="0"/>
              </a:rPr>
              <a:t>Таким образом, кровь в сердце движется только в одном направлении-от предсердий к желудочкам</a:t>
            </a:r>
          </a:p>
          <a:p>
            <a:pPr algn="just"/>
            <a:endParaRPr lang="ru-RU" dirty="0"/>
          </a:p>
        </p:txBody>
      </p:sp>
    </p:spTree>
    <p:extLst>
      <p:ext uri="{BB962C8B-B14F-4D97-AF65-F5344CB8AC3E}">
        <p14:creationId xmlns:p14="http://schemas.microsoft.com/office/powerpoint/2010/main" val="1636619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577</TotalTime>
  <Words>2150</Words>
  <Application>Microsoft Office PowerPoint</Application>
  <PresentationFormat>Широкоэкранный</PresentationFormat>
  <Paragraphs>276</Paragraphs>
  <Slides>41</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41</vt:i4>
      </vt:variant>
    </vt:vector>
  </HeadingPairs>
  <TitlesOfParts>
    <vt:vector size="53" baseType="lpstr">
      <vt:lpstr>Arial</vt:lpstr>
      <vt:lpstr>Calibri</vt:lpstr>
      <vt:lpstr>Century Gothic</vt:lpstr>
      <vt:lpstr>Georgia</vt:lpstr>
      <vt:lpstr>Helvetica</vt:lpstr>
      <vt:lpstr>inherit</vt:lpstr>
      <vt:lpstr>Times New Roman</vt:lpstr>
      <vt:lpstr>var(--header-font)</vt:lpstr>
      <vt:lpstr>Verdana</vt:lpstr>
      <vt:lpstr>Wingdings</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59</cp:revision>
  <dcterms:created xsi:type="dcterms:W3CDTF">2020-03-18T14:36:36Z</dcterms:created>
  <dcterms:modified xsi:type="dcterms:W3CDTF">2020-03-22T17:00:48Z</dcterms:modified>
</cp:coreProperties>
</file>